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1" r:id="rId3"/>
    <p:sldId id="277" r:id="rId4"/>
    <p:sldId id="272" r:id="rId5"/>
    <p:sldId id="283" r:id="rId6"/>
    <p:sldId id="274" r:id="rId7"/>
    <p:sldId id="263" r:id="rId8"/>
    <p:sldId id="284" r:id="rId9"/>
    <p:sldId id="275" r:id="rId10"/>
    <p:sldId id="264" r:id="rId11"/>
    <p:sldId id="265" r:id="rId12"/>
    <p:sldId id="266" r:id="rId13"/>
    <p:sldId id="267"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6225B0-2A42-4F04-8F32-D5B3F1CCA1B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60756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25B0-2A42-4F04-8F32-D5B3F1CCA1B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54101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25B0-2A42-4F04-8F32-D5B3F1CCA1B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8168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25B0-2A42-4F04-8F32-D5B3F1CCA1B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38571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225B0-2A42-4F04-8F32-D5B3F1CCA1B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02835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225B0-2A42-4F04-8F32-D5B3F1CCA1B1}"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90149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225B0-2A42-4F04-8F32-D5B3F1CCA1B1}"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33442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225B0-2A42-4F04-8F32-D5B3F1CCA1B1}"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86518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225B0-2A42-4F04-8F32-D5B3F1CCA1B1}"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304763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225B0-2A42-4F04-8F32-D5B3F1CCA1B1}"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0628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225B0-2A42-4F04-8F32-D5B3F1CCA1B1}"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86436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61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225B0-2A42-4F04-8F32-D5B3F1CCA1B1}"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A26C4-F15E-469E-848A-F3FBEC5372CA}" type="slidenum">
              <a:rPr lang="en-US" smtClean="0"/>
              <a:t>‹#›</a:t>
            </a:fld>
            <a:endParaRPr lang="en-US"/>
          </a:p>
        </p:txBody>
      </p:sp>
    </p:spTree>
    <p:extLst>
      <p:ext uri="{BB962C8B-B14F-4D97-AF65-F5344CB8AC3E}">
        <p14:creationId xmlns:p14="http://schemas.microsoft.com/office/powerpoint/2010/main" val="6953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a:solidFill>
                  <a:srgbClr val="FFFF00"/>
                </a:solidFill>
                <a:latin typeface="Times New Roman" panose="02020603050405020304" pitchFamily="18" charset="0"/>
                <a:cs typeface="Times New Roman" panose="02020603050405020304" pitchFamily="18" charset="0"/>
              </a:rPr>
              <a:t>HOẠT ĐỘNG KHỞI ĐỘNG</a:t>
            </a:r>
            <a:br>
              <a:rPr lang="en-US" sz="3500" u="sng">
                <a:solidFill>
                  <a:srgbClr val="FFFF00"/>
                </a:solidFill>
                <a:latin typeface="Times New Roman" panose="02020603050405020304" pitchFamily="18" charset="0"/>
                <a:cs typeface="Times New Roman" panose="02020603050405020304" pitchFamily="18" charset="0"/>
              </a:rPr>
            </a:br>
            <a:endParaRPr lang="en-US" sz="350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7752" y="1537854"/>
            <a:ext cx="10515599" cy="1754326"/>
          </a:xfrm>
          <a:prstGeom prst="rect">
            <a:avLst/>
          </a:prstGeom>
          <a:noFill/>
        </p:spPr>
        <p:txBody>
          <a:bodyPr wrap="square" rtlCol="0">
            <a:spAutoFit/>
          </a:bodyPr>
          <a:lstStyle/>
          <a:p>
            <a:r>
              <a:rPr lang="vi-VN" sz="3600" dirty="0">
                <a:solidFill>
                  <a:schemeClr val="bg1"/>
                </a:solidFill>
                <a:latin typeface="Times New Roman" panose="02020603050405020304" pitchFamily="18" charset="0"/>
                <a:cs typeface="Times New Roman" panose="02020603050405020304" pitchFamily="18" charset="0"/>
              </a:rPr>
              <a:t>2 </a:t>
            </a:r>
            <a:r>
              <a:rPr lang="vi-VN" sz="3600" dirty="0" err="1">
                <a:solidFill>
                  <a:schemeClr val="bg1"/>
                </a:solidFill>
                <a:latin typeface="Times New Roman" panose="02020603050405020304" pitchFamily="18" charset="0"/>
                <a:cs typeface="Times New Roman" panose="02020603050405020304" pitchFamily="18" charset="0"/>
              </a:rPr>
              <a:t>hs</a:t>
            </a:r>
            <a:r>
              <a:rPr lang="vi-VN" sz="3600" dirty="0">
                <a:solidFill>
                  <a:schemeClr val="bg1"/>
                </a:solidFill>
                <a:latin typeface="Times New Roman" panose="02020603050405020304" pitchFamily="18" charset="0"/>
                <a:cs typeface="Times New Roman" panose="02020603050405020304" pitchFamily="18" charset="0"/>
              </a:rPr>
              <a:t> phân vai An</a:t>
            </a:r>
            <a:r>
              <a:rPr lang="vi-VN" sz="3600">
                <a:solidFill>
                  <a:schemeClr val="bg1"/>
                </a:solidFill>
                <a:latin typeface="Times New Roman" panose="02020603050405020304" pitchFamily="18" charset="0"/>
                <a:cs typeface="Times New Roman" panose="02020603050405020304" pitchFamily="18" charset="0"/>
              </a:rPr>
              <a:t>, Khoa </a:t>
            </a:r>
            <a:r>
              <a:rPr lang="vi-VN" sz="3600" dirty="0">
                <a:solidFill>
                  <a:schemeClr val="bg1"/>
                </a:solidFill>
                <a:latin typeface="Times New Roman" panose="02020603050405020304" pitchFamily="18" charset="0"/>
                <a:cs typeface="Times New Roman" panose="02020603050405020304" pitchFamily="18" charset="0"/>
              </a:rPr>
              <a:t>đ</a:t>
            </a:r>
            <a:r>
              <a:rPr lang="en-US" sz="3600" dirty="0" err="1">
                <a:solidFill>
                  <a:schemeClr val="bg1"/>
                </a:solidFill>
                <a:latin typeface="Times New Roman" panose="02020603050405020304" pitchFamily="18" charset="0"/>
                <a:cs typeface="Times New Roman" panose="02020603050405020304" pitchFamily="18" charset="0"/>
              </a:rPr>
              <a:t>ọc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đoạn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hội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thoại</a:t>
            </a:r>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SGK/</a:t>
            </a:r>
            <a:r>
              <a:rPr lang="en-US" sz="3600" dirty="0">
                <a:solidFill>
                  <a:schemeClr val="bg1"/>
                </a:solidFill>
                <a:latin typeface="Times New Roman" panose="02020603050405020304" pitchFamily="18" charset="0"/>
                <a:cs typeface="Times New Roman" panose="02020603050405020304" pitchFamily="18" charset="0"/>
              </a:rPr>
              <a:t>17.</a:t>
            </a:r>
            <a:endParaRPr lang="en-US" sz="3600" u="sng" dirty="0">
              <a:solidFill>
                <a:schemeClr val="bg1"/>
              </a:solidFill>
              <a:latin typeface="Times New Roman" panose="02020603050405020304" pitchFamily="18" charset="0"/>
              <a:cs typeface="Times New Roman" panose="02020603050405020304" pitchFamily="18" charset="0"/>
            </a:endParaRPr>
          </a:p>
          <a:p>
            <a:endParaRPr lang="en-US" sz="3600" u="sng" dirty="0">
              <a:solidFill>
                <a:schemeClr val="bg1"/>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920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7229" y="338288"/>
            <a:ext cx="556641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67756658"/>
              </p:ext>
            </p:extLst>
          </p:nvPr>
        </p:nvGraphicFramePr>
        <p:xfrm>
          <a:off x="697229" y="1659114"/>
          <a:ext cx="11087101" cy="3907296"/>
        </p:xfrm>
        <a:graphic>
          <a:graphicData uri="http://schemas.openxmlformats.org/drawingml/2006/table">
            <a:tbl>
              <a:tblPr firstRow="1" bandRow="1">
                <a:tableStyleId>{5C22544A-7EE6-4342-B048-85BDC9FD1C3A}</a:tableStyleId>
              </a:tblPr>
              <a:tblGrid>
                <a:gridCol w="11087101">
                  <a:extLst>
                    <a:ext uri="{9D8B030D-6E8A-4147-A177-3AD203B41FA5}">
                      <a16:colId xmlns:a16="http://schemas.microsoft.com/office/drawing/2014/main" val="20000"/>
                    </a:ext>
                  </a:extLst>
                </a:gridCol>
              </a:tblGrid>
              <a:tr h="444398">
                <a:tc>
                  <a:txBody>
                    <a:bodyPr/>
                    <a:lstStyle/>
                    <a:p>
                      <a:pPr algn="ctr"/>
                      <a:endParaRPr lang="en-US" sz="2300" dirty="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extLst>
                  <a:ext uri="{0D108BD9-81ED-4DB2-BD59-A6C34878D82A}">
                    <a16:rowId xmlns:a16="http://schemas.microsoft.com/office/drawing/2014/main" val="10000"/>
                  </a:ext>
                </a:extLst>
              </a:tr>
              <a:tr h="346289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kern="1200" dirty="0" err="1">
                          <a:solidFill>
                            <a:schemeClr val="bg1"/>
                          </a:solidFill>
                          <a:effectLst/>
                          <a:latin typeface="Times New Roman" panose="02020603050405020304" pitchFamily="18" charset="0"/>
                          <a:ea typeface="+mn-ea"/>
                          <a:cs typeface="Times New Roman" panose="02020603050405020304" pitchFamily="18" charset="0"/>
                        </a:rPr>
                        <a:t>Phần</a:t>
                      </a:r>
                      <a:r>
                        <a:rPr lang="en-US" sz="2500" b="1" i="1" kern="1200" dirty="0">
                          <a:solidFill>
                            <a:schemeClr val="bg1"/>
                          </a:solidFill>
                          <a:effectLst/>
                          <a:latin typeface="Times New Roman" panose="02020603050405020304" pitchFamily="18" charset="0"/>
                          <a:ea typeface="+mn-ea"/>
                          <a:cs typeface="Times New Roman" panose="02020603050405020304" pitchFamily="18" charset="0"/>
                        </a:rPr>
                        <a:t> 1:</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quan</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sát</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hình</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2.1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sgk</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 &gt;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Trả</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lời</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các</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câu</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b="1" kern="1200" dirty="0" err="1">
                          <a:solidFill>
                            <a:schemeClr val="bg1"/>
                          </a:solidFill>
                          <a:effectLst/>
                          <a:latin typeface="Times New Roman" panose="02020603050405020304" pitchFamily="18" charset="0"/>
                          <a:ea typeface="+mn-ea"/>
                          <a:cs typeface="Times New Roman" panose="02020603050405020304" pitchFamily="18" charset="0"/>
                        </a:rPr>
                        <a:t>hỏi</a:t>
                      </a:r>
                      <a:r>
                        <a:rPr lang="en-US" sz="2500" b="1" kern="1200" dirty="0">
                          <a:solidFill>
                            <a:schemeClr val="bg1"/>
                          </a:solidFill>
                          <a:effectLst/>
                          <a:latin typeface="Times New Roman" panose="02020603050405020304" pitchFamily="18" charset="0"/>
                          <a:ea typeface="+mn-ea"/>
                          <a:cs typeface="Times New Roman" panose="02020603050405020304" pitchFamily="18" charset="0"/>
                        </a:rPr>
                        <a:t>:</a:t>
                      </a:r>
                      <a:endParaRPr lang="en-US" sz="2500" b="0" kern="1200" dirty="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u="sng" kern="1200" dirty="0" err="1">
                          <a:solidFill>
                            <a:schemeClr val="bg1"/>
                          </a:solidFill>
                          <a:effectLst/>
                          <a:latin typeface="Times New Roman" panose="02020603050405020304" pitchFamily="18" charset="0"/>
                          <a:ea typeface="+mn-ea"/>
                          <a:cs typeface="Times New Roman" panose="02020603050405020304" pitchFamily="18" charset="0"/>
                        </a:rPr>
                        <a:t>Câu</a:t>
                      </a:r>
                      <a:r>
                        <a:rPr lang="en-US" sz="2500" b="1" i="1" u="sng" kern="1200" dirty="0">
                          <a:solidFill>
                            <a:schemeClr val="bg1"/>
                          </a:solidFill>
                          <a:effectLst/>
                          <a:latin typeface="Times New Roman" panose="02020603050405020304" pitchFamily="18" charset="0"/>
                          <a:ea typeface="+mn-ea"/>
                          <a:cs typeface="Times New Roman" panose="02020603050405020304" pitchFamily="18" charset="0"/>
                        </a:rPr>
                        <a:t> 1.</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Thiết</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bị</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nào</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được</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kết</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nối</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vào</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mạng</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i="0" u="sng" strike="noStrike" kern="1200" dirty="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u="sng" kern="1200" dirty="0" err="1">
                          <a:solidFill>
                            <a:schemeClr val="bg1"/>
                          </a:solidFill>
                          <a:effectLst/>
                          <a:latin typeface="Times New Roman" panose="02020603050405020304" pitchFamily="18" charset="0"/>
                          <a:ea typeface="+mn-ea"/>
                          <a:cs typeface="Times New Roman" panose="02020603050405020304" pitchFamily="18" charset="0"/>
                        </a:rPr>
                        <a:t>Câu</a:t>
                      </a:r>
                      <a:r>
                        <a:rPr lang="en-US" sz="2500" b="1" i="1" u="sng" kern="1200" dirty="0">
                          <a:solidFill>
                            <a:schemeClr val="bg1"/>
                          </a:solidFill>
                          <a:effectLst/>
                          <a:latin typeface="Times New Roman" panose="02020603050405020304" pitchFamily="18" charset="0"/>
                          <a:ea typeface="+mn-ea"/>
                          <a:cs typeface="Times New Roman" panose="02020603050405020304" pitchFamily="18" charset="0"/>
                        </a:rPr>
                        <a:t> 2.</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Kết</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nối</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như</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thế</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nào</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500" b="1" i="1" u="sng" kern="1200" dirty="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u="sng" kern="1200" dirty="0" err="1">
                          <a:solidFill>
                            <a:schemeClr val="bg1"/>
                          </a:solidFill>
                          <a:effectLst/>
                          <a:latin typeface="Times New Roman" panose="02020603050405020304" pitchFamily="18" charset="0"/>
                          <a:ea typeface="+mn-ea"/>
                          <a:cs typeface="Times New Roman" panose="02020603050405020304" pitchFamily="18" charset="0"/>
                        </a:rPr>
                        <a:t>Câu</a:t>
                      </a:r>
                      <a:r>
                        <a:rPr lang="en-US" sz="2500" b="1" i="1" u="sng" kern="1200" dirty="0">
                          <a:solidFill>
                            <a:schemeClr val="bg1"/>
                          </a:solidFill>
                          <a:effectLst/>
                          <a:latin typeface="Times New Roman" panose="02020603050405020304" pitchFamily="18" charset="0"/>
                          <a:ea typeface="+mn-ea"/>
                          <a:cs typeface="Times New Roman" panose="02020603050405020304" pitchFamily="18" charset="0"/>
                        </a:rPr>
                        <a:t> 3.</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Kết</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nối</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qua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các</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vật</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trung</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gian</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500" kern="1200" dirty="0" err="1">
                          <a:solidFill>
                            <a:schemeClr val="bg1"/>
                          </a:solidFill>
                          <a:effectLst/>
                          <a:latin typeface="Times New Roman" panose="02020603050405020304" pitchFamily="18" charset="0"/>
                          <a:ea typeface="+mn-ea"/>
                          <a:cs typeface="Times New Roman" panose="02020603050405020304" pitchFamily="18" charset="0"/>
                        </a:rPr>
                        <a:t>nào</a:t>
                      </a:r>
                      <a:r>
                        <a:rPr lang="en-US" sz="2500" kern="1200" dirty="0">
                          <a:solidFill>
                            <a:schemeClr val="bg1"/>
                          </a:solidFill>
                          <a:effectLst/>
                          <a:latin typeface="Times New Roman" panose="02020603050405020304" pitchFamily="18" charset="0"/>
                          <a:ea typeface="+mn-ea"/>
                          <a:cs typeface="Times New Roman" panose="02020603050405020304" pitchFamily="18" charset="0"/>
                        </a:rPr>
                        <a:t>?</a:t>
                      </a:r>
                    </a:p>
                  </a:txBody>
                  <a:tcPr>
                    <a:solidFill>
                      <a:srgbClr val="243917"/>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5199" y="2875403"/>
            <a:ext cx="10836879" cy="3062377"/>
          </a:xfrm>
          <a:prstGeom prst="rect">
            <a:avLst/>
          </a:prstGeom>
          <a:noFill/>
        </p:spPr>
        <p:txBody>
          <a:bodyPr wrap="square" rtlCol="0">
            <a:spAutoFit/>
          </a:bodyPr>
          <a:lstStyle/>
          <a:p>
            <a:pPr marL="285750" indent="-285750">
              <a:buFont typeface="Symbol" panose="05050102010706020507" pitchFamily="18" charset="2"/>
              <a:buChar char="Þ"/>
            </a:pPr>
            <a:r>
              <a:rPr lang="en-US" sz="2500" i="1" dirty="0" err="1">
                <a:solidFill>
                  <a:schemeClr val="bg1"/>
                </a:solidFill>
                <a:latin typeface="Times New Roman" panose="02020603050405020304" pitchFamily="18" charset="0"/>
                <a:cs typeface="Times New Roman" panose="02020603050405020304" pitchFamily="18" charset="0"/>
              </a:rPr>
              <a:t>Tất</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cả</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các</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thiết</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bị</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có</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trong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hình</a:t>
            </a:r>
            <a:r>
              <a:rPr lang="en-US" sz="2500" i="1" dirty="0">
                <a:solidFill>
                  <a:schemeClr val="bg1"/>
                </a:solidFill>
                <a:latin typeface="Times New Roman" panose="02020603050405020304" pitchFamily="18" charset="0"/>
                <a:cs typeface="Times New Roman" panose="02020603050405020304" pitchFamily="18" charset="0"/>
              </a:rPr>
              <a:t> 2.1 </a:t>
            </a:r>
            <a:r>
              <a:rPr lang="en-US" sz="2500" i="1" dirty="0" err="1">
                <a:solidFill>
                  <a:schemeClr val="bg1"/>
                </a:solidFill>
                <a:latin typeface="Times New Roman" panose="02020603050405020304" pitchFamily="18" charset="0"/>
                <a:cs typeface="Times New Roman" panose="02020603050405020304" pitchFamily="18" charset="0"/>
              </a:rPr>
              <a:t>đều</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được</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kết</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nối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vào</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mạng</a:t>
            </a:r>
            <a:endParaRPr lang="en-US" sz="2500" i="1" dirty="0">
              <a:solidFill>
                <a:schemeClr val="bg1"/>
              </a:solidFill>
              <a:latin typeface="Times New Roman" panose="02020603050405020304" pitchFamily="18" charset="0"/>
              <a:cs typeface="Times New Roman" panose="02020603050405020304" pitchFamily="18" charset="0"/>
            </a:endParaRPr>
          </a:p>
          <a:p>
            <a:pPr marL="285750" indent="-285750">
              <a:buFont typeface="Symbol" panose="05050102010706020507" pitchFamily="18" charset="2"/>
              <a:buChar char="Þ"/>
            </a:pPr>
            <a:endParaRPr lang="en-US" sz="2500" i="1" dirty="0">
              <a:solidFill>
                <a:schemeClr val="bg1"/>
              </a:solidFill>
              <a:latin typeface="Times New Roman" panose="02020603050405020304" pitchFamily="18" charset="0"/>
              <a:cs typeface="Times New Roman" panose="02020603050405020304" pitchFamily="18" charset="0"/>
            </a:endParaRPr>
          </a:p>
          <a:p>
            <a:pPr lvl="0"/>
            <a:r>
              <a:rPr lang="en-US" sz="2500" i="1" dirty="0">
                <a:solidFill>
                  <a:schemeClr val="bg1"/>
                </a:solidFill>
                <a:latin typeface="Times New Roman" panose="02020603050405020304" pitchFamily="18" charset="0"/>
                <a:cs typeface="Times New Roman" panose="02020603050405020304" pitchFamily="18" charset="0"/>
              </a:rPr>
              <a:t>=&gt; </a:t>
            </a:r>
            <a:r>
              <a:rPr lang="en-US" sz="2500" i="1" dirty="0" err="1">
                <a:solidFill>
                  <a:schemeClr val="bg1"/>
                </a:solidFill>
                <a:latin typeface="Times New Roman" panose="02020603050405020304" pitchFamily="18" charset="0"/>
                <a:cs typeface="Times New Roman" panose="02020603050405020304" pitchFamily="18" charset="0"/>
              </a:rPr>
              <a:t>Chúng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được</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kết</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nối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với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nhau</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bằng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dây</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dẫn</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mạng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hoặc</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sóng</a:t>
            </a:r>
            <a:r>
              <a:rPr lang="en-US" sz="2500" i="1" dirty="0">
                <a:solidFill>
                  <a:schemeClr val="bg1"/>
                </a:solidFill>
                <a:latin typeface="Times New Roman" panose="02020603050405020304" pitchFamily="18" charset="0"/>
                <a:cs typeface="Times New Roman" panose="02020603050405020304" pitchFamily="18" charset="0"/>
              </a:rPr>
              <a:t> ô </a:t>
            </a:r>
            <a:r>
              <a:rPr lang="en-US" sz="2500" i="1" dirty="0" err="1">
                <a:solidFill>
                  <a:schemeClr val="bg1"/>
                </a:solidFill>
                <a:latin typeface="Times New Roman" panose="02020603050405020304" pitchFamily="18" charset="0"/>
                <a:cs typeface="Times New Roman" panose="02020603050405020304" pitchFamily="18" charset="0"/>
              </a:rPr>
              <a:t>tuyến</a:t>
            </a:r>
            <a:r>
              <a:rPr lang="en-US" sz="2500" i="1" dirty="0">
                <a:solidFill>
                  <a:schemeClr val="bg1"/>
                </a:solidFill>
                <a:latin typeface="Times New Roman" panose="02020603050405020304" pitchFamily="18" charset="0"/>
                <a:cs typeface="Times New Roman" panose="02020603050405020304" pitchFamily="18" charset="0"/>
              </a:rPr>
              <a:t>.</a:t>
            </a:r>
          </a:p>
          <a:p>
            <a:pPr marL="285750" lvl="0" indent="-285750">
              <a:buFont typeface="Symbol" panose="05050102010706020507" pitchFamily="18" charset="2"/>
              <a:buChar char="Þ"/>
            </a:pPr>
            <a:endParaRPr lang="en-US" sz="2500" i="1" dirty="0">
              <a:solidFill>
                <a:schemeClr val="bg1"/>
              </a:solidFill>
              <a:latin typeface="Times New Roman" panose="02020603050405020304" pitchFamily="18" charset="0"/>
              <a:cs typeface="Times New Roman" panose="02020603050405020304" pitchFamily="18" charset="0"/>
            </a:endParaRPr>
          </a:p>
          <a:p>
            <a:pPr lvl="0">
              <a:defRPr/>
            </a:pPr>
            <a:r>
              <a:rPr lang="en-US" sz="2500" i="1" dirty="0">
                <a:solidFill>
                  <a:schemeClr val="bg1"/>
                </a:solidFill>
                <a:latin typeface="Times New Roman" panose="02020603050405020304" pitchFamily="18" charset="0"/>
                <a:cs typeface="Times New Roman" panose="02020603050405020304" pitchFamily="18" charset="0"/>
              </a:rPr>
              <a:t>=&gt; </a:t>
            </a:r>
            <a:r>
              <a:rPr lang="en-US" sz="2500" i="1" dirty="0" err="1">
                <a:solidFill>
                  <a:schemeClr val="bg1"/>
                </a:solidFill>
                <a:latin typeface="Times New Roman" panose="02020603050405020304" pitchFamily="18" charset="0"/>
                <a:cs typeface="Times New Roman" panose="02020603050405020304" pitchFamily="18" charset="0"/>
              </a:rPr>
              <a:t>Bộ</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chuyển</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mạch</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và</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bộ</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định</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tuyến</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không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dây</a:t>
            </a:r>
            <a:endParaRPr lang="en-US" sz="2500" u="sng" dirty="0">
              <a:solidFill>
                <a:schemeClr val="bg1"/>
              </a:solidFill>
              <a:latin typeface="Times New Roman" panose="02020603050405020304" pitchFamily="18" charset="0"/>
              <a:cs typeface="Times New Roman" panose="02020603050405020304" pitchFamily="18" charset="0"/>
            </a:endParaRPr>
          </a:p>
          <a:p>
            <a:endParaRPr lang="en-US" sz="2500" u="sng" dirty="0">
              <a:solidFill>
                <a:schemeClr val="bg1"/>
              </a:solidFill>
              <a:latin typeface="Times New Roman" panose="02020603050405020304" pitchFamily="18" charset="0"/>
              <a:cs typeface="Times New Roman" panose="02020603050405020304" pitchFamily="18" charset="0"/>
            </a:endParaRPr>
          </a:p>
          <a:p>
            <a:pPr lvl="0"/>
            <a:endParaRPr lang="en-US" sz="2500" dirty="0">
              <a:solidFill>
                <a:schemeClr val="bg1"/>
              </a:solidFill>
              <a:latin typeface="Times New Roman" panose="02020603050405020304" pitchFamily="18" charset="0"/>
              <a:cs typeface="Times New Roman" panose="02020603050405020304" pitchFamily="18" charset="0"/>
            </a:endParaRPr>
          </a:p>
          <a:p>
            <a:pPr marL="285750" indent="-285750">
              <a:buFont typeface="Symbol" panose="05050102010706020507" pitchFamily="18" charset="2"/>
              <a:buChar char="Þ"/>
            </a:pPr>
            <a:endParaRPr lang="en-US" dirty="0"/>
          </a:p>
        </p:txBody>
      </p:sp>
    </p:spTree>
    <p:extLst>
      <p:ext uri="{BB962C8B-B14F-4D97-AF65-F5344CB8AC3E}">
        <p14:creationId xmlns:p14="http://schemas.microsoft.com/office/powerpoint/2010/main" val="9079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914" y="258278"/>
            <a:ext cx="556641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02368244"/>
              </p:ext>
            </p:extLst>
          </p:nvPr>
        </p:nvGraphicFramePr>
        <p:xfrm>
          <a:off x="331470" y="733284"/>
          <a:ext cx="11670030" cy="5915808"/>
        </p:xfrm>
        <a:graphic>
          <a:graphicData uri="http://schemas.openxmlformats.org/drawingml/2006/table">
            <a:tbl>
              <a:tblPr firstRow="1" bandRow="1">
                <a:tableStyleId>{5C22544A-7EE6-4342-B048-85BDC9FD1C3A}</a:tableStyleId>
              </a:tblPr>
              <a:tblGrid>
                <a:gridCol w="11670030">
                  <a:extLst>
                    <a:ext uri="{9D8B030D-6E8A-4147-A177-3AD203B41FA5}">
                      <a16:colId xmlns:a16="http://schemas.microsoft.com/office/drawing/2014/main" val="20000"/>
                    </a:ext>
                  </a:extLst>
                </a:gridCol>
              </a:tblGrid>
              <a:tr h="422268">
                <a:tc>
                  <a:txBody>
                    <a:bodyPr/>
                    <a:lstStyle/>
                    <a:p>
                      <a:pPr algn="ctr"/>
                      <a:r>
                        <a:rPr lang="en-US" sz="2300">
                          <a:solidFill>
                            <a:schemeClr val="bg1"/>
                          </a:solidFill>
                          <a:latin typeface="Times New Roman" panose="02020603050405020304" pitchFamily="18" charset="0"/>
                          <a:cs typeface="Times New Roman" panose="02020603050405020304" pitchFamily="18" charset="0"/>
                        </a:rPr>
                        <a:t>PHIẾU</a:t>
                      </a:r>
                      <a:r>
                        <a:rPr lang="en-US" sz="2300" baseline="0">
                          <a:solidFill>
                            <a:schemeClr val="bg1"/>
                          </a:solidFill>
                          <a:latin typeface="Times New Roman" panose="02020603050405020304" pitchFamily="18" charset="0"/>
                          <a:cs typeface="Times New Roman" panose="02020603050405020304" pitchFamily="18" charset="0"/>
                        </a:rPr>
                        <a:t> HỌC TẬP SỐ 3</a:t>
                      </a:r>
                      <a:endParaRPr lang="en-US" sz="230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extLst>
                  <a:ext uri="{0D108BD9-81ED-4DB2-BD59-A6C34878D82A}">
                    <a16:rowId xmlns:a16="http://schemas.microsoft.com/office/drawing/2014/main" val="10000"/>
                  </a:ext>
                </a:extLst>
              </a:tr>
              <a:tr h="5473848">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300" b="1" i="1" u="none" strike="noStrike" kern="1200">
                          <a:solidFill>
                            <a:schemeClr val="bg1"/>
                          </a:solidFill>
                          <a:effectLst/>
                          <a:latin typeface="Times New Roman" panose="02020603050405020304" pitchFamily="18" charset="0"/>
                          <a:ea typeface="+mn-ea"/>
                          <a:cs typeface="Times New Roman" panose="02020603050405020304" pitchFamily="18" charset="0"/>
                        </a:rPr>
                        <a:t>Phần 2:</a:t>
                      </a:r>
                      <a:r>
                        <a:rPr lang="en-US" sz="2300" b="1" u="none" strike="noStrike" kern="1200">
                          <a:solidFill>
                            <a:schemeClr val="bg1"/>
                          </a:solidFill>
                          <a:effectLst/>
                          <a:latin typeface="Times New Roman" panose="02020603050405020304" pitchFamily="18" charset="0"/>
                          <a:ea typeface="+mn-ea"/>
                          <a:cs typeface="Times New Roman" panose="02020603050405020304" pitchFamily="18" charset="0"/>
                        </a:rPr>
                        <a:t> Đọc thông tin trong SGK  (trang 18)- &gt; Trả lời các câu hỏi:</a:t>
                      </a:r>
                      <a:endParaRPr lang="en-US" sz="2300" b="0" u="sng" strike="noStrike" kern="120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fr-FR" sz="2300" b="1" i="1" u="sng" strike="noStrike" kern="1200">
                          <a:solidFill>
                            <a:schemeClr val="bg1"/>
                          </a:solidFill>
                          <a:effectLst/>
                          <a:latin typeface="Times New Roman" panose="02020603050405020304" pitchFamily="18" charset="0"/>
                          <a:ea typeface="+mn-ea"/>
                          <a:cs typeface="Times New Roman" panose="02020603050405020304" pitchFamily="18" charset="0"/>
                        </a:rPr>
                        <a:t>Câu 4.</a:t>
                      </a:r>
                      <a:r>
                        <a:rPr lang="fr-FR" sz="2300" u="sng" strike="noStrike" kern="1200">
                          <a:solidFill>
                            <a:schemeClr val="bg1"/>
                          </a:solidFill>
                          <a:effectLst/>
                          <a:latin typeface="Times New Roman" panose="02020603050405020304" pitchFamily="18" charset="0"/>
                          <a:ea typeface="+mn-ea"/>
                          <a:cs typeface="Times New Roman" panose="02020603050405020304" pitchFamily="18" charset="0"/>
                        </a:rPr>
                        <a:t> </a:t>
                      </a:r>
                      <a:r>
                        <a:rPr lang="fr-FR" sz="2300" u="none" strike="noStrike" kern="1200">
                          <a:solidFill>
                            <a:schemeClr val="bg1"/>
                          </a:solidFill>
                          <a:effectLst/>
                          <a:latin typeface="Times New Roman" panose="02020603050405020304" pitchFamily="18" charset="0"/>
                          <a:ea typeface="+mn-ea"/>
                          <a:cs typeface="Times New Roman" panose="02020603050405020304" pitchFamily="18" charset="0"/>
                        </a:rPr>
                        <a:t>Các thành phần chính trong mạng máy tính? (kể tên)</a:t>
                      </a:r>
                      <a:endParaRPr lang="en-US" sz="2300" u="sng" strike="noStrike" kern="120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fr-FR" sz="2300" b="1" i="1" u="sng" kern="120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fr-FR" sz="2300" b="1" i="1" u="sng" kern="120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fr-FR" sz="2300" b="1" i="1" u="sng" kern="1200">
                          <a:solidFill>
                            <a:schemeClr val="bg1"/>
                          </a:solidFill>
                          <a:effectLst/>
                          <a:latin typeface="Times New Roman" panose="02020603050405020304" pitchFamily="18" charset="0"/>
                          <a:ea typeface="+mn-ea"/>
                          <a:cs typeface="Times New Roman" panose="02020603050405020304" pitchFamily="18" charset="0"/>
                        </a:rPr>
                        <a:t>Câu 5.</a:t>
                      </a:r>
                      <a:r>
                        <a:rPr lang="fr-FR" sz="2300" b="1" i="1" kern="1200">
                          <a:solidFill>
                            <a:schemeClr val="bg1"/>
                          </a:solidFill>
                          <a:effectLst/>
                          <a:latin typeface="Times New Roman" panose="02020603050405020304" pitchFamily="18" charset="0"/>
                          <a:ea typeface="+mn-ea"/>
                          <a:cs typeface="Times New Roman" panose="02020603050405020304" pitchFamily="18" charset="0"/>
                        </a:rPr>
                        <a:t> </a:t>
                      </a:r>
                      <a:r>
                        <a:rPr lang="fr-FR" sz="2300" i="1" kern="1200">
                          <a:solidFill>
                            <a:schemeClr val="bg1"/>
                          </a:solidFill>
                          <a:effectLst/>
                          <a:latin typeface="Times New Roman" panose="02020603050405020304" pitchFamily="18" charset="0"/>
                          <a:ea typeface="+mn-ea"/>
                          <a:cs typeface="Times New Roman" panose="02020603050405020304" pitchFamily="18" charset="0"/>
                        </a:rPr>
                        <a:t> </a:t>
                      </a:r>
                      <a:r>
                        <a:rPr lang="fr-FR" sz="2300" kern="1200">
                          <a:solidFill>
                            <a:schemeClr val="bg1"/>
                          </a:solidFill>
                          <a:effectLst/>
                          <a:latin typeface="Times New Roman" panose="02020603050405020304" pitchFamily="18" charset="0"/>
                          <a:ea typeface="+mn-ea"/>
                          <a:cs typeface="Times New Roman" panose="02020603050405020304" pitchFamily="18" charset="0"/>
                        </a:rPr>
                        <a:t>Nêu cụ thể các thành phần đó ? (để nhận dạng rõ hơn từng thành phần trong mạng)</a:t>
                      </a:r>
                      <a:endParaRPr lang="en-US" sz="2300" kern="1200">
                        <a:solidFill>
                          <a:schemeClr val="bg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300" i="1" u="none" strike="noStrike">
                          <a:solidFill>
                            <a:schemeClr val="bg1"/>
                          </a:solidFill>
                          <a:effectLst/>
                          <a:latin typeface="Times New Roman" panose="02020603050405020304" pitchFamily="18" charset="0"/>
                          <a:cs typeface="Times New Roman" panose="02020603050405020304" pitchFamily="18" charset="0"/>
                        </a:rPr>
                        <a:t>      </a:t>
                      </a:r>
                      <a:endParaRPr lang="en-US" sz="2300">
                        <a:solidFill>
                          <a:schemeClr val="bg1"/>
                        </a:solidFill>
                        <a:effectLst/>
                        <a:latin typeface="Times New Roman" panose="02020603050405020304" pitchFamily="18" charset="0"/>
                        <a:cs typeface="Times New Roman" panose="02020603050405020304" pitchFamily="18" charset="0"/>
                      </a:endParaRPr>
                    </a:p>
                  </a:txBody>
                  <a:tcPr>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2914" y="1927953"/>
            <a:ext cx="11446320" cy="5401479"/>
          </a:xfrm>
          <a:prstGeom prst="rect">
            <a:avLst/>
          </a:prstGeom>
          <a:noFill/>
        </p:spPr>
        <p:txBody>
          <a:bodyPr wrap="square" rtlCol="0">
            <a:spAutoFit/>
          </a:bodyPr>
          <a:lstStyle/>
          <a:p>
            <a:pPr lvl="0"/>
            <a:r>
              <a:rPr lang="en-US" sz="2300" i="1" dirty="0">
                <a:solidFill>
                  <a:schemeClr val="bg1"/>
                </a:solidFill>
                <a:latin typeface="Times New Roman" panose="02020603050405020304" pitchFamily="18" charset="0"/>
                <a:cs typeface="Times New Roman" panose="02020603050405020304" pitchFamily="18" charset="0"/>
              </a:rPr>
              <a:t>=&gt; </a:t>
            </a:r>
            <a:r>
              <a:rPr lang="en-US" sz="2300" i="1" dirty="0" err="1">
                <a:solidFill>
                  <a:schemeClr val="bg1"/>
                </a:solidFill>
                <a:latin typeface="Times New Roman" panose="02020603050405020304" pitchFamily="18" charset="0"/>
                <a:cs typeface="Times New Roman" panose="02020603050405020304" pitchFamily="18" charset="0"/>
              </a:rPr>
              <a:t>Gồm</a:t>
            </a:r>
            <a:r>
              <a:rPr lang="en-US" sz="2300" i="1" dirty="0">
                <a:solidFill>
                  <a:schemeClr val="bg1"/>
                </a:solidFill>
                <a:latin typeface="Times New Roman" panose="02020603050405020304" pitchFamily="18" charset="0"/>
                <a:cs typeface="Times New Roman" panose="02020603050405020304" pitchFamily="18" charset="0"/>
              </a:rPr>
              <a:t> 3 </a:t>
            </a:r>
            <a:r>
              <a:rPr lang="en-US" sz="2300" i="1" dirty="0" err="1">
                <a:solidFill>
                  <a:schemeClr val="bg1"/>
                </a:solidFill>
                <a:latin typeface="Times New Roman" panose="02020603050405020304" pitchFamily="18" charset="0"/>
                <a:cs typeface="Times New Roman" panose="02020603050405020304" pitchFamily="18" charset="0"/>
              </a:rPr>
              <a:t>thành</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phần</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Thiết</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bị</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đầu</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cuối</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thiết</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bị</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kết</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nối</a:t>
            </a:r>
            <a:r>
              <a:rPr lang="en-US" sz="2300" i="1" dirty="0">
                <a:solidFill>
                  <a:schemeClr val="bg1"/>
                </a:solidFill>
                <a:latin typeface="Times New Roman" panose="02020603050405020304" pitchFamily="18" charset="0"/>
                <a:cs typeface="Times New Roman" panose="02020603050405020304" pitchFamily="18" charset="0"/>
              </a:rPr>
              <a:t> (bao </a:t>
            </a:r>
            <a:r>
              <a:rPr lang="en-US" sz="2300" i="1" dirty="0" err="1">
                <a:solidFill>
                  <a:schemeClr val="bg1"/>
                </a:solidFill>
                <a:latin typeface="Times New Roman" panose="02020603050405020304" pitchFamily="18" charset="0"/>
                <a:cs typeface="Times New Roman" panose="02020603050405020304" pitchFamily="18" charset="0"/>
              </a:rPr>
              <a:t>gồm</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cả</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đường</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truyền</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dữ</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liệu</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và</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phẩn</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mềm</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mạng</a:t>
            </a:r>
            <a:r>
              <a:rPr lang="en-US" sz="2300" i="1" dirty="0">
                <a:solidFill>
                  <a:schemeClr val="bg1"/>
                </a:solidFill>
                <a:latin typeface="Times New Roman" panose="02020603050405020304" pitchFamily="18" charset="0"/>
                <a:cs typeface="Times New Roman" panose="02020603050405020304" pitchFamily="18" charset="0"/>
              </a:rPr>
              <a:t>.</a:t>
            </a:r>
          </a:p>
          <a:p>
            <a:pPr lvl="0" algn="just">
              <a:defRPr/>
            </a:pPr>
            <a:endParaRPr lang="en-US" sz="2300" i="1" dirty="0">
              <a:solidFill>
                <a:schemeClr val="bg1"/>
              </a:solidFill>
              <a:latin typeface="Times New Roman" panose="02020603050405020304" pitchFamily="18" charset="0"/>
              <a:cs typeface="Times New Roman" panose="02020603050405020304" pitchFamily="18" charset="0"/>
            </a:endParaRPr>
          </a:p>
          <a:p>
            <a:pPr lvl="0" algn="just">
              <a:defRPr/>
            </a:pPr>
            <a:r>
              <a:rPr lang="vi-VN" sz="2300" i="1" dirty="0">
                <a:solidFill>
                  <a:schemeClr val="bg1"/>
                </a:solidFill>
                <a:latin typeface="Times New Roman" panose="02020603050405020304" pitchFamily="18" charset="0"/>
                <a:cs typeface="Times New Roman" panose="02020603050405020304" pitchFamily="18" charset="0"/>
              </a:rPr>
              <a:t>- Thiết bị đầu cuối</a:t>
            </a:r>
            <a:r>
              <a:rPr lang="fr-FR" sz="2300" i="1" dirty="0">
                <a:solidFill>
                  <a:schemeClr val="bg1"/>
                </a:solidFill>
                <a:latin typeface="Times New Roman" panose="02020603050405020304" pitchFamily="18" charset="0"/>
                <a:cs typeface="Times New Roman" panose="02020603050405020304" pitchFamily="18" charset="0"/>
              </a:rPr>
              <a:t>: </a:t>
            </a:r>
            <a:r>
              <a:rPr lang="vi-VN" sz="2300" i="1" dirty="0">
                <a:solidFill>
                  <a:schemeClr val="bg1"/>
                </a:solidFill>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solidFill>
                <a:schemeClr val="bg1"/>
              </a:solidFill>
              <a:latin typeface="Times New Roman" panose="02020603050405020304" pitchFamily="18" charset="0"/>
              <a:cs typeface="Times New Roman" panose="02020603050405020304" pitchFamily="18" charset="0"/>
            </a:endParaRPr>
          </a:p>
          <a:p>
            <a:pPr lvl="0" algn="just">
              <a:defRPr/>
            </a:pPr>
            <a:r>
              <a:rPr lang="vi-VN" sz="2300" i="1" dirty="0">
                <a:solidFill>
                  <a:schemeClr val="bg1"/>
                </a:solidFill>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một số giao lộ đông đúc. Thiết bị có nhiều loại gồm: Đường truyền (có dây hoặc không dây), bộ chuyển mạch (</a:t>
            </a:r>
            <a:r>
              <a:rPr lang="vi-VN" sz="2300" i="1" dirty="0" err="1">
                <a:solidFill>
                  <a:schemeClr val="bg1"/>
                </a:solidFill>
                <a:latin typeface="Times New Roman" panose="02020603050405020304" pitchFamily="18" charset="0"/>
                <a:cs typeface="Times New Roman" panose="02020603050405020304" pitchFamily="18" charset="0"/>
              </a:rPr>
              <a:t>Switch</a:t>
            </a:r>
            <a:r>
              <a:rPr lang="vi-VN" sz="2300" i="1" dirty="0">
                <a:solidFill>
                  <a:schemeClr val="bg1"/>
                </a:solidFill>
                <a:latin typeface="Times New Roman" panose="02020603050405020304" pitchFamily="18" charset="0"/>
                <a:cs typeface="Times New Roman" panose="02020603050405020304" pitchFamily="18" charset="0"/>
              </a:rPr>
              <a:t>), bộ định tuyến (</a:t>
            </a:r>
            <a:r>
              <a:rPr lang="vi-VN" sz="2300" i="1" dirty="0" err="1">
                <a:solidFill>
                  <a:schemeClr val="bg1"/>
                </a:solidFill>
                <a:latin typeface="Times New Roman" panose="02020603050405020304" pitchFamily="18" charset="0"/>
                <a:cs typeface="Times New Roman" panose="02020603050405020304" pitchFamily="18" charset="0"/>
              </a:rPr>
              <a:t>Router</a:t>
            </a:r>
            <a:r>
              <a:rPr lang="vi-VN" sz="2300" i="1" dirty="0">
                <a:solidFill>
                  <a:schemeClr val="bg1"/>
                </a:solidFill>
                <a:latin typeface="Times New Roman" panose="02020603050405020304" pitchFamily="18" charset="0"/>
                <a:cs typeface="Times New Roman" panose="02020603050405020304" pitchFamily="18" charset="0"/>
              </a:rPr>
              <a:t>)….</a:t>
            </a:r>
            <a:endParaRPr lang="en-US" sz="2300" dirty="0">
              <a:solidFill>
                <a:schemeClr val="bg1"/>
              </a:solidFill>
              <a:latin typeface="Times New Roman" panose="02020603050405020304" pitchFamily="18" charset="0"/>
              <a:cs typeface="Times New Roman" panose="02020603050405020304" pitchFamily="18" charset="0"/>
            </a:endParaRPr>
          </a:p>
          <a:p>
            <a:pPr algn="just"/>
            <a:r>
              <a:rPr lang="vi-VN" sz="2300" i="1" dirty="0">
                <a:solidFill>
                  <a:schemeClr val="bg1"/>
                </a:solidFill>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solidFill>
                <a:schemeClr val="bg1"/>
              </a:solidFill>
              <a:latin typeface="Times New Roman" panose="02020603050405020304" pitchFamily="18" charset="0"/>
              <a:cs typeface="Times New Roman" panose="02020603050405020304" pitchFamily="18" charset="0"/>
            </a:endParaRPr>
          </a:p>
          <a:p>
            <a:pPr marL="285750" lvl="0" indent="-285750">
              <a:buFont typeface="Symbol" panose="05050102010706020507" pitchFamily="18" charset="2"/>
              <a:buChar char="Þ"/>
            </a:pPr>
            <a:endParaRPr lang="en-US" sz="2300" dirty="0">
              <a:solidFill>
                <a:schemeClr val="bg1"/>
              </a:solidFill>
              <a:latin typeface="Times New Roman" panose="02020603050405020304" pitchFamily="18" charset="0"/>
              <a:cs typeface="Times New Roman" panose="02020603050405020304" pitchFamily="18" charset="0"/>
            </a:endParaRPr>
          </a:p>
          <a:p>
            <a:endParaRPr lang="en-US" sz="2300" dirty="0"/>
          </a:p>
        </p:txBody>
      </p:sp>
    </p:spTree>
    <p:extLst>
      <p:ext uri="{BB962C8B-B14F-4D97-AF65-F5344CB8AC3E}">
        <p14:creationId xmlns:p14="http://schemas.microsoft.com/office/powerpoint/2010/main" val="248674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914" y="258278"/>
            <a:ext cx="556641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82516373"/>
              </p:ext>
            </p:extLst>
          </p:nvPr>
        </p:nvGraphicFramePr>
        <p:xfrm>
          <a:off x="297180" y="1012331"/>
          <a:ext cx="11670030" cy="5030348"/>
        </p:xfrm>
        <a:graphic>
          <a:graphicData uri="http://schemas.openxmlformats.org/drawingml/2006/table">
            <a:tbl>
              <a:tblPr firstRow="1" bandRow="1">
                <a:tableStyleId>{5C22544A-7EE6-4342-B048-85BDC9FD1C3A}</a:tableStyleId>
              </a:tblPr>
              <a:tblGrid>
                <a:gridCol w="11670030">
                  <a:extLst>
                    <a:ext uri="{9D8B030D-6E8A-4147-A177-3AD203B41FA5}">
                      <a16:colId xmlns:a16="http://schemas.microsoft.com/office/drawing/2014/main" val="20000"/>
                    </a:ext>
                  </a:extLst>
                </a:gridCol>
              </a:tblGrid>
              <a:tr h="370468">
                <a:tc>
                  <a:txBody>
                    <a:bodyPr/>
                    <a:lstStyle/>
                    <a:p>
                      <a:pPr algn="ctr"/>
                      <a:r>
                        <a:rPr lang="en-US" sz="2300">
                          <a:solidFill>
                            <a:schemeClr val="bg1"/>
                          </a:solidFill>
                          <a:latin typeface="Times New Roman" panose="02020603050405020304" pitchFamily="18" charset="0"/>
                          <a:cs typeface="Times New Roman" panose="02020603050405020304" pitchFamily="18" charset="0"/>
                        </a:rPr>
                        <a:t>PHIẾU</a:t>
                      </a:r>
                      <a:r>
                        <a:rPr lang="en-US" sz="2300" baseline="0">
                          <a:solidFill>
                            <a:schemeClr val="bg1"/>
                          </a:solidFill>
                          <a:latin typeface="Times New Roman" panose="02020603050405020304" pitchFamily="18" charset="0"/>
                          <a:cs typeface="Times New Roman" panose="02020603050405020304" pitchFamily="18" charset="0"/>
                        </a:rPr>
                        <a:t> HỌC TẬP SỐ 3</a:t>
                      </a:r>
                      <a:endParaRPr lang="en-US" sz="230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extLst>
                  <a:ext uri="{0D108BD9-81ED-4DB2-BD59-A6C34878D82A}">
                    <a16:rowId xmlns:a16="http://schemas.microsoft.com/office/drawing/2014/main" val="10000"/>
                  </a:ext>
                </a:extLst>
              </a:tr>
              <a:tr h="4588388">
                <a:tc>
                  <a:txBody>
                    <a:bodyPr/>
                    <a:lstStyle/>
                    <a:p>
                      <a:pPr lvl="1"/>
                      <a:r>
                        <a:rPr lang="vi-VN" sz="2500" b="1" i="1" kern="1200">
                          <a:solidFill>
                            <a:schemeClr val="bg1"/>
                          </a:solidFill>
                          <a:effectLst/>
                          <a:latin typeface="Times New Roman" panose="02020603050405020304" pitchFamily="18" charset="0"/>
                          <a:ea typeface="+mn-ea"/>
                          <a:cs typeface="Times New Roman" panose="02020603050405020304" pitchFamily="18" charset="0"/>
                        </a:rPr>
                        <a:t>Phần 3:</a:t>
                      </a:r>
                      <a:r>
                        <a:rPr lang="vi-VN" sz="2500" b="1" kern="1200">
                          <a:solidFill>
                            <a:schemeClr val="bg1"/>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a:solidFill>
                            <a:schemeClr val="bg1"/>
                          </a:solidFill>
                          <a:effectLst/>
                          <a:latin typeface="Times New Roman" panose="02020603050405020304" pitchFamily="18" charset="0"/>
                          <a:ea typeface="+mn-ea"/>
                          <a:cs typeface="Times New Roman" panose="02020603050405020304" pitchFamily="18" charset="0"/>
                        </a:rPr>
                        <a:t> </a:t>
                      </a:r>
                      <a:r>
                        <a:rPr lang="vi-VN" sz="2500" b="1" kern="1200">
                          <a:solidFill>
                            <a:schemeClr val="bg1"/>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a:solidFill>
                          <a:schemeClr val="bg1"/>
                        </a:solidFill>
                        <a:effectLst/>
                        <a:latin typeface="Times New Roman" panose="02020603050405020304" pitchFamily="18" charset="0"/>
                        <a:ea typeface="+mn-ea"/>
                        <a:cs typeface="Times New Roman" panose="02020603050405020304" pitchFamily="18" charset="0"/>
                      </a:endParaRPr>
                    </a:p>
                    <a:p>
                      <a:pPr lvl="1"/>
                      <a:r>
                        <a:rPr lang="vi-VN" sz="2500" b="1" i="1" kern="1200">
                          <a:solidFill>
                            <a:schemeClr val="bg1"/>
                          </a:solidFill>
                          <a:effectLst/>
                          <a:latin typeface="Times New Roman" panose="02020603050405020304" pitchFamily="18" charset="0"/>
                          <a:ea typeface="+mn-ea"/>
                          <a:cs typeface="Times New Roman" panose="02020603050405020304" pitchFamily="18" charset="0"/>
                        </a:rPr>
                        <a:t>Câu 6.</a:t>
                      </a:r>
                      <a:r>
                        <a:rPr lang="vi-VN" sz="2500" kern="1200">
                          <a:solidFill>
                            <a:schemeClr val="bg1"/>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a:solidFill>
                          <a:schemeClr val="bg1"/>
                        </a:solidFill>
                        <a:effectLst/>
                        <a:latin typeface="Times New Roman" panose="02020603050405020304" pitchFamily="18" charset="0"/>
                        <a:ea typeface="+mn-ea"/>
                        <a:cs typeface="Times New Roman" panose="02020603050405020304" pitchFamily="18" charset="0"/>
                      </a:endParaRPr>
                    </a:p>
                    <a:p>
                      <a:pPr lvl="1"/>
                      <a:endParaRPr lang="en-US" sz="2500" b="1" i="1" kern="1200">
                        <a:solidFill>
                          <a:schemeClr val="bg1"/>
                        </a:solidFill>
                        <a:effectLst/>
                        <a:latin typeface="Times New Roman" panose="02020603050405020304" pitchFamily="18" charset="0"/>
                        <a:ea typeface="+mn-ea"/>
                        <a:cs typeface="Times New Roman" panose="02020603050405020304" pitchFamily="18" charset="0"/>
                      </a:endParaRPr>
                    </a:p>
                    <a:p>
                      <a:pPr lvl="1"/>
                      <a:endParaRPr lang="en-US" sz="2500" b="1" i="1" kern="1200">
                        <a:solidFill>
                          <a:schemeClr val="bg1"/>
                        </a:solidFill>
                        <a:effectLst/>
                        <a:latin typeface="Times New Roman" panose="02020603050405020304" pitchFamily="18" charset="0"/>
                        <a:ea typeface="+mn-ea"/>
                        <a:cs typeface="Times New Roman" panose="02020603050405020304" pitchFamily="18" charset="0"/>
                      </a:endParaRPr>
                    </a:p>
                    <a:p>
                      <a:pPr lvl="1"/>
                      <a:endParaRPr lang="en-US" sz="2500" b="1" i="1" kern="1200">
                        <a:solidFill>
                          <a:schemeClr val="bg1"/>
                        </a:solidFill>
                        <a:effectLst/>
                        <a:latin typeface="Times New Roman" panose="02020603050405020304" pitchFamily="18" charset="0"/>
                        <a:ea typeface="+mn-ea"/>
                        <a:cs typeface="Times New Roman" panose="02020603050405020304" pitchFamily="18" charset="0"/>
                      </a:endParaRPr>
                    </a:p>
                    <a:p>
                      <a:pPr lvl="1"/>
                      <a:r>
                        <a:rPr lang="vi-VN" sz="2500" b="1" i="1" kern="1200">
                          <a:solidFill>
                            <a:schemeClr val="bg1"/>
                          </a:solidFill>
                          <a:effectLst/>
                          <a:latin typeface="Times New Roman" panose="02020603050405020304" pitchFamily="18" charset="0"/>
                          <a:ea typeface="+mn-ea"/>
                          <a:cs typeface="Times New Roman" panose="02020603050405020304" pitchFamily="18" charset="0"/>
                        </a:rPr>
                        <a:t>Câu 7.</a:t>
                      </a:r>
                      <a:r>
                        <a:rPr lang="vi-VN" sz="2500" i="1" kern="1200">
                          <a:solidFill>
                            <a:schemeClr val="bg1"/>
                          </a:solidFill>
                          <a:effectLst/>
                          <a:latin typeface="Times New Roman" panose="02020603050405020304" pitchFamily="18" charset="0"/>
                          <a:ea typeface="+mn-ea"/>
                          <a:cs typeface="Times New Roman" panose="02020603050405020304" pitchFamily="18" charset="0"/>
                        </a:rPr>
                        <a:t> </a:t>
                      </a:r>
                      <a:r>
                        <a:rPr lang="vi-VN" sz="2500" kern="1200">
                          <a:solidFill>
                            <a:schemeClr val="bg1"/>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a:solidFill>
                          <a:schemeClr val="bg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a:solidFill>
                          <a:schemeClr val="bg1"/>
                        </a:solidFill>
                        <a:effectLst/>
                        <a:latin typeface="Times New Roman" panose="02020603050405020304" pitchFamily="18" charset="0"/>
                        <a:cs typeface="Times New Roman" panose="02020603050405020304" pitchFamily="18" charset="0"/>
                      </a:endParaRPr>
                    </a:p>
                  </a:txBody>
                  <a:tcPr>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2914" y="2203374"/>
            <a:ext cx="11049918" cy="3554819"/>
          </a:xfrm>
          <a:prstGeom prst="rect">
            <a:avLst/>
          </a:prstGeom>
          <a:noFill/>
        </p:spPr>
        <p:txBody>
          <a:bodyPr wrap="square" rtlCol="0">
            <a:spAutoFit/>
          </a:bodyPr>
          <a:lstStyle/>
          <a:p>
            <a:pPr lvl="0"/>
            <a:r>
              <a:rPr lang="en-US" sz="2500" i="1" dirty="0">
                <a:solidFill>
                  <a:schemeClr val="bg1"/>
                </a:solidFill>
                <a:latin typeface="Times New Roman" panose="02020603050405020304" pitchFamily="18" charset="0"/>
                <a:cs typeface="Times New Roman" panose="02020603050405020304" pitchFamily="18" charset="0"/>
              </a:rPr>
              <a:t>=&gt; </a:t>
            </a:r>
            <a:r>
              <a:rPr lang="vi-VN" sz="2500" i="1" dirty="0">
                <a:solidFill>
                  <a:schemeClr val="bg1"/>
                </a:solidFill>
                <a:latin typeface="Times New Roman" panose="02020603050405020304" pitchFamily="18" charset="0"/>
                <a:cs typeface="Times New Roman" panose="02020603050405020304" pitchFamily="18" charset="0"/>
              </a:rPr>
              <a:t>Gồm 2 loại : </a:t>
            </a:r>
            <a:endParaRPr lang="en-US" sz="2500" u="sng" dirty="0">
              <a:solidFill>
                <a:schemeClr val="bg1"/>
              </a:solidFill>
              <a:latin typeface="Times New Roman" panose="02020603050405020304" pitchFamily="18" charset="0"/>
              <a:cs typeface="Times New Roman" panose="02020603050405020304" pitchFamily="18" charset="0"/>
            </a:endParaRPr>
          </a:p>
          <a:p>
            <a:pPr lvl="1"/>
            <a:r>
              <a:rPr lang="vi-VN" sz="2500" i="1" dirty="0">
                <a:solidFill>
                  <a:schemeClr val="bg1"/>
                </a:solidFill>
                <a:latin typeface="Times New Roman" panose="02020603050405020304" pitchFamily="18" charset="0"/>
                <a:cs typeface="Times New Roman" panose="02020603050405020304" pitchFamily="18" charset="0"/>
              </a:rPr>
              <a:t>+ Có dây (nhìn thấy) : Dây dẫn mạng ( </a:t>
            </a:r>
            <a:r>
              <a:rPr lang="vi-VN" sz="2500" i="1" dirty="0" err="1">
                <a:solidFill>
                  <a:schemeClr val="bg1"/>
                </a:solidFill>
                <a:latin typeface="Times New Roman" panose="02020603050405020304" pitchFamily="18" charset="0"/>
                <a:cs typeface="Times New Roman" panose="02020603050405020304" pitchFamily="18" charset="0"/>
              </a:rPr>
              <a:t>vd</a:t>
            </a:r>
            <a:r>
              <a:rPr lang="vi-VN" sz="2500" i="1" dirty="0">
                <a:solidFill>
                  <a:schemeClr val="bg1"/>
                </a:solidFill>
                <a:latin typeface="Times New Roman" panose="02020603050405020304" pitchFamily="18" charset="0"/>
                <a:cs typeface="Times New Roman" panose="02020603050405020304" pitchFamily="18" charset="0"/>
              </a:rPr>
              <a:t> : dây</a:t>
            </a:r>
            <a:r>
              <a:rPr lang="en-US" sz="2500" i="1" dirty="0">
                <a:solidFill>
                  <a:schemeClr val="bg1"/>
                </a:solidFill>
                <a:latin typeface="Times New Roman" panose="02020603050405020304" pitchFamily="18" charset="0"/>
                <a:cs typeface="Times New Roman" panose="02020603050405020304" pitchFamily="18" charset="0"/>
              </a:rPr>
              <a:t> </a:t>
            </a:r>
            <a:r>
              <a:rPr lang="vi-VN" sz="2500" i="1" dirty="0">
                <a:solidFill>
                  <a:schemeClr val="bg1"/>
                </a:solidFill>
                <a:latin typeface="Times New Roman" panose="02020603050405020304" pitchFamily="18" charset="0"/>
                <a:cs typeface="Times New Roman" panose="02020603050405020304" pitchFamily="18" charset="0"/>
              </a:rPr>
              <a:t>cáp quang, cáp xoắn,…).</a:t>
            </a:r>
            <a:endParaRPr lang="en-US" sz="2500" u="sng" dirty="0">
              <a:solidFill>
                <a:schemeClr val="bg1"/>
              </a:solidFill>
              <a:latin typeface="Times New Roman" panose="02020603050405020304" pitchFamily="18" charset="0"/>
              <a:cs typeface="Times New Roman" panose="02020603050405020304" pitchFamily="18" charset="0"/>
            </a:endParaRPr>
          </a:p>
          <a:p>
            <a:pPr lvl="1"/>
            <a:r>
              <a:rPr lang="vi-VN" sz="2500" i="1" dirty="0">
                <a:solidFill>
                  <a:schemeClr val="bg1"/>
                </a:solidFill>
                <a:latin typeface="Times New Roman" panose="02020603050405020304" pitchFamily="18" charset="0"/>
                <a:cs typeface="Times New Roman" panose="02020603050405020304" pitchFamily="18" charset="0"/>
              </a:rPr>
              <a:t>+ Không dây (Không nhìn thấy) : Sử dụng sóng vô tuyến (</a:t>
            </a:r>
            <a:r>
              <a:rPr lang="vi-VN" sz="2500" i="1" dirty="0" err="1">
                <a:solidFill>
                  <a:schemeClr val="bg1"/>
                </a:solidFill>
                <a:latin typeface="Times New Roman" panose="02020603050405020304" pitchFamily="18" charset="0"/>
                <a:cs typeface="Times New Roman" panose="02020603050405020304" pitchFamily="18" charset="0"/>
              </a:rPr>
              <a:t>vd</a:t>
            </a:r>
            <a:r>
              <a:rPr lang="vi-VN" sz="2500" i="1" dirty="0">
                <a:solidFill>
                  <a:schemeClr val="bg1"/>
                </a:solidFill>
                <a:latin typeface="Times New Roman" panose="02020603050405020304" pitchFamily="18" charset="0"/>
                <a:cs typeface="Times New Roman" panose="02020603050405020304" pitchFamily="18" charset="0"/>
              </a:rPr>
              <a:t> : </a:t>
            </a:r>
            <a:r>
              <a:rPr lang="vi-VN" sz="2500" i="1" dirty="0" err="1">
                <a:solidFill>
                  <a:schemeClr val="bg1"/>
                </a:solidFill>
                <a:latin typeface="Times New Roman" panose="02020603050405020304" pitchFamily="18" charset="0"/>
                <a:cs typeface="Times New Roman" panose="02020603050405020304" pitchFamily="18" charset="0"/>
              </a:rPr>
              <a:t>Wifi</a:t>
            </a:r>
            <a:r>
              <a:rPr lang="vi-VN" sz="2500" i="1" dirty="0">
                <a:solidFill>
                  <a:schemeClr val="bg1"/>
                </a:solidFill>
                <a:latin typeface="Times New Roman" panose="02020603050405020304" pitchFamily="18" charset="0"/>
                <a:cs typeface="Times New Roman" panose="02020603050405020304" pitchFamily="18" charset="0"/>
              </a:rPr>
              <a:t>, </a:t>
            </a:r>
            <a:r>
              <a:rPr lang="vi-VN" sz="2500" i="1" dirty="0" err="1">
                <a:solidFill>
                  <a:schemeClr val="bg1"/>
                </a:solidFill>
                <a:latin typeface="Times New Roman" panose="02020603050405020304" pitchFamily="18" charset="0"/>
                <a:cs typeface="Times New Roman" panose="02020603050405020304" pitchFamily="18" charset="0"/>
              </a:rPr>
              <a:t>Bluetooth</a:t>
            </a:r>
            <a:r>
              <a:rPr lang="vi-VN" sz="2500" i="1" dirty="0">
                <a:solidFill>
                  <a:schemeClr val="bg1"/>
                </a:solidFill>
                <a:latin typeface="Times New Roman" panose="02020603050405020304" pitchFamily="18" charset="0"/>
                <a:cs typeface="Times New Roman" panose="02020603050405020304" pitchFamily="18" charset="0"/>
              </a:rPr>
              <a:t>,…)</a:t>
            </a:r>
            <a:endParaRPr lang="en-US" sz="2500" u="sng" dirty="0">
              <a:solidFill>
                <a:schemeClr val="bg1"/>
              </a:solidFill>
              <a:latin typeface="Times New Roman" panose="02020603050405020304" pitchFamily="18" charset="0"/>
              <a:cs typeface="Times New Roman" panose="02020603050405020304" pitchFamily="18" charset="0"/>
            </a:endParaRPr>
          </a:p>
          <a:p>
            <a:pPr lvl="0"/>
            <a:endParaRPr lang="en-US" sz="2500" i="1" dirty="0">
              <a:solidFill>
                <a:schemeClr val="bg1"/>
              </a:solidFill>
              <a:latin typeface="Times New Roman" panose="02020603050405020304" pitchFamily="18" charset="0"/>
              <a:cs typeface="Times New Roman" panose="02020603050405020304" pitchFamily="18" charset="0"/>
            </a:endParaRPr>
          </a:p>
          <a:p>
            <a:pPr lvl="0"/>
            <a:r>
              <a:rPr lang="en-US" sz="2500" i="1" dirty="0">
                <a:solidFill>
                  <a:schemeClr val="bg1"/>
                </a:solidFill>
                <a:latin typeface="Times New Roman" panose="02020603050405020304" pitchFamily="18" charset="0"/>
                <a:cs typeface="Times New Roman" panose="02020603050405020304" pitchFamily="18" charset="0"/>
              </a:rPr>
              <a:t>=&gt; </a:t>
            </a:r>
            <a:r>
              <a:rPr lang="vi-VN" sz="2500" i="1" dirty="0">
                <a:solidFill>
                  <a:schemeClr val="bg1"/>
                </a:solidFill>
                <a:latin typeface="Times New Roman" panose="02020603050405020304" pitchFamily="18" charset="0"/>
                <a:cs typeface="Times New Roman" panose="02020603050405020304" pitchFamily="18" charset="0"/>
              </a:rPr>
              <a:t>Đường truyền không dây có nhiều ưu điểm hơn, Các thiết bị trong mạng có thế linh</a:t>
            </a:r>
            <a:r>
              <a:rPr lang="en-US" sz="2500" i="1" dirty="0">
                <a:solidFill>
                  <a:schemeClr val="bg1"/>
                </a:solidFill>
                <a:latin typeface="Times New Roman" panose="02020603050405020304" pitchFamily="18" charset="0"/>
                <a:cs typeface="Times New Roman" panose="02020603050405020304" pitchFamily="18" charset="0"/>
              </a:rPr>
              <a:t> </a:t>
            </a:r>
            <a:r>
              <a:rPr lang="vi-VN" sz="2500" i="1" dirty="0">
                <a:solidFill>
                  <a:schemeClr val="bg1"/>
                </a:solidFill>
                <a:latin typeface="Times New Roman" panose="02020603050405020304" pitchFamily="18" charset="0"/>
                <a:cs typeface="Times New Roman" panose="02020603050405020304" pitchFamily="18" charset="0"/>
              </a:rPr>
              <a:t>hoạt thay đổi vị trí mà vẫn duy trì kết nối mạng.</a:t>
            </a:r>
            <a:endParaRPr lang="en-US" sz="2500" u="sng" dirty="0">
              <a:solidFill>
                <a:schemeClr val="bg1"/>
              </a:solidFill>
              <a:latin typeface="Times New Roman" panose="02020603050405020304" pitchFamily="18" charset="0"/>
              <a:cs typeface="Times New Roman" panose="02020603050405020304" pitchFamily="18" charset="0"/>
            </a:endParaRPr>
          </a:p>
          <a:p>
            <a:r>
              <a:rPr lang="en-US" sz="2500" i="1" dirty="0">
                <a:solidFill>
                  <a:schemeClr val="bg1"/>
                </a:solidFill>
                <a:latin typeface="Times New Roman" panose="02020603050405020304" pitchFamily="18" charset="0"/>
                <a:cs typeface="Times New Roman" panose="02020603050405020304" pitchFamily="18" charset="0"/>
              </a:rPr>
              <a:t>     </a:t>
            </a:r>
            <a:r>
              <a:rPr lang="vi-VN" sz="2500" i="1" dirty="0">
                <a:solidFill>
                  <a:schemeClr val="bg1"/>
                </a:solidFill>
                <a:latin typeface="Times New Roman" panose="02020603050405020304" pitchFamily="18" charset="0"/>
                <a:cs typeface="Times New Roman" panose="02020603050405020304" pitchFamily="18" charset="0"/>
              </a:rPr>
              <a:t>VD : T</a:t>
            </a:r>
            <a:r>
              <a:rPr lang="en-US" sz="2500" i="1" dirty="0" err="1">
                <a:solidFill>
                  <a:schemeClr val="bg1"/>
                </a:solidFill>
                <a:latin typeface="Times New Roman" panose="02020603050405020304" pitchFamily="18" charset="0"/>
                <a:cs typeface="Times New Roman" panose="02020603050405020304" pitchFamily="18" charset="0"/>
              </a:rPr>
              <a:t>rên</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xe</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khách</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hành</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khách</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có</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thể</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sử</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dụng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điện</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thoại</a:t>
            </a:r>
            <a:r>
              <a:rPr lang="en-US" sz="2500" i="1" dirty="0">
                <a:solidFill>
                  <a:schemeClr val="bg1"/>
                </a:solidFill>
                <a:latin typeface="Times New Roman" panose="02020603050405020304" pitchFamily="18" charset="0"/>
                <a:cs typeface="Times New Roman" panose="02020603050405020304" pitchFamily="18" charset="0"/>
              </a:rPr>
              <a:t> di </a:t>
            </a:r>
            <a:r>
              <a:rPr lang="en-US" sz="2500" i="1" dirty="0" err="1">
                <a:solidFill>
                  <a:schemeClr val="bg1"/>
                </a:solidFill>
                <a:latin typeface="Times New Roman" panose="02020603050405020304" pitchFamily="18" charset="0"/>
                <a:cs typeface="Times New Roman" panose="02020603050405020304" pitchFamily="18" charset="0"/>
              </a:rPr>
              <a:t>động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đẻ</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truy</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cập</a:t>
            </a:r>
            <a:r>
              <a:rPr lang="en-US" sz="2500" i="1" dirty="0">
                <a:solidFill>
                  <a:schemeClr val="bg1"/>
                </a:solidFill>
                <a:latin typeface="Times New Roman" panose="02020603050405020304" pitchFamily="18" charset="0"/>
                <a:cs typeface="Times New Roman" panose="02020603050405020304" pitchFamily="18" charset="0"/>
              </a:rPr>
              <a:t> Internet </a:t>
            </a:r>
            <a:r>
              <a:rPr lang="en-US" sz="2500" i="1" dirty="0" err="1">
                <a:solidFill>
                  <a:schemeClr val="bg1"/>
                </a:solidFill>
                <a:latin typeface="Times New Roman" panose="02020603050405020304" pitchFamily="18" charset="0"/>
                <a:cs typeface="Times New Roman" panose="02020603050405020304" pitchFamily="18" charset="0"/>
              </a:rPr>
              <a:t>mà</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không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cần</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dây</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nối</a:t>
            </a:r>
            <a:r>
              <a:rPr lang="en-US" sz="2500" i="1" dirty="0">
                <a:solidFill>
                  <a:schemeClr val="bg1"/>
                </a:solidFill>
                <a:latin typeface="Times New Roman" panose="02020603050405020304" pitchFamily="18" charset="0"/>
                <a:cs typeface="Times New Roman" panose="02020603050405020304" pitchFamily="18" charset="0"/>
              </a:rPr>
              <a:t>.</a:t>
            </a:r>
            <a:endParaRPr lang="en-US" sz="2500" dirty="0">
              <a:solidFill>
                <a:schemeClr val="bg1"/>
              </a:solidFill>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5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332"/>
            <a:ext cx="7059930" cy="5628498"/>
          </a:xfrm>
        </p:spPr>
        <p:txBody>
          <a:bodyPr>
            <a:normAutofit/>
          </a:bodyPr>
          <a:lstStyle/>
          <a:p>
            <a:pPr marL="0" indent="0" algn="just">
              <a:buNone/>
            </a:pPr>
            <a:r>
              <a:rPr lang="en-US" sz="2500" i="1" dirty="0">
                <a:solidFill>
                  <a:schemeClr val="bg1"/>
                </a:solidFill>
                <a:latin typeface="Times New Roman" panose="02020603050405020304" pitchFamily="18" charset="0"/>
                <a:cs typeface="Times New Roman" panose="02020603050405020304" pitchFamily="18" charset="0"/>
              </a:rPr>
              <a:t>- </a:t>
            </a:r>
            <a:r>
              <a:rPr lang="vi-VN" sz="2500" i="1" dirty="0">
                <a:solidFill>
                  <a:schemeClr val="bg1"/>
                </a:solidFill>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500" i="1" dirty="0">
                <a:solidFill>
                  <a:schemeClr val="bg1"/>
                </a:solidFill>
                <a:latin typeface="Times New Roman" panose="02020603050405020304" pitchFamily="18" charset="0"/>
                <a:cs typeface="Times New Roman" panose="02020603050405020304" pitchFamily="18" charset="0"/>
              </a:rPr>
              <a:t>- </a:t>
            </a:r>
            <a:r>
              <a:rPr lang="vi-VN" sz="2500" i="1" dirty="0">
                <a:solidFill>
                  <a:schemeClr val="bg1"/>
                </a:solidFill>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i="1"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500" i="1" dirty="0">
                <a:solidFill>
                  <a:schemeClr val="bg1"/>
                </a:solidFill>
                <a:latin typeface="Times New Roman" panose="02020603050405020304" pitchFamily="18" charset="0"/>
                <a:cs typeface="Times New Roman" panose="02020603050405020304" pitchFamily="18" charset="0"/>
              </a:rPr>
              <a:t>- </a:t>
            </a:r>
            <a:r>
              <a:rPr lang="vi-VN" sz="2500" i="1" dirty="0">
                <a:solidFill>
                  <a:schemeClr val="bg1"/>
                </a:solidFill>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solidFill>
                <a:schemeClr val="bg1"/>
              </a:solidFill>
              <a:latin typeface="Times New Roman" panose="02020603050405020304" pitchFamily="18" charset="0"/>
              <a:cs typeface="Times New Roman" panose="02020603050405020304" pitchFamily="18" charset="0"/>
            </a:endParaRPr>
          </a:p>
          <a:p>
            <a:pPr marL="0" indent="0" algn="just">
              <a:buNone/>
            </a:pPr>
            <a:r>
              <a:rPr lang="vi-VN" sz="2500" i="1" dirty="0">
                <a:solidFill>
                  <a:schemeClr val="bg1"/>
                </a:solidFill>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solidFill>
                <a:schemeClr val="bg1"/>
              </a:solidFill>
              <a:latin typeface="Times New Roman" panose="02020603050405020304" pitchFamily="18" charset="0"/>
              <a:cs typeface="Times New Roman" panose="02020603050405020304" pitchFamily="18" charset="0"/>
            </a:endParaRPr>
          </a:p>
          <a:p>
            <a:pPr marL="0" indent="0" algn="just">
              <a:buNone/>
            </a:pPr>
            <a:r>
              <a:rPr lang="vi-VN" sz="2500" i="1" dirty="0">
                <a:solidFill>
                  <a:schemeClr val="bg1"/>
                </a:solidFill>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462914" y="258278"/>
            <a:ext cx="556641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916" y="813631"/>
            <a:ext cx="4317485" cy="5653269"/>
          </a:xfrm>
          <a:prstGeom prst="rect">
            <a:avLst/>
          </a:prstGeom>
        </p:spPr>
      </p:pic>
    </p:spTree>
    <p:extLst>
      <p:ext uri="{BB962C8B-B14F-4D97-AF65-F5344CB8AC3E}">
        <p14:creationId xmlns:p14="http://schemas.microsoft.com/office/powerpoint/2010/main" val="979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HOẠT ĐỘNG LUYỆN TẬP</a:t>
            </a:r>
            <a:endParaRPr lang="en-US" sz="35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1839" y="1148872"/>
            <a:ext cx="6893697" cy="4708981"/>
          </a:xfrm>
          <a:prstGeom prst="rect">
            <a:avLst/>
          </a:prstGeom>
          <a:noFill/>
        </p:spPr>
        <p:txBody>
          <a:bodyPr wrap="square" rtlCol="0">
            <a:spAutoFit/>
          </a:bodyPr>
          <a:lstStyle/>
          <a:p>
            <a:pPr marL="342900" indent="-342900">
              <a:buAutoNum type="arabicPeriod"/>
            </a:pPr>
            <a:r>
              <a:rPr lang="en-US" sz="2500">
                <a:solidFill>
                  <a:schemeClr val="bg1"/>
                </a:solidFill>
                <a:latin typeface="Times New Roman" panose="02020603050405020304" pitchFamily="18" charset="0"/>
                <a:cs typeface="Times New Roman" panose="02020603050405020304" pitchFamily="18" charset="0"/>
              </a:rPr>
              <a:t>Em hãy chọn phương án đúng.</a:t>
            </a:r>
          </a:p>
          <a:p>
            <a:r>
              <a:rPr lang="en-US" sz="2500">
                <a:solidFill>
                  <a:schemeClr val="bg1"/>
                </a:solidFill>
                <a:latin typeface="Times New Roman" panose="02020603050405020304" pitchFamily="18" charset="0"/>
                <a:cs typeface="Times New Roman" panose="02020603050405020304" pitchFamily="18" charset="0"/>
              </a:rPr>
              <a:t>Máy tính kết nối với nhau để:</a:t>
            </a:r>
          </a:p>
          <a:p>
            <a:r>
              <a:rPr lang="en-US" sz="2500">
                <a:solidFill>
                  <a:schemeClr val="bg1"/>
                </a:solidFill>
                <a:latin typeface="Times New Roman" panose="02020603050405020304" pitchFamily="18" charset="0"/>
                <a:cs typeface="Times New Roman" panose="02020603050405020304" pitchFamily="18" charset="0"/>
              </a:rPr>
              <a:t>A.   Chia sẻ các thiết bị</a:t>
            </a:r>
          </a:p>
          <a:p>
            <a:r>
              <a:rPr lang="en-US" sz="2500">
                <a:solidFill>
                  <a:schemeClr val="bg1"/>
                </a:solidFill>
                <a:latin typeface="Times New Roman" panose="02020603050405020304" pitchFamily="18" charset="0"/>
                <a:cs typeface="Times New Roman" panose="02020603050405020304" pitchFamily="18" charset="0"/>
              </a:rPr>
              <a:t>B.   Tiết kiệm điện</a:t>
            </a:r>
          </a:p>
          <a:p>
            <a:r>
              <a:rPr lang="en-US" sz="2500">
                <a:solidFill>
                  <a:schemeClr val="bg1"/>
                </a:solidFill>
                <a:latin typeface="Times New Roman" panose="02020603050405020304" pitchFamily="18" charset="0"/>
                <a:cs typeface="Times New Roman" panose="02020603050405020304" pitchFamily="18" charset="0"/>
              </a:rPr>
              <a:t>C.   Trao đổi dữ liệu</a:t>
            </a:r>
          </a:p>
          <a:p>
            <a:r>
              <a:rPr lang="en-US" sz="2500">
                <a:solidFill>
                  <a:schemeClr val="bg1"/>
                </a:solidFill>
                <a:latin typeface="Times New Roman" panose="02020603050405020304" pitchFamily="18" charset="0"/>
                <a:cs typeface="Times New Roman" panose="02020603050405020304" pitchFamily="18" charset="0"/>
              </a:rPr>
              <a:t>D.   Thuận lợi cho việc sửa chữa.</a:t>
            </a:r>
          </a:p>
          <a:p>
            <a:r>
              <a:rPr lang="en-US" sz="2500">
                <a:solidFill>
                  <a:schemeClr val="bg1"/>
                </a:solidFill>
                <a:latin typeface="Times New Roman" panose="02020603050405020304" pitchFamily="18" charset="0"/>
                <a:cs typeface="Times New Roman" panose="02020603050405020304" pitchFamily="18" charset="0"/>
              </a:rPr>
              <a:t>2. Em hãy chọn các phương án đúng.</a:t>
            </a:r>
          </a:p>
          <a:p>
            <a:r>
              <a:rPr lang="en-US" sz="2500">
                <a:solidFill>
                  <a:schemeClr val="bg1"/>
                </a:solidFill>
                <a:latin typeface="Times New Roman" panose="02020603050405020304" pitchFamily="18" charset="0"/>
                <a:cs typeface="Times New Roman" panose="02020603050405020304" pitchFamily="18" charset="0"/>
              </a:rPr>
              <a:t>Thiết bị có kết nối không dây ở hình 2.2 là:</a:t>
            </a:r>
          </a:p>
          <a:p>
            <a:pPr marL="342900" indent="-342900">
              <a:buAutoNum type="alphaUcPeriod"/>
            </a:pPr>
            <a:r>
              <a:rPr lang="en-US" sz="2500">
                <a:solidFill>
                  <a:schemeClr val="bg1"/>
                </a:solidFill>
                <a:latin typeface="Times New Roman" panose="02020603050405020304" pitchFamily="18" charset="0"/>
                <a:cs typeface="Times New Roman" panose="02020603050405020304" pitchFamily="18" charset="0"/>
              </a:rPr>
              <a:t>   Máy tính để bàn</a:t>
            </a:r>
          </a:p>
          <a:p>
            <a:r>
              <a:rPr lang="en-US" sz="2500">
                <a:solidFill>
                  <a:schemeClr val="bg1"/>
                </a:solidFill>
                <a:latin typeface="Times New Roman" panose="02020603050405020304" pitchFamily="18" charset="0"/>
                <a:cs typeface="Times New Roman" panose="02020603050405020304" pitchFamily="18" charset="0"/>
              </a:rPr>
              <a:t>B.    Máy tính xách tay</a:t>
            </a:r>
          </a:p>
          <a:p>
            <a:r>
              <a:rPr lang="en-US" sz="2500">
                <a:solidFill>
                  <a:schemeClr val="bg1"/>
                </a:solidFill>
                <a:latin typeface="Times New Roman" panose="02020603050405020304" pitchFamily="18" charset="0"/>
                <a:cs typeface="Times New Roman" panose="02020603050405020304" pitchFamily="18" charset="0"/>
              </a:rPr>
              <a:t>C.    Điện thoại di động</a:t>
            </a:r>
          </a:p>
          <a:p>
            <a:r>
              <a:rPr lang="en-US" sz="2500">
                <a:solidFill>
                  <a:schemeClr val="bg1"/>
                </a:solidFill>
                <a:latin typeface="Times New Roman" panose="02020603050405020304" pitchFamily="18" charset="0"/>
                <a:cs typeface="Times New Roman" panose="02020603050405020304" pitchFamily="18" charset="0"/>
              </a:rPr>
              <a:t>D.    Bộ định tuyến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323" y="1013553"/>
            <a:ext cx="5089793" cy="5012674"/>
          </a:xfrm>
          <a:prstGeom prst="rect">
            <a:avLst/>
          </a:prstGeom>
        </p:spPr>
      </p:pic>
      <p:sp>
        <p:nvSpPr>
          <p:cNvPr id="9" name="Oval 11"/>
          <p:cNvSpPr>
            <a:spLocks noChangeArrowheads="1"/>
          </p:cNvSpPr>
          <p:nvPr/>
        </p:nvSpPr>
        <p:spPr bwMode="auto">
          <a:xfrm>
            <a:off x="641839" y="1897781"/>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0" name="Oval 11"/>
          <p:cNvSpPr>
            <a:spLocks noChangeArrowheads="1"/>
          </p:cNvSpPr>
          <p:nvPr/>
        </p:nvSpPr>
        <p:spPr bwMode="auto">
          <a:xfrm>
            <a:off x="641838" y="2646690"/>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1" name="Oval 11"/>
          <p:cNvSpPr>
            <a:spLocks noChangeArrowheads="1"/>
          </p:cNvSpPr>
          <p:nvPr/>
        </p:nvSpPr>
        <p:spPr bwMode="auto">
          <a:xfrm>
            <a:off x="659052" y="4603022"/>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2" name="Oval 11"/>
          <p:cNvSpPr>
            <a:spLocks noChangeArrowheads="1"/>
          </p:cNvSpPr>
          <p:nvPr/>
        </p:nvSpPr>
        <p:spPr bwMode="auto">
          <a:xfrm>
            <a:off x="659051" y="4981697"/>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Tree>
    <p:extLst>
      <p:ext uri="{BB962C8B-B14F-4D97-AF65-F5344CB8AC3E}">
        <p14:creationId xmlns:p14="http://schemas.microsoft.com/office/powerpoint/2010/main" val="3588526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HOẠT ĐỘNG VẬN DỤNG</a:t>
            </a:r>
            <a:endParaRPr lang="en-US" sz="350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37850" y="995839"/>
            <a:ext cx="11501610" cy="4493538"/>
          </a:xfrm>
          <a:prstGeom prst="rect">
            <a:avLst/>
          </a:prstGeom>
        </p:spPr>
        <p:txBody>
          <a:bodyPr wrap="square">
            <a:spAutoFit/>
          </a:bodyPr>
          <a:lstStyle/>
          <a:p>
            <a:pPr algn="just">
              <a:spcAft>
                <a:spcPts val="0"/>
              </a:spcAft>
            </a:pP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Vận dụng các kiến thức đã học giải quyết 2 tình huống sau: </a:t>
            </a: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R="12700" indent="-520700" algn="just">
              <a:spcAft>
                <a:spcPts val="560"/>
              </a:spcAft>
              <a:tabLst>
                <a:tab pos="170180" algn="l"/>
              </a:tabLs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TH1: Phòng thư viện của trường có 5 máy tính cần kết nối thành một mạng. Có thế có nhiêu cách kết nối ví dụ như Hình 2.3 sgk.</a:t>
            </a:r>
          </a:p>
          <a:p>
            <a:pPr marL="12700" indent="-520700" algn="just">
              <a:spcAft>
                <a:spcPts val="35"/>
              </a:spcAft>
            </a:pP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Em hãy vẽ hai cách khác để kết nối chúng thành một mạng.</a:t>
            </a:r>
          </a:p>
          <a:p>
            <a:pPr marL="12700" indent="-520700" algn="just">
              <a:spcAft>
                <a:spcPts val="35"/>
              </a:spcAft>
            </a:pP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p>
          <a:p>
            <a:pPr marL="12700" indent="-520700" algn="just">
              <a:spcAft>
                <a:spcPts val="35"/>
              </a:spcAft>
            </a:pPr>
            <a:endPar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12700" indent="-520700" algn="just">
              <a:spcAft>
                <a:spcPts val="35"/>
              </a:spcAft>
            </a:pPr>
            <a:endPar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13" name="Rectangle 9"/>
          <p:cNvSpPr>
            <a:spLocks noChangeArrowheads="1"/>
          </p:cNvSpPr>
          <p:nvPr/>
        </p:nvSpPr>
        <p:spPr bwMode="auto">
          <a:xfrm>
            <a:off x="539827" y="8032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70241885"/>
              </p:ext>
            </p:extLst>
          </p:nvPr>
        </p:nvGraphicFramePr>
        <p:xfrm>
          <a:off x="1419340" y="2886420"/>
          <a:ext cx="4276380" cy="859316"/>
        </p:xfrm>
        <a:graphic>
          <a:graphicData uri="http://schemas.openxmlformats.org/presentationml/2006/ole">
            <mc:AlternateContent xmlns:mc="http://schemas.openxmlformats.org/markup-compatibility/2006">
              <mc:Choice xmlns:v="urn:schemas-microsoft-com:vml" Requires="v">
                <p:oleObj name="Bitmap Image" r:id="rId2" imgW="3561905" imgH="752381" progId="Paint.Picture">
                  <p:embed/>
                </p:oleObj>
              </mc:Choice>
              <mc:Fallback>
                <p:oleObj name="Bitmap Image" r:id="rId2" imgW="3561905" imgH="752381"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340" y="2886420"/>
                        <a:ext cx="4276380" cy="859316"/>
                      </a:xfrm>
                      <a:prstGeom prst="rect">
                        <a:avLst/>
                      </a:prstGeom>
                      <a:noFill/>
                    </p:spPr>
                  </p:pic>
                </p:oleObj>
              </mc:Fallback>
            </mc:AlternateContent>
          </a:graphicData>
        </a:graphic>
      </p:graphicFrame>
      <p:sp>
        <p:nvSpPr>
          <p:cNvPr id="17" name="Rectangle 13"/>
          <p:cNvSpPr>
            <a:spLocks noChangeArrowheads="1"/>
          </p:cNvSpPr>
          <p:nvPr/>
        </p:nvSpPr>
        <p:spPr bwMode="auto">
          <a:xfrm>
            <a:off x="7304183" y="4671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96740754"/>
              </p:ext>
            </p:extLst>
          </p:nvPr>
        </p:nvGraphicFramePr>
        <p:xfrm>
          <a:off x="7083846" y="2886419"/>
          <a:ext cx="2709364" cy="923553"/>
        </p:xfrm>
        <a:graphic>
          <a:graphicData uri="http://schemas.openxmlformats.org/presentationml/2006/ole">
            <mc:AlternateContent xmlns:mc="http://schemas.openxmlformats.org/markup-compatibility/2006">
              <mc:Choice xmlns:v="urn:schemas-microsoft-com:vml" Requires="v">
                <p:oleObj name="Bitmap Image" r:id="rId4" imgW="3228571" imgH="1181265" progId="Paint.Picture">
                  <p:embed/>
                </p:oleObj>
              </mc:Choice>
              <mc:Fallback>
                <p:oleObj name="Bitmap Image" r:id="rId4" imgW="3228571" imgH="1181265" progId="Paint.Pictur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846" y="2886419"/>
                        <a:ext cx="2709364" cy="923553"/>
                      </a:xfrm>
                      <a:prstGeom prst="rect">
                        <a:avLst/>
                      </a:prstGeom>
                      <a:noFill/>
                    </p:spPr>
                  </p:pic>
                </p:oleObj>
              </mc:Fallback>
            </mc:AlternateContent>
          </a:graphicData>
        </a:graphic>
      </p:graphicFrame>
      <p:sp>
        <p:nvSpPr>
          <p:cNvPr id="19" name="TextBox 18"/>
          <p:cNvSpPr txBox="1"/>
          <p:nvPr/>
        </p:nvSpPr>
        <p:spPr>
          <a:xfrm>
            <a:off x="418641" y="5387247"/>
            <a:ext cx="11578728" cy="1631216"/>
          </a:xfrm>
          <a:prstGeom prst="rect">
            <a:avLst/>
          </a:prstGeom>
          <a:noFill/>
        </p:spPr>
        <p:txBody>
          <a:bodyPr wrap="square" rtlCol="0">
            <a:spAutoFit/>
          </a:bodyPr>
          <a:lstStyle/>
          <a:p>
            <a:r>
              <a:rPr lang="en-US" sz="2500">
                <a:solidFill>
                  <a:schemeClr val="bg1"/>
                </a:solidFill>
                <a:latin typeface="Times New Roman" panose="02020603050405020304" pitchFamily="18" charset="0"/>
                <a:cs typeface="Times New Roman" panose="02020603050405020304" pitchFamily="18" charset="0"/>
              </a:rPr>
              <a:t>- Các thiết bị được kết nối thành mạng. </a:t>
            </a:r>
            <a:endParaRPr lang="en-US" sz="2500" u="sng">
              <a:solidFill>
                <a:schemeClr val="bg1"/>
              </a:solidFill>
              <a:latin typeface="Times New Roman" panose="02020603050405020304" pitchFamily="18" charset="0"/>
              <a:cs typeface="Times New Roman" panose="02020603050405020304" pitchFamily="18" charset="0"/>
            </a:endParaRPr>
          </a:p>
          <a:p>
            <a:r>
              <a:rPr lang="en-US" sz="2500">
                <a:solidFill>
                  <a:schemeClr val="bg1"/>
                </a:solidFill>
                <a:latin typeface="Times New Roman" panose="02020603050405020304" pitchFamily="18" charset="0"/>
                <a:cs typeface="Times New Roman" panose="02020603050405020304" pitchFamily="18" charset="0"/>
              </a:rPr>
              <a:t>- Thiết bị đầu cuối gồm hai điện thoại thông minh và một máy tính xách tay. </a:t>
            </a:r>
            <a:endParaRPr lang="en-US" sz="2500" u="sng">
              <a:solidFill>
                <a:schemeClr val="bg1"/>
              </a:solidFill>
              <a:latin typeface="Times New Roman" panose="02020603050405020304" pitchFamily="18" charset="0"/>
              <a:cs typeface="Times New Roman" panose="02020603050405020304" pitchFamily="18" charset="0"/>
            </a:endParaRPr>
          </a:p>
          <a:p>
            <a:r>
              <a:rPr lang="en-US" sz="2500">
                <a:solidFill>
                  <a:schemeClr val="bg1"/>
                </a:solidFill>
                <a:latin typeface="Times New Roman" panose="02020603050405020304" pitchFamily="18" charset="0"/>
                <a:cs typeface="Times New Roman" panose="02020603050405020304" pitchFamily="18" charset="0"/>
              </a:rPr>
              <a:t>- Thiết bị kết nối bao gồm modem hoặc bộ định tuyến, dây dẫn</a:t>
            </a:r>
            <a:endParaRPr lang="en-US" sz="2500" u="sng">
              <a:solidFill>
                <a:schemeClr val="bg1"/>
              </a:solidFill>
              <a:latin typeface="Times New Roman" panose="02020603050405020304" pitchFamily="18" charset="0"/>
              <a:cs typeface="Times New Roman" panose="02020603050405020304" pitchFamily="18" charset="0"/>
            </a:endParaRPr>
          </a:p>
          <a:p>
            <a:pPr algn="just">
              <a:spcAft>
                <a:spcPts val="0"/>
              </a:spcAft>
            </a:pP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313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330" y="2506662"/>
            <a:ext cx="6664287" cy="1712798"/>
          </a:xfrm>
        </p:spPr>
        <p:txBody>
          <a:bodyPr>
            <a:normAutofit/>
          </a:bodyPr>
          <a:lstStyle/>
          <a:p>
            <a:pPr marL="0" indent="0" algn="just">
              <a:buNone/>
            </a:pPr>
            <a:r>
              <a:rPr lang="nb-NO" sz="3000">
                <a:solidFill>
                  <a:schemeClr val="bg1"/>
                </a:solidFill>
                <a:latin typeface="Times New Roman" panose="02020603050405020304" pitchFamily="18" charset="0"/>
                <a:cs typeface="Times New Roman" panose="02020603050405020304" pitchFamily="18" charset="0"/>
              </a:rPr>
              <a:t>Hoàn thành phần vận dụng </a:t>
            </a:r>
          </a:p>
          <a:p>
            <a:pPr marL="0" indent="0" algn="just">
              <a:buNone/>
            </a:pPr>
            <a:r>
              <a:rPr lang="nb-NO" sz="3000">
                <a:solidFill>
                  <a:schemeClr val="bg1"/>
                </a:solidFill>
                <a:latin typeface="Times New Roman" panose="02020603050405020304" pitchFamily="18" charset="0"/>
                <a:cs typeface="Times New Roman" panose="02020603050405020304" pitchFamily="18" charset="0"/>
              </a:rPr>
              <a:t>Làm bài tập 1,2,3 trong sbt,</a:t>
            </a:r>
          </a:p>
          <a:p>
            <a:pPr marL="0" indent="0" algn="just">
              <a:buNone/>
            </a:pPr>
            <a:r>
              <a:rPr lang="nb-NO" sz="3000">
                <a:solidFill>
                  <a:schemeClr val="bg1"/>
                </a:solidFill>
                <a:latin typeface="Times New Roman" panose="02020603050405020304" pitchFamily="18" charset="0"/>
                <a:cs typeface="Times New Roman" panose="02020603050405020304" pitchFamily="18" charset="0"/>
              </a:rPr>
              <a:t>Đọc bài tiếp theo để chuẩn bị tiết sau.</a:t>
            </a:r>
            <a:endParaRPr lang="en-US" sz="3000" u="sng">
              <a:solidFill>
                <a:schemeClr val="bg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619806" y="749147"/>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HƯỚNG DẪN HỌC TẬP Ở NHÀ</a:t>
            </a:r>
            <a:endParaRPr lang="en-US" sz="35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9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2452" y="1122363"/>
            <a:ext cx="9766851" cy="2387600"/>
          </a:xfrm>
        </p:spPr>
        <p:txBody>
          <a:bodyPr>
            <a:normAutofit fontScale="90000"/>
          </a:bodyPr>
          <a:lstStyle/>
          <a:p>
            <a:r>
              <a:rPr lang="en-US" b="1" dirty="0">
                <a:solidFill>
                  <a:srgbClr val="FFFF00"/>
                </a:solidFill>
                <a:latin typeface="Times New Roman" panose="02020603050405020304" pitchFamily="18" charset="0"/>
                <a:cs typeface="Times New Roman" panose="02020603050405020304" pitchFamily="18" charset="0"/>
              </a:rPr>
              <a:t>CHỦ ĐỀ 2. MẠNG MÁY TÍNH VÀ INTERNET</a:t>
            </a:r>
            <a:br>
              <a:rPr lang="en-US" dirty="0">
                <a:solidFill>
                  <a:srgbClr val="FFFF00"/>
                </a:solidFill>
                <a:latin typeface="Times New Roman" panose="02020603050405020304" pitchFamily="18" charset="0"/>
                <a:cs typeface="Times New Roman" panose="02020603050405020304" pitchFamily="18" charset="0"/>
              </a:rPr>
            </a:br>
            <a:r>
              <a:rPr lang="en-US" b="1" dirty="0">
                <a:solidFill>
                  <a:srgbClr val="FFFF00"/>
                </a:solidFill>
                <a:latin typeface="Times New Roman" panose="02020603050405020304" pitchFamily="18" charset="0"/>
                <a:cs typeface="Times New Roman" panose="02020603050405020304" pitchFamily="18" charset="0"/>
              </a:rPr>
              <a:t>BÀI 4: MẠNG MÁY TÍNH</a:t>
            </a:r>
            <a:br>
              <a:rPr lang="en-US" dirty="0">
                <a:solidFill>
                  <a:srgbClr val="FFFF00"/>
                </a:solidFill>
              </a:rPr>
            </a:br>
            <a:endParaRPr lang="en-US" dirty="0">
              <a:solidFill>
                <a:srgbClr val="FFFF0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798" y="2983230"/>
            <a:ext cx="5813511"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7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06533"/>
            <a:ext cx="10515600" cy="1325563"/>
          </a:xfrm>
        </p:spPr>
        <p:txBody>
          <a:bodyPr>
            <a:normAutofit/>
          </a:bodyPr>
          <a:lstStyle/>
          <a:p>
            <a:pPr algn="ctr"/>
            <a:br>
              <a:rPr lang="en-US" sz="3500" u="sng" dirty="0">
                <a:solidFill>
                  <a:srgbClr val="FFFF00"/>
                </a:solidFill>
                <a:latin typeface="Times New Roman" panose="02020603050405020304" pitchFamily="18" charset="0"/>
                <a:cs typeface="Times New Roman" panose="02020603050405020304" pitchFamily="18" charset="0"/>
              </a:rPr>
            </a:br>
            <a:endParaRPr lang="en-US" sz="3500"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83245" y="299929"/>
            <a:ext cx="6294633" cy="1323439"/>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1. </a:t>
            </a:r>
            <a:r>
              <a:rPr lang="en-US" sz="4000" b="1" dirty="0" err="1">
                <a:solidFill>
                  <a:srgbClr val="FFFF00"/>
                </a:solidFill>
                <a:latin typeface="Times New Roman" panose="02020603050405020304" pitchFamily="18" charset="0"/>
                <a:cs typeface="Times New Roman" panose="02020603050405020304" pitchFamily="18" charset="0"/>
              </a:rPr>
              <a:t>Mạng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máy</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tính</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là</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gì</a:t>
            </a:r>
            <a:r>
              <a:rPr lang="en-US" sz="4000" b="1" dirty="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latin typeface="Times New Roman" panose="02020603050405020304" pitchFamily="18" charset="0"/>
              <a:cs typeface="Times New Roman" panose="02020603050405020304" pitchFamily="18" charset="0"/>
            </a:endParaRPr>
          </a:p>
          <a:p>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655" y="1766456"/>
            <a:ext cx="4145972" cy="3917372"/>
          </a:xfrm>
          <a:prstGeom prst="rect">
            <a:avLst/>
          </a:prstGeom>
        </p:spPr>
      </p:pic>
    </p:spTree>
    <p:extLst>
      <p:ext uri="{BB962C8B-B14F-4D97-AF65-F5344CB8AC3E}">
        <p14:creationId xmlns:p14="http://schemas.microsoft.com/office/powerpoint/2010/main" val="9545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821" y="464545"/>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a:solidFill>
                  <a:srgbClr val="FFFF00"/>
                </a:solidFill>
                <a:latin typeface="Times New Roman" panose="02020603050405020304" pitchFamily="18" charset="0"/>
                <a:cs typeface="Times New Roman" panose="02020603050405020304" pitchFamily="18" charset="0"/>
              </a:rPr>
              <a:t>HOẠT ĐỘNG</a:t>
            </a:r>
            <a:r>
              <a:rPr lang="vi-VN" sz="3500" b="1" dirty="0">
                <a:solidFill>
                  <a:srgbClr val="FFFF00"/>
                </a:solidFill>
                <a:latin typeface="Times New Roman" panose="02020603050405020304" pitchFamily="18" charset="0"/>
                <a:cs typeface="Times New Roman" panose="02020603050405020304" pitchFamily="18" charset="0"/>
              </a:rPr>
              <a:t> 1</a:t>
            </a:r>
            <a:br>
              <a:rPr lang="en-US" sz="3500" u="sng" dirty="0">
                <a:solidFill>
                  <a:srgbClr val="FFFF00"/>
                </a:solidFill>
                <a:latin typeface="Times New Roman" panose="02020603050405020304" pitchFamily="18" charset="0"/>
                <a:cs typeface="Times New Roman" panose="02020603050405020304" pitchFamily="18" charset="0"/>
              </a:rPr>
            </a:br>
            <a:endParaRPr lang="en-US" sz="3500" dirty="0">
              <a:solidFill>
                <a:srgbClr val="FFFF00"/>
              </a:solidFill>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25030187"/>
              </p:ext>
            </p:extLst>
          </p:nvPr>
        </p:nvGraphicFramePr>
        <p:xfrm>
          <a:off x="691767" y="1771335"/>
          <a:ext cx="10629900" cy="4590249"/>
        </p:xfrm>
        <a:graphic>
          <a:graphicData uri="http://schemas.openxmlformats.org/drawingml/2006/table">
            <a:tbl>
              <a:tblPr firstRow="1" bandRow="1">
                <a:tableStyleId>{5C22544A-7EE6-4342-B048-85BDC9FD1C3A}</a:tableStyleId>
              </a:tblPr>
              <a:tblGrid>
                <a:gridCol w="531495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2974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u="sng">
                          <a:solidFill>
                            <a:schemeClr val="bg1"/>
                          </a:solidFill>
                          <a:latin typeface="Times New Roman" panose="02020603050405020304" pitchFamily="18" charset="0"/>
                          <a:cs typeface="Times New Roman" panose="02020603050405020304" pitchFamily="18" charset="0"/>
                        </a:rPr>
                        <a:t>Câu hỏi 1</a:t>
                      </a:r>
                      <a:r>
                        <a:rPr lang="en-US" sz="2500" b="0">
                          <a:solidFill>
                            <a:schemeClr val="bg1"/>
                          </a:solidFill>
                          <a:latin typeface="Times New Roman" panose="02020603050405020304" pitchFamily="18" charset="0"/>
                          <a:cs typeface="Times New Roman" panose="02020603050405020304" pitchFamily="18" charset="0"/>
                        </a:rPr>
                        <a:t>: Em biết có những mạng lưới nào khác ngoài mạng lưới giao thông? </a:t>
                      </a:r>
                    </a:p>
                    <a:p>
                      <a:endParaRPr lang="en-US" sz="2500" b="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u="sng">
                          <a:solidFill>
                            <a:schemeClr val="bg1"/>
                          </a:solidFill>
                          <a:latin typeface="Times New Roman" panose="02020603050405020304" pitchFamily="18" charset="0"/>
                          <a:cs typeface="Times New Roman" panose="02020603050405020304" pitchFamily="18" charset="0"/>
                        </a:rPr>
                        <a:t>Câu hỏi 2</a:t>
                      </a:r>
                      <a:r>
                        <a:rPr lang="en-US" sz="2500" b="0">
                          <a:solidFill>
                            <a:schemeClr val="bg1"/>
                          </a:solidFill>
                          <a:latin typeface="Times New Roman" panose="02020603050405020304" pitchFamily="18" charset="0"/>
                          <a:cs typeface="Times New Roman" panose="02020603050405020304" pitchFamily="18" charset="0"/>
                        </a:rPr>
                        <a:t>: Những gì được vận chuyển trên mạng lưới đó?</a:t>
                      </a:r>
                    </a:p>
                  </a:txBody>
                  <a:tcPr>
                    <a:solidFill>
                      <a:srgbClr val="243917"/>
                    </a:solidFill>
                  </a:tcPr>
                </a:tc>
                <a:extLst>
                  <a:ext uri="{0D108BD9-81ED-4DB2-BD59-A6C34878D82A}">
                    <a16:rowId xmlns:a16="http://schemas.microsoft.com/office/drawing/2014/main" val="10000"/>
                  </a:ext>
                </a:extLst>
              </a:tr>
              <a:tr h="1437170">
                <a:tc gridSpan="2">
                  <a:txBody>
                    <a:bodyPr/>
                    <a:lstStyle/>
                    <a:p>
                      <a:r>
                        <a:rPr lang="en-US" sz="2500" b="0" u="sng" dirty="0" err="1">
                          <a:solidFill>
                            <a:schemeClr val="bg1"/>
                          </a:solidFill>
                          <a:latin typeface="Times New Roman" panose="02020603050405020304" pitchFamily="18" charset="0"/>
                          <a:cs typeface="Times New Roman" panose="02020603050405020304" pitchFamily="18" charset="0"/>
                        </a:rPr>
                        <a:t>Câu</a:t>
                      </a:r>
                      <a:r>
                        <a:rPr lang="en-US" sz="2500" b="0" u="sng" dirty="0">
                          <a:solidFill>
                            <a:schemeClr val="bg1"/>
                          </a:solidFill>
                          <a:latin typeface="Times New Roman" panose="02020603050405020304" pitchFamily="18" charset="0"/>
                          <a:cs typeface="Times New Roman" panose="02020603050405020304" pitchFamily="18" charset="0"/>
                        </a:rPr>
                        <a:t> </a:t>
                      </a:r>
                      <a:r>
                        <a:rPr lang="en-US" sz="2500" b="0" u="sng" dirty="0" err="1">
                          <a:solidFill>
                            <a:schemeClr val="bg1"/>
                          </a:solidFill>
                          <a:latin typeface="Times New Roman" panose="02020603050405020304" pitchFamily="18" charset="0"/>
                          <a:cs typeface="Times New Roman" panose="02020603050405020304" pitchFamily="18" charset="0"/>
                        </a:rPr>
                        <a:t>hỏi</a:t>
                      </a:r>
                      <a:r>
                        <a:rPr lang="en-US" sz="2500" b="0" u="sng" dirty="0">
                          <a:solidFill>
                            <a:schemeClr val="bg1"/>
                          </a:solidFill>
                          <a:latin typeface="Times New Roman" panose="02020603050405020304" pitchFamily="18" charset="0"/>
                          <a:cs typeface="Times New Roman" panose="02020603050405020304" pitchFamily="18" charset="0"/>
                        </a:rPr>
                        <a:t> 3</a:t>
                      </a:r>
                      <a:r>
                        <a:rPr lang="en-US" sz="2500" b="0" dirty="0">
                          <a:solidFill>
                            <a:schemeClr val="bg1"/>
                          </a:solidFill>
                          <a:latin typeface="Times New Roman" panose="02020603050405020304" pitchFamily="18" charset="0"/>
                          <a:cs typeface="Times New Roman" panose="02020603050405020304" pitchFamily="18" charset="0"/>
                        </a:rPr>
                        <a:t>: Em </a:t>
                      </a:r>
                      <a:r>
                        <a:rPr lang="en-US" sz="2500" b="0" dirty="0" err="1">
                          <a:solidFill>
                            <a:schemeClr val="bg1"/>
                          </a:solidFill>
                          <a:latin typeface="Times New Roman" panose="02020603050405020304" pitchFamily="18" charset="0"/>
                          <a:cs typeface="Times New Roman" panose="02020603050405020304" pitchFamily="18" charset="0"/>
                        </a:rPr>
                        <a:t>hãy</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chọn</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phương</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án</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trả</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lời</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đúng</a:t>
                      </a:r>
                      <a:endParaRPr lang="en-US" sz="2500" b="0" dirty="0">
                        <a:solidFill>
                          <a:schemeClr val="bg1"/>
                        </a:solidFill>
                        <a:latin typeface="Times New Roman" panose="02020603050405020304" pitchFamily="18" charset="0"/>
                        <a:cs typeface="Times New Roman" panose="02020603050405020304" pitchFamily="18" charset="0"/>
                      </a:endParaRPr>
                    </a:p>
                    <a:p>
                      <a:r>
                        <a:rPr lang="en-US" sz="2500" b="0" dirty="0" err="1">
                          <a:solidFill>
                            <a:schemeClr val="bg1"/>
                          </a:solidFill>
                          <a:latin typeface="Times New Roman" panose="02020603050405020304" pitchFamily="18" charset="0"/>
                          <a:cs typeface="Times New Roman" panose="02020603050405020304" pitchFamily="18" charset="0"/>
                        </a:rPr>
                        <a:t>Điểm</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chung</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của</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những</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mạng</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lưới</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đó</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là</a:t>
                      </a:r>
                      <a:r>
                        <a:rPr lang="en-US" sz="2500" b="0" baseline="0" dirty="0">
                          <a:solidFill>
                            <a:schemeClr val="bg1"/>
                          </a:solidFill>
                          <a:latin typeface="Times New Roman" panose="02020603050405020304" pitchFamily="18" charset="0"/>
                          <a:cs typeface="Times New Roman" panose="02020603050405020304" pitchFamily="18" charset="0"/>
                        </a:rPr>
                        <a:t> </a:t>
                      </a:r>
                      <a:r>
                        <a:rPr lang="en-US" sz="2500" b="0" baseline="0" dirty="0" err="1">
                          <a:solidFill>
                            <a:schemeClr val="bg1"/>
                          </a:solidFill>
                          <a:latin typeface="Times New Roman" panose="02020603050405020304" pitchFamily="18" charset="0"/>
                          <a:cs typeface="Times New Roman" panose="02020603050405020304" pitchFamily="18" charset="0"/>
                        </a:rPr>
                        <a:t>gì</a:t>
                      </a:r>
                      <a:r>
                        <a:rPr lang="en-US" sz="2500" b="0" baseline="0" dirty="0">
                          <a:solidFill>
                            <a:schemeClr val="bg1"/>
                          </a:solidFill>
                          <a:latin typeface="Times New Roman" panose="02020603050405020304" pitchFamily="18" charset="0"/>
                          <a:cs typeface="Times New Roman" panose="02020603050405020304" pitchFamily="18" charset="0"/>
                        </a:rPr>
                        <a:t> ?</a:t>
                      </a:r>
                      <a:endParaRPr lang="en-US" sz="2500" b="0" dirty="0">
                        <a:solidFill>
                          <a:schemeClr val="bg1"/>
                        </a:solidFill>
                        <a:latin typeface="Times New Roman" panose="02020603050405020304" pitchFamily="18" charset="0"/>
                        <a:cs typeface="Times New Roman" panose="02020603050405020304" pitchFamily="18" charset="0"/>
                      </a:endParaRPr>
                    </a:p>
                    <a:p>
                      <a:pPr marL="514350" indent="-514350">
                        <a:buAutoNum type="alphaUcPeriod"/>
                      </a:pPr>
                      <a:r>
                        <a:rPr lang="en-US" sz="2500" b="0" dirty="0" err="1">
                          <a:solidFill>
                            <a:schemeClr val="bg1"/>
                          </a:solidFill>
                          <a:latin typeface="Times New Roman" panose="02020603050405020304" pitchFamily="18" charset="0"/>
                          <a:cs typeface="Times New Roman" panose="02020603050405020304" pitchFamily="18" charset="0"/>
                        </a:rPr>
                        <a:t>Có</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nhiều</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thành</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viên</a:t>
                      </a:r>
                      <a:r>
                        <a:rPr lang="en-US" sz="2500" b="0" dirty="0">
                          <a:solidFill>
                            <a:schemeClr val="bg1"/>
                          </a:solidFill>
                          <a:latin typeface="Times New Roman" panose="02020603050405020304" pitchFamily="18" charset="0"/>
                          <a:cs typeface="Times New Roman" panose="02020603050405020304" pitchFamily="18" charset="0"/>
                        </a:rPr>
                        <a:t>                             B. Chia </a:t>
                      </a:r>
                      <a:r>
                        <a:rPr lang="en-US" sz="2500" b="0" dirty="0" err="1">
                          <a:solidFill>
                            <a:schemeClr val="bg1"/>
                          </a:solidFill>
                          <a:latin typeface="Times New Roman" panose="02020603050405020304" pitchFamily="18" charset="0"/>
                          <a:cs typeface="Times New Roman" panose="02020603050405020304" pitchFamily="18" charset="0"/>
                        </a:rPr>
                        <a:t>sẻ</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tài</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nguyên</a:t>
                      </a:r>
                      <a:endParaRPr lang="en-US" sz="2500" b="0" dirty="0">
                        <a:solidFill>
                          <a:schemeClr val="bg1"/>
                        </a:solidFill>
                        <a:latin typeface="Times New Roman" panose="02020603050405020304" pitchFamily="18" charset="0"/>
                        <a:cs typeface="Times New Roman" panose="02020603050405020304" pitchFamily="18" charset="0"/>
                      </a:endParaRPr>
                    </a:p>
                    <a:p>
                      <a:pPr marL="0" indent="0">
                        <a:buNone/>
                      </a:pPr>
                      <a:r>
                        <a:rPr lang="en-US" sz="2500" b="0" dirty="0">
                          <a:solidFill>
                            <a:schemeClr val="bg1"/>
                          </a:solidFill>
                          <a:latin typeface="Times New Roman" panose="02020603050405020304" pitchFamily="18" charset="0"/>
                          <a:cs typeface="Times New Roman" panose="02020603050405020304" pitchFamily="18" charset="0"/>
                        </a:rPr>
                        <a:t>C.   </a:t>
                      </a:r>
                      <a:r>
                        <a:rPr lang="en-US" sz="2500" b="0" dirty="0" err="1">
                          <a:solidFill>
                            <a:schemeClr val="bg1"/>
                          </a:solidFill>
                          <a:latin typeface="Times New Roman" panose="02020603050405020304" pitchFamily="18" charset="0"/>
                          <a:cs typeface="Times New Roman" panose="02020603050405020304" pitchFamily="18" charset="0"/>
                        </a:rPr>
                        <a:t>Kết</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nối</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các</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thành</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viên</a:t>
                      </a:r>
                      <a:r>
                        <a:rPr lang="en-US" sz="2500" b="0" dirty="0">
                          <a:solidFill>
                            <a:schemeClr val="bg1"/>
                          </a:solidFill>
                          <a:latin typeface="Times New Roman" panose="02020603050405020304" pitchFamily="18" charset="0"/>
                          <a:cs typeface="Times New Roman" panose="02020603050405020304" pitchFamily="18" charset="0"/>
                        </a:rPr>
                        <a:t>                         D. </a:t>
                      </a:r>
                      <a:r>
                        <a:rPr lang="en-US" sz="2500" b="0" dirty="0" err="1">
                          <a:solidFill>
                            <a:schemeClr val="bg1"/>
                          </a:solidFill>
                          <a:latin typeface="Times New Roman" panose="02020603050405020304" pitchFamily="18" charset="0"/>
                          <a:cs typeface="Times New Roman" panose="02020603050405020304" pitchFamily="18" charset="0"/>
                        </a:rPr>
                        <a:t>Có</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nhiều</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đường</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cắt</a:t>
                      </a:r>
                      <a:r>
                        <a:rPr lang="en-US" sz="2500" b="0" dirty="0">
                          <a:solidFill>
                            <a:schemeClr val="bg1"/>
                          </a:solidFill>
                          <a:latin typeface="Times New Roman" panose="02020603050405020304" pitchFamily="18" charset="0"/>
                          <a:cs typeface="Times New Roman" panose="02020603050405020304" pitchFamily="18" charset="0"/>
                        </a:rPr>
                        <a:t> </a:t>
                      </a:r>
                      <a:r>
                        <a:rPr lang="en-US" sz="2500" b="0" dirty="0" err="1">
                          <a:solidFill>
                            <a:schemeClr val="bg1"/>
                          </a:solidFill>
                          <a:latin typeface="Times New Roman" panose="02020603050405020304" pitchFamily="18" charset="0"/>
                          <a:cs typeface="Times New Roman" panose="02020603050405020304" pitchFamily="18" charset="0"/>
                        </a:rPr>
                        <a:t>nhau</a:t>
                      </a:r>
                      <a:r>
                        <a:rPr lang="en-US" sz="2500" b="0" dirty="0">
                          <a:solidFill>
                            <a:schemeClr val="bg1"/>
                          </a:solidFill>
                          <a:latin typeface="Times New Roman" panose="02020603050405020304" pitchFamily="18" charset="0"/>
                          <a:cs typeface="Times New Roman" panose="02020603050405020304" pitchFamily="18" charset="0"/>
                        </a:rPr>
                        <a:t> </a:t>
                      </a:r>
                      <a:endParaRPr lang="en-US" sz="2500" b="0" u="sng" dirty="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838199" y="2688116"/>
            <a:ext cx="5011757" cy="2015936"/>
          </a:xfrm>
          <a:prstGeom prst="rect">
            <a:avLst/>
          </a:prstGeom>
          <a:noFill/>
        </p:spPr>
        <p:txBody>
          <a:bodyPr wrap="square" rtlCol="0">
            <a:spAutoFit/>
          </a:bodyPr>
          <a:lstStyle/>
          <a:p>
            <a:pPr>
              <a:defRPr/>
            </a:pP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lưới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đường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thủy</a:t>
            </a:r>
            <a:r>
              <a:rPr lang="en-US" sz="2500" dirty="0">
                <a:solidFill>
                  <a:schemeClr val="bg1"/>
                </a:solidFill>
                <a:latin typeface="Times New Roman" panose="02020603050405020304" pitchFamily="18" charset="0"/>
                <a:cs typeface="Times New Roman" panose="02020603050405020304" pitchFamily="18" charset="0"/>
              </a:rPr>
              <a:t>              =&gt;</a:t>
            </a:r>
          </a:p>
          <a:p>
            <a:pPr>
              <a:defRPr/>
            </a:pPr>
            <a:endParaRPr lang="en-US" sz="2500" dirty="0">
              <a:solidFill>
                <a:schemeClr val="bg1"/>
              </a:solidFill>
              <a:latin typeface="Times New Roman" panose="02020603050405020304" pitchFamily="18" charset="0"/>
              <a:cs typeface="Times New Roman" panose="02020603050405020304" pitchFamily="18" charset="0"/>
            </a:endParaRPr>
          </a:p>
          <a:p>
            <a:pPr>
              <a:defRPr/>
            </a:pP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ống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nước</a:t>
            </a:r>
            <a:r>
              <a:rPr lang="en-US" sz="2500" dirty="0">
                <a:solidFill>
                  <a:schemeClr val="bg1"/>
                </a:solidFill>
                <a:latin typeface="Times New Roman" panose="02020603050405020304" pitchFamily="18" charset="0"/>
                <a:cs typeface="Times New Roman" panose="02020603050405020304" pitchFamily="18" charset="0"/>
              </a:rPr>
              <a:t>                         =&gt;</a:t>
            </a:r>
          </a:p>
          <a:p>
            <a:pPr>
              <a:defRPr/>
            </a:pP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đường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sắt</a:t>
            </a:r>
            <a:r>
              <a:rPr lang="en-US" sz="2500" dirty="0">
                <a:solidFill>
                  <a:schemeClr val="bg1"/>
                </a:solidFill>
                <a:latin typeface="Times New Roman" panose="02020603050405020304" pitchFamily="18" charset="0"/>
                <a:cs typeface="Times New Roman" panose="02020603050405020304" pitchFamily="18" charset="0"/>
              </a:rPr>
              <a:t>                        =&gt;</a:t>
            </a:r>
          </a:p>
          <a:p>
            <a:pPr>
              <a:defRPr/>
            </a:pP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tải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điện</a:t>
            </a:r>
            <a:r>
              <a:rPr lang="en-US" sz="2500" dirty="0">
                <a:solidFill>
                  <a:schemeClr val="bg1"/>
                </a:solidFill>
                <a:latin typeface="Times New Roman" panose="02020603050405020304" pitchFamily="18" charset="0"/>
                <a:cs typeface="Times New Roman" panose="02020603050405020304" pitchFamily="18" charset="0"/>
              </a:rPr>
              <a:t>,...                        =&gt;</a:t>
            </a:r>
            <a:endParaRPr lang="en-US" sz="2500" u="sng"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996388" y="2655066"/>
            <a:ext cx="5368887" cy="2015936"/>
          </a:xfrm>
          <a:prstGeom prst="rect">
            <a:avLst/>
          </a:prstGeom>
          <a:noFill/>
        </p:spPr>
        <p:txBody>
          <a:bodyPr wrap="square" rtlCol="0">
            <a:spAutoFit/>
          </a:bodyPr>
          <a:lstStyle/>
          <a:p>
            <a:r>
              <a:rPr lang="en-US" sz="2500" dirty="0" err="1">
                <a:solidFill>
                  <a:schemeClr val="bg1"/>
                </a:solidFill>
                <a:latin typeface="Times New Roman" panose="02020603050405020304" pitchFamily="18" charset="0"/>
                <a:cs typeface="Times New Roman" panose="02020603050405020304" pitchFamily="18" charset="0"/>
              </a:rPr>
              <a:t>Tàu</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thuyền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ghe</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xuồng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vận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chuyển</a:t>
            </a:r>
            <a:r>
              <a:rPr lang="en-US" sz="2500" dirty="0">
                <a:solidFill>
                  <a:schemeClr val="bg1"/>
                </a:solidFill>
                <a:latin typeface="Times New Roman" panose="02020603050405020304" pitchFamily="18" charset="0"/>
                <a:cs typeface="Times New Roman" panose="02020603050405020304" pitchFamily="18" charset="0"/>
              </a:rPr>
              <a:t> con </a:t>
            </a:r>
            <a:r>
              <a:rPr lang="en-US" sz="2500" dirty="0" err="1">
                <a:solidFill>
                  <a:schemeClr val="bg1"/>
                </a:solidFill>
                <a:latin typeface="Times New Roman" panose="02020603050405020304" pitchFamily="18" charset="0"/>
                <a:cs typeface="Times New Roman" panose="02020603050405020304" pitchFamily="18" charset="0"/>
              </a:rPr>
              <a:t>người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và</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hàng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hóa</a:t>
            </a:r>
            <a:endParaRPr lang="en-US" sz="2500" dirty="0">
              <a:solidFill>
                <a:schemeClr val="bg1"/>
              </a:solidFill>
              <a:latin typeface="Times New Roman" panose="02020603050405020304" pitchFamily="18" charset="0"/>
              <a:cs typeface="Times New Roman" panose="02020603050405020304" pitchFamily="18" charset="0"/>
            </a:endParaRPr>
          </a:p>
          <a:p>
            <a:r>
              <a:rPr lang="en-US" sz="2500" dirty="0" err="1">
                <a:solidFill>
                  <a:schemeClr val="bg1"/>
                </a:solidFill>
                <a:latin typeface="Times New Roman" panose="02020603050405020304" pitchFamily="18" charset="0"/>
                <a:cs typeface="Times New Roman" panose="02020603050405020304" pitchFamily="18" charset="0"/>
              </a:rPr>
              <a:t>Vận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chuyển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nước</a:t>
            </a:r>
            <a:endParaRPr lang="en-US" sz="2500" dirty="0">
              <a:solidFill>
                <a:schemeClr val="bg1"/>
              </a:solidFill>
              <a:latin typeface="Times New Roman" panose="02020603050405020304" pitchFamily="18" charset="0"/>
              <a:cs typeface="Times New Roman" panose="02020603050405020304" pitchFamily="18" charset="0"/>
            </a:endParaRPr>
          </a:p>
          <a:p>
            <a:r>
              <a:rPr lang="en-US" sz="2500" dirty="0" err="1">
                <a:solidFill>
                  <a:schemeClr val="bg1"/>
                </a:solidFill>
                <a:latin typeface="Times New Roman" panose="02020603050405020304" pitchFamily="18" charset="0"/>
                <a:cs typeface="Times New Roman" panose="02020603050405020304" pitchFamily="18" charset="0"/>
              </a:rPr>
              <a:t>Tàu</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vận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chuyển</a:t>
            </a:r>
            <a:r>
              <a:rPr lang="en-US" sz="2500" dirty="0">
                <a:solidFill>
                  <a:schemeClr val="bg1"/>
                </a:solidFill>
                <a:latin typeface="Times New Roman" panose="02020603050405020304" pitchFamily="18" charset="0"/>
                <a:cs typeface="Times New Roman" panose="02020603050405020304" pitchFamily="18" charset="0"/>
              </a:rPr>
              <a:t> con </a:t>
            </a:r>
            <a:r>
              <a:rPr lang="en-US" sz="2500" dirty="0" err="1">
                <a:solidFill>
                  <a:schemeClr val="bg1"/>
                </a:solidFill>
                <a:latin typeface="Times New Roman" panose="02020603050405020304" pitchFamily="18" charset="0"/>
                <a:cs typeface="Times New Roman" panose="02020603050405020304" pitchFamily="18" charset="0"/>
              </a:rPr>
              <a:t>người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và</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hàng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hóa</a:t>
            </a:r>
            <a:endParaRPr lang="en-US" sz="2500" dirty="0">
              <a:solidFill>
                <a:schemeClr val="bg1"/>
              </a:solidFill>
              <a:latin typeface="Times New Roman" panose="02020603050405020304" pitchFamily="18" charset="0"/>
              <a:cs typeface="Times New Roman" panose="02020603050405020304" pitchFamily="18" charset="0"/>
            </a:endParaRPr>
          </a:p>
          <a:p>
            <a:r>
              <a:rPr lang="en-US" sz="2500" dirty="0" err="1">
                <a:solidFill>
                  <a:schemeClr val="bg1"/>
                </a:solidFill>
                <a:latin typeface="Times New Roman" panose="02020603050405020304" pitchFamily="18" charset="0"/>
                <a:cs typeface="Times New Roman" panose="02020603050405020304" pitchFamily="18" charset="0"/>
              </a:rPr>
              <a:t>Truyền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tải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và</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vận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chuyển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điện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năng</a:t>
            </a: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16" name="Oval 11"/>
          <p:cNvSpPr>
            <a:spLocks noChangeArrowheads="1"/>
          </p:cNvSpPr>
          <p:nvPr/>
        </p:nvSpPr>
        <p:spPr bwMode="auto">
          <a:xfrm>
            <a:off x="691767" y="5874871"/>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4" name="Oval 11">
            <a:extLst>
              <a:ext uri="{FF2B5EF4-FFF2-40B4-BE49-F238E27FC236}">
                <a16:creationId xmlns:a16="http://schemas.microsoft.com/office/drawing/2014/main" id="{2C3A3C71-3CE2-0D75-3B97-9111FD0C8979}"/>
              </a:ext>
            </a:extLst>
          </p:cNvPr>
          <p:cNvSpPr>
            <a:spLocks noChangeArrowheads="1"/>
          </p:cNvSpPr>
          <p:nvPr/>
        </p:nvSpPr>
        <p:spPr bwMode="auto">
          <a:xfrm>
            <a:off x="6006717" y="5487866"/>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Tree>
    <p:extLst>
      <p:ext uri="{BB962C8B-B14F-4D97-AF65-F5344CB8AC3E}">
        <p14:creationId xmlns:p14="http://schemas.microsoft.com/office/powerpoint/2010/main" val="2100913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linds(horizont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06533"/>
            <a:ext cx="10515600" cy="1325563"/>
          </a:xfrm>
        </p:spPr>
        <p:txBody>
          <a:bodyPr>
            <a:normAutofit/>
          </a:bodyPr>
          <a:lstStyle/>
          <a:p>
            <a:pPr algn="ctr"/>
            <a:br>
              <a:rPr lang="en-US" sz="3500" u="sng" dirty="0">
                <a:solidFill>
                  <a:srgbClr val="FFFF00"/>
                </a:solidFill>
                <a:latin typeface="Times New Roman" panose="02020603050405020304" pitchFamily="18" charset="0"/>
                <a:cs typeface="Times New Roman" panose="02020603050405020304" pitchFamily="18" charset="0"/>
              </a:rPr>
            </a:br>
            <a:endParaRPr lang="en-US" sz="35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txBox="1">
            <a:spLocks noGrp="1"/>
          </p:cNvSpPr>
          <p:nvPr>
            <p:ph idx="1"/>
          </p:nvPr>
        </p:nvSpPr>
        <p:spPr>
          <a:xfrm>
            <a:off x="670602" y="1522607"/>
            <a:ext cx="7020792" cy="1421928"/>
          </a:xfrm>
          <a:prstGeom prst="rect">
            <a:avLst/>
          </a:prstGeom>
          <a:noFill/>
        </p:spPr>
        <p:txBody>
          <a:bodyPr wrap="square" rtlCol="0">
            <a:spAutoFit/>
          </a:bodyPr>
          <a:lstStyle/>
          <a:p>
            <a:pPr marL="0" indent="0">
              <a:buNone/>
            </a:pP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Hai hay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nhiều</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máy</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tính</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và</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thiết</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bị</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kết</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nối</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truyền</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thông</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tin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cho</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tạo</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thành</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một</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máy</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tính</a:t>
            </a:r>
            <a:r>
              <a:rPr lang="en-US"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83245" y="299929"/>
            <a:ext cx="6294633" cy="1323439"/>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1. </a:t>
            </a:r>
            <a:r>
              <a:rPr lang="en-US" sz="4000" b="1" dirty="0" err="1">
                <a:solidFill>
                  <a:srgbClr val="FFFF00"/>
                </a:solidFill>
                <a:latin typeface="Times New Roman" panose="02020603050405020304" pitchFamily="18" charset="0"/>
                <a:cs typeface="Times New Roman" panose="02020603050405020304" pitchFamily="18" charset="0"/>
              </a:rPr>
              <a:t>Mạng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máy</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tính</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là</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gì</a:t>
            </a:r>
            <a:r>
              <a:rPr lang="en-US" sz="4000" b="1" dirty="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latin typeface="Times New Roman" panose="02020603050405020304" pitchFamily="18" charset="0"/>
              <a:cs typeface="Times New Roman" panose="02020603050405020304" pitchFamily="18" charset="0"/>
            </a:endParaRPr>
          </a:p>
          <a:p>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655" y="1766456"/>
            <a:ext cx="4145972" cy="3917372"/>
          </a:xfrm>
          <a:prstGeom prst="rect">
            <a:avLst/>
          </a:prstGeom>
        </p:spPr>
      </p:pic>
      <p:sp>
        <p:nvSpPr>
          <p:cNvPr id="7" name="TextBox 6">
            <a:extLst>
              <a:ext uri="{FF2B5EF4-FFF2-40B4-BE49-F238E27FC236}">
                <a16:creationId xmlns:a16="http://schemas.microsoft.com/office/drawing/2014/main" id="{F3EA7448-34C9-2DA1-AF1C-B22891661453}"/>
              </a:ext>
            </a:extLst>
          </p:cNvPr>
          <p:cNvSpPr txBox="1"/>
          <p:nvPr/>
        </p:nvSpPr>
        <p:spPr>
          <a:xfrm>
            <a:off x="1509227" y="3725142"/>
            <a:ext cx="4854251" cy="1341656"/>
          </a:xfrm>
          <a:prstGeom prst="wedgeEllipseCallout">
            <a:avLst>
              <a:gd name="adj1" fmla="val -14006"/>
              <a:gd name="adj2" fmla="val 103822"/>
            </a:avLst>
          </a:prstGeom>
          <a:solidFill>
            <a:schemeClr val="bg1">
              <a:lumMod val="95000"/>
            </a:schemeClr>
          </a:solidFill>
        </p:spPr>
        <p:txBody>
          <a:bodyPr wrap="square">
            <a:spAutoFit/>
          </a:bodyPr>
          <a:lstStyle/>
          <a:p>
            <a:r>
              <a:rPr lang="en-US" sz="2800" u="none" strike="noStrike" kern="1200" dirty="0">
                <a:effectLst/>
                <a:latin typeface="Times New Roman" panose="02020603050405020304" pitchFamily="18" charset="0"/>
                <a:ea typeface="+mn-ea"/>
                <a:cs typeface="Times New Roman" panose="02020603050405020304" pitchFamily="18" charset="0"/>
              </a:rPr>
              <a:t>Em </a:t>
            </a:r>
            <a:r>
              <a:rPr lang="en-US" sz="2800" u="none" strike="noStrike" kern="1200" dirty="0" err="1">
                <a:effectLst/>
                <a:latin typeface="Times New Roman" panose="02020603050405020304" pitchFamily="18" charset="0"/>
                <a:ea typeface="+mn-ea"/>
                <a:cs typeface="Times New Roman" panose="02020603050405020304" pitchFamily="18" charset="0"/>
              </a:rPr>
              <a:t>hiểu</a:t>
            </a:r>
            <a:r>
              <a:rPr lang="en-US" sz="2800" u="none" strike="noStrike" kern="1200" dirty="0">
                <a:effectLst/>
                <a:latin typeface="Times New Roman" panose="02020603050405020304" pitchFamily="18" charset="0"/>
                <a:ea typeface="+mn-ea"/>
                <a:cs typeface="Times New Roman" panose="02020603050405020304" pitchFamily="18" charset="0"/>
              </a:rPr>
              <a:t> </a:t>
            </a:r>
            <a:r>
              <a:rPr lang="en-US" sz="2800" u="none" strike="noStrike" kern="1200" dirty="0" err="1">
                <a:effectLst/>
                <a:latin typeface="Times New Roman" panose="02020603050405020304" pitchFamily="18" charset="0"/>
                <a:ea typeface="+mn-ea"/>
                <a:cs typeface="Times New Roman" panose="02020603050405020304" pitchFamily="18" charset="0"/>
              </a:rPr>
              <a:t>thế</a:t>
            </a:r>
            <a:r>
              <a:rPr lang="en-US" sz="2800" u="none" strike="noStrike" kern="1200" dirty="0">
                <a:effectLst/>
                <a:latin typeface="Times New Roman" panose="02020603050405020304" pitchFamily="18" charset="0"/>
                <a:ea typeface="+mn-ea"/>
                <a:cs typeface="Times New Roman" panose="02020603050405020304" pitchFamily="18" charset="0"/>
              </a:rPr>
              <a:t> </a:t>
            </a:r>
            <a:r>
              <a:rPr lang="en-US" sz="2800" u="none" strike="noStrike" kern="1200" dirty="0" err="1">
                <a:effectLst/>
                <a:latin typeface="Times New Roman" panose="02020603050405020304" pitchFamily="18" charset="0"/>
                <a:ea typeface="+mn-ea"/>
                <a:cs typeface="Times New Roman" panose="02020603050405020304" pitchFamily="18" charset="0"/>
              </a:rPr>
              <a:t>nào</a:t>
            </a:r>
            <a:r>
              <a:rPr lang="en-US" sz="2800" u="none" strike="noStrike" kern="1200" dirty="0">
                <a:effectLst/>
                <a:latin typeface="Times New Roman" panose="02020603050405020304" pitchFamily="18" charset="0"/>
                <a:ea typeface="+mn-ea"/>
                <a:cs typeface="Times New Roman" panose="02020603050405020304" pitchFamily="18" charset="0"/>
              </a:rPr>
              <a:t> </a:t>
            </a:r>
            <a:r>
              <a:rPr lang="en-US" sz="2800" u="none" strike="noStrike" kern="1200" dirty="0" err="1">
                <a:effectLst/>
                <a:latin typeface="Times New Roman" panose="02020603050405020304" pitchFamily="18" charset="0"/>
                <a:ea typeface="+mn-ea"/>
                <a:cs typeface="Times New Roman" panose="02020603050405020304" pitchFamily="18" charset="0"/>
              </a:rPr>
              <a:t>là</a:t>
            </a:r>
            <a:r>
              <a:rPr lang="en-US" sz="2800" u="none" strike="noStrike" kern="1200" dirty="0">
                <a:effectLst/>
                <a:latin typeface="Times New Roman" panose="02020603050405020304" pitchFamily="18" charset="0"/>
                <a:ea typeface="+mn-ea"/>
                <a:cs typeface="Times New Roman" panose="02020603050405020304" pitchFamily="18" charset="0"/>
              </a:rPr>
              <a:t> </a:t>
            </a:r>
            <a:r>
              <a:rPr lang="en-US" sz="2800" u="none" strike="noStrike" kern="1200" dirty="0" err="1">
                <a:effectLst/>
                <a:latin typeface="Times New Roman" panose="02020603050405020304" pitchFamily="18" charset="0"/>
                <a:ea typeface="+mn-ea"/>
                <a:cs typeface="Times New Roman" panose="02020603050405020304" pitchFamily="18" charset="0"/>
              </a:rPr>
              <a:t>mạng</a:t>
            </a:r>
            <a:r>
              <a:rPr lang="en-US" sz="2800" u="none" strike="noStrike" kern="1200" dirty="0">
                <a:effectLst/>
                <a:latin typeface="Times New Roman" panose="02020603050405020304" pitchFamily="18" charset="0"/>
                <a:ea typeface="+mn-ea"/>
                <a:cs typeface="Times New Roman" panose="02020603050405020304" pitchFamily="18" charset="0"/>
              </a:rPr>
              <a:t> </a:t>
            </a:r>
            <a:r>
              <a:rPr lang="en-US" sz="2800" u="none" strike="noStrike" kern="1200" dirty="0" err="1">
                <a:effectLst/>
                <a:latin typeface="Times New Roman" panose="02020603050405020304" pitchFamily="18" charset="0"/>
                <a:ea typeface="+mn-ea"/>
                <a:cs typeface="Times New Roman" panose="02020603050405020304" pitchFamily="18" charset="0"/>
              </a:rPr>
              <a:t>máy</a:t>
            </a:r>
            <a:r>
              <a:rPr lang="vi-VN" sz="2800" u="none" strike="noStrike" kern="1200" dirty="0">
                <a:effectLst/>
                <a:latin typeface="Times New Roman" panose="02020603050405020304" pitchFamily="18" charset="0"/>
                <a:ea typeface="+mn-ea"/>
                <a:cs typeface="Times New Roman" panose="02020603050405020304" pitchFamily="18" charset="0"/>
              </a:rPr>
              <a:t> tính?</a:t>
            </a:r>
            <a:endParaRPr lang="en-US" sz="2800" dirty="0"/>
          </a:p>
        </p:txBody>
      </p:sp>
    </p:spTree>
    <p:extLst>
      <p:ext uri="{BB962C8B-B14F-4D97-AF65-F5344CB8AC3E}">
        <p14:creationId xmlns:p14="http://schemas.microsoft.com/office/powerpoint/2010/main" val="10174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277" y="222173"/>
            <a:ext cx="1797586" cy="9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3333548857"/>
              </p:ext>
            </p:extLst>
          </p:nvPr>
        </p:nvGraphicFramePr>
        <p:xfrm>
          <a:off x="82381" y="1467986"/>
          <a:ext cx="11839575" cy="3732010"/>
        </p:xfrm>
        <a:graphic>
          <a:graphicData uri="http://schemas.openxmlformats.org/drawingml/2006/table">
            <a:tbl>
              <a:tblPr firstRow="1" bandRow="1">
                <a:tableStyleId>{5C22544A-7EE6-4342-B048-85BDC9FD1C3A}</a:tableStyleId>
              </a:tblPr>
              <a:tblGrid>
                <a:gridCol w="11839575">
                  <a:extLst>
                    <a:ext uri="{9D8B030D-6E8A-4147-A177-3AD203B41FA5}">
                      <a16:colId xmlns:a16="http://schemas.microsoft.com/office/drawing/2014/main" val="20000"/>
                    </a:ext>
                  </a:extLst>
                </a:gridCol>
              </a:tblGrid>
              <a:tr h="485890">
                <a:tc>
                  <a:txBody>
                    <a:bodyPr/>
                    <a:lstStyle/>
                    <a:p>
                      <a:pPr algn="ctr"/>
                      <a:endParaRPr lang="en-US" sz="2300" dirty="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extLst>
                  <a:ext uri="{0D108BD9-81ED-4DB2-BD59-A6C34878D82A}">
                    <a16:rowId xmlns:a16="http://schemas.microsoft.com/office/drawing/2014/main" val="10000"/>
                  </a:ext>
                </a:extLst>
              </a:tr>
              <a:tr h="2991348">
                <a:tc>
                  <a:txBody>
                    <a:bodyPr/>
                    <a:lstStyle/>
                    <a:p>
                      <a:pPr lvl="1" algn="just"/>
                      <a:r>
                        <a:rPr lang="en-US" sz="2300" b="1" i="1" u="sng" strike="noStrike" kern="1200" dirty="0" err="1">
                          <a:solidFill>
                            <a:schemeClr val="bg1"/>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vi-VN" sz="2300" b="1" i="1" u="sng" strike="noStrike" kern="1200" dirty="0">
                          <a:solidFill>
                            <a:schemeClr val="bg1"/>
                          </a:solidFill>
                          <a:effectLst/>
                          <a:latin typeface="Times New Roman" panose="02020603050405020304" pitchFamily="18" charset="0"/>
                          <a:ea typeface="+mn-ea"/>
                          <a:cs typeface="Times New Roman" panose="02020603050405020304" pitchFamily="18" charset="0"/>
                        </a:rPr>
                        <a:t>1</a:t>
                      </a:r>
                      <a:r>
                        <a:rPr lang="en-US" sz="2300" b="1" i="1" u="sng" strike="noStrike" kern="1200" dirty="0">
                          <a:solidFill>
                            <a:schemeClr val="bg1"/>
                          </a:solidFill>
                          <a:effectLst/>
                          <a:latin typeface="Times New Roman" panose="02020603050405020304" pitchFamily="18" charset="0"/>
                          <a:ea typeface="+mn-ea"/>
                          <a:cs typeface="Times New Roman" panose="02020603050405020304" pitchFamily="18" charset="0"/>
                        </a:rPr>
                        <a:t>.</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vi-VN" sz="2300" u="none" strike="noStrike" kern="1200" dirty="0">
                          <a:solidFill>
                            <a:schemeClr val="bg1"/>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chia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chemeClr val="bg1"/>
                        </a:solidFill>
                        <a:effectLst/>
                        <a:latin typeface="Times New Roman" panose="02020603050405020304" pitchFamily="18" charset="0"/>
                        <a:ea typeface="+mn-ea"/>
                        <a:cs typeface="Times New Roman" panose="02020603050405020304" pitchFamily="18" charset="0"/>
                      </a:endParaRPr>
                    </a:p>
                    <a:p>
                      <a:pPr lvl="0" algn="just"/>
                      <a:endParaRPr lang="vi-VN" sz="2300" kern="1200" dirty="0">
                        <a:solidFill>
                          <a:schemeClr val="bg1"/>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chemeClr val="bg1"/>
                        </a:solidFill>
                        <a:effectLst/>
                        <a:latin typeface="Times New Roman" panose="02020603050405020304" pitchFamily="18" charset="0"/>
                        <a:ea typeface="+mn-ea"/>
                        <a:cs typeface="Times New Roman" panose="02020603050405020304" pitchFamily="18" charset="0"/>
                      </a:endParaRPr>
                    </a:p>
                    <a:p>
                      <a:pPr lvl="1" algn="just"/>
                      <a:endParaRPr lang="vi-VN" sz="2300" b="1" i="1" u="sng" strike="noStrike" kern="1200" dirty="0">
                        <a:solidFill>
                          <a:schemeClr val="bg1"/>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chemeClr val="bg1"/>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vi-VN" sz="2300" b="1" i="1" u="sng" strike="noStrike" kern="1200" dirty="0">
                          <a:solidFill>
                            <a:schemeClr val="bg1"/>
                          </a:solidFill>
                          <a:effectLst/>
                          <a:latin typeface="Times New Roman" panose="02020603050405020304" pitchFamily="18" charset="0"/>
                          <a:ea typeface="+mn-ea"/>
                          <a:cs typeface="Times New Roman" panose="02020603050405020304" pitchFamily="18" charset="0"/>
                        </a:rPr>
                        <a:t>2</a:t>
                      </a:r>
                      <a:r>
                        <a:rPr lang="en-US" sz="2300" b="1" i="1" u="sng" strike="noStrike" kern="1200" dirty="0">
                          <a:solidFill>
                            <a:schemeClr val="bg1"/>
                          </a:solidFill>
                          <a:effectLst/>
                          <a:latin typeface="Times New Roman" panose="02020603050405020304" pitchFamily="18" charset="0"/>
                          <a:ea typeface="+mn-ea"/>
                          <a:cs typeface="Times New Roman" panose="02020603050405020304" pitchFamily="18" charset="0"/>
                        </a:rPr>
                        <a:t>.</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Em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vi-VN" sz="2300" u="none" strike="noStrike" kern="1200" dirty="0">
                          <a:solidFill>
                            <a:schemeClr val="bg1"/>
                          </a:solidFill>
                          <a:effectLst/>
                          <a:latin typeface="Times New Roman" panose="02020603050405020304" pitchFamily="18" charset="0"/>
                          <a:ea typeface="+mn-ea"/>
                          <a:cs typeface="Times New Roman" panose="02020603050405020304" pitchFamily="18" charset="0"/>
                        </a:rPr>
                        <a:t>nêu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vi-VN" sz="2300" u="none" strike="noStrike" kern="1200" dirty="0">
                          <a:solidFill>
                            <a:schemeClr val="bg1"/>
                          </a:solidFill>
                          <a:effectLst/>
                          <a:latin typeface="Times New Roman" panose="02020603050405020304" pitchFamily="18" charset="0"/>
                          <a:ea typeface="+mn-ea"/>
                          <a:cs typeface="Times New Roman" panose="02020603050405020304" pitchFamily="18" charset="0"/>
                        </a:rPr>
                        <a:t>ví dụ về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chemeClr val="bg1"/>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chemeClr val="bg1"/>
                        </a:solidFill>
                        <a:effectLst/>
                        <a:latin typeface="Times New Roman" panose="02020603050405020304" pitchFamily="18" charset="0"/>
                        <a:ea typeface="+mn-ea"/>
                        <a:cs typeface="Times New Roman" panose="02020603050405020304" pitchFamily="18" charset="0"/>
                      </a:endParaRPr>
                    </a:p>
                    <a:p>
                      <a:pPr lvl="1" algn="just"/>
                      <a:endParaRPr lang="vi-VN" sz="2300" b="0" i="0" u="sng" strike="noStrike" kern="1200" dirty="0">
                        <a:solidFill>
                          <a:schemeClr val="bg1"/>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chemeClr val="bg1"/>
                        </a:solidFill>
                        <a:effectLst/>
                        <a:latin typeface="Times New Roman" panose="02020603050405020304" pitchFamily="18" charset="0"/>
                        <a:ea typeface="+mn-ea"/>
                        <a:cs typeface="Times New Roman" panose="02020603050405020304" pitchFamily="18" charset="0"/>
                      </a:endParaRPr>
                    </a:p>
                    <a:p>
                      <a:pPr lvl="1" algn="just"/>
                      <a:endParaRPr lang="vi-VN" sz="2300" b="1" i="1" u="sng" strike="noStrike"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33951" y="2442643"/>
            <a:ext cx="11731336" cy="477054"/>
          </a:xfrm>
          <a:prstGeom prst="rect">
            <a:avLst/>
          </a:prstGeom>
          <a:noFill/>
        </p:spPr>
        <p:txBody>
          <a:bodyPr wrap="square" rtlCol="0">
            <a:spAutoFit/>
          </a:bodyPr>
          <a:lstStyle/>
          <a:p>
            <a:r>
              <a:rPr lang="en-US" sz="2500" i="1" dirty="0">
                <a:solidFill>
                  <a:schemeClr val="bg1"/>
                </a:solidFill>
                <a:latin typeface="Times New Roman" panose="02020603050405020304" pitchFamily="18" charset="0"/>
                <a:cs typeface="Times New Roman" panose="02020603050405020304" pitchFamily="18" charset="0"/>
              </a:rPr>
              <a:t>=&gt; </a:t>
            </a:r>
            <a:r>
              <a:rPr lang="en-US" sz="2500" i="1" dirty="0" err="1">
                <a:solidFill>
                  <a:schemeClr val="bg1"/>
                </a:solidFill>
                <a:latin typeface="Times New Roman" panose="02020603050405020304" pitchFamily="18" charset="0"/>
                <a:cs typeface="Times New Roman" panose="02020603050405020304" pitchFamily="18" charset="0"/>
              </a:rPr>
              <a:t>Mạng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máy</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tính</a:t>
            </a:r>
            <a:r>
              <a:rPr lang="en-US" sz="2500" i="1" dirty="0">
                <a:solidFill>
                  <a:schemeClr val="bg1"/>
                </a:solidFill>
                <a:latin typeface="Times New Roman" panose="02020603050405020304" pitchFamily="18" charset="0"/>
                <a:cs typeface="Times New Roman" panose="02020603050405020304" pitchFamily="18" charset="0"/>
              </a:rPr>
              <a:t> chia </a:t>
            </a:r>
            <a:r>
              <a:rPr lang="en-US" sz="2500" i="1" dirty="0" err="1">
                <a:solidFill>
                  <a:schemeClr val="bg1"/>
                </a:solidFill>
                <a:latin typeface="Times New Roman" panose="02020603050405020304" pitchFamily="18" charset="0"/>
                <a:cs typeface="Times New Roman" panose="02020603050405020304" pitchFamily="18" charset="0"/>
              </a:rPr>
              <a:t>sẻ</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dữ</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liệu</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và</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cho</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phép</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người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sử</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dụng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dùng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chung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thiết</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bị</a:t>
            </a:r>
            <a:r>
              <a:rPr lang="en-US" sz="2500" i="1" dirty="0">
                <a:solidFill>
                  <a:schemeClr val="bg1"/>
                </a:solidFill>
                <a:latin typeface="Times New Roman" panose="02020603050405020304" pitchFamily="18" charset="0"/>
                <a:cs typeface="Times New Roman" panose="02020603050405020304" pitchFamily="18" charset="0"/>
              </a:rPr>
              <a:t>.</a:t>
            </a:r>
            <a:endParaRPr lang="en-US" sz="2500" dirty="0"/>
          </a:p>
        </p:txBody>
      </p:sp>
      <p:sp>
        <p:nvSpPr>
          <p:cNvPr id="4" name="TextBox 3"/>
          <p:cNvSpPr txBox="1"/>
          <p:nvPr/>
        </p:nvSpPr>
        <p:spPr>
          <a:xfrm>
            <a:off x="33951" y="3875873"/>
            <a:ext cx="11828197" cy="861774"/>
          </a:xfrm>
          <a:prstGeom prst="rect">
            <a:avLst/>
          </a:prstGeom>
          <a:noFill/>
        </p:spPr>
        <p:txBody>
          <a:bodyPr wrap="square" rtlCol="0">
            <a:spAutoFit/>
          </a:bodyPr>
          <a:lstStyle/>
          <a:p>
            <a:pPr lvl="0" algn="just"/>
            <a:r>
              <a:rPr lang="en-US" sz="2500" i="1" dirty="0">
                <a:solidFill>
                  <a:schemeClr val="bg1"/>
                </a:solidFill>
                <a:latin typeface="Times New Roman" panose="02020603050405020304" pitchFamily="18" charset="0"/>
                <a:cs typeface="Times New Roman" panose="02020603050405020304" pitchFamily="18" charset="0"/>
              </a:rPr>
              <a:t>=&gt; </a:t>
            </a:r>
            <a:r>
              <a:rPr lang="en-US" sz="2500" i="1" dirty="0" err="1">
                <a:solidFill>
                  <a:schemeClr val="bg1"/>
                </a:solidFill>
                <a:latin typeface="Times New Roman" panose="02020603050405020304" pitchFamily="18" charset="0"/>
                <a:cs typeface="Times New Roman" panose="02020603050405020304" pitchFamily="18" charset="0"/>
              </a:rPr>
              <a:t>Một</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số</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lợi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ích</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của</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mạng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Các</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mạng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lưới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cho</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phép</a:t>
            </a:r>
            <a:r>
              <a:rPr lang="en-US" sz="2500" i="1" dirty="0">
                <a:solidFill>
                  <a:schemeClr val="bg1"/>
                </a:solidFill>
                <a:latin typeface="Times New Roman" panose="02020603050405020304" pitchFamily="18" charset="0"/>
                <a:cs typeface="Times New Roman" panose="02020603050405020304" pitchFamily="18" charset="0"/>
              </a:rPr>
              <a:t> chia </a:t>
            </a:r>
            <a:r>
              <a:rPr lang="en-US" sz="2500" i="1" dirty="0" err="1">
                <a:solidFill>
                  <a:schemeClr val="bg1"/>
                </a:solidFill>
                <a:latin typeface="Times New Roman" panose="02020603050405020304" pitchFamily="18" charset="0"/>
                <a:cs typeface="Times New Roman" panose="02020603050405020304" pitchFamily="18" charset="0"/>
              </a:rPr>
              <a:t>sẻ</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tài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nguyên</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giữa</a:t>
            </a:r>
            <a:r>
              <a:rPr lang="en-US" sz="2500" i="1" dirty="0">
                <a:solidFill>
                  <a:schemeClr val="bg1"/>
                </a:solidFill>
                <a:latin typeface="Times New Roman" panose="02020603050405020304" pitchFamily="18" charset="0"/>
                <a:cs typeface="Times New Roman" panose="02020603050405020304" pitchFamily="18" charset="0"/>
              </a:rPr>
              <a:t> con </a:t>
            </a:r>
            <a:r>
              <a:rPr lang="en-US" sz="2500" i="1" dirty="0" err="1">
                <a:solidFill>
                  <a:schemeClr val="bg1"/>
                </a:solidFill>
                <a:latin typeface="Times New Roman" panose="02020603050405020304" pitchFamily="18" charset="0"/>
                <a:cs typeface="Times New Roman" panose="02020603050405020304" pitchFamily="18" charset="0"/>
              </a:rPr>
              <a:t>người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giữa</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những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vùng</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địa</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lí</a:t>
            </a:r>
            <a:r>
              <a:rPr lang="en-US" sz="2500" i="1" dirty="0">
                <a:solidFill>
                  <a:schemeClr val="bg1"/>
                </a:solidFill>
                <a:latin typeface="Times New Roman" panose="02020603050405020304" pitchFamily="18" charset="0"/>
                <a:cs typeface="Times New Roman" panose="02020603050405020304" pitchFamily="18" charset="0"/>
              </a:rPr>
              <a:t> xa </a:t>
            </a:r>
            <a:r>
              <a:rPr lang="en-US" sz="2500" i="1" dirty="0" err="1">
                <a:solidFill>
                  <a:schemeClr val="bg1"/>
                </a:solidFill>
                <a:latin typeface="Times New Roman" panose="02020603050405020304" pitchFamily="18" charset="0"/>
                <a:cs typeface="Times New Roman" panose="02020603050405020304" pitchFamily="18" charset="0"/>
              </a:rPr>
              <a:t>nhau</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tiết</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kiệm</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thời</a:t>
            </a:r>
            <a:r>
              <a:rPr lang="en-US" sz="2500" i="1" dirty="0">
                <a:solidFill>
                  <a:schemeClr val="bg1"/>
                </a:solidFill>
                <a:latin typeface="Times New Roman" panose="02020603050405020304" pitchFamily="18" charset="0"/>
                <a:cs typeface="Times New Roman" panose="02020603050405020304" pitchFamily="18" charset="0"/>
              </a:rPr>
              <a:t> </a:t>
            </a:r>
            <a:r>
              <a:rPr lang="en-US" sz="2500" i="1" dirty="0" err="1">
                <a:solidFill>
                  <a:schemeClr val="bg1"/>
                </a:solidFill>
                <a:latin typeface="Times New Roman" panose="02020603050405020304" pitchFamily="18" charset="0"/>
                <a:cs typeface="Times New Roman" panose="02020603050405020304" pitchFamily="18" charset="0"/>
              </a:rPr>
              <a:t>gian</a:t>
            </a:r>
            <a:r>
              <a:rPr lang="en-US" sz="2500" i="1" dirty="0">
                <a:solidFill>
                  <a:schemeClr val="bg1"/>
                </a:solidFill>
                <a:latin typeface="Times New Roman" panose="02020603050405020304" pitchFamily="18" charset="0"/>
                <a:cs typeface="Times New Roman" panose="02020603050405020304" pitchFamily="18" charset="0"/>
              </a:rPr>
              <a:t>.</a:t>
            </a: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7C6D88A2-34F9-13AA-E2F4-29B2F7506479}"/>
              </a:ext>
            </a:extLst>
          </p:cNvPr>
          <p:cNvSpPr txBox="1">
            <a:spLocks/>
          </p:cNvSpPr>
          <p:nvPr/>
        </p:nvSpPr>
        <p:spPr>
          <a:xfrm>
            <a:off x="936349" y="16090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a:solidFill>
                  <a:srgbClr val="FFFF00"/>
                </a:solidFill>
                <a:latin typeface="Times New Roman" panose="02020603050405020304" pitchFamily="18" charset="0"/>
                <a:cs typeface="Times New Roman" panose="02020603050405020304" pitchFamily="18" charset="0"/>
              </a:rPr>
              <a:t>HOẠT ĐỘNG</a:t>
            </a:r>
            <a:r>
              <a:rPr lang="vi-VN" sz="3500" b="1" dirty="0">
                <a:solidFill>
                  <a:srgbClr val="FFFF00"/>
                </a:solidFill>
                <a:latin typeface="Times New Roman" panose="02020603050405020304" pitchFamily="18" charset="0"/>
                <a:cs typeface="Times New Roman" panose="02020603050405020304" pitchFamily="18" charset="0"/>
              </a:rPr>
              <a:t> 2</a:t>
            </a:r>
            <a:br>
              <a:rPr lang="en-US" sz="3500" u="sng" dirty="0">
                <a:solidFill>
                  <a:srgbClr val="FFFF00"/>
                </a:solidFill>
                <a:latin typeface="Times New Roman" panose="02020603050405020304" pitchFamily="18" charset="0"/>
                <a:cs typeface="Times New Roman" panose="02020603050405020304" pitchFamily="18" charset="0"/>
              </a:rPr>
            </a:br>
            <a:endParaRPr lang="en-US" sz="35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1659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020" y="834363"/>
            <a:ext cx="3886200" cy="571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65760" y="1256948"/>
            <a:ext cx="7578090" cy="1631216"/>
          </a:xfrm>
          <a:prstGeom prst="rect">
            <a:avLst/>
          </a:prstGeom>
        </p:spPr>
        <p:txBody>
          <a:bodyPr wrap="square">
            <a:spAutoFit/>
          </a:bodyPr>
          <a:lstStyle/>
          <a:p>
            <a:pPr algn="just">
              <a:spcAft>
                <a:spcPts val="0"/>
              </a:spcAft>
            </a:pP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Lợi</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ích</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mạng</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máy</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tính</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endParaRPr lang="vi-VN"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vi-VN" sz="2500" i="1" baseline="-25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r>
              <a:rPr lang="vi-VN"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sử</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dụng</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có</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thể</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liên</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lạc</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với</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nhau</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để</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trao</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đổi</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thông</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tin, chia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sẻ</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dữ</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liệu</a:t>
            </a:r>
            <a:endParaRPr lang="vi-VN"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vi-VN"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D</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ùng</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chung</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các</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thiết</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bị</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trên</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mạng</a:t>
            </a:r>
            <a:r>
              <a:rPr lang="en-US" sz="25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sz="2500" u="sng"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p:cNvSpPr txBox="1"/>
          <p:nvPr/>
        </p:nvSpPr>
        <p:spPr>
          <a:xfrm>
            <a:off x="1154430" y="658328"/>
            <a:ext cx="3863340" cy="754053"/>
          </a:xfrm>
          <a:prstGeom prst="rect">
            <a:avLst/>
          </a:prstGeom>
          <a:noFill/>
        </p:spPr>
        <p:txBody>
          <a:bodyPr wrap="square" rtlCol="0">
            <a:spAutoFit/>
          </a:bodyPr>
          <a:lstStyle/>
          <a:p>
            <a:r>
              <a:rPr lang="en-US" sz="2500" b="1" dirty="0">
                <a:solidFill>
                  <a:srgbClr val="FFFF00"/>
                </a:solidFill>
                <a:latin typeface="Times New Roman" panose="02020603050405020304" pitchFamily="18" charset="0"/>
                <a:cs typeface="Times New Roman" panose="02020603050405020304" pitchFamily="18" charset="0"/>
              </a:rPr>
              <a:t>1. </a:t>
            </a:r>
            <a:r>
              <a:rPr lang="en-US" sz="2500" b="1" dirty="0" err="1">
                <a:solidFill>
                  <a:srgbClr val="FFFF00"/>
                </a:solidFill>
                <a:latin typeface="Times New Roman" panose="02020603050405020304" pitchFamily="18" charset="0"/>
                <a:cs typeface="Times New Roman" panose="02020603050405020304" pitchFamily="18" charset="0"/>
              </a:rPr>
              <a:t>Mạng</a:t>
            </a:r>
            <a:r>
              <a:rPr lang="en-US" sz="2500" b="1" dirty="0">
                <a:solidFill>
                  <a:srgbClr val="FFFF00"/>
                </a:solidFill>
                <a:latin typeface="Times New Roman" panose="02020603050405020304" pitchFamily="18" charset="0"/>
                <a:cs typeface="Times New Roman" panose="02020603050405020304" pitchFamily="18" charset="0"/>
              </a:rPr>
              <a:t> </a:t>
            </a:r>
            <a:r>
              <a:rPr lang="en-US" sz="2500" b="1" dirty="0" err="1">
                <a:solidFill>
                  <a:srgbClr val="FFFF00"/>
                </a:solidFill>
                <a:latin typeface="Times New Roman" panose="02020603050405020304" pitchFamily="18" charset="0"/>
                <a:cs typeface="Times New Roman" panose="02020603050405020304" pitchFamily="18" charset="0"/>
              </a:rPr>
              <a:t>máy</a:t>
            </a:r>
            <a:r>
              <a:rPr lang="en-US" sz="2500" b="1" dirty="0">
                <a:solidFill>
                  <a:srgbClr val="FFFF00"/>
                </a:solidFill>
                <a:latin typeface="Times New Roman" panose="02020603050405020304" pitchFamily="18" charset="0"/>
                <a:cs typeface="Times New Roman" panose="02020603050405020304" pitchFamily="18" charset="0"/>
              </a:rPr>
              <a:t> </a:t>
            </a:r>
            <a:r>
              <a:rPr lang="en-US" sz="2500" b="1" dirty="0" err="1">
                <a:solidFill>
                  <a:srgbClr val="FFFF00"/>
                </a:solidFill>
                <a:latin typeface="Times New Roman" panose="02020603050405020304" pitchFamily="18" charset="0"/>
                <a:cs typeface="Times New Roman" panose="02020603050405020304" pitchFamily="18" charset="0"/>
              </a:rPr>
              <a:t>tính</a:t>
            </a:r>
            <a:r>
              <a:rPr lang="en-US" sz="2500" b="1" dirty="0">
                <a:solidFill>
                  <a:srgbClr val="FFFF00"/>
                </a:solidFill>
                <a:latin typeface="Times New Roman" panose="02020603050405020304" pitchFamily="18" charset="0"/>
                <a:cs typeface="Times New Roman" panose="02020603050405020304" pitchFamily="18" charset="0"/>
              </a:rPr>
              <a:t> </a:t>
            </a:r>
            <a:r>
              <a:rPr lang="en-US" sz="2500" b="1" dirty="0" err="1">
                <a:solidFill>
                  <a:srgbClr val="FFFF00"/>
                </a:solidFill>
                <a:latin typeface="Times New Roman" panose="02020603050405020304" pitchFamily="18" charset="0"/>
                <a:cs typeface="Times New Roman" panose="02020603050405020304" pitchFamily="18" charset="0"/>
              </a:rPr>
              <a:t>là</a:t>
            </a:r>
            <a:r>
              <a:rPr lang="en-US" sz="2500" b="1" dirty="0">
                <a:solidFill>
                  <a:srgbClr val="FFFF00"/>
                </a:solidFill>
                <a:latin typeface="Times New Roman" panose="02020603050405020304" pitchFamily="18" charset="0"/>
                <a:cs typeface="Times New Roman" panose="02020603050405020304" pitchFamily="18" charset="0"/>
              </a:rPr>
              <a:t> </a:t>
            </a:r>
            <a:r>
              <a:rPr lang="en-US" sz="2500" b="1" dirty="0" err="1">
                <a:solidFill>
                  <a:srgbClr val="FFFF00"/>
                </a:solidFill>
                <a:latin typeface="Times New Roman" panose="02020603050405020304" pitchFamily="18" charset="0"/>
                <a:cs typeface="Times New Roman" panose="02020603050405020304" pitchFamily="18" charset="0"/>
              </a:rPr>
              <a:t>gì</a:t>
            </a:r>
            <a:r>
              <a:rPr lang="en-US" sz="2500" b="1" dirty="0">
                <a:solidFill>
                  <a:srgbClr val="FFFF00"/>
                </a:solidFill>
                <a:latin typeface="Times New Roman" panose="02020603050405020304" pitchFamily="18" charset="0"/>
                <a:cs typeface="Times New Roman" panose="02020603050405020304" pitchFamily="18" charset="0"/>
              </a:rPr>
              <a:t>?</a:t>
            </a:r>
            <a:endParaRPr lang="en-US" sz="2500" dirty="0">
              <a:solidFill>
                <a:srgbClr val="FFFF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291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bwMode="auto">
          <a:xfrm flipH="1">
            <a:off x="2412130" y="1036823"/>
            <a:ext cx="7105882" cy="2693938"/>
          </a:xfrm>
          <a:prstGeom prst="cloudCallout">
            <a:avLst>
              <a:gd name="adj1" fmla="val 18229"/>
              <a:gd name="adj2" fmla="val 54885"/>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ctr">
              <a:defRPr/>
            </a:pPr>
            <a:r>
              <a:rPr lang="en-US" sz="2500" b="1" i="1" dirty="0">
                <a:solidFill>
                  <a:srgbClr val="FFFF00"/>
                </a:solidFill>
                <a:latin typeface="Times New Roman" panose="02020603050405020304" pitchFamily="18" charset="0"/>
                <a:cs typeface="Times New Roman" panose="02020603050405020304" pitchFamily="18" charset="0"/>
              </a:rPr>
              <a:t>???</a:t>
            </a:r>
            <a:r>
              <a:rPr lang="en-US" sz="2500" b="1" i="1"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Nêu</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một</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vài</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lợi</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ích</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của</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mạng</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máy</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tính</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trong</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thực</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tế</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em</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đã</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thấy</a:t>
            </a:r>
            <a:r>
              <a:rPr lang="fr-FR" sz="2800" dirty="0">
                <a:solidFill>
                  <a:schemeClr val="bg1"/>
                </a:solidFill>
                <a:latin typeface="Times New Roman" panose="02020603050405020304" pitchFamily="18" charset="0"/>
                <a:cs typeface="Times New Roman" panose="02020603050405020304" pitchFamily="18" charset="0"/>
              </a:rPr>
              <a:t> ?</a:t>
            </a:r>
            <a:endParaRPr lang="en-US" sz="2800" u="sng" dirty="0">
              <a:solidFill>
                <a:schemeClr val="bg1"/>
              </a:solidFill>
              <a:latin typeface="Times New Roman" panose="02020603050405020304" pitchFamily="18" charset="0"/>
              <a:cs typeface="Times New Roman" panose="02020603050405020304" pitchFamily="18" charset="0"/>
            </a:endParaRPr>
          </a:p>
          <a:p>
            <a:pPr algn="ctr">
              <a:defRPr/>
            </a:pP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CA4ADB-B1B6-8B57-D724-B01143777B1F}"/>
              </a:ext>
            </a:extLst>
          </p:cNvPr>
          <p:cNvSpPr txBox="1"/>
          <p:nvPr/>
        </p:nvSpPr>
        <p:spPr>
          <a:xfrm>
            <a:off x="1220716" y="4633679"/>
            <a:ext cx="11731336" cy="477054"/>
          </a:xfrm>
          <a:prstGeom prst="rect">
            <a:avLst/>
          </a:prstGeom>
          <a:noFill/>
        </p:spPr>
        <p:txBody>
          <a:bodyPr wrap="square" rtlCol="0">
            <a:spAutoFit/>
          </a:bodyPr>
          <a:lstStyle/>
          <a:p>
            <a:pPr lvl="0" algn="just"/>
            <a:r>
              <a:rPr lang="en-US" sz="2500" i="1" dirty="0">
                <a:solidFill>
                  <a:schemeClr val="bg1"/>
                </a:solidFill>
                <a:latin typeface="Times New Roman" panose="02020603050405020304" pitchFamily="18" charset="0"/>
                <a:cs typeface="Times New Roman" panose="02020603050405020304" pitchFamily="18" charset="0"/>
              </a:rPr>
              <a:t>=&gt; </a:t>
            </a:r>
            <a:r>
              <a:rPr lang="fr-FR" sz="2500" i="1" dirty="0" err="1">
                <a:solidFill>
                  <a:schemeClr val="bg1"/>
                </a:solidFill>
                <a:latin typeface="Times New Roman" panose="02020603050405020304" pitchFamily="18" charset="0"/>
                <a:cs typeface="Times New Roman" panose="02020603050405020304" pitchFamily="18" charset="0"/>
              </a:rPr>
              <a:t>Trao</a:t>
            </a:r>
            <a:r>
              <a:rPr lang="fr-FR" sz="2500" i="1" dirty="0">
                <a:solidFill>
                  <a:schemeClr val="bg1"/>
                </a:solidFill>
                <a:latin typeface="Times New Roman" panose="02020603050405020304" pitchFamily="18" charset="0"/>
                <a:cs typeface="Times New Roman" panose="02020603050405020304" pitchFamily="18" charset="0"/>
              </a:rPr>
              <a:t> </a:t>
            </a:r>
            <a:r>
              <a:rPr lang="fr-FR" sz="2500" i="1" dirty="0" err="1">
                <a:solidFill>
                  <a:schemeClr val="bg1"/>
                </a:solidFill>
                <a:latin typeface="Times New Roman" panose="02020603050405020304" pitchFamily="18" charset="0"/>
                <a:cs typeface="Times New Roman" panose="02020603050405020304" pitchFamily="18" charset="0"/>
              </a:rPr>
              <a:t>đổi</a:t>
            </a:r>
            <a:r>
              <a:rPr lang="fr-FR" sz="2500" i="1" dirty="0">
                <a:solidFill>
                  <a:schemeClr val="bg1"/>
                </a:solidFill>
                <a:latin typeface="Times New Roman" panose="02020603050405020304" pitchFamily="18" charset="0"/>
                <a:cs typeface="Times New Roman" panose="02020603050405020304" pitchFamily="18" charset="0"/>
              </a:rPr>
              <a:t> </a:t>
            </a:r>
            <a:r>
              <a:rPr lang="fr-FR" sz="2500" i="1" dirty="0" err="1">
                <a:solidFill>
                  <a:schemeClr val="bg1"/>
                </a:solidFill>
                <a:latin typeface="Times New Roman" panose="02020603050405020304" pitchFamily="18" charset="0"/>
                <a:cs typeface="Times New Roman" panose="02020603050405020304" pitchFamily="18" charset="0"/>
              </a:rPr>
              <a:t>tài</a:t>
            </a:r>
            <a:r>
              <a:rPr lang="fr-FR" sz="2500" i="1" dirty="0">
                <a:solidFill>
                  <a:schemeClr val="bg1"/>
                </a:solidFill>
                <a:latin typeface="Times New Roman" panose="02020603050405020304" pitchFamily="18" charset="0"/>
                <a:cs typeface="Times New Roman" panose="02020603050405020304" pitchFamily="18" charset="0"/>
              </a:rPr>
              <a:t> </a:t>
            </a:r>
            <a:r>
              <a:rPr lang="fr-FR" sz="2500" i="1" dirty="0" err="1">
                <a:solidFill>
                  <a:schemeClr val="bg1"/>
                </a:solidFill>
                <a:latin typeface="Times New Roman" panose="02020603050405020304" pitchFamily="18" charset="0"/>
                <a:cs typeface="Times New Roman" panose="02020603050405020304" pitchFamily="18" charset="0"/>
              </a:rPr>
              <a:t>liệu</a:t>
            </a:r>
            <a:r>
              <a:rPr lang="fr-FR" sz="2500" i="1" dirty="0">
                <a:solidFill>
                  <a:schemeClr val="bg1"/>
                </a:solidFill>
                <a:latin typeface="Times New Roman" panose="02020603050405020304" pitchFamily="18" charset="0"/>
                <a:cs typeface="Times New Roman" panose="02020603050405020304" pitchFamily="18" charset="0"/>
              </a:rPr>
              <a:t> qua mail ; </a:t>
            </a:r>
            <a:r>
              <a:rPr lang="fr-FR" sz="2500" i="1" dirty="0" err="1">
                <a:solidFill>
                  <a:schemeClr val="bg1"/>
                </a:solidFill>
                <a:latin typeface="Times New Roman" panose="02020603050405020304" pitchFamily="18" charset="0"/>
                <a:cs typeface="Times New Roman" panose="02020603050405020304" pitchFamily="18" charset="0"/>
              </a:rPr>
              <a:t>trò</a:t>
            </a:r>
            <a:r>
              <a:rPr lang="fr-FR" sz="2500" i="1" dirty="0">
                <a:solidFill>
                  <a:schemeClr val="bg1"/>
                </a:solidFill>
                <a:latin typeface="Times New Roman" panose="02020603050405020304" pitchFamily="18" charset="0"/>
                <a:cs typeface="Times New Roman" panose="02020603050405020304" pitchFamily="18" charset="0"/>
              </a:rPr>
              <a:t> </a:t>
            </a:r>
            <a:r>
              <a:rPr lang="fr-FR" sz="2500" i="1" dirty="0" err="1">
                <a:solidFill>
                  <a:schemeClr val="bg1"/>
                </a:solidFill>
                <a:latin typeface="Times New Roman" panose="02020603050405020304" pitchFamily="18" charset="0"/>
                <a:cs typeface="Times New Roman" panose="02020603050405020304" pitchFamily="18" charset="0"/>
              </a:rPr>
              <a:t>chuyện</a:t>
            </a:r>
            <a:r>
              <a:rPr lang="fr-FR" sz="2500" i="1" dirty="0">
                <a:solidFill>
                  <a:schemeClr val="bg1"/>
                </a:solidFill>
                <a:latin typeface="Times New Roman" panose="02020603050405020304" pitchFamily="18" charset="0"/>
                <a:cs typeface="Times New Roman" panose="02020603050405020304" pitchFamily="18" charset="0"/>
              </a:rPr>
              <a:t> qua </a:t>
            </a:r>
            <a:r>
              <a:rPr lang="fr-FR" sz="2500" i="1" dirty="0" err="1">
                <a:solidFill>
                  <a:schemeClr val="bg1"/>
                </a:solidFill>
                <a:latin typeface="Times New Roman" panose="02020603050405020304" pitchFamily="18" charset="0"/>
                <a:cs typeface="Times New Roman" panose="02020603050405020304" pitchFamily="18" charset="0"/>
              </a:rPr>
              <a:t>zalo</a:t>
            </a:r>
            <a:r>
              <a:rPr lang="fr-FR" sz="2500" i="1" dirty="0">
                <a:solidFill>
                  <a:schemeClr val="bg1"/>
                </a:solidFill>
                <a:latin typeface="Times New Roman" panose="02020603050405020304" pitchFamily="18" charset="0"/>
                <a:cs typeface="Times New Roman" panose="02020603050405020304" pitchFamily="18" charset="0"/>
              </a:rPr>
              <a:t>, </a:t>
            </a:r>
            <a:r>
              <a:rPr lang="fr-FR" sz="2500" i="1" dirty="0" err="1">
                <a:solidFill>
                  <a:schemeClr val="bg1"/>
                </a:solidFill>
                <a:latin typeface="Times New Roman" panose="02020603050405020304" pitchFamily="18" charset="0"/>
                <a:cs typeface="Times New Roman" panose="02020603050405020304" pitchFamily="18" charset="0"/>
              </a:rPr>
              <a:t>facebook</a:t>
            </a:r>
            <a:r>
              <a:rPr lang="fr-FR" sz="2500" i="1" dirty="0">
                <a:solidFill>
                  <a:schemeClr val="bg1"/>
                </a:solidFill>
                <a:latin typeface="Times New Roman" panose="02020603050405020304" pitchFamily="18" charset="0"/>
                <a:cs typeface="Times New Roman" panose="02020603050405020304" pitchFamily="18" charset="0"/>
              </a:rPr>
              <a:t>,…</a:t>
            </a:r>
            <a:endParaRPr lang="en-US" sz="2500"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782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0112" y="3415229"/>
            <a:ext cx="4281888" cy="34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bwMode="auto">
          <a:xfrm flipH="1">
            <a:off x="275419" y="1531345"/>
            <a:ext cx="7105882" cy="3068747"/>
          </a:xfrm>
          <a:prstGeom prst="cloudCallout">
            <a:avLst>
              <a:gd name="adj1" fmla="val 18229"/>
              <a:gd name="adj2" fmla="val 54885"/>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ctr">
              <a:defRPr/>
            </a:pPr>
            <a:r>
              <a:rPr lang="en-US" sz="2500" b="1" i="1" dirty="0">
                <a:solidFill>
                  <a:srgbClr val="FFFF00"/>
                </a:solidFill>
                <a:latin typeface="Times New Roman" panose="02020603050405020304" pitchFamily="18" charset="0"/>
                <a:cs typeface="Times New Roman" panose="02020603050405020304" pitchFamily="18" charset="0"/>
              </a:rPr>
              <a:t>???</a:t>
            </a:r>
            <a:r>
              <a:rPr lang="en-US" sz="2500" b="1" i="1"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máy</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tính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xuất</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hiện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trong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mọi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lĩnh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vực</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của</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cuộc</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sống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Vậy</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máy</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tính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kết</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nối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với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nhau</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như</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thế</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nào</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và</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có</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những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thành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phần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gì</a:t>
            </a:r>
            <a:r>
              <a:rPr lang="en-US" sz="2500" dirty="0">
                <a:solidFill>
                  <a:schemeClr val="bg1"/>
                </a:solidFill>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112" y="0"/>
            <a:ext cx="4281888" cy="3393195"/>
          </a:xfrm>
          <a:prstGeom prst="rect">
            <a:avLst/>
          </a:prstGeom>
        </p:spPr>
      </p:pic>
    </p:spTree>
    <p:extLst>
      <p:ext uri="{BB962C8B-B14F-4D97-AF65-F5344CB8AC3E}">
        <p14:creationId xmlns:p14="http://schemas.microsoft.com/office/powerpoint/2010/main" val="305402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1411</Words>
  <Application>Microsoft Office PowerPoint</Application>
  <PresentationFormat>Widescreen</PresentationFormat>
  <Paragraphs>116</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Times New Roman</vt:lpstr>
      <vt:lpstr>Office Theme</vt:lpstr>
      <vt:lpstr>Bitmap Image</vt:lpstr>
      <vt:lpstr>PowerPoint Presentation</vt:lpstr>
      <vt:lpstr>CHỦ ĐỀ 2. MẠNG MÁY TÍNH VÀ INTERNET BÀI 4: MẠNG MÁY TÍNH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VẬN DỤNG</vt:lpstr>
      <vt:lpstr>HƯỚNG DẪN HỌC TẬP Ở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letramyy281098@gmail.com</cp:lastModifiedBy>
  <cp:revision>39</cp:revision>
  <dcterms:created xsi:type="dcterms:W3CDTF">2021-07-10T14:44:17Z</dcterms:created>
  <dcterms:modified xsi:type="dcterms:W3CDTF">2023-10-25T14:20:57Z</dcterms:modified>
</cp:coreProperties>
</file>