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4"/>
  </p:notesMasterIdLst>
  <p:sldIdLst>
    <p:sldId id="389" r:id="rId2"/>
    <p:sldId id="274" r:id="rId3"/>
    <p:sldId id="365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63" r:id="rId13"/>
  </p:sldIdLst>
  <p:sldSz cx="9144000" cy="6858000" type="screen4x3"/>
  <p:notesSz cx="6858000" cy="9144000"/>
  <p:embeddedFontLst>
    <p:embeddedFont>
      <p:font typeface=".VnTime" panose="020B7200000000000000" pitchFamily="34" charset="0"/>
      <p:regular r:id="rId15"/>
      <p:bold r:id="rId16"/>
      <p:italic r:id="rId17"/>
      <p:boldItalic r:id="rId18"/>
    </p:embeddedFont>
    <p:embeddedFont>
      <p:font typeface=".VnTimeH" panose="020B7200000000000000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3"/>
    <a:srgbClr val="0000FF"/>
    <a:srgbClr val="9999FF"/>
    <a:srgbClr val="FF00FF"/>
    <a:srgbClr val="00FF00"/>
    <a:srgbClr val="009900"/>
    <a:srgbClr val="AFE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1" autoAdjust="0"/>
    <p:restoredTop sz="94508" autoAdjust="0"/>
  </p:normalViewPr>
  <p:slideViewPr>
    <p:cSldViewPr>
      <p:cViewPr varScale="1">
        <p:scale>
          <a:sx n="64" d="100"/>
          <a:sy n="64" d="100"/>
        </p:scale>
        <p:origin x="166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A1595DA8-80C5-45F2-A5A2-A023E9A0A7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DC62DCA9-75F6-4BFC-AF7B-8C37919011D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24967636-6CF9-43BF-AD1A-FB9555F4AC7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2037" name="Rectangle 5">
            <a:extLst>
              <a:ext uri="{FF2B5EF4-FFF2-40B4-BE49-F238E27FC236}">
                <a16:creationId xmlns:a16="http://schemas.microsoft.com/office/drawing/2014/main" id="{9588DA41-9028-4078-9706-3F5C477FCA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/>
              <a:t>Click to edit Master text styles</a:t>
            </a:r>
          </a:p>
          <a:p>
            <a:pPr lvl="1"/>
            <a:r>
              <a:rPr lang="vi-VN" noProof="0"/>
              <a:t>Second level</a:t>
            </a:r>
          </a:p>
          <a:p>
            <a:pPr lvl="2"/>
            <a:r>
              <a:rPr lang="vi-VN" noProof="0"/>
              <a:t>Third level</a:t>
            </a:r>
          </a:p>
          <a:p>
            <a:pPr lvl="3"/>
            <a:r>
              <a:rPr lang="vi-VN" noProof="0"/>
              <a:t>Fourth level</a:t>
            </a:r>
          </a:p>
          <a:p>
            <a:pPr lvl="4"/>
            <a:r>
              <a:rPr lang="vi-VN" noProof="0"/>
              <a:t>Fifth level</a:t>
            </a:r>
          </a:p>
        </p:txBody>
      </p:sp>
      <p:sp>
        <p:nvSpPr>
          <p:cNvPr id="172038" name="Rectangle 6">
            <a:extLst>
              <a:ext uri="{FF2B5EF4-FFF2-40B4-BE49-F238E27FC236}">
                <a16:creationId xmlns:a16="http://schemas.microsoft.com/office/drawing/2014/main" id="{1E24C804-9C20-4B11-A9F4-4EBAC28BAD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72039" name="Rectangle 7">
            <a:extLst>
              <a:ext uri="{FF2B5EF4-FFF2-40B4-BE49-F238E27FC236}">
                <a16:creationId xmlns:a16="http://schemas.microsoft.com/office/drawing/2014/main" id="{C65B0349-1710-4720-A573-99F17C2CED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4E78210D-1743-497F-A38F-E243CAEC88BD}" type="slidenum">
              <a:rPr lang="vi-VN" altLang="en-US"/>
              <a:pPr/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4267009-AB42-4578-920D-3D42241A79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8507C1DF-C481-4F78-B903-DB3C7E5841C0}" type="slidenum">
              <a:rPr lang="en-US" altLang="en-US" sz="1200" b="0">
                <a:latin typeface="Arial" panose="020B0604020202020204" pitchFamily="34" charset="0"/>
              </a:rPr>
              <a:pPr eaLnBrk="1" hangingPunct="1"/>
              <a:t>1</a:t>
            </a:fld>
            <a:endParaRPr lang="en-US" altLang="en-US" sz="1200" b="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0B8CFA1-EBE9-4A72-AB4C-991B0A0123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2FE0FE5-BDB1-49D0-AEE8-9392782B8D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C077D2-2B4F-43D1-B7EE-4D2C64BDCE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BE8028-D83A-4A8F-8E87-9D6FF206B2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927414-88AA-404B-BC76-559C0E2F0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934BF-3812-4DEE-BCF8-E81A44789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04651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1D8675-A30E-4FE0-B881-ABBF457C2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BEA92C-9E3C-41BC-B5B3-963B97606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1728E8-AF37-44D5-BAC0-443B363599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B37EC-E660-403F-9358-648EBB3D75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52825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B63505-D9CB-42D8-B5A6-C909ED720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8E9F24-5E78-48FE-8BD9-085225E64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083FC1-063B-40CA-B8C8-5E673159C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F5E67-8027-4D11-AD2D-08A023308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6943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9A5B75-7789-44CD-8CC1-7BF70A758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F7302D-CFC5-4C92-AF21-65CAED244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08D604-87B7-4912-8304-F24EB371D3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B160B-7FE1-48CB-B35F-80C310D749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0918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7EE6E0-2997-49EC-B8B6-F2949C6F5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AB43D4-F28F-46AD-A939-5F7736B37B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6C397A-9BA9-41BA-877C-7AA9ED3B9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C9752-F2DD-46E7-9BE6-66C8DEEF13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8690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7695F3-F7F7-42BE-84A7-471C3282C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BED669-C913-4336-9988-112732F0C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8B67E6-05A5-43A4-890B-FDE3734E39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B820E-1886-4C9C-A5F2-0B88E458D5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20889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D2E9D4-C009-45C2-9392-B9336301C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1F9D8D9-8689-4664-8723-5D39DEF26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3FDA2C5-2422-4D0B-9BF0-6EDDFFA77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71B50A-612D-4A94-B3DA-FAC454A491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8123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F7CDB88-C46E-4DB0-8549-D56BA0ABDB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A34C6E9-BA5C-49AF-90FD-6896DCC3D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ED795C-F308-41A3-82A0-A14F4F883C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9E6C9-A83F-4393-875E-240868435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1022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1B358B-524C-48B7-833D-6EB2ABA1B8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E96777B-E83D-4AA9-BBB2-895FAB7FF5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2A6B74-B169-433E-825D-BF6941B9B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04134B-13E2-4A73-A46D-6CC0EE1242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5984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626659-3C78-4A72-AA40-2943273F74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BB2F7A-E833-44AE-B99B-65A2467DF4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0AA746-9341-4A59-AFA1-1E3F9FEEF0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1FE1A-BDD6-490A-A9DA-DBB7994597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9808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876CC8-E41C-4DFC-B55B-8B7849E8C7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33308E-B469-4FD9-BEBE-844FAD55D7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E5836-0B8C-4CA3-96EB-E4EE8B8C7B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C7F66-A9F4-4AE0-9CA6-B77BC7089B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284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223A6CA-DAB8-4C76-8070-A92BB7CBB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9570595-74F2-45D9-86FA-175D61968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8EAB48-FC0C-436C-8E14-886E427AD1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DC47C9-AC35-4E06-AD9A-029A4561BC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F3FF9F2-932D-4057-8F5C-2546787A97D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anose="020B0604020202020204" pitchFamily="34" charset="0"/>
              </a:defRPr>
            </a:lvl1pPr>
          </a:lstStyle>
          <a:p>
            <a:fld id="{D36E1891-9C29-484A-89FF-7E4757259E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5F6B68B-DCD6-4706-BEC0-E649BC8BBD5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76200"/>
            <a:ext cx="1295400" cy="1295400"/>
            <a:chOff x="1632" y="2880"/>
            <a:chExt cx="1288" cy="1233"/>
          </a:xfrm>
        </p:grpSpPr>
        <p:sp>
          <p:nvSpPr>
            <p:cNvPr id="2063" name="AutoShape 3">
              <a:extLst>
                <a:ext uri="{FF2B5EF4-FFF2-40B4-BE49-F238E27FC236}">
                  <a16:creationId xmlns:a16="http://schemas.microsoft.com/office/drawing/2014/main" id="{EFF5DDAC-2E16-433B-A9B8-72DDD8289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" y="3656"/>
              <a:ext cx="1120" cy="305"/>
            </a:xfrm>
            <a:prstGeom prst="cube">
              <a:avLst>
                <a:gd name="adj" fmla="val 84120"/>
              </a:avLst>
            </a:prstGeom>
            <a:gradFill rotWithShape="1">
              <a:gsLst>
                <a:gs pos="0">
                  <a:srgbClr val="008000"/>
                </a:gs>
                <a:gs pos="100000">
                  <a:srgbClr val="003B00"/>
                </a:gs>
              </a:gsLst>
              <a:path path="rect">
                <a:fillToRect r="100000" b="100000"/>
              </a:path>
            </a:gradFill>
            <a:ln w="28575">
              <a:solidFill>
                <a:srgbClr val="FFFFFF"/>
              </a:solidFill>
              <a:miter lim="800000"/>
              <a:headEnd/>
              <a:tailEnd/>
            </a:ln>
            <a:effectLst>
              <a:prstShdw prst="shdw17" dist="17961" dir="2700000">
                <a:srgbClr val="999999"/>
              </a:prstShdw>
            </a:effec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4" name="AutoShape 4">
              <a:extLst>
                <a:ext uri="{FF2B5EF4-FFF2-40B4-BE49-F238E27FC236}">
                  <a16:creationId xmlns:a16="http://schemas.microsoft.com/office/drawing/2014/main" id="{CA95F918-E610-46B8-992E-B308C26DF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3656"/>
              <a:ext cx="392" cy="305"/>
            </a:xfrm>
            <a:prstGeom prst="star16">
              <a:avLst>
                <a:gd name="adj" fmla="val 2091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197" name="AutoShape 5">
              <a:extLst>
                <a:ext uri="{FF2B5EF4-FFF2-40B4-BE49-F238E27FC236}">
                  <a16:creationId xmlns:a16="http://schemas.microsoft.com/office/drawing/2014/main" id="{4842FD66-8113-4638-AEC3-BF4C5CB616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8" y="3199"/>
              <a:ext cx="391" cy="610"/>
            </a:xfrm>
            <a:prstGeom prst="flowChartPunchedTap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8" name="AutoShape 6">
              <a:extLst>
                <a:ext uri="{FF2B5EF4-FFF2-40B4-BE49-F238E27FC236}">
                  <a16:creationId xmlns:a16="http://schemas.microsoft.com/office/drawing/2014/main" id="{38783530-A982-48BA-8DDF-25C21B86E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3199"/>
              <a:ext cx="393" cy="61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9" name="AutoShape 7">
              <a:extLst>
                <a:ext uri="{FF2B5EF4-FFF2-40B4-BE49-F238E27FC236}">
                  <a16:creationId xmlns:a16="http://schemas.microsoft.com/office/drawing/2014/main" id="{302268AF-FD26-4B41-910C-0B4A1A2AD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" y="3199"/>
              <a:ext cx="393" cy="610"/>
            </a:xfrm>
            <a:prstGeom prst="flowChartPunchedTape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0" name="AutoShape 8">
              <a:extLst>
                <a:ext uri="{FF2B5EF4-FFF2-40B4-BE49-F238E27FC236}">
                  <a16:creationId xmlns:a16="http://schemas.microsoft.com/office/drawing/2014/main" id="{75C5A78F-CA90-4D81-BE86-DEE64F11A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7" y="3199"/>
              <a:ext cx="391" cy="61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AutoShape 9">
              <a:extLst>
                <a:ext uri="{FF2B5EF4-FFF2-40B4-BE49-F238E27FC236}">
                  <a16:creationId xmlns:a16="http://schemas.microsoft.com/office/drawing/2014/main" id="{CEA6DFED-1C63-4CE1-9437-1BB3DC71D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" y="3808"/>
              <a:ext cx="1008" cy="153"/>
            </a:xfrm>
            <a:prstGeom prst="ribbon">
              <a:avLst>
                <a:gd name="adj1" fmla="val 33333"/>
                <a:gd name="adj2" fmla="val 4524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0" name="Text Box 10">
              <a:extLst>
                <a:ext uri="{FF2B5EF4-FFF2-40B4-BE49-F238E27FC236}">
                  <a16:creationId xmlns:a16="http://schemas.microsoft.com/office/drawing/2014/main" id="{6B1A94CE-73C5-4BE5-A4D9-26122648FC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3808"/>
              <a:ext cx="61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Arial" panose="020B0604020202020204" pitchFamily="34" charset="0"/>
                  <a:cs typeface="Arial" panose="020B0604020202020204" pitchFamily="34" charset="0"/>
                </a:rPr>
                <a:t>GD</a:t>
              </a:r>
              <a:endParaRPr lang="en-US" alt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1" name="Line 11">
              <a:extLst>
                <a:ext uri="{FF2B5EF4-FFF2-40B4-BE49-F238E27FC236}">
                  <a16:creationId xmlns:a16="http://schemas.microsoft.com/office/drawing/2014/main" id="{06194E79-DAFF-4742-B3F9-F45F09793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8" y="380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Line 12">
              <a:extLst>
                <a:ext uri="{FF2B5EF4-FFF2-40B4-BE49-F238E27FC236}">
                  <a16:creationId xmlns:a16="http://schemas.microsoft.com/office/drawing/2014/main" id="{73C58690-D789-4D7B-B675-9187EF6AD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8" y="3808"/>
              <a:ext cx="2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WordArt 13">
              <a:extLst>
                <a:ext uri="{FF2B5EF4-FFF2-40B4-BE49-F238E27FC236}">
                  <a16:creationId xmlns:a16="http://schemas.microsoft.com/office/drawing/2014/main" id="{89A57A19-7485-41A5-B6BA-1D42F599B84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632" y="2880"/>
              <a:ext cx="1288" cy="1219"/>
            </a:xfrm>
            <a:prstGeom prst="rect">
              <a:avLst/>
            </a:prstGeom>
          </p:spPr>
          <p:txBody>
            <a:bodyPr wrap="none" fromWordArt="1">
              <a:prstTxWarp prst="textButtonPour">
                <a:avLst>
                  <a:gd name="adj1" fmla="val 10651788"/>
                  <a:gd name="adj2" fmla="val 86417"/>
                </a:avLst>
              </a:prstTxWarp>
            </a:bodyPr>
            <a:lstStyle/>
            <a:p>
              <a:r>
                <a:rPr lang="fr-FR" sz="800" kern="10">
                  <a:ln w="9525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.VnTimeH" panose="020B7200000000000000" pitchFamily="34" charset="0"/>
                </a:rPr>
                <a:t>thi ®ua d¹y tèt - häc tèt</a:t>
              </a:r>
              <a:endParaRPr lang="en-US" sz="8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meH" panose="020B7200000000000000" pitchFamily="34" charset="0"/>
              </a:endParaRPr>
            </a:p>
          </p:txBody>
        </p:sp>
      </p:grpSp>
      <p:pic>
        <p:nvPicPr>
          <p:cNvPr id="2051" name="Picture 14" descr="GEOMTRY">
            <a:extLst>
              <a:ext uri="{FF2B5EF4-FFF2-40B4-BE49-F238E27FC236}">
                <a16:creationId xmlns:a16="http://schemas.microsoft.com/office/drawing/2014/main" id="{6A2DD7F4-8592-4430-81B0-0A3346F92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4876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15" descr="Paper bag">
            <a:extLst>
              <a:ext uri="{FF2B5EF4-FFF2-40B4-BE49-F238E27FC236}">
                <a16:creationId xmlns:a16="http://schemas.microsoft.com/office/drawing/2014/main" id="{ABB7A1FA-EE64-4EAD-B55D-905287B8D1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162550"/>
            <a:ext cx="56292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 thực hiện: </a:t>
            </a:r>
            <a:r>
              <a:rPr lang="en-US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Phan Thu </a:t>
            </a:r>
            <a:r>
              <a:rPr lang="en-US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WordArt 16">
            <a:extLst>
              <a:ext uri="{FF2B5EF4-FFF2-40B4-BE49-F238E27FC236}">
                <a16:creationId xmlns:a16="http://schemas.microsoft.com/office/drawing/2014/main" id="{49675547-AE9D-47C0-B4E5-F1C5A62B5AE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5791200"/>
            <a:ext cx="31242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1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</a:t>
            </a:r>
            <a:r>
              <a:rPr lang="en-US" sz="1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Bồ</a:t>
            </a:r>
            <a:r>
              <a:rPr lang="en-US" sz="1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1800" kern="10" dirty="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WordArt 17">
            <a:extLst>
              <a:ext uri="{FF2B5EF4-FFF2-40B4-BE49-F238E27FC236}">
                <a16:creationId xmlns:a16="http://schemas.microsoft.com/office/drawing/2014/main" id="{B1A3CEA7-F325-43A4-BCE4-D04CAF1B50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06538" y="71438"/>
            <a:ext cx="7561262" cy="14525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en-US" sz="3600" i="1" kern="10" dirty="0"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CHÀO MỪNG CÁC EM ĐẾN VỚI TIẾT HỌC</a:t>
            </a:r>
          </a:p>
        </p:txBody>
      </p:sp>
      <p:sp>
        <p:nvSpPr>
          <p:cNvPr id="2055" name="WordArt 18">
            <a:extLst>
              <a:ext uri="{FF2B5EF4-FFF2-40B4-BE49-F238E27FC236}">
                <a16:creationId xmlns:a16="http://schemas.microsoft.com/office/drawing/2014/main" id="{2C098E65-22A7-4915-85BA-8E2712D9F2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1752600"/>
            <a:ext cx="3048000" cy="73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 HỌC 9</a:t>
            </a:r>
          </a:p>
        </p:txBody>
      </p:sp>
      <p:sp>
        <p:nvSpPr>
          <p:cNvPr id="8211" name="AutoShape 19">
            <a:extLst>
              <a:ext uri="{FF2B5EF4-FFF2-40B4-BE49-F238E27FC236}">
                <a16:creationId xmlns:a16="http://schemas.microsoft.com/office/drawing/2014/main" id="{FCAF64C6-A8B7-4D18-8B29-6F067D0455B5}"/>
              </a:ext>
            </a:extLst>
          </p:cNvPr>
          <p:cNvSpPr>
            <a:spLocks noChangeArrowheads="1"/>
          </p:cNvSpPr>
          <p:nvPr/>
        </p:nvSpPr>
        <p:spPr bwMode="auto">
          <a:xfrm rot="-1373167">
            <a:off x="533400" y="3579813"/>
            <a:ext cx="685800" cy="611187"/>
          </a:xfrm>
          <a:prstGeom prst="star5">
            <a:avLst/>
          </a:prstGeom>
          <a:gradFill rotWithShape="1">
            <a:gsLst>
              <a:gs pos="0">
                <a:srgbClr val="FF0066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254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12" name="AutoShape 20">
            <a:extLst>
              <a:ext uri="{FF2B5EF4-FFF2-40B4-BE49-F238E27FC236}">
                <a16:creationId xmlns:a16="http://schemas.microsoft.com/office/drawing/2014/main" id="{54537229-BFC6-4F19-AD2C-10BA54783D80}"/>
              </a:ext>
            </a:extLst>
          </p:cNvPr>
          <p:cNvSpPr>
            <a:spLocks noChangeArrowheads="1"/>
          </p:cNvSpPr>
          <p:nvPr/>
        </p:nvSpPr>
        <p:spPr bwMode="auto">
          <a:xfrm rot="-1373167">
            <a:off x="7983538" y="1371600"/>
            <a:ext cx="779462" cy="712788"/>
          </a:xfrm>
          <a:prstGeom prst="star5">
            <a:avLst/>
          </a:prstGeom>
          <a:gradFill rotWithShape="1">
            <a:gsLst>
              <a:gs pos="0">
                <a:srgbClr val="FF3300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8" name="Picture 21" descr="th_54">
            <a:extLst>
              <a:ext uri="{FF2B5EF4-FFF2-40B4-BE49-F238E27FC236}">
                <a16:creationId xmlns:a16="http://schemas.microsoft.com/office/drawing/2014/main" id="{07D0AC3A-99E5-4A6E-AAB9-05AF699A95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1955800"/>
            <a:ext cx="2312987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2" descr="th_54">
            <a:extLst>
              <a:ext uri="{FF2B5EF4-FFF2-40B4-BE49-F238E27FC236}">
                <a16:creationId xmlns:a16="http://schemas.microsoft.com/office/drawing/2014/main" id="{4A3A1409-95DC-4672-B553-9AFA26BC3C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6350"/>
            <a:ext cx="2233613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3" descr="th_54">
            <a:extLst>
              <a:ext uri="{FF2B5EF4-FFF2-40B4-BE49-F238E27FC236}">
                <a16:creationId xmlns:a16="http://schemas.microsoft.com/office/drawing/2014/main" id="{3E097680-8F78-461D-B6C8-A6A5BD9E07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8" y="1911350"/>
            <a:ext cx="2233612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4" descr="th_54">
            <a:extLst>
              <a:ext uri="{FF2B5EF4-FFF2-40B4-BE49-F238E27FC236}">
                <a16:creationId xmlns:a16="http://schemas.microsoft.com/office/drawing/2014/main" id="{65263973-608B-481C-8435-742E738240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"/>
            <a:ext cx="2233613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25" descr="0830js5b15daddi012pz8">
            <a:extLst>
              <a:ext uri="{FF2B5EF4-FFF2-40B4-BE49-F238E27FC236}">
                <a16:creationId xmlns:a16="http://schemas.microsoft.com/office/drawing/2014/main" id="{535D6734-CDDF-491B-9284-2D71EC0708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857500"/>
            <a:ext cx="12192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3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5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82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xit" presetSubtype="3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5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8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1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nimBg="1"/>
      <p:bldP spid="8211" grpId="1" animBg="1"/>
      <p:bldP spid="8211" grpId="2" animBg="1"/>
      <p:bldP spid="8211" grpId="3" animBg="1"/>
      <p:bldP spid="8212" grpId="0" animBg="1"/>
      <p:bldP spid="8212" grpId="1" animBg="1"/>
      <p:bldP spid="8212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EBAFF03-CB7E-4D0C-B143-1F1CDAABF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67" name="Picture 3" descr="analyzing_computer_tv_head_md_wht">
            <a:extLst>
              <a:ext uri="{FF2B5EF4-FFF2-40B4-BE49-F238E27FC236}">
                <a16:creationId xmlns:a16="http://schemas.microsoft.com/office/drawing/2014/main" id="{F83D72C5-1B86-4692-A084-9EE8055F73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4">
            <a:extLst>
              <a:ext uri="{FF2B5EF4-FFF2-40B4-BE49-F238E27FC236}">
                <a16:creationId xmlns:a16="http://schemas.microsoft.com/office/drawing/2014/main" id="{7F3C3B21-AF57-4727-8CED-2652E324F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69" name="Picture 5" descr="3d butterfly">
            <a:extLst>
              <a:ext uri="{FF2B5EF4-FFF2-40B4-BE49-F238E27FC236}">
                <a16:creationId xmlns:a16="http://schemas.microsoft.com/office/drawing/2014/main" id="{1335C4EA-DF50-4B45-A047-484DBD9768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Book-03-june">
            <a:extLst>
              <a:ext uri="{FF2B5EF4-FFF2-40B4-BE49-F238E27FC236}">
                <a16:creationId xmlns:a16="http://schemas.microsoft.com/office/drawing/2014/main" id="{1ACCE452-62C3-43F7-8AFB-8B3227DE25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983" name="Rectangle 7">
            <a:extLst>
              <a:ext uri="{FF2B5EF4-FFF2-40B4-BE49-F238E27FC236}">
                <a16:creationId xmlns:a16="http://schemas.microsoft.com/office/drawing/2014/main" id="{23551F4A-FA1C-41DB-81F4-E313569D7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AA9FCC82-D089-4973-B58C-EB7A758F2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11273" name="Arc 9">
            <a:extLst>
              <a:ext uri="{FF2B5EF4-FFF2-40B4-BE49-F238E27FC236}">
                <a16:creationId xmlns:a16="http://schemas.microsoft.com/office/drawing/2014/main" id="{B9378E90-1A6F-4024-BDAE-10C675F85195}"/>
              </a:ext>
            </a:extLst>
          </p:cNvPr>
          <p:cNvSpPr>
            <a:spLocks/>
          </p:cNvSpPr>
          <p:nvPr/>
        </p:nvSpPr>
        <p:spPr bwMode="auto">
          <a:xfrm rot="12992336" flipV="1">
            <a:off x="-1219200" y="3798888"/>
            <a:ext cx="381000" cy="304800"/>
          </a:xfrm>
          <a:custGeom>
            <a:avLst/>
            <a:gdLst>
              <a:gd name="T0" fmla="*/ 0 w 21600"/>
              <a:gd name="T1" fmla="*/ 0 h 21600"/>
              <a:gd name="T2" fmla="*/ 6720416 w 21600"/>
              <a:gd name="T3" fmla="*/ 4301067 h 21600"/>
              <a:gd name="T4" fmla="*/ 0 w 21600"/>
              <a:gd name="T5" fmla="*/ 43010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4" name="Freeform 10">
            <a:extLst>
              <a:ext uri="{FF2B5EF4-FFF2-40B4-BE49-F238E27FC236}">
                <a16:creationId xmlns:a16="http://schemas.microsoft.com/office/drawing/2014/main" id="{1DC8848E-781D-4268-BA56-65CFCCB92DC5}"/>
              </a:ext>
            </a:extLst>
          </p:cNvPr>
          <p:cNvSpPr>
            <a:spLocks/>
          </p:cNvSpPr>
          <p:nvPr/>
        </p:nvSpPr>
        <p:spPr bwMode="auto">
          <a:xfrm>
            <a:off x="-1828800" y="4446588"/>
            <a:ext cx="533400" cy="115887"/>
          </a:xfrm>
          <a:custGeom>
            <a:avLst/>
            <a:gdLst>
              <a:gd name="T0" fmla="*/ 0 w 336"/>
              <a:gd name="T1" fmla="*/ 181450441 h 73"/>
              <a:gd name="T2" fmla="*/ 362902467 w 336"/>
              <a:gd name="T3" fmla="*/ 0 h 73"/>
              <a:gd name="T4" fmla="*/ 846772589 w 336"/>
              <a:gd name="T5" fmla="*/ 183969791 h 73"/>
              <a:gd name="T6" fmla="*/ 0 60000 65536"/>
              <a:gd name="T7" fmla="*/ 0 60000 65536"/>
              <a:gd name="T8" fmla="*/ 0 60000 65536"/>
              <a:gd name="T9" fmla="*/ 0 w 336"/>
              <a:gd name="T10" fmla="*/ 0 h 73"/>
              <a:gd name="T11" fmla="*/ 336 w 336"/>
              <a:gd name="T12" fmla="*/ 73 h 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73">
                <a:moveTo>
                  <a:pt x="0" y="72"/>
                </a:moveTo>
                <a:lnTo>
                  <a:pt x="144" y="0"/>
                </a:lnTo>
                <a:lnTo>
                  <a:pt x="336" y="73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4987" name="Text Box 11">
            <a:extLst>
              <a:ext uri="{FF2B5EF4-FFF2-40B4-BE49-F238E27FC236}">
                <a16:creationId xmlns:a16="http://schemas.microsoft.com/office/drawing/2014/main" id="{BE98E01D-51FE-45AB-A94C-051460D09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22488"/>
            <a:ext cx="79248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Trong một đường tròn, góc tạo bởi tia tiếp tuyến và dây cung với góc nội tiếp cùng chắn một cung thì bằng nhau.</a:t>
            </a:r>
          </a:p>
        </p:txBody>
      </p:sp>
      <p:sp>
        <p:nvSpPr>
          <p:cNvPr id="254989" name="Text Box 13">
            <a:extLst>
              <a:ext uri="{FF2B5EF4-FFF2-40B4-BE49-F238E27FC236}">
                <a16:creationId xmlns:a16="http://schemas.microsoft.com/office/drawing/2014/main" id="{4BAA9A5D-86E5-41A2-8C7E-982B68F24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84288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FF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3600" u="sng">
                <a:solidFill>
                  <a:srgbClr val="FF00FF"/>
                </a:solidFill>
                <a:latin typeface="Times New Roman" panose="02020603050405020304" pitchFamily="18" charset="0"/>
              </a:rPr>
              <a:t>Hệ quả</a:t>
            </a:r>
            <a:endParaRPr lang="en-US" altLang="en-US" sz="3600" b="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8A80C557-7BCB-422B-B716-38545CAA3823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3716338"/>
            <a:ext cx="2943225" cy="2422525"/>
            <a:chOff x="3600" y="480"/>
            <a:chExt cx="1854" cy="1526"/>
          </a:xfrm>
        </p:grpSpPr>
        <p:sp>
          <p:nvSpPr>
            <p:cNvPr id="11278" name="Text Box 15">
              <a:extLst>
                <a:ext uri="{FF2B5EF4-FFF2-40B4-BE49-F238E27FC236}">
                  <a16:creationId xmlns:a16="http://schemas.microsoft.com/office/drawing/2014/main" id="{7CCF19B8-9779-459B-AAAD-D4D353C57C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8" y="51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279" name="Oval 16">
              <a:extLst>
                <a:ext uri="{FF2B5EF4-FFF2-40B4-BE49-F238E27FC236}">
                  <a16:creationId xmlns:a16="http://schemas.microsoft.com/office/drawing/2014/main" id="{AD27A563-1AA8-4E63-93BD-55A00E7A2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" y="710"/>
              <a:ext cx="1296" cy="1296"/>
            </a:xfrm>
            <a:prstGeom prst="ellips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0" name="Line 17">
              <a:extLst>
                <a:ext uri="{FF2B5EF4-FFF2-40B4-BE49-F238E27FC236}">
                  <a16:creationId xmlns:a16="http://schemas.microsoft.com/office/drawing/2014/main" id="{284AF0BA-8465-4147-9629-103CDDF2F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710"/>
              <a:ext cx="1488" cy="0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Text Box 18">
              <a:extLst>
                <a:ext uri="{FF2B5EF4-FFF2-40B4-BE49-F238E27FC236}">
                  <a16:creationId xmlns:a16="http://schemas.microsoft.com/office/drawing/2014/main" id="{2832AF65-955D-4CA9-AB7C-A9802E081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8" y="882"/>
              <a:ext cx="33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1282" name="Text Box 19">
              <a:extLst>
                <a:ext uri="{FF2B5EF4-FFF2-40B4-BE49-F238E27FC236}">
                  <a16:creationId xmlns:a16="http://schemas.microsoft.com/office/drawing/2014/main" id="{8D700EFC-75A5-4292-AB50-94C7CC0DC3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51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1283" name="Text Box 20">
              <a:extLst>
                <a:ext uri="{FF2B5EF4-FFF2-40B4-BE49-F238E27FC236}">
                  <a16:creationId xmlns:a16="http://schemas.microsoft.com/office/drawing/2014/main" id="{76852BE3-E317-4628-91EE-E1F8DC083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8" y="48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1284" name="Text Box 21">
              <a:extLst>
                <a:ext uri="{FF2B5EF4-FFF2-40B4-BE49-F238E27FC236}">
                  <a16:creationId xmlns:a16="http://schemas.microsoft.com/office/drawing/2014/main" id="{F4CCD175-8561-4113-BA1D-D0393A9BC0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0" y="132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1285" name="Text Box 22">
              <a:extLst>
                <a:ext uri="{FF2B5EF4-FFF2-40B4-BE49-F238E27FC236}">
                  <a16:creationId xmlns:a16="http://schemas.microsoft.com/office/drawing/2014/main" id="{5E79DE41-9FC9-41A4-A389-AE1ECC58C9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1641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1286" name="Line 23">
              <a:extLst>
                <a:ext uri="{FF2B5EF4-FFF2-40B4-BE49-F238E27FC236}">
                  <a16:creationId xmlns:a16="http://schemas.microsoft.com/office/drawing/2014/main" id="{1243EB7C-F0A1-4F57-94D0-92F4F9AAC8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4" y="702"/>
              <a:ext cx="0" cy="576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Text Box 24">
              <a:extLst>
                <a:ext uri="{FF2B5EF4-FFF2-40B4-BE49-F238E27FC236}">
                  <a16:creationId xmlns:a16="http://schemas.microsoft.com/office/drawing/2014/main" id="{D4D636B6-A00D-4B58-99CC-2782DE895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114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>
                  <a:solidFill>
                    <a:srgbClr val="FF0000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1288" name="Text Box 25">
              <a:extLst>
                <a:ext uri="{FF2B5EF4-FFF2-40B4-BE49-F238E27FC236}">
                  <a16:creationId xmlns:a16="http://schemas.microsoft.com/office/drawing/2014/main" id="{60E60B6A-8B43-44CD-BA01-9D8D9A1E3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0" y="798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1289" name="Line 26">
              <a:extLst>
                <a:ext uri="{FF2B5EF4-FFF2-40B4-BE49-F238E27FC236}">
                  <a16:creationId xmlns:a16="http://schemas.microsoft.com/office/drawing/2014/main" id="{7B5D1CA6-5373-4C74-B429-F0F361D95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6" y="702"/>
              <a:ext cx="528" cy="1008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27">
              <a:extLst>
                <a:ext uri="{FF2B5EF4-FFF2-40B4-BE49-F238E27FC236}">
                  <a16:creationId xmlns:a16="http://schemas.microsoft.com/office/drawing/2014/main" id="{E9C852E1-CC7C-4F51-A18B-7EA18629FD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4" y="708"/>
              <a:ext cx="642" cy="68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28">
              <a:extLst>
                <a:ext uri="{FF2B5EF4-FFF2-40B4-BE49-F238E27FC236}">
                  <a16:creationId xmlns:a16="http://schemas.microsoft.com/office/drawing/2014/main" id="{8A30880B-5815-47E6-896E-833F58EE704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485154" flipV="1">
              <a:off x="3864" y="1410"/>
              <a:ext cx="1200" cy="288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Rectangle 29">
              <a:extLst>
                <a:ext uri="{FF2B5EF4-FFF2-40B4-BE49-F238E27FC236}">
                  <a16:creationId xmlns:a16="http://schemas.microsoft.com/office/drawing/2014/main" id="{D6B01AF2-9CB2-4E50-8940-B9063AA89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4" y="716"/>
              <a:ext cx="60" cy="58"/>
            </a:xfrm>
            <a:prstGeom prst="rect">
              <a:avLst/>
            </a:prstGeom>
            <a:noFill/>
            <a:ln w="19050">
              <a:solidFill>
                <a:srgbClr val="00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2800" b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3" grpId="0" animBg="1"/>
      <p:bldP spid="254987" grpId="0"/>
      <p:bldP spid="25498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8F885BD-D7BE-4E29-9D92-775E0E502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1" name="Picture 3" descr="analyzing_computer_tv_head_md_wht">
            <a:extLst>
              <a:ext uri="{FF2B5EF4-FFF2-40B4-BE49-F238E27FC236}">
                <a16:creationId xmlns:a16="http://schemas.microsoft.com/office/drawing/2014/main" id="{5578B33C-CA6F-4964-A8D0-35B19A9F29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>
            <a:extLst>
              <a:ext uri="{FF2B5EF4-FFF2-40B4-BE49-F238E27FC236}">
                <a16:creationId xmlns:a16="http://schemas.microsoft.com/office/drawing/2014/main" id="{343011AF-8963-4C5A-B04A-61994A87F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3" name="Picture 5" descr="3d butterfly">
            <a:extLst>
              <a:ext uri="{FF2B5EF4-FFF2-40B4-BE49-F238E27FC236}">
                <a16:creationId xmlns:a16="http://schemas.microsoft.com/office/drawing/2014/main" id="{3C362751-768B-4F40-AD19-DF3EFD1E69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Book-03-june">
            <a:extLst>
              <a:ext uri="{FF2B5EF4-FFF2-40B4-BE49-F238E27FC236}">
                <a16:creationId xmlns:a16="http://schemas.microsoft.com/office/drawing/2014/main" id="{02E60BC3-E84C-463D-B5AF-620A37BC66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07" name="Rectangle 7">
            <a:extLst>
              <a:ext uri="{FF2B5EF4-FFF2-40B4-BE49-F238E27FC236}">
                <a16:creationId xmlns:a16="http://schemas.microsoft.com/office/drawing/2014/main" id="{D2C8FC9C-9CDD-4DA0-B627-EAF9B3567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F00D8"/>
                </a:solidFill>
                <a:latin typeface="Times New Roman" panose="02020603050405020304" pitchFamily="18" charset="0"/>
              </a:rPr>
              <a:t>LUYỆN TẬP 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0A22E0E8-8148-4918-93BA-D36E656FE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12297" name="Text Box 11">
            <a:extLst>
              <a:ext uri="{FF2B5EF4-FFF2-40B4-BE49-F238E27FC236}">
                <a16:creationId xmlns:a16="http://schemas.microsoft.com/office/drawing/2014/main" id="{22A3FF40-32A8-4EF9-8226-4C6BDE8DF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7272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12298" name="Line 18">
            <a:extLst>
              <a:ext uri="{FF2B5EF4-FFF2-40B4-BE49-F238E27FC236}">
                <a16:creationId xmlns:a16="http://schemas.microsoft.com/office/drawing/2014/main" id="{ED93C7B4-D201-40B7-B565-2456B0D5DC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3063" y="2492375"/>
            <a:ext cx="0" cy="228600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25" name="Text Box 25">
            <a:extLst>
              <a:ext uri="{FF2B5EF4-FFF2-40B4-BE49-F238E27FC236}">
                <a16:creationId xmlns:a16="http://schemas.microsoft.com/office/drawing/2014/main" id="{89C0F209-2433-45AD-9100-C28569B3A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803400"/>
            <a:ext cx="5181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OA=OP (bán kính đường tròn tâm O)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6C9DB198-7BB9-4DA2-946B-EC9FEC69A45B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89250"/>
            <a:ext cx="5410200" cy="579438"/>
            <a:chOff x="624" y="1820"/>
            <a:chExt cx="3408" cy="365"/>
          </a:xfrm>
        </p:grpSpPr>
        <p:sp>
          <p:nvSpPr>
            <p:cNvPr id="12332" name="Text Box 26">
              <a:extLst>
                <a:ext uri="{FF2B5EF4-FFF2-40B4-BE49-F238E27FC236}">
                  <a16:creationId xmlns:a16="http://schemas.microsoft.com/office/drawing/2014/main" id="{2E0196BA-D791-4603-8238-25BFB0F59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820"/>
              <a:ext cx="34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9999FF"/>
                  </a:solidFill>
                  <a:latin typeface="Times New Roman" panose="02020603050405020304" pitchFamily="18" charset="0"/>
                </a:rPr>
                <a:t>Suy ra:       OAP cân tại O</a:t>
              </a:r>
            </a:p>
          </p:txBody>
        </p:sp>
        <p:sp>
          <p:nvSpPr>
            <p:cNvPr id="12333" name="AutoShape 27">
              <a:extLst>
                <a:ext uri="{FF2B5EF4-FFF2-40B4-BE49-F238E27FC236}">
                  <a16:creationId xmlns:a16="http://schemas.microsoft.com/office/drawing/2014/main" id="{5D0A2DC1-8D72-4664-AD36-34525CB02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1940"/>
              <a:ext cx="240" cy="144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rgbClr val="00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2800" b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28">
            <a:extLst>
              <a:ext uri="{FF2B5EF4-FFF2-40B4-BE49-F238E27FC236}">
                <a16:creationId xmlns:a16="http://schemas.microsoft.com/office/drawing/2014/main" id="{A1C717C1-07C8-48F9-B00A-C66CAD261372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651250"/>
            <a:ext cx="4724400" cy="636588"/>
            <a:chOff x="672" y="1932"/>
            <a:chExt cx="2976" cy="401"/>
          </a:xfrm>
        </p:grpSpPr>
        <p:sp>
          <p:nvSpPr>
            <p:cNvPr id="12329" name="Text Box 29">
              <a:extLst>
                <a:ext uri="{FF2B5EF4-FFF2-40B4-BE49-F238E27FC236}">
                  <a16:creationId xmlns:a16="http://schemas.microsoft.com/office/drawing/2014/main" id="{F58EBABC-A19C-4356-933C-4C371C26B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968"/>
              <a:ext cx="29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chemeClr val="hlink"/>
                  </a:solidFill>
                  <a:latin typeface="Times New Roman" panose="02020603050405020304" pitchFamily="18" charset="0"/>
                </a:rPr>
                <a:t>APO= PAO</a:t>
              </a:r>
            </a:p>
          </p:txBody>
        </p:sp>
        <p:sp>
          <p:nvSpPr>
            <p:cNvPr id="12330" name="Freeform 30">
              <a:extLst>
                <a:ext uri="{FF2B5EF4-FFF2-40B4-BE49-F238E27FC236}">
                  <a16:creationId xmlns:a16="http://schemas.microsoft.com/office/drawing/2014/main" id="{DA0C2D00-E6DE-4169-B160-4421DBBED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8" y="1932"/>
              <a:ext cx="336" cy="73"/>
            </a:xfrm>
            <a:custGeom>
              <a:avLst/>
              <a:gdLst>
                <a:gd name="T0" fmla="*/ 0 w 336"/>
                <a:gd name="T1" fmla="*/ 72 h 73"/>
                <a:gd name="T2" fmla="*/ 144 w 336"/>
                <a:gd name="T3" fmla="*/ 0 h 73"/>
                <a:gd name="T4" fmla="*/ 336 w 336"/>
                <a:gd name="T5" fmla="*/ 73 h 73"/>
                <a:gd name="T6" fmla="*/ 0 60000 65536"/>
                <a:gd name="T7" fmla="*/ 0 60000 65536"/>
                <a:gd name="T8" fmla="*/ 0 60000 65536"/>
                <a:gd name="T9" fmla="*/ 0 w 336"/>
                <a:gd name="T10" fmla="*/ 0 h 73"/>
                <a:gd name="T11" fmla="*/ 336 w 336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3">
                  <a:moveTo>
                    <a:pt x="0" y="72"/>
                  </a:moveTo>
                  <a:lnTo>
                    <a:pt x="144" y="0"/>
                  </a:lnTo>
                  <a:lnTo>
                    <a:pt x="336" y="73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31" name="Freeform 31">
              <a:extLst>
                <a:ext uri="{FF2B5EF4-FFF2-40B4-BE49-F238E27FC236}">
                  <a16:creationId xmlns:a16="http://schemas.microsoft.com/office/drawing/2014/main" id="{46A98996-CAC0-4DC0-8C8B-991452999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932"/>
              <a:ext cx="336" cy="73"/>
            </a:xfrm>
            <a:custGeom>
              <a:avLst/>
              <a:gdLst>
                <a:gd name="T0" fmla="*/ 0 w 336"/>
                <a:gd name="T1" fmla="*/ 72 h 73"/>
                <a:gd name="T2" fmla="*/ 144 w 336"/>
                <a:gd name="T3" fmla="*/ 0 h 73"/>
                <a:gd name="T4" fmla="*/ 336 w 336"/>
                <a:gd name="T5" fmla="*/ 73 h 73"/>
                <a:gd name="T6" fmla="*/ 0 60000 65536"/>
                <a:gd name="T7" fmla="*/ 0 60000 65536"/>
                <a:gd name="T8" fmla="*/ 0 60000 65536"/>
                <a:gd name="T9" fmla="*/ 0 w 336"/>
                <a:gd name="T10" fmla="*/ 0 h 73"/>
                <a:gd name="T11" fmla="*/ 336 w 336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3">
                  <a:moveTo>
                    <a:pt x="0" y="72"/>
                  </a:moveTo>
                  <a:lnTo>
                    <a:pt x="144" y="0"/>
                  </a:lnTo>
                  <a:lnTo>
                    <a:pt x="336" y="73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33">
            <a:extLst>
              <a:ext uri="{FF2B5EF4-FFF2-40B4-BE49-F238E27FC236}">
                <a16:creationId xmlns:a16="http://schemas.microsoft.com/office/drawing/2014/main" id="{F73FAA7A-2790-4FE5-9CB7-BF01A14BC13E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4149725"/>
            <a:ext cx="5048250" cy="1123950"/>
            <a:chOff x="708" y="2352"/>
            <a:chExt cx="3180" cy="708"/>
          </a:xfrm>
        </p:grpSpPr>
        <p:grpSp>
          <p:nvGrpSpPr>
            <p:cNvPr id="12324" name="Group 34">
              <a:extLst>
                <a:ext uri="{FF2B5EF4-FFF2-40B4-BE49-F238E27FC236}">
                  <a16:creationId xmlns:a16="http://schemas.microsoft.com/office/drawing/2014/main" id="{9CDB21DC-FEB9-42CC-AAAA-330E9680D7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8" y="2352"/>
              <a:ext cx="3180" cy="708"/>
              <a:chOff x="708" y="2352"/>
              <a:chExt cx="3180" cy="708"/>
            </a:xfrm>
          </p:grpSpPr>
          <p:sp>
            <p:nvSpPr>
              <p:cNvPr id="12326" name="Text Box 35">
                <a:extLst>
                  <a:ext uri="{FF2B5EF4-FFF2-40B4-BE49-F238E27FC236}">
                    <a16:creationId xmlns:a16="http://schemas.microsoft.com/office/drawing/2014/main" id="{941B4E5A-2EF1-4619-96EC-E8DB600354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" y="2388"/>
                <a:ext cx="3180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chemeClr val="folHlink"/>
                    </a:solidFill>
                    <a:latin typeface="Times New Roman" panose="02020603050405020304" pitchFamily="18" charset="0"/>
                  </a:rPr>
                  <a:t>Mà PAO= PBT (vì cùng bằng ½SđBP) </a:t>
                </a:r>
              </a:p>
            </p:txBody>
          </p:sp>
          <p:sp>
            <p:nvSpPr>
              <p:cNvPr id="12327" name="Freeform 36">
                <a:extLst>
                  <a:ext uri="{FF2B5EF4-FFF2-40B4-BE49-F238E27FC236}">
                    <a16:creationId xmlns:a16="http://schemas.microsoft.com/office/drawing/2014/main" id="{1CD48ECF-F11D-4F93-822B-D198ADF40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6" y="2352"/>
                <a:ext cx="336" cy="73"/>
              </a:xfrm>
              <a:custGeom>
                <a:avLst/>
                <a:gdLst>
                  <a:gd name="T0" fmla="*/ 0 w 336"/>
                  <a:gd name="T1" fmla="*/ 72 h 73"/>
                  <a:gd name="T2" fmla="*/ 144 w 336"/>
                  <a:gd name="T3" fmla="*/ 0 h 73"/>
                  <a:gd name="T4" fmla="*/ 336 w 336"/>
                  <a:gd name="T5" fmla="*/ 73 h 73"/>
                  <a:gd name="T6" fmla="*/ 0 60000 65536"/>
                  <a:gd name="T7" fmla="*/ 0 60000 65536"/>
                  <a:gd name="T8" fmla="*/ 0 60000 65536"/>
                  <a:gd name="T9" fmla="*/ 0 w 336"/>
                  <a:gd name="T10" fmla="*/ 0 h 73"/>
                  <a:gd name="T11" fmla="*/ 336 w 336"/>
                  <a:gd name="T12" fmla="*/ 73 h 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6" h="73">
                    <a:moveTo>
                      <a:pt x="0" y="72"/>
                    </a:moveTo>
                    <a:lnTo>
                      <a:pt x="144" y="0"/>
                    </a:lnTo>
                    <a:lnTo>
                      <a:pt x="336" y="73"/>
                    </a:ln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28" name="Freeform 37">
                <a:extLst>
                  <a:ext uri="{FF2B5EF4-FFF2-40B4-BE49-F238E27FC236}">
                    <a16:creationId xmlns:a16="http://schemas.microsoft.com/office/drawing/2014/main" id="{01832D63-D4BD-48D9-95BF-EADE9416D6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" y="2352"/>
                <a:ext cx="336" cy="73"/>
              </a:xfrm>
              <a:custGeom>
                <a:avLst/>
                <a:gdLst>
                  <a:gd name="T0" fmla="*/ 0 w 336"/>
                  <a:gd name="T1" fmla="*/ 72 h 73"/>
                  <a:gd name="T2" fmla="*/ 144 w 336"/>
                  <a:gd name="T3" fmla="*/ 0 h 73"/>
                  <a:gd name="T4" fmla="*/ 336 w 336"/>
                  <a:gd name="T5" fmla="*/ 73 h 73"/>
                  <a:gd name="T6" fmla="*/ 0 60000 65536"/>
                  <a:gd name="T7" fmla="*/ 0 60000 65536"/>
                  <a:gd name="T8" fmla="*/ 0 60000 65536"/>
                  <a:gd name="T9" fmla="*/ 0 w 336"/>
                  <a:gd name="T10" fmla="*/ 0 h 73"/>
                  <a:gd name="T11" fmla="*/ 336 w 336"/>
                  <a:gd name="T12" fmla="*/ 73 h 7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6" h="73">
                    <a:moveTo>
                      <a:pt x="0" y="72"/>
                    </a:moveTo>
                    <a:lnTo>
                      <a:pt x="144" y="0"/>
                    </a:lnTo>
                    <a:lnTo>
                      <a:pt x="336" y="73"/>
                    </a:ln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2325" name="Arc 38">
              <a:extLst>
                <a:ext uri="{FF2B5EF4-FFF2-40B4-BE49-F238E27FC236}">
                  <a16:creationId xmlns:a16="http://schemas.microsoft.com/office/drawing/2014/main" id="{7D226984-A81A-4AD5-865E-B9B8DF2B786C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1872" y="2676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6" name="Group 39">
            <a:extLst>
              <a:ext uri="{FF2B5EF4-FFF2-40B4-BE49-F238E27FC236}">
                <a16:creationId xmlns:a16="http://schemas.microsoft.com/office/drawing/2014/main" id="{63F6B6A9-7F7F-4DAE-AC3D-3276750CB5C1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5594350"/>
            <a:ext cx="5562600" cy="617538"/>
            <a:chOff x="744" y="3156"/>
            <a:chExt cx="3504" cy="389"/>
          </a:xfrm>
        </p:grpSpPr>
        <p:sp>
          <p:nvSpPr>
            <p:cNvPr id="12321" name="Text Box 40">
              <a:extLst>
                <a:ext uri="{FF2B5EF4-FFF2-40B4-BE49-F238E27FC236}">
                  <a16:creationId xmlns:a16="http://schemas.microsoft.com/office/drawing/2014/main" id="{4DF79717-5A74-4531-B357-33FD9D6A10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" y="3180"/>
              <a:ext cx="350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FF0000"/>
                  </a:solidFill>
                  <a:latin typeface="Times New Roman" panose="02020603050405020304" pitchFamily="18" charset="0"/>
                </a:rPr>
                <a:t>Vậy:APO = PBT</a:t>
              </a:r>
            </a:p>
          </p:txBody>
        </p:sp>
        <p:sp>
          <p:nvSpPr>
            <p:cNvPr id="12322" name="Freeform 41">
              <a:extLst>
                <a:ext uri="{FF2B5EF4-FFF2-40B4-BE49-F238E27FC236}">
                  <a16:creationId xmlns:a16="http://schemas.microsoft.com/office/drawing/2014/main" id="{6E067AC8-30DB-4643-8089-7560DD021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6" y="3156"/>
              <a:ext cx="336" cy="73"/>
            </a:xfrm>
            <a:custGeom>
              <a:avLst/>
              <a:gdLst>
                <a:gd name="T0" fmla="*/ 0 w 336"/>
                <a:gd name="T1" fmla="*/ 72 h 73"/>
                <a:gd name="T2" fmla="*/ 144 w 336"/>
                <a:gd name="T3" fmla="*/ 0 h 73"/>
                <a:gd name="T4" fmla="*/ 336 w 336"/>
                <a:gd name="T5" fmla="*/ 73 h 73"/>
                <a:gd name="T6" fmla="*/ 0 60000 65536"/>
                <a:gd name="T7" fmla="*/ 0 60000 65536"/>
                <a:gd name="T8" fmla="*/ 0 60000 65536"/>
                <a:gd name="T9" fmla="*/ 0 w 336"/>
                <a:gd name="T10" fmla="*/ 0 h 73"/>
                <a:gd name="T11" fmla="*/ 336 w 336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3">
                  <a:moveTo>
                    <a:pt x="0" y="72"/>
                  </a:moveTo>
                  <a:lnTo>
                    <a:pt x="144" y="0"/>
                  </a:lnTo>
                  <a:lnTo>
                    <a:pt x="336" y="73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23" name="Freeform 42">
              <a:extLst>
                <a:ext uri="{FF2B5EF4-FFF2-40B4-BE49-F238E27FC236}">
                  <a16:creationId xmlns:a16="http://schemas.microsoft.com/office/drawing/2014/main" id="{29ACAF62-1C02-4D3D-B089-2B194C1D5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3156"/>
              <a:ext cx="336" cy="73"/>
            </a:xfrm>
            <a:custGeom>
              <a:avLst/>
              <a:gdLst>
                <a:gd name="T0" fmla="*/ 0 w 336"/>
                <a:gd name="T1" fmla="*/ 72 h 73"/>
                <a:gd name="T2" fmla="*/ 144 w 336"/>
                <a:gd name="T3" fmla="*/ 0 h 73"/>
                <a:gd name="T4" fmla="*/ 336 w 336"/>
                <a:gd name="T5" fmla="*/ 73 h 73"/>
                <a:gd name="T6" fmla="*/ 0 60000 65536"/>
                <a:gd name="T7" fmla="*/ 0 60000 65536"/>
                <a:gd name="T8" fmla="*/ 0 60000 65536"/>
                <a:gd name="T9" fmla="*/ 0 w 336"/>
                <a:gd name="T10" fmla="*/ 0 h 73"/>
                <a:gd name="T11" fmla="*/ 336 w 336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3">
                  <a:moveTo>
                    <a:pt x="0" y="72"/>
                  </a:moveTo>
                  <a:lnTo>
                    <a:pt x="144" y="0"/>
                  </a:lnTo>
                  <a:lnTo>
                    <a:pt x="336" y="73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6045" name="Text Box 45">
            <a:extLst>
              <a:ext uri="{FF2B5EF4-FFF2-40B4-BE49-F238E27FC236}">
                <a16:creationId xmlns:a16="http://schemas.microsoft.com/office/drawing/2014/main" id="{D5CD606B-4CD8-4B3B-9CB1-7A8964DE7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84288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u="sng">
                <a:solidFill>
                  <a:srgbClr val="FF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u="sng"/>
              <a:t> </a:t>
            </a:r>
            <a:r>
              <a:rPr lang="en-US" altLang="en-US" sz="3600" u="sng">
                <a:solidFill>
                  <a:srgbClr val="FF00FF"/>
                </a:solidFill>
                <a:latin typeface="Times New Roman" panose="02020603050405020304" pitchFamily="18" charset="0"/>
              </a:rPr>
              <a:t>tập 27</a:t>
            </a: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EBCB7E03-E02F-4A04-BF55-0E988ECA940C}"/>
              </a:ext>
            </a:extLst>
          </p:cNvPr>
          <p:cNvGrpSpPr>
            <a:grpSpLocks/>
          </p:cNvGrpSpPr>
          <p:nvPr/>
        </p:nvGrpSpPr>
        <p:grpSpPr bwMode="auto">
          <a:xfrm>
            <a:off x="5651500" y="2708275"/>
            <a:ext cx="2940050" cy="2755900"/>
            <a:chOff x="3560" y="1706"/>
            <a:chExt cx="1852" cy="1736"/>
          </a:xfrm>
        </p:grpSpPr>
        <p:sp>
          <p:nvSpPr>
            <p:cNvPr id="12311" name="Oval 15">
              <a:extLst>
                <a:ext uri="{FF2B5EF4-FFF2-40B4-BE49-F238E27FC236}">
                  <a16:creationId xmlns:a16="http://schemas.microsoft.com/office/drawing/2014/main" id="{B0BE5C8C-28F7-442E-9F74-ADED579DF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" y="2146"/>
              <a:ext cx="1288" cy="1296"/>
            </a:xfrm>
            <a:prstGeom prst="ellips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2" name="Line 16">
              <a:extLst>
                <a:ext uri="{FF2B5EF4-FFF2-40B4-BE49-F238E27FC236}">
                  <a16:creationId xmlns:a16="http://schemas.microsoft.com/office/drawing/2014/main" id="{9510135C-851B-47CE-86F7-C81611355B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7" y="2818"/>
              <a:ext cx="1288" cy="0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17">
              <a:extLst>
                <a:ext uri="{FF2B5EF4-FFF2-40B4-BE49-F238E27FC236}">
                  <a16:creationId xmlns:a16="http://schemas.microsoft.com/office/drawing/2014/main" id="{8082A35C-0137-467E-A2DF-0007BE7514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7" y="1762"/>
              <a:ext cx="1421" cy="1056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Line 19">
              <a:extLst>
                <a:ext uri="{FF2B5EF4-FFF2-40B4-BE49-F238E27FC236}">
                  <a16:creationId xmlns:a16="http://schemas.microsoft.com/office/drawing/2014/main" id="{3BBB7DBD-60F2-4A0D-92D7-2967B9FB59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1" y="2194"/>
              <a:ext cx="444" cy="62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20">
              <a:extLst>
                <a:ext uri="{FF2B5EF4-FFF2-40B4-BE49-F238E27FC236}">
                  <a16:creationId xmlns:a16="http://schemas.microsoft.com/office/drawing/2014/main" id="{B292CFCC-D6E2-4B08-809B-BAA62F00A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3" y="2194"/>
              <a:ext cx="178" cy="62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Text Box 21">
              <a:extLst>
                <a:ext uri="{FF2B5EF4-FFF2-40B4-BE49-F238E27FC236}">
                  <a16:creationId xmlns:a16="http://schemas.microsoft.com/office/drawing/2014/main" id="{87789646-799B-458F-888E-AB6FFF8E7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6" y="2770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2317" name="Text Box 22">
              <a:extLst>
                <a:ext uri="{FF2B5EF4-FFF2-40B4-BE49-F238E27FC236}">
                  <a16:creationId xmlns:a16="http://schemas.microsoft.com/office/drawing/2014/main" id="{1DDAA7BC-EE8D-4EDA-A697-14749948D4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2682"/>
              <a:ext cx="4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2318" name="Text Box 23">
              <a:extLst>
                <a:ext uri="{FF2B5EF4-FFF2-40B4-BE49-F238E27FC236}">
                  <a16:creationId xmlns:a16="http://schemas.microsoft.com/office/drawing/2014/main" id="{2666D99D-C938-4156-AA4A-F43DC3321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8" y="1979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2319" name="Text Box 24">
              <a:extLst>
                <a:ext uri="{FF2B5EF4-FFF2-40B4-BE49-F238E27FC236}">
                  <a16:creationId xmlns:a16="http://schemas.microsoft.com/office/drawing/2014/main" id="{57258220-2F04-4DD5-A80C-8865A2EF4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0" y="1706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2320" name="Text Box 46">
              <a:extLst>
                <a:ext uri="{FF2B5EF4-FFF2-40B4-BE49-F238E27FC236}">
                  <a16:creationId xmlns:a16="http://schemas.microsoft.com/office/drawing/2014/main" id="{E6DD5D62-D678-44CB-A6B0-E0A0FE218D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2704"/>
              <a:ext cx="4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256058" name="Line 58">
            <a:extLst>
              <a:ext uri="{FF2B5EF4-FFF2-40B4-BE49-F238E27FC236}">
                <a16:creationId xmlns:a16="http://schemas.microsoft.com/office/drawing/2014/main" id="{4360E0C3-560F-47F6-852A-A27E1E6731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7225" y="4113213"/>
            <a:ext cx="215900" cy="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9" name="Line 59">
            <a:extLst>
              <a:ext uri="{FF2B5EF4-FFF2-40B4-BE49-F238E27FC236}">
                <a16:creationId xmlns:a16="http://schemas.microsoft.com/office/drawing/2014/main" id="{6B1D865D-3393-4A7A-9B4D-33E2DB395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4411663"/>
            <a:ext cx="0" cy="144462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0" name="Freeform 60">
            <a:extLst>
              <a:ext uri="{FF2B5EF4-FFF2-40B4-BE49-F238E27FC236}">
                <a16:creationId xmlns:a16="http://schemas.microsoft.com/office/drawing/2014/main" id="{5C9723E8-FC1A-4437-9F15-51EFFEC442A8}"/>
              </a:ext>
            </a:extLst>
          </p:cNvPr>
          <p:cNvSpPr>
            <a:spLocks/>
          </p:cNvSpPr>
          <p:nvPr/>
        </p:nvSpPr>
        <p:spPr bwMode="auto">
          <a:xfrm>
            <a:off x="6099175" y="4367213"/>
            <a:ext cx="69850" cy="114300"/>
          </a:xfrm>
          <a:custGeom>
            <a:avLst/>
            <a:gdLst>
              <a:gd name="T0" fmla="*/ 0 w 44"/>
              <a:gd name="T1" fmla="*/ 0 h 72"/>
              <a:gd name="T2" fmla="*/ 60483754 w 44"/>
              <a:gd name="T3" fmla="*/ 181451223 h 72"/>
              <a:gd name="T4" fmla="*/ 0 60000 65536"/>
              <a:gd name="T5" fmla="*/ 0 60000 65536"/>
              <a:gd name="T6" fmla="*/ 0 w 44"/>
              <a:gd name="T7" fmla="*/ 0 h 72"/>
              <a:gd name="T8" fmla="*/ 44 w 44"/>
              <a:gd name="T9" fmla="*/ 72 h 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" h="72">
                <a:moveTo>
                  <a:pt x="0" y="0"/>
                </a:moveTo>
                <a:cubicBezTo>
                  <a:pt x="44" y="15"/>
                  <a:pt x="24" y="0"/>
                  <a:pt x="24" y="72"/>
                </a:cubicBezTo>
              </a:path>
            </a:pathLst>
          </a:cu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61" name="Freeform 61">
            <a:extLst>
              <a:ext uri="{FF2B5EF4-FFF2-40B4-BE49-F238E27FC236}">
                <a16:creationId xmlns:a16="http://schemas.microsoft.com/office/drawing/2014/main" id="{188CD11C-0C0D-43D1-9794-FDAB337185AD}"/>
              </a:ext>
            </a:extLst>
          </p:cNvPr>
          <p:cNvSpPr>
            <a:spLocks/>
          </p:cNvSpPr>
          <p:nvPr/>
        </p:nvSpPr>
        <p:spPr bwMode="auto">
          <a:xfrm>
            <a:off x="7118350" y="3608388"/>
            <a:ext cx="80963" cy="134937"/>
          </a:xfrm>
          <a:custGeom>
            <a:avLst/>
            <a:gdLst>
              <a:gd name="T0" fmla="*/ 0 w 51"/>
              <a:gd name="T1" fmla="*/ 0 h 85"/>
              <a:gd name="T2" fmla="*/ 60484130 w 51"/>
              <a:gd name="T3" fmla="*/ 161289394 h 85"/>
              <a:gd name="T4" fmla="*/ 120968260 w 51"/>
              <a:gd name="T5" fmla="*/ 201611730 h 85"/>
              <a:gd name="T6" fmla="*/ 0 60000 65536"/>
              <a:gd name="T7" fmla="*/ 0 60000 65536"/>
              <a:gd name="T8" fmla="*/ 0 60000 65536"/>
              <a:gd name="T9" fmla="*/ 0 w 51"/>
              <a:gd name="T10" fmla="*/ 0 h 85"/>
              <a:gd name="T11" fmla="*/ 51 w 51"/>
              <a:gd name="T12" fmla="*/ 85 h 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" h="85">
                <a:moveTo>
                  <a:pt x="0" y="0"/>
                </a:moveTo>
                <a:cubicBezTo>
                  <a:pt x="4" y="22"/>
                  <a:pt x="4" y="48"/>
                  <a:pt x="24" y="64"/>
                </a:cubicBezTo>
                <a:cubicBezTo>
                  <a:pt x="51" y="85"/>
                  <a:pt x="48" y="60"/>
                  <a:pt x="48" y="80"/>
                </a:cubicBezTo>
              </a:path>
            </a:pathLst>
          </a:cu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62" name="Freeform 62">
            <a:extLst>
              <a:ext uri="{FF2B5EF4-FFF2-40B4-BE49-F238E27FC236}">
                <a16:creationId xmlns:a16="http://schemas.microsoft.com/office/drawing/2014/main" id="{9AABC4AC-3F52-414C-A303-0C1431E6E2AB}"/>
              </a:ext>
            </a:extLst>
          </p:cNvPr>
          <p:cNvSpPr>
            <a:spLocks/>
          </p:cNvSpPr>
          <p:nvPr/>
        </p:nvSpPr>
        <p:spPr bwMode="auto">
          <a:xfrm>
            <a:off x="7893050" y="4257675"/>
            <a:ext cx="101600" cy="114300"/>
          </a:xfrm>
          <a:custGeom>
            <a:avLst/>
            <a:gdLst>
              <a:gd name="T0" fmla="*/ 0 w 64"/>
              <a:gd name="T1" fmla="*/ 181451223 h 72"/>
              <a:gd name="T2" fmla="*/ 161289973 w 64"/>
              <a:gd name="T3" fmla="*/ 0 h 72"/>
              <a:gd name="T4" fmla="*/ 0 60000 65536"/>
              <a:gd name="T5" fmla="*/ 0 60000 65536"/>
              <a:gd name="T6" fmla="*/ 0 w 64"/>
              <a:gd name="T7" fmla="*/ 0 h 72"/>
              <a:gd name="T8" fmla="*/ 64 w 64"/>
              <a:gd name="T9" fmla="*/ 72 h 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" h="72">
                <a:moveTo>
                  <a:pt x="0" y="72"/>
                </a:moveTo>
                <a:cubicBezTo>
                  <a:pt x="15" y="27"/>
                  <a:pt x="6" y="0"/>
                  <a:pt x="64" y="0"/>
                </a:cubicBezTo>
              </a:path>
            </a:pathLst>
          </a:cu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6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6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6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56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6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6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6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56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56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7" grpId="0" animBg="1"/>
      <p:bldP spid="256025" grpId="0"/>
      <p:bldP spid="256045" grpId="0"/>
      <p:bldP spid="256060" grpId="0" animBg="1"/>
      <p:bldP spid="256060" grpId="1" animBg="1"/>
      <p:bldP spid="256061" grpId="0" animBg="1"/>
      <p:bldP spid="2560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83E1B8F-90C2-4579-9E34-061B88AC5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24260" name="Picture 4" descr="analyzing_computer_tv_head_md_wht">
            <a:extLst>
              <a:ext uri="{FF2B5EF4-FFF2-40B4-BE49-F238E27FC236}">
                <a16:creationId xmlns:a16="http://schemas.microsoft.com/office/drawing/2014/main" id="{8CB08FE9-2FD3-4485-AB93-1C213EB4A6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38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261" name="Picture 5" descr="3d butterfly">
            <a:extLst>
              <a:ext uri="{FF2B5EF4-FFF2-40B4-BE49-F238E27FC236}">
                <a16:creationId xmlns:a16="http://schemas.microsoft.com/office/drawing/2014/main" id="{04807EF5-FCB3-4D7C-8143-802249342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4342" name="Text Box 86">
            <a:extLst>
              <a:ext uri="{FF2B5EF4-FFF2-40B4-BE49-F238E27FC236}">
                <a16:creationId xmlns:a16="http://schemas.microsoft.com/office/drawing/2014/main" id="{ADE98CAE-3BEE-47C0-B41E-818E68185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90688"/>
            <a:ext cx="815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FF"/>
                </a:solidFill>
                <a:latin typeface="Times New Roman" panose="02020603050405020304" pitchFamily="18" charset="0"/>
              </a:rPr>
              <a:t>Hãy nêu những kiến thức cơ bản trong bài?</a:t>
            </a:r>
          </a:p>
        </p:txBody>
      </p:sp>
      <p:sp>
        <p:nvSpPr>
          <p:cNvPr id="224343" name="Text Box 87">
            <a:extLst>
              <a:ext uri="{FF2B5EF4-FFF2-40B4-BE49-F238E27FC236}">
                <a16:creationId xmlns:a16="http://schemas.microsoft.com/office/drawing/2014/main" id="{21E578BF-764F-4301-893B-557B2C839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389188"/>
            <a:ext cx="8229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Nắm vững kiến thức cơ bản, trọng tâm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Giải các bài tập từ 27 đến bài 30. Đặc biệt là bài tập 30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Chuẩn bị các bài luyện tập</a:t>
            </a:r>
          </a:p>
        </p:txBody>
      </p:sp>
      <p:sp>
        <p:nvSpPr>
          <p:cNvPr id="224345" name="Text Box 89">
            <a:extLst>
              <a:ext uri="{FF2B5EF4-FFF2-40B4-BE49-F238E27FC236}">
                <a16:creationId xmlns:a16="http://schemas.microsoft.com/office/drawing/2014/main" id="{CB43E183-0D12-4405-82CC-4A2DF7C8D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49275"/>
            <a:ext cx="44958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HƯỚNG DẪN</a:t>
            </a:r>
            <a:r>
              <a:rPr lang="en-US" altLang="en-US"/>
              <a:t>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VỀ NHÀ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2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2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2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 animBg="1"/>
      <p:bldP spid="224342" grpId="0"/>
      <p:bldP spid="224343" grpId="0"/>
      <p:bldP spid="2243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BFA42F3F-6610-49DD-8D86-38E6B8392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5" name="Picture 25" descr="analyzing_computer_tv_head_md_wht">
            <a:extLst>
              <a:ext uri="{FF2B5EF4-FFF2-40B4-BE49-F238E27FC236}">
                <a16:creationId xmlns:a16="http://schemas.microsoft.com/office/drawing/2014/main" id="{BAFBCCA2-8D07-406F-873E-CC1CCA6A83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58">
            <a:extLst>
              <a:ext uri="{FF2B5EF4-FFF2-40B4-BE49-F238E27FC236}">
                <a16:creationId xmlns:a16="http://schemas.microsoft.com/office/drawing/2014/main" id="{8DC8E1EE-5F14-431E-A791-9A58AF7D0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7" name="Picture 90" descr="3d butterfly">
            <a:extLst>
              <a:ext uri="{FF2B5EF4-FFF2-40B4-BE49-F238E27FC236}">
                <a16:creationId xmlns:a16="http://schemas.microsoft.com/office/drawing/2014/main" id="{D3C6B56E-C547-4CFE-83BA-4E72148991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4" descr="Book-03-june">
            <a:extLst>
              <a:ext uri="{FF2B5EF4-FFF2-40B4-BE49-F238E27FC236}">
                <a16:creationId xmlns:a16="http://schemas.microsoft.com/office/drawing/2014/main" id="{A77BA32B-6FC9-4972-B812-5EF7EE616D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001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96" name="Rectangle 100">
            <a:extLst>
              <a:ext uri="{FF2B5EF4-FFF2-40B4-BE49-F238E27FC236}">
                <a16:creationId xmlns:a16="http://schemas.microsoft.com/office/drawing/2014/main" id="{AB5E3D7D-BBA9-4A99-853E-744082A0E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76250"/>
            <a:ext cx="66960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F00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 MỞ ĐẦU</a:t>
            </a:r>
          </a:p>
        </p:txBody>
      </p:sp>
      <p:sp>
        <p:nvSpPr>
          <p:cNvPr id="55397" name="Text Box 101">
            <a:extLst>
              <a:ext uri="{FF2B5EF4-FFF2-40B4-BE49-F238E27FC236}">
                <a16:creationId xmlns:a16="http://schemas.microsoft.com/office/drawing/2014/main" id="{7D42AAC5-8463-40B2-B337-0B36136A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628775"/>
            <a:ext cx="6248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F00D8"/>
                </a:solidFill>
                <a:latin typeface="Times New Roman" panose="02020603050405020304" pitchFamily="18" charset="0"/>
              </a:rPr>
              <a:t>Phát biểu định nghĩa và hệ quả góc nội tiếp?</a:t>
            </a:r>
          </a:p>
        </p:txBody>
      </p:sp>
      <p:sp>
        <p:nvSpPr>
          <p:cNvPr id="55398" name="Text Box 102">
            <a:extLst>
              <a:ext uri="{FF2B5EF4-FFF2-40B4-BE49-F238E27FC236}">
                <a16:creationId xmlns:a16="http://schemas.microsoft.com/office/drawing/2014/main" id="{FF79D817-09ED-413B-8894-11461B302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600325"/>
            <a:ext cx="5257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FF"/>
                </a:solidFill>
                <a:latin typeface="Times New Roman" panose="02020603050405020304" pitchFamily="18" charset="0"/>
              </a:rPr>
              <a:t>Góc BAx có phải là góc nội tiếp không?Vì sao?</a:t>
            </a:r>
          </a:p>
        </p:txBody>
      </p:sp>
      <p:sp>
        <p:nvSpPr>
          <p:cNvPr id="55399" name="Text Box 103">
            <a:extLst>
              <a:ext uri="{FF2B5EF4-FFF2-40B4-BE49-F238E27FC236}">
                <a16:creationId xmlns:a16="http://schemas.microsoft.com/office/drawing/2014/main" id="{C850A14A-8247-4AF5-AEFE-2427C3300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644900"/>
            <a:ext cx="5486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Góc BAx gọi là gì? Số đo của góc BAx có quan hệ gì với số đo của cung AmB? </a:t>
            </a:r>
          </a:p>
        </p:txBody>
      </p:sp>
      <p:grpSp>
        <p:nvGrpSpPr>
          <p:cNvPr id="2" name="Group 118">
            <a:extLst>
              <a:ext uri="{FF2B5EF4-FFF2-40B4-BE49-F238E27FC236}">
                <a16:creationId xmlns:a16="http://schemas.microsoft.com/office/drawing/2014/main" id="{E6F332CA-511C-4761-B64E-CAE11D6E35ED}"/>
              </a:ext>
            </a:extLst>
          </p:cNvPr>
          <p:cNvGrpSpPr>
            <a:grpSpLocks/>
          </p:cNvGrpSpPr>
          <p:nvPr/>
        </p:nvGrpSpPr>
        <p:grpSpPr bwMode="auto">
          <a:xfrm>
            <a:off x="5688013" y="2457450"/>
            <a:ext cx="2667000" cy="3648075"/>
            <a:chOff x="3894" y="1554"/>
            <a:chExt cx="1680" cy="2298"/>
          </a:xfrm>
        </p:grpSpPr>
        <p:sp>
          <p:nvSpPr>
            <p:cNvPr id="3084" name="Text Box 105">
              <a:extLst>
                <a:ext uri="{FF2B5EF4-FFF2-40B4-BE49-F238E27FC236}">
                  <a16:creationId xmlns:a16="http://schemas.microsoft.com/office/drawing/2014/main" id="{8C47EA5B-2887-44CF-BC36-0A8D87C86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59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085" name="Oval 106">
              <a:extLst>
                <a:ext uri="{FF2B5EF4-FFF2-40B4-BE49-F238E27FC236}">
                  <a16:creationId xmlns:a16="http://schemas.microsoft.com/office/drawing/2014/main" id="{10C11B2F-D6FC-4235-87DC-1FB9524EF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68"/>
              <a:ext cx="1536" cy="1584"/>
            </a:xfrm>
            <a:prstGeom prst="ellipse">
              <a:avLst/>
            </a:prstGeom>
            <a:noFill/>
            <a:ln w="19050">
              <a:solidFill>
                <a:srgbClr val="00B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6" name="Text Box 107">
              <a:extLst>
                <a:ext uri="{FF2B5EF4-FFF2-40B4-BE49-F238E27FC236}">
                  <a16:creationId xmlns:a16="http://schemas.microsoft.com/office/drawing/2014/main" id="{B5E6A03A-6BFA-4902-AE72-13127C41BA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622"/>
              <a:ext cx="5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3087" name="Text Box 108">
              <a:extLst>
                <a:ext uri="{FF2B5EF4-FFF2-40B4-BE49-F238E27FC236}">
                  <a16:creationId xmlns:a16="http://schemas.microsoft.com/office/drawing/2014/main" id="{FD83DE10-6B2A-4A04-B52E-7A0D0984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850"/>
              <a:ext cx="5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3088" name="Line 109">
              <a:extLst>
                <a:ext uri="{FF2B5EF4-FFF2-40B4-BE49-F238E27FC236}">
                  <a16:creationId xmlns:a16="http://schemas.microsoft.com/office/drawing/2014/main" id="{94CE00C0-731D-41DD-9188-D88810E485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556"/>
              <a:ext cx="13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110">
              <a:extLst>
                <a:ext uri="{FF2B5EF4-FFF2-40B4-BE49-F238E27FC236}">
                  <a16:creationId xmlns:a16="http://schemas.microsoft.com/office/drawing/2014/main" id="{B17F9BEE-EA13-406F-9900-8C2221D8F5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1554"/>
              <a:ext cx="960" cy="12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Text Box 111">
              <a:extLst>
                <a:ext uri="{FF2B5EF4-FFF2-40B4-BE49-F238E27FC236}">
                  <a16:creationId xmlns:a16="http://schemas.microsoft.com/office/drawing/2014/main" id="{208565E3-8233-4CCF-BF34-2D3720C04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346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091" name="Text Box 112">
              <a:extLst>
                <a:ext uri="{FF2B5EF4-FFF2-40B4-BE49-F238E27FC236}">
                  <a16:creationId xmlns:a16="http://schemas.microsoft.com/office/drawing/2014/main" id="{E5D17566-D8DB-4E2D-B419-40F4AFE67D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8" y="231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092" name="Line 113">
              <a:extLst>
                <a:ext uri="{FF2B5EF4-FFF2-40B4-BE49-F238E27FC236}">
                  <a16:creationId xmlns:a16="http://schemas.microsoft.com/office/drawing/2014/main" id="{614F8ABC-AEB5-4ED3-BAFA-D25539F83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28" y="2556"/>
              <a:ext cx="576" cy="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Arc 114">
              <a:extLst>
                <a:ext uri="{FF2B5EF4-FFF2-40B4-BE49-F238E27FC236}">
                  <a16:creationId xmlns:a16="http://schemas.microsoft.com/office/drawing/2014/main" id="{0CF12CBA-3EF6-494D-8B4B-290FADA99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4" y="2364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4" name="Rectangle 115">
              <a:extLst>
                <a:ext uri="{FF2B5EF4-FFF2-40B4-BE49-F238E27FC236}">
                  <a16:creationId xmlns:a16="http://schemas.microsoft.com/office/drawing/2014/main" id="{FA9E0BE2-91F2-4D2F-8D42-A470BE6496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31618">
              <a:off x="4096" y="2567"/>
              <a:ext cx="32" cy="44"/>
            </a:xfrm>
            <a:prstGeom prst="rect">
              <a:avLst/>
            </a:prstGeom>
            <a:noFill/>
            <a:ln w="12700">
              <a:solidFill>
                <a:srgbClr val="66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5" name="Text Box 116">
              <a:extLst>
                <a:ext uri="{FF2B5EF4-FFF2-40B4-BE49-F238E27FC236}">
                  <a16:creationId xmlns:a16="http://schemas.microsoft.com/office/drawing/2014/main" id="{4D822F92-6C0E-4D20-A2C5-21F73582A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028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5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6" grpId="0" animBg="1"/>
      <p:bldP spid="55397" grpId="0" build="p" autoUpdateAnimBg="0"/>
      <p:bldP spid="55398" grpId="0" build="p" autoUpdateAnimBg="0" advAuto="0"/>
      <p:bldP spid="553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502E0B0-3B0A-42C7-8D93-FDA8D8AA6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099" name="Picture 3" descr="analyzing_computer_tv_head_md_wht">
            <a:extLst>
              <a:ext uri="{FF2B5EF4-FFF2-40B4-BE49-F238E27FC236}">
                <a16:creationId xmlns:a16="http://schemas.microsoft.com/office/drawing/2014/main" id="{BC242F83-E2C6-4A5B-9E1A-42CF41ACC0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>
            <a:extLst>
              <a:ext uri="{FF2B5EF4-FFF2-40B4-BE49-F238E27FC236}">
                <a16:creationId xmlns:a16="http://schemas.microsoft.com/office/drawing/2014/main" id="{27AEB209-23F6-43F5-8B37-BAA863D21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101" name="Picture 5" descr="3d butterfly">
            <a:extLst>
              <a:ext uri="{FF2B5EF4-FFF2-40B4-BE49-F238E27FC236}">
                <a16:creationId xmlns:a16="http://schemas.microsoft.com/office/drawing/2014/main" id="{EE058D6D-A7E5-483F-AC56-EF3E113215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Book-03-june">
            <a:extLst>
              <a:ext uri="{FF2B5EF4-FFF2-40B4-BE49-F238E27FC236}">
                <a16:creationId xmlns:a16="http://schemas.microsoft.com/office/drawing/2014/main" id="{59151235-CD9F-48C7-8A96-B6B6DD8C1F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492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3479" name="Rectangle 7">
            <a:extLst>
              <a:ext uri="{FF2B5EF4-FFF2-40B4-BE49-F238E27FC236}">
                <a16:creationId xmlns:a16="http://schemas.microsoft.com/office/drawing/2014/main" id="{F529553F-197C-4445-BB19-73270A8F8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441325"/>
            <a:ext cx="6262688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233496" name="Rectangle 24">
            <a:extLst>
              <a:ext uri="{FF2B5EF4-FFF2-40B4-BE49-F238E27FC236}">
                <a16:creationId xmlns:a16="http://schemas.microsoft.com/office/drawing/2014/main" id="{969FDCEF-F019-4BF4-85D1-C60D7452E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41325"/>
            <a:ext cx="1439862" cy="684213"/>
          </a:xfrm>
          <a:prstGeom prst="rect">
            <a:avLst/>
          </a:prstGeom>
          <a:gradFill rotWithShape="1">
            <a:gsLst>
              <a:gs pos="0">
                <a:srgbClr val="B5E9C3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latin typeface="Times New Roman" panose="02020603050405020304" pitchFamily="18" charset="0"/>
              </a:rPr>
              <a:t>Ti</a:t>
            </a:r>
            <a:r>
              <a:rPr lang="en-US" altLang="en-US">
                <a:solidFill>
                  <a:srgbClr val="FF00FF"/>
                </a:solidFill>
              </a:rPr>
              <a:t>ết 42</a:t>
            </a:r>
          </a:p>
        </p:txBody>
      </p:sp>
      <p:sp>
        <p:nvSpPr>
          <p:cNvPr id="4105" name="Text Box 27">
            <a:extLst>
              <a:ext uri="{FF2B5EF4-FFF2-40B4-BE49-F238E27FC236}">
                <a16:creationId xmlns:a16="http://schemas.microsoft.com/office/drawing/2014/main" id="{2ED7E4C6-D606-4BE9-94A1-F32D49F7D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2D9341CC-7161-41A5-96E0-550B975B1274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1989138"/>
            <a:ext cx="4895850" cy="2087562"/>
            <a:chOff x="3159" y="3016"/>
            <a:chExt cx="2614" cy="1213"/>
          </a:xfrm>
        </p:grpSpPr>
        <p:sp>
          <p:nvSpPr>
            <p:cNvPr id="4122" name="Text Box 31">
              <a:extLst>
                <a:ext uri="{FF2B5EF4-FFF2-40B4-BE49-F238E27FC236}">
                  <a16:creationId xmlns:a16="http://schemas.microsoft.com/office/drawing/2014/main" id="{889563F9-5002-417B-BE8C-3EEEE5F55C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" y="3016"/>
              <a:ext cx="2448" cy="1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35000"/>
                </a:spcBef>
              </a:pPr>
              <a:r>
                <a:rPr lang="en-US" altLang="en-US" sz="2800" b="0">
                  <a:solidFill>
                    <a:srgbClr val="0F00D8"/>
                  </a:solidFill>
                  <a:latin typeface="Times New Roman" panose="02020603050405020304" pitchFamily="18" charset="0"/>
                </a:rPr>
                <a:t>Là góc có :</a:t>
              </a:r>
            </a:p>
            <a:p>
              <a:pPr algn="l" eaLnBrk="1" hangingPunct="1">
                <a:spcBef>
                  <a:spcPct val="35000"/>
                </a:spcBef>
              </a:pPr>
              <a:r>
                <a:rPr lang="en-US" altLang="en-US" sz="2800" b="0">
                  <a:solidFill>
                    <a:srgbClr val="0066FF"/>
                  </a:solidFill>
                  <a:latin typeface="Times New Roman" panose="02020603050405020304" pitchFamily="18" charset="0"/>
                </a:rPr>
                <a:t>Đỉnh là tiếp điểm,một cạnh là tia tiếp tuyến, một cạnh chứa dây cung . </a:t>
              </a:r>
            </a:p>
          </p:txBody>
        </p:sp>
        <p:sp>
          <p:nvSpPr>
            <p:cNvPr id="4123" name="AutoShape 32">
              <a:extLst>
                <a:ext uri="{FF2B5EF4-FFF2-40B4-BE49-F238E27FC236}">
                  <a16:creationId xmlns:a16="http://schemas.microsoft.com/office/drawing/2014/main" id="{460880B0-87C7-446F-AC4B-A97AE468FE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9" y="3077"/>
              <a:ext cx="192" cy="1152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3521" name="Text Box 49">
            <a:extLst>
              <a:ext uri="{FF2B5EF4-FFF2-40B4-BE49-F238E27FC236}">
                <a16:creationId xmlns:a16="http://schemas.microsoft.com/office/drawing/2014/main" id="{B0DD0AEF-D023-4400-9098-9B0BA4923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341438"/>
            <a:ext cx="31321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1/ Khái niệm </a:t>
            </a:r>
          </a:p>
        </p:txBody>
      </p:sp>
      <p:grpSp>
        <p:nvGrpSpPr>
          <p:cNvPr id="3" name="Group 50">
            <a:extLst>
              <a:ext uri="{FF2B5EF4-FFF2-40B4-BE49-F238E27FC236}">
                <a16:creationId xmlns:a16="http://schemas.microsoft.com/office/drawing/2014/main" id="{60530687-3530-4DAC-A747-5B0645101CD8}"/>
              </a:ext>
            </a:extLst>
          </p:cNvPr>
          <p:cNvGrpSpPr>
            <a:grpSpLocks/>
          </p:cNvGrpSpPr>
          <p:nvPr/>
        </p:nvGrpSpPr>
        <p:grpSpPr bwMode="auto">
          <a:xfrm>
            <a:off x="5472113" y="1557338"/>
            <a:ext cx="2667000" cy="3648075"/>
            <a:chOff x="3894" y="1554"/>
            <a:chExt cx="1680" cy="2298"/>
          </a:xfrm>
        </p:grpSpPr>
        <p:sp>
          <p:nvSpPr>
            <p:cNvPr id="4110" name="Text Box 51">
              <a:extLst>
                <a:ext uri="{FF2B5EF4-FFF2-40B4-BE49-F238E27FC236}">
                  <a16:creationId xmlns:a16="http://schemas.microsoft.com/office/drawing/2014/main" id="{E6C850B1-DB38-4763-AC2E-56C90112A3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59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111" name="Oval 52">
              <a:extLst>
                <a:ext uri="{FF2B5EF4-FFF2-40B4-BE49-F238E27FC236}">
                  <a16:creationId xmlns:a16="http://schemas.microsoft.com/office/drawing/2014/main" id="{DCD8A73C-5945-47EC-BAD0-9A521DC03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68"/>
              <a:ext cx="1536" cy="1584"/>
            </a:xfrm>
            <a:prstGeom prst="ellipse">
              <a:avLst/>
            </a:prstGeom>
            <a:noFill/>
            <a:ln w="19050">
              <a:solidFill>
                <a:srgbClr val="00B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2" name="Text Box 53">
              <a:extLst>
                <a:ext uri="{FF2B5EF4-FFF2-40B4-BE49-F238E27FC236}">
                  <a16:creationId xmlns:a16="http://schemas.microsoft.com/office/drawing/2014/main" id="{68299745-6A37-47E3-BC7F-1DCE96946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622"/>
              <a:ext cx="5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4113" name="Text Box 54">
              <a:extLst>
                <a:ext uri="{FF2B5EF4-FFF2-40B4-BE49-F238E27FC236}">
                  <a16:creationId xmlns:a16="http://schemas.microsoft.com/office/drawing/2014/main" id="{DAF0844A-D778-452C-9D3F-D2D32FF8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850"/>
              <a:ext cx="5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4114" name="Line 55">
              <a:extLst>
                <a:ext uri="{FF2B5EF4-FFF2-40B4-BE49-F238E27FC236}">
                  <a16:creationId xmlns:a16="http://schemas.microsoft.com/office/drawing/2014/main" id="{67BBAEF1-D353-47F9-96C4-353429080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556"/>
              <a:ext cx="13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56">
              <a:extLst>
                <a:ext uri="{FF2B5EF4-FFF2-40B4-BE49-F238E27FC236}">
                  <a16:creationId xmlns:a16="http://schemas.microsoft.com/office/drawing/2014/main" id="{139437DB-7367-459A-A582-B8E95B0BAE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1554"/>
              <a:ext cx="960" cy="12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Text Box 57">
              <a:extLst>
                <a:ext uri="{FF2B5EF4-FFF2-40B4-BE49-F238E27FC236}">
                  <a16:creationId xmlns:a16="http://schemas.microsoft.com/office/drawing/2014/main" id="{CBBB55A6-182C-43D4-82A3-0E19189DA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346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117" name="Text Box 58">
              <a:extLst>
                <a:ext uri="{FF2B5EF4-FFF2-40B4-BE49-F238E27FC236}">
                  <a16:creationId xmlns:a16="http://schemas.microsoft.com/office/drawing/2014/main" id="{9E93876D-0600-43D8-9904-FB8324B02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8" y="231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4118" name="Line 59">
              <a:extLst>
                <a:ext uri="{FF2B5EF4-FFF2-40B4-BE49-F238E27FC236}">
                  <a16:creationId xmlns:a16="http://schemas.microsoft.com/office/drawing/2014/main" id="{1D9A0A34-B15F-470B-BDE2-347E9E8306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28" y="2556"/>
              <a:ext cx="576" cy="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Arc 60">
              <a:extLst>
                <a:ext uri="{FF2B5EF4-FFF2-40B4-BE49-F238E27FC236}">
                  <a16:creationId xmlns:a16="http://schemas.microsoft.com/office/drawing/2014/main" id="{AEB95B71-4081-4B5D-A95A-29556D972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4" y="2364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20" name="Rectangle 61">
              <a:extLst>
                <a:ext uri="{FF2B5EF4-FFF2-40B4-BE49-F238E27FC236}">
                  <a16:creationId xmlns:a16="http://schemas.microsoft.com/office/drawing/2014/main" id="{02A8289F-5612-4CC9-8269-F4AFCA0A86D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31618">
              <a:off x="4096" y="2567"/>
              <a:ext cx="32" cy="44"/>
            </a:xfrm>
            <a:prstGeom prst="rect">
              <a:avLst/>
            </a:prstGeom>
            <a:noFill/>
            <a:ln w="12700">
              <a:solidFill>
                <a:srgbClr val="66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21" name="Text Box 62">
              <a:extLst>
                <a:ext uri="{FF2B5EF4-FFF2-40B4-BE49-F238E27FC236}">
                  <a16:creationId xmlns:a16="http://schemas.microsoft.com/office/drawing/2014/main" id="{023F821F-267A-4053-804C-6E2D1F5E40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028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</p:grpSp>
      <p:sp>
        <p:nvSpPr>
          <p:cNvPr id="233535" name="AutoShape 63">
            <a:extLst>
              <a:ext uri="{FF2B5EF4-FFF2-40B4-BE49-F238E27FC236}">
                <a16:creationId xmlns:a16="http://schemas.microsoft.com/office/drawing/2014/main" id="{8E2EE493-AD68-4A94-BE6B-CA4D42A3A1DC}"/>
              </a:ext>
            </a:extLst>
          </p:cNvPr>
          <p:cNvSpPr>
            <a:spLocks noChangeArrowheads="1"/>
          </p:cNvSpPr>
          <p:nvPr/>
        </p:nvSpPr>
        <p:spPr bwMode="auto">
          <a:xfrm rot="-10172846">
            <a:off x="827088" y="4292600"/>
            <a:ext cx="3311525" cy="1871663"/>
          </a:xfrm>
          <a:prstGeom prst="cloudCallout">
            <a:avLst>
              <a:gd name="adj1" fmla="val -64991"/>
              <a:gd name="adj2" fmla="val 116736"/>
            </a:avLst>
          </a:prstGeom>
          <a:solidFill>
            <a:srgbClr val="AFEFD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b="0">
                <a:solidFill>
                  <a:srgbClr val="FF00FF"/>
                </a:solidFill>
                <a:latin typeface="Times New Roman" panose="02020603050405020304" pitchFamily="18" charset="0"/>
              </a:rPr>
              <a:t>Góc BAx có những đặc điểm gì?</a:t>
            </a:r>
          </a:p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33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33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33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33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33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33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9" grpId="0" animBg="1"/>
      <p:bldP spid="233496" grpId="0" animBg="1"/>
      <p:bldP spid="233521" grpId="0"/>
      <p:bldP spid="2335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C9A1167-3C4B-482D-9621-238D31E1F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5123" name="Picture 3" descr="analyzing_computer_tv_head_md_wht">
            <a:extLst>
              <a:ext uri="{FF2B5EF4-FFF2-40B4-BE49-F238E27FC236}">
                <a16:creationId xmlns:a16="http://schemas.microsoft.com/office/drawing/2014/main" id="{E1B283A5-CB03-4AA1-BDE5-D9E9305B32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id="{F6FFE9AE-4AD7-4539-9C0A-D35642769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5125" name="Picture 5" descr="3d butterfly">
            <a:extLst>
              <a:ext uri="{FF2B5EF4-FFF2-40B4-BE49-F238E27FC236}">
                <a16:creationId xmlns:a16="http://schemas.microsoft.com/office/drawing/2014/main" id="{6A0FA79D-B680-47A9-985B-E02EDD52D8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Book-03-june">
            <a:extLst>
              <a:ext uri="{FF2B5EF4-FFF2-40B4-BE49-F238E27FC236}">
                <a16:creationId xmlns:a16="http://schemas.microsoft.com/office/drawing/2014/main" id="{FF67B892-50A4-4CC8-92B5-D3C2A4B27B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8839" name="Rectangle 7">
            <a:extLst>
              <a:ext uri="{FF2B5EF4-FFF2-40B4-BE49-F238E27FC236}">
                <a16:creationId xmlns:a16="http://schemas.microsoft.com/office/drawing/2014/main" id="{EFA27BB6-2FA1-447D-B323-4995B5F1B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5128" name="Text Box 9">
            <a:extLst>
              <a:ext uri="{FF2B5EF4-FFF2-40B4-BE49-F238E27FC236}">
                <a16:creationId xmlns:a16="http://schemas.microsoft.com/office/drawing/2014/main" id="{A3700F17-184C-44AC-B314-5631B103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D87A3DDF-4CB5-441E-9DFF-7050F4143E91}"/>
              </a:ext>
            </a:extLst>
          </p:cNvPr>
          <p:cNvGrpSpPr>
            <a:grpSpLocks/>
          </p:cNvGrpSpPr>
          <p:nvPr/>
        </p:nvGrpSpPr>
        <p:grpSpPr bwMode="auto">
          <a:xfrm>
            <a:off x="6227763" y="800100"/>
            <a:ext cx="2422525" cy="3313113"/>
            <a:chOff x="3894" y="1554"/>
            <a:chExt cx="1680" cy="2298"/>
          </a:xfrm>
        </p:grpSpPr>
        <p:sp>
          <p:nvSpPr>
            <p:cNvPr id="5136" name="Text Box 15">
              <a:extLst>
                <a:ext uri="{FF2B5EF4-FFF2-40B4-BE49-F238E27FC236}">
                  <a16:creationId xmlns:a16="http://schemas.microsoft.com/office/drawing/2014/main" id="{CF071AF1-02B5-496E-9838-F6DE6145FB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596"/>
              <a:ext cx="240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5137" name="Oval 16">
              <a:extLst>
                <a:ext uri="{FF2B5EF4-FFF2-40B4-BE49-F238E27FC236}">
                  <a16:creationId xmlns:a16="http://schemas.microsoft.com/office/drawing/2014/main" id="{108FFDBF-9CC9-4E2E-B5CE-2605B2EDB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68"/>
              <a:ext cx="1536" cy="1584"/>
            </a:xfrm>
            <a:prstGeom prst="ellipse">
              <a:avLst/>
            </a:prstGeom>
            <a:noFill/>
            <a:ln w="19050">
              <a:solidFill>
                <a:srgbClr val="00B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38" name="Text Box 17">
              <a:extLst>
                <a:ext uri="{FF2B5EF4-FFF2-40B4-BE49-F238E27FC236}">
                  <a16:creationId xmlns:a16="http://schemas.microsoft.com/office/drawing/2014/main" id="{7C5AB57F-ADB2-4358-9083-C189EDA8EC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622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139" name="Text Box 18">
              <a:extLst>
                <a:ext uri="{FF2B5EF4-FFF2-40B4-BE49-F238E27FC236}">
                  <a16:creationId xmlns:a16="http://schemas.microsoft.com/office/drawing/2014/main" id="{94D0A168-59C8-45B2-8FF8-EBE9FF461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850"/>
              <a:ext cx="52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140" name="Line 19">
              <a:extLst>
                <a:ext uri="{FF2B5EF4-FFF2-40B4-BE49-F238E27FC236}">
                  <a16:creationId xmlns:a16="http://schemas.microsoft.com/office/drawing/2014/main" id="{128734F5-15E9-4D66-933B-4991DD27E4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556"/>
              <a:ext cx="13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20">
              <a:extLst>
                <a:ext uri="{FF2B5EF4-FFF2-40B4-BE49-F238E27FC236}">
                  <a16:creationId xmlns:a16="http://schemas.microsoft.com/office/drawing/2014/main" id="{013C88D7-BDFD-4D52-85EC-69AEE4707C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1554"/>
              <a:ext cx="960" cy="12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Text Box 21">
              <a:extLst>
                <a:ext uri="{FF2B5EF4-FFF2-40B4-BE49-F238E27FC236}">
                  <a16:creationId xmlns:a16="http://schemas.microsoft.com/office/drawing/2014/main" id="{D11CB3EF-E3E4-483E-AF0B-D9F2AB1D4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346"/>
              <a:ext cx="43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143" name="Text Box 22">
              <a:extLst>
                <a:ext uri="{FF2B5EF4-FFF2-40B4-BE49-F238E27FC236}">
                  <a16:creationId xmlns:a16="http://schemas.microsoft.com/office/drawing/2014/main" id="{42BD0C8B-7F08-4F74-8E8B-148D25411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8" y="2316"/>
              <a:ext cx="3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5144" name="Line 23">
              <a:extLst>
                <a:ext uri="{FF2B5EF4-FFF2-40B4-BE49-F238E27FC236}">
                  <a16:creationId xmlns:a16="http://schemas.microsoft.com/office/drawing/2014/main" id="{F2C6AAB3-D535-4142-8245-87F1F0C7AE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28" y="2556"/>
              <a:ext cx="576" cy="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Arc 24">
              <a:extLst>
                <a:ext uri="{FF2B5EF4-FFF2-40B4-BE49-F238E27FC236}">
                  <a16:creationId xmlns:a16="http://schemas.microsoft.com/office/drawing/2014/main" id="{E8F41AC6-4600-4866-A33C-E5E0E5FB2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4" y="2364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6" name="Rectangle 25">
              <a:extLst>
                <a:ext uri="{FF2B5EF4-FFF2-40B4-BE49-F238E27FC236}">
                  <a16:creationId xmlns:a16="http://schemas.microsoft.com/office/drawing/2014/main" id="{513E33D9-EEDD-452A-8420-CAC7BE6D2DF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31618">
              <a:off x="4096" y="2567"/>
              <a:ext cx="32" cy="44"/>
            </a:xfrm>
            <a:prstGeom prst="rect">
              <a:avLst/>
            </a:prstGeom>
            <a:noFill/>
            <a:ln w="12700">
              <a:solidFill>
                <a:srgbClr val="66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7" name="Text Box 26">
              <a:extLst>
                <a:ext uri="{FF2B5EF4-FFF2-40B4-BE49-F238E27FC236}">
                  <a16:creationId xmlns:a16="http://schemas.microsoft.com/office/drawing/2014/main" id="{EE8CAA25-1983-41E9-94C9-9DC25CAB6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027"/>
              <a:ext cx="24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</p:grpSp>
      <p:sp>
        <p:nvSpPr>
          <p:cNvPr id="248860" name="Text Box 28">
            <a:extLst>
              <a:ext uri="{FF2B5EF4-FFF2-40B4-BE49-F238E27FC236}">
                <a16:creationId xmlns:a16="http://schemas.microsoft.com/office/drawing/2014/main" id="{111A23B1-03DB-44C5-B573-2E593CD14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1700213"/>
            <a:ext cx="5562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 Góc BAx gọi là góc tạo bởi tia tiếp tuyến và dây cung</a:t>
            </a:r>
          </a:p>
        </p:txBody>
      </p:sp>
      <p:sp>
        <p:nvSpPr>
          <p:cNvPr id="248861" name="Text Box 29">
            <a:extLst>
              <a:ext uri="{FF2B5EF4-FFF2-40B4-BE49-F238E27FC236}">
                <a16:creationId xmlns:a16="http://schemas.microsoft.com/office/drawing/2014/main" id="{61A1CC70-6759-4DFE-A26A-AD9B05C85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2600325"/>
            <a:ext cx="533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F00D8"/>
                </a:solidFill>
                <a:latin typeface="Times New Roman" panose="02020603050405020304" pitchFamily="18" charset="0"/>
              </a:rPr>
              <a:t>Cung nằm ở trong góc được gọi là cung bị chắn</a:t>
            </a:r>
          </a:p>
        </p:txBody>
      </p:sp>
      <p:sp>
        <p:nvSpPr>
          <p:cNvPr id="248862" name="Text Box 30">
            <a:extLst>
              <a:ext uri="{FF2B5EF4-FFF2-40B4-BE49-F238E27FC236}">
                <a16:creationId xmlns:a16="http://schemas.microsoft.com/office/drawing/2014/main" id="{A6C4713B-9A10-44C4-B701-92FC9D8A2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500438"/>
            <a:ext cx="411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9900"/>
                </a:solidFill>
                <a:latin typeface="Times New Roman" panose="02020603050405020304" pitchFamily="18" charset="0"/>
              </a:rPr>
              <a:t>Góc BAx chắn cung nào?</a:t>
            </a:r>
          </a:p>
        </p:txBody>
      </p:sp>
      <p:sp>
        <p:nvSpPr>
          <p:cNvPr id="248863" name="Text Box 31">
            <a:extLst>
              <a:ext uri="{FF2B5EF4-FFF2-40B4-BE49-F238E27FC236}">
                <a16:creationId xmlns:a16="http://schemas.microsoft.com/office/drawing/2014/main" id="{70933BF8-3BE8-4925-ACAA-CA03237F3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500438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</a:rPr>
              <a:t>Cung nhỏ AB</a:t>
            </a:r>
          </a:p>
        </p:txBody>
      </p:sp>
      <p:sp>
        <p:nvSpPr>
          <p:cNvPr id="248864" name="Text Box 32">
            <a:extLst>
              <a:ext uri="{FF2B5EF4-FFF2-40B4-BE49-F238E27FC236}">
                <a16:creationId xmlns:a16="http://schemas.microsoft.com/office/drawing/2014/main" id="{1001A034-35E7-42A6-9BB1-C2E053360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3968750"/>
            <a:ext cx="61341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FF00"/>
                </a:solidFill>
                <a:latin typeface="Times New Roman" panose="02020603050405020304" pitchFamily="18" charset="0"/>
              </a:rPr>
              <a:t>Góc BAy có phải là góc tạo bởi tia tiếp tuyến và dây cung không? Vì sao? Chắn cung nào?</a:t>
            </a:r>
          </a:p>
        </p:txBody>
      </p:sp>
      <p:sp>
        <p:nvSpPr>
          <p:cNvPr id="248865" name="Text Box 33">
            <a:extLst>
              <a:ext uri="{FF2B5EF4-FFF2-40B4-BE49-F238E27FC236}">
                <a16:creationId xmlns:a16="http://schemas.microsoft.com/office/drawing/2014/main" id="{59464EF0-F211-45F8-A55A-C727C2091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229225"/>
            <a:ext cx="6705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Góc BAy cũng được</a:t>
            </a:r>
            <a:r>
              <a:rPr lang="en-US" altLang="en-US"/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gọi là góc tạo bởi tia tiếp tuyến và dây cung. Chắn cung lớn AB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8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8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48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8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8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8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8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9" grpId="0" animBg="1"/>
      <p:bldP spid="248860" grpId="0" autoUpdateAnimBg="0"/>
      <p:bldP spid="248861" grpId="0" autoUpdateAnimBg="0"/>
      <p:bldP spid="248862" grpId="0" autoUpdateAnimBg="0"/>
      <p:bldP spid="248863" grpId="0" build="p" autoUpdateAnimBg="0"/>
      <p:bldP spid="248864" grpId="0" autoUpdateAnimBg="0"/>
      <p:bldP spid="24886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1208A6D-BDFB-46CB-B45A-CCF90F37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267700" cy="55181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47" name="Picture 3" descr="analyzing_computer_tv_head_md_wht">
            <a:extLst>
              <a:ext uri="{FF2B5EF4-FFF2-40B4-BE49-F238E27FC236}">
                <a16:creationId xmlns:a16="http://schemas.microsoft.com/office/drawing/2014/main" id="{C42901A1-132D-4D8B-BED0-A9CDF58AFD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4">
            <a:extLst>
              <a:ext uri="{FF2B5EF4-FFF2-40B4-BE49-F238E27FC236}">
                <a16:creationId xmlns:a16="http://schemas.microsoft.com/office/drawing/2014/main" id="{476B2481-8327-454A-8363-1089FF2CF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535737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49" name="Picture 5" descr="3d butterfly">
            <a:extLst>
              <a:ext uri="{FF2B5EF4-FFF2-40B4-BE49-F238E27FC236}">
                <a16:creationId xmlns:a16="http://schemas.microsoft.com/office/drawing/2014/main" id="{9A54A5C9-ECE0-43B2-9EE5-44388E0C4D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Book-03-june">
            <a:extLst>
              <a:ext uri="{FF2B5EF4-FFF2-40B4-BE49-F238E27FC236}">
                <a16:creationId xmlns:a16="http://schemas.microsoft.com/office/drawing/2014/main" id="{328CC46B-69EE-4368-A1F6-FDBA5481B4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84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9863" name="Rectangle 7">
            <a:extLst>
              <a:ext uri="{FF2B5EF4-FFF2-40B4-BE49-F238E27FC236}">
                <a16:creationId xmlns:a16="http://schemas.microsoft.com/office/drawing/2014/main" id="{D8C87AC8-E791-41F7-A7A0-6C4266A45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5393BA66-9395-473C-B3C3-A0BC5FB82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249884" name="Text Box 28">
            <a:extLst>
              <a:ext uri="{FF2B5EF4-FFF2-40B4-BE49-F238E27FC236}">
                <a16:creationId xmlns:a16="http://schemas.microsoft.com/office/drawing/2014/main" id="{3718E528-56E0-4AAA-825E-968181097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376363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009900"/>
                </a:solidFill>
                <a:latin typeface="Times New Roman" panose="02020603050405020304" pitchFamily="18" charset="0"/>
              </a:rPr>
              <a:t>Hãy giải thích vì sao? Các góc dưới đây không phải là góc tạo bởi tia tiếp tuyến và dây cung.</a:t>
            </a:r>
          </a:p>
        </p:txBody>
      </p:sp>
      <p:grpSp>
        <p:nvGrpSpPr>
          <p:cNvPr id="2" name="Group 29">
            <a:extLst>
              <a:ext uri="{FF2B5EF4-FFF2-40B4-BE49-F238E27FC236}">
                <a16:creationId xmlns:a16="http://schemas.microsoft.com/office/drawing/2014/main" id="{ADE4FCC9-2308-48C1-8FD7-925C82F59B77}"/>
              </a:ext>
            </a:extLst>
          </p:cNvPr>
          <p:cNvGrpSpPr>
            <a:grpSpLocks/>
          </p:cNvGrpSpPr>
          <p:nvPr/>
        </p:nvGrpSpPr>
        <p:grpSpPr bwMode="auto">
          <a:xfrm>
            <a:off x="504825" y="1881188"/>
            <a:ext cx="8135938" cy="4905375"/>
            <a:chOff x="528" y="1056"/>
            <a:chExt cx="5049" cy="3044"/>
          </a:xfrm>
        </p:grpSpPr>
        <p:sp>
          <p:nvSpPr>
            <p:cNvPr id="6156" name="Line 30">
              <a:extLst>
                <a:ext uri="{FF2B5EF4-FFF2-40B4-BE49-F238E27FC236}">
                  <a16:creationId xmlns:a16="http://schemas.microsoft.com/office/drawing/2014/main" id="{60B5F0CC-1143-4A7C-AA84-04551CAC60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0" y="1056"/>
              <a:ext cx="1392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Oval 31">
              <a:extLst>
                <a:ext uri="{FF2B5EF4-FFF2-40B4-BE49-F238E27FC236}">
                  <a16:creationId xmlns:a16="http://schemas.microsoft.com/office/drawing/2014/main" id="{67A6B657-484B-4B71-9EDF-6B6348627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318"/>
              <a:ext cx="1104" cy="105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8" name="Oval 32">
              <a:extLst>
                <a:ext uri="{FF2B5EF4-FFF2-40B4-BE49-F238E27FC236}">
                  <a16:creationId xmlns:a16="http://schemas.microsoft.com/office/drawing/2014/main" id="{084175F9-3C84-44F4-A80A-2CFFB0DAA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816"/>
              <a:ext cx="1104" cy="105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9" name="Oval 33">
              <a:extLst>
                <a:ext uri="{FF2B5EF4-FFF2-40B4-BE49-F238E27FC236}">
                  <a16:creationId xmlns:a16="http://schemas.microsoft.com/office/drawing/2014/main" id="{BBEA9976-812F-4CC3-97AE-3648A7F74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318"/>
              <a:ext cx="1104" cy="105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0" name="Oval 34">
              <a:extLst>
                <a:ext uri="{FF2B5EF4-FFF2-40B4-BE49-F238E27FC236}">
                  <a16:creationId xmlns:a16="http://schemas.microsoft.com/office/drawing/2014/main" id="{E77A4358-83C9-41B7-844D-1E41C730C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901"/>
              <a:ext cx="1104" cy="105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1" name="Line 35">
              <a:extLst>
                <a:ext uri="{FF2B5EF4-FFF2-40B4-BE49-F238E27FC236}">
                  <a16:creationId xmlns:a16="http://schemas.microsoft.com/office/drawing/2014/main" id="{0D33A76B-2793-4EB6-860B-96D0F4B8B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1318"/>
              <a:ext cx="576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36">
              <a:extLst>
                <a:ext uri="{FF2B5EF4-FFF2-40B4-BE49-F238E27FC236}">
                  <a16:creationId xmlns:a16="http://schemas.microsoft.com/office/drawing/2014/main" id="{DD11E756-19C2-4B7B-970C-228BBC3142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1816"/>
              <a:ext cx="576" cy="81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37">
              <a:extLst>
                <a:ext uri="{FF2B5EF4-FFF2-40B4-BE49-F238E27FC236}">
                  <a16:creationId xmlns:a16="http://schemas.microsoft.com/office/drawing/2014/main" id="{0A333FD4-4F85-49DD-AB5B-33F3F66BAA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25" y="1314"/>
              <a:ext cx="1152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Text Box 38">
              <a:extLst>
                <a:ext uri="{FF2B5EF4-FFF2-40B4-BE49-F238E27FC236}">
                  <a16:creationId xmlns:a16="http://schemas.microsoft.com/office/drawing/2014/main" id="{C45A22C7-2A97-4318-8E04-0AC26D646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8" y="1222"/>
              <a:ext cx="337" cy="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8000" b="0"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6165" name="Text Box 39">
              <a:extLst>
                <a:ext uri="{FF2B5EF4-FFF2-40B4-BE49-F238E27FC236}">
                  <a16:creationId xmlns:a16="http://schemas.microsoft.com/office/drawing/2014/main" id="{379BB634-8FE6-47CD-9A81-68C76B50C8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1750"/>
              <a:ext cx="336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8000" b="0"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6166" name="Text Box 40">
              <a:extLst>
                <a:ext uri="{FF2B5EF4-FFF2-40B4-BE49-F238E27FC236}">
                  <a16:creationId xmlns:a16="http://schemas.microsoft.com/office/drawing/2014/main" id="{1C38C9B9-8B7C-43B2-9636-3036EA3FB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844"/>
              <a:ext cx="336" cy="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8000" b="0"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6167" name="Text Box 41">
              <a:extLst>
                <a:ext uri="{FF2B5EF4-FFF2-40B4-BE49-F238E27FC236}">
                  <a16:creationId xmlns:a16="http://schemas.microsoft.com/office/drawing/2014/main" id="{BCCF4BE4-6C4C-4A24-BA84-469B64F45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8" y="1245"/>
              <a:ext cx="336" cy="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8000" b="0"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6168" name="Line 42">
              <a:extLst>
                <a:ext uri="{FF2B5EF4-FFF2-40B4-BE49-F238E27FC236}">
                  <a16:creationId xmlns:a16="http://schemas.microsoft.com/office/drawing/2014/main" id="{E0240BC0-1A41-413E-852B-52DD2DBDC6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4" y="1108"/>
              <a:ext cx="0" cy="38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Text Box 43">
              <a:extLst>
                <a:ext uri="{FF2B5EF4-FFF2-40B4-BE49-F238E27FC236}">
                  <a16:creationId xmlns:a16="http://schemas.microsoft.com/office/drawing/2014/main" id="{D0257CD9-28F2-40E3-9CAA-1B88E5902A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7" y="2434"/>
              <a:ext cx="574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lgDashDot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170" name="Text Box 44">
              <a:extLst>
                <a:ext uri="{FF2B5EF4-FFF2-40B4-BE49-F238E27FC236}">
                  <a16:creationId xmlns:a16="http://schemas.microsoft.com/office/drawing/2014/main" id="{698C68A7-B61E-4B28-9E10-7E9C1EA86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386"/>
              <a:ext cx="575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lgDashDot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171" name="Text Box 45">
              <a:extLst>
                <a:ext uri="{FF2B5EF4-FFF2-40B4-BE49-F238E27FC236}">
                  <a16:creationId xmlns:a16="http://schemas.microsoft.com/office/drawing/2014/main" id="{55C36B60-0DC7-4AAC-A5B3-027A46580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962"/>
              <a:ext cx="576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lgDashDot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6172" name="Text Box 46">
              <a:extLst>
                <a:ext uri="{FF2B5EF4-FFF2-40B4-BE49-F238E27FC236}">
                  <a16:creationId xmlns:a16="http://schemas.microsoft.com/office/drawing/2014/main" id="{6BFEBDDD-D534-40D7-B927-1FF6F3655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1" y="3778"/>
              <a:ext cx="575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lgDashDot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173" name="Line 47">
              <a:extLst>
                <a:ext uri="{FF2B5EF4-FFF2-40B4-BE49-F238E27FC236}">
                  <a16:creationId xmlns:a16="http://schemas.microsoft.com/office/drawing/2014/main" id="{8EE9A382-AE26-4615-812E-89D644B7F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332"/>
              <a:ext cx="336" cy="86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48">
              <a:extLst>
                <a:ext uri="{FF2B5EF4-FFF2-40B4-BE49-F238E27FC236}">
                  <a16:creationId xmlns:a16="http://schemas.microsoft.com/office/drawing/2014/main" id="{D5B5D6B8-0199-419B-9526-4AE62CCD51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2" y="2552"/>
              <a:ext cx="1200" cy="76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49">
              <a:extLst>
                <a:ext uri="{FF2B5EF4-FFF2-40B4-BE49-F238E27FC236}">
                  <a16:creationId xmlns:a16="http://schemas.microsoft.com/office/drawing/2014/main" id="{0CEEBF31-354D-45EF-9E35-F33BD338C4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4" y="2544"/>
              <a:ext cx="480" cy="15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50">
              <a:extLst>
                <a:ext uri="{FF2B5EF4-FFF2-40B4-BE49-F238E27FC236}">
                  <a16:creationId xmlns:a16="http://schemas.microsoft.com/office/drawing/2014/main" id="{8611C4D4-7DFE-4149-AC6C-231B14F3A5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20" y="2984"/>
              <a:ext cx="288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AutoShape 51">
              <a:extLst>
                <a:ext uri="{FF2B5EF4-FFF2-40B4-BE49-F238E27FC236}">
                  <a16:creationId xmlns:a16="http://schemas.microsoft.com/office/drawing/2014/main" id="{CC94A1A8-FF6E-41D3-B400-F085A14EDA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47992">
              <a:off x="3152" y="2992"/>
              <a:ext cx="144" cy="144"/>
            </a:xfrm>
            <a:prstGeom prst="diamond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8" name="Arc 52">
              <a:extLst>
                <a:ext uri="{FF2B5EF4-FFF2-40B4-BE49-F238E27FC236}">
                  <a16:creationId xmlns:a16="http://schemas.microsoft.com/office/drawing/2014/main" id="{DB090892-0F99-41DF-BE3D-52BA57DB43AA}"/>
                </a:ext>
              </a:extLst>
            </p:cNvPr>
            <p:cNvSpPr>
              <a:spLocks/>
            </p:cNvSpPr>
            <p:nvPr/>
          </p:nvSpPr>
          <p:spPr bwMode="auto">
            <a:xfrm rot="17620925" flipV="1">
              <a:off x="4480" y="1792"/>
              <a:ext cx="144" cy="96"/>
            </a:xfrm>
            <a:custGeom>
              <a:avLst/>
              <a:gdLst>
                <a:gd name="T0" fmla="*/ 0 w 34841"/>
                <a:gd name="T1" fmla="*/ 0 h 21600"/>
                <a:gd name="T2" fmla="*/ 1 w 34841"/>
                <a:gd name="T3" fmla="*/ 0 h 21600"/>
                <a:gd name="T4" fmla="*/ 0 w 3484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41"/>
                <a:gd name="T10" fmla="*/ 0 h 21600"/>
                <a:gd name="T11" fmla="*/ 34841 w 3484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41" h="21600" fill="none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</a:path>
                <a:path w="34841" h="21600" stroke="0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  <a:lnTo>
                    <a:pt x="15704" y="21600"/>
                  </a:lnTo>
                  <a:lnTo>
                    <a:pt x="0" y="6769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9" name="Arc 53">
              <a:extLst>
                <a:ext uri="{FF2B5EF4-FFF2-40B4-BE49-F238E27FC236}">
                  <a16:creationId xmlns:a16="http://schemas.microsoft.com/office/drawing/2014/main" id="{63622018-E066-45FB-A59F-5F521E797B9A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544" y="2592"/>
              <a:ext cx="96" cy="96"/>
            </a:xfrm>
            <a:custGeom>
              <a:avLst/>
              <a:gdLst>
                <a:gd name="T0" fmla="*/ 0 w 34841"/>
                <a:gd name="T1" fmla="*/ 0 h 21600"/>
                <a:gd name="T2" fmla="*/ 0 w 34841"/>
                <a:gd name="T3" fmla="*/ 0 h 21600"/>
                <a:gd name="T4" fmla="*/ 0 w 3484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41"/>
                <a:gd name="T10" fmla="*/ 0 h 21600"/>
                <a:gd name="T11" fmla="*/ 34841 w 3484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41" h="21600" fill="none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</a:path>
                <a:path w="34841" h="21600" stroke="0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  <a:lnTo>
                    <a:pt x="15704" y="21600"/>
                  </a:lnTo>
                  <a:lnTo>
                    <a:pt x="0" y="6769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80" name="Arc 54">
              <a:extLst>
                <a:ext uri="{FF2B5EF4-FFF2-40B4-BE49-F238E27FC236}">
                  <a16:creationId xmlns:a16="http://schemas.microsoft.com/office/drawing/2014/main" id="{44BA5474-E963-49F4-B93C-B8E93280200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048" y="1392"/>
              <a:ext cx="144" cy="96"/>
            </a:xfrm>
            <a:custGeom>
              <a:avLst/>
              <a:gdLst>
                <a:gd name="T0" fmla="*/ 0 w 34841"/>
                <a:gd name="T1" fmla="*/ 0 h 21600"/>
                <a:gd name="T2" fmla="*/ 1 w 34841"/>
                <a:gd name="T3" fmla="*/ 0 h 21600"/>
                <a:gd name="T4" fmla="*/ 0 w 3484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41"/>
                <a:gd name="T10" fmla="*/ 0 h 21600"/>
                <a:gd name="T11" fmla="*/ 34841 w 3484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41" h="21600" fill="none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</a:path>
                <a:path w="34841" h="21600" stroke="0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  <a:lnTo>
                    <a:pt x="15704" y="21600"/>
                  </a:lnTo>
                  <a:lnTo>
                    <a:pt x="0" y="676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81" name="Arc 55">
              <a:extLst>
                <a:ext uri="{FF2B5EF4-FFF2-40B4-BE49-F238E27FC236}">
                  <a16:creationId xmlns:a16="http://schemas.microsoft.com/office/drawing/2014/main" id="{72B2EB9D-ADC5-4E49-89EF-37964A68C245}"/>
                </a:ext>
              </a:extLst>
            </p:cNvPr>
            <p:cNvSpPr>
              <a:spLocks/>
            </p:cNvSpPr>
            <p:nvPr/>
          </p:nvSpPr>
          <p:spPr bwMode="auto">
            <a:xfrm rot="14245746" flipV="1">
              <a:off x="3136" y="1360"/>
              <a:ext cx="144" cy="96"/>
            </a:xfrm>
            <a:custGeom>
              <a:avLst/>
              <a:gdLst>
                <a:gd name="T0" fmla="*/ 0 w 34841"/>
                <a:gd name="T1" fmla="*/ 0 h 21600"/>
                <a:gd name="T2" fmla="*/ 1 w 34841"/>
                <a:gd name="T3" fmla="*/ 0 h 21600"/>
                <a:gd name="T4" fmla="*/ 0 w 3484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41"/>
                <a:gd name="T10" fmla="*/ 0 h 21600"/>
                <a:gd name="T11" fmla="*/ 34841 w 3484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41" h="21600" fill="none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</a:path>
                <a:path w="34841" h="21600" stroke="0" extrusionOk="0">
                  <a:moveTo>
                    <a:pt x="0" y="6769"/>
                  </a:moveTo>
                  <a:cubicBezTo>
                    <a:pt x="4080" y="2448"/>
                    <a:pt x="9761" y="-1"/>
                    <a:pt x="15704" y="0"/>
                  </a:cubicBezTo>
                  <a:cubicBezTo>
                    <a:pt x="23741" y="0"/>
                    <a:pt x="31113" y="4462"/>
                    <a:pt x="34840" y="11583"/>
                  </a:cubicBezTo>
                  <a:lnTo>
                    <a:pt x="15704" y="21600"/>
                  </a:lnTo>
                  <a:lnTo>
                    <a:pt x="0" y="6769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9912" name="Rectangle 56">
            <a:extLst>
              <a:ext uri="{FF2B5EF4-FFF2-40B4-BE49-F238E27FC236}">
                <a16:creationId xmlns:a16="http://schemas.microsoft.com/office/drawing/2014/main" id="{2966F14E-3DC0-4E14-AE15-B93A029E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1089025"/>
            <a:ext cx="433388" cy="395288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</a:rPr>
              <a:t>?1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4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9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9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3" grpId="0" animBg="1"/>
      <p:bldP spid="249884" grpId="0" build="p" autoUpdateAnimBg="0" advAuto="0"/>
      <p:bldP spid="2499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16009B4-0FCB-4958-BF24-001945682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71" name="Picture 3" descr="analyzing_computer_tv_head_md_wht">
            <a:extLst>
              <a:ext uri="{FF2B5EF4-FFF2-40B4-BE49-F238E27FC236}">
                <a16:creationId xmlns:a16="http://schemas.microsoft.com/office/drawing/2014/main" id="{ED38E85A-3447-45F7-A35D-61D352F261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4">
            <a:extLst>
              <a:ext uri="{FF2B5EF4-FFF2-40B4-BE49-F238E27FC236}">
                <a16:creationId xmlns:a16="http://schemas.microsoft.com/office/drawing/2014/main" id="{90A4295B-7793-49DB-80DD-EFDE98139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73" name="Picture 5" descr="3d butterfly">
            <a:extLst>
              <a:ext uri="{FF2B5EF4-FFF2-40B4-BE49-F238E27FC236}">
                <a16:creationId xmlns:a16="http://schemas.microsoft.com/office/drawing/2014/main" id="{C4436F76-892B-4B4D-9F21-5B23999D93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Book-03-june">
            <a:extLst>
              <a:ext uri="{FF2B5EF4-FFF2-40B4-BE49-F238E27FC236}">
                <a16:creationId xmlns:a16="http://schemas.microsoft.com/office/drawing/2014/main" id="{1CE0D209-A3DF-4AC3-B14F-2DF8E9B5A7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62071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0887" name="Rectangle 7">
            <a:extLst>
              <a:ext uri="{FF2B5EF4-FFF2-40B4-BE49-F238E27FC236}">
                <a16:creationId xmlns:a16="http://schemas.microsoft.com/office/drawing/2014/main" id="{451F24F6-76B6-4D95-92DF-5021660FA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438108D4-3037-47C6-B910-FDE916271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250908" name="Text Box 28">
            <a:extLst>
              <a:ext uri="{FF2B5EF4-FFF2-40B4-BE49-F238E27FC236}">
                <a16:creationId xmlns:a16="http://schemas.microsoft.com/office/drawing/2014/main" id="{D8E135EE-F857-4195-B5D5-85ECA9173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400550"/>
            <a:ext cx="81819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Trong mỗi trường hợp hãy cho biết số đo của cung bị chắn?</a:t>
            </a:r>
          </a:p>
        </p:txBody>
      </p:sp>
      <p:grpSp>
        <p:nvGrpSpPr>
          <p:cNvPr id="2" name="Group 43">
            <a:extLst>
              <a:ext uri="{FF2B5EF4-FFF2-40B4-BE49-F238E27FC236}">
                <a16:creationId xmlns:a16="http://schemas.microsoft.com/office/drawing/2014/main" id="{3AA7B8B8-DE08-4A8D-8020-EE1F10A98FE4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2133600"/>
            <a:ext cx="7848600" cy="1820863"/>
            <a:chOff x="576" y="1344"/>
            <a:chExt cx="4944" cy="1147"/>
          </a:xfrm>
        </p:grpSpPr>
        <p:sp>
          <p:nvSpPr>
            <p:cNvPr id="7182" name="Freeform 29">
              <a:extLst>
                <a:ext uri="{FF2B5EF4-FFF2-40B4-BE49-F238E27FC236}">
                  <a16:creationId xmlns:a16="http://schemas.microsoft.com/office/drawing/2014/main" id="{BEFC6D6A-8B72-4D73-82A9-8794B0325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4" y="2137"/>
              <a:ext cx="314" cy="71"/>
            </a:xfrm>
            <a:custGeom>
              <a:avLst/>
              <a:gdLst>
                <a:gd name="T0" fmla="*/ 0 w 384"/>
                <a:gd name="T1" fmla="*/ 101 h 49"/>
                <a:gd name="T2" fmla="*/ 120 w 384"/>
                <a:gd name="T3" fmla="*/ 0 h 49"/>
                <a:gd name="T4" fmla="*/ 257 w 384"/>
                <a:gd name="T5" fmla="*/ 103 h 49"/>
                <a:gd name="T6" fmla="*/ 0 60000 65536"/>
                <a:gd name="T7" fmla="*/ 0 60000 65536"/>
                <a:gd name="T8" fmla="*/ 0 60000 65536"/>
                <a:gd name="T9" fmla="*/ 0 w 384"/>
                <a:gd name="T10" fmla="*/ 0 h 49"/>
                <a:gd name="T11" fmla="*/ 384 w 384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9">
                  <a:moveTo>
                    <a:pt x="0" y="48"/>
                  </a:moveTo>
                  <a:lnTo>
                    <a:pt x="180" y="0"/>
                  </a:lnTo>
                  <a:lnTo>
                    <a:pt x="384" y="49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3" name="Freeform 30">
              <a:extLst>
                <a:ext uri="{FF2B5EF4-FFF2-40B4-BE49-F238E27FC236}">
                  <a16:creationId xmlns:a16="http://schemas.microsoft.com/office/drawing/2014/main" id="{E33AD70D-034C-45FA-8F3A-7C0D909BE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" y="1776"/>
              <a:ext cx="324" cy="61"/>
            </a:xfrm>
            <a:custGeom>
              <a:avLst/>
              <a:gdLst>
                <a:gd name="T0" fmla="*/ 0 w 384"/>
                <a:gd name="T1" fmla="*/ 75 h 49"/>
                <a:gd name="T2" fmla="*/ 128 w 384"/>
                <a:gd name="T3" fmla="*/ 0 h 49"/>
                <a:gd name="T4" fmla="*/ 273 w 384"/>
                <a:gd name="T5" fmla="*/ 76 h 49"/>
                <a:gd name="T6" fmla="*/ 0 60000 65536"/>
                <a:gd name="T7" fmla="*/ 0 60000 65536"/>
                <a:gd name="T8" fmla="*/ 0 60000 65536"/>
                <a:gd name="T9" fmla="*/ 0 w 384"/>
                <a:gd name="T10" fmla="*/ 0 h 49"/>
                <a:gd name="T11" fmla="*/ 384 w 384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9">
                  <a:moveTo>
                    <a:pt x="0" y="48"/>
                  </a:moveTo>
                  <a:lnTo>
                    <a:pt x="180" y="0"/>
                  </a:lnTo>
                  <a:lnTo>
                    <a:pt x="384" y="49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4" name="Freeform 31">
              <a:extLst>
                <a:ext uri="{FF2B5EF4-FFF2-40B4-BE49-F238E27FC236}">
                  <a16:creationId xmlns:a16="http://schemas.microsoft.com/office/drawing/2014/main" id="{A2B02574-DE37-4C0D-B04E-30441A9C7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" y="1344"/>
              <a:ext cx="324" cy="61"/>
            </a:xfrm>
            <a:custGeom>
              <a:avLst/>
              <a:gdLst>
                <a:gd name="T0" fmla="*/ 0 w 384"/>
                <a:gd name="T1" fmla="*/ 75 h 49"/>
                <a:gd name="T2" fmla="*/ 128 w 384"/>
                <a:gd name="T3" fmla="*/ 0 h 49"/>
                <a:gd name="T4" fmla="*/ 273 w 384"/>
                <a:gd name="T5" fmla="*/ 76 h 49"/>
                <a:gd name="T6" fmla="*/ 0 60000 65536"/>
                <a:gd name="T7" fmla="*/ 0 60000 65536"/>
                <a:gd name="T8" fmla="*/ 0 60000 65536"/>
                <a:gd name="T9" fmla="*/ 0 w 384"/>
                <a:gd name="T10" fmla="*/ 0 h 49"/>
                <a:gd name="T11" fmla="*/ 384 w 384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9">
                  <a:moveTo>
                    <a:pt x="0" y="48"/>
                  </a:moveTo>
                  <a:lnTo>
                    <a:pt x="180" y="0"/>
                  </a:lnTo>
                  <a:lnTo>
                    <a:pt x="384" y="49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7185" name="Group 32">
              <a:extLst>
                <a:ext uri="{FF2B5EF4-FFF2-40B4-BE49-F238E27FC236}">
                  <a16:creationId xmlns:a16="http://schemas.microsoft.com/office/drawing/2014/main" id="{E5DC3948-5253-4CB0-9C47-9C44BB24F7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344"/>
              <a:ext cx="4944" cy="1147"/>
              <a:chOff x="588" y="1332"/>
              <a:chExt cx="4944" cy="1147"/>
            </a:xfrm>
          </p:grpSpPr>
          <p:sp>
            <p:nvSpPr>
              <p:cNvPr id="7186" name="Text Box 33">
                <a:extLst>
                  <a:ext uri="{FF2B5EF4-FFF2-40B4-BE49-F238E27FC236}">
                    <a16:creationId xmlns:a16="http://schemas.microsoft.com/office/drawing/2014/main" id="{87B921B9-38C5-4C26-BFAF-B166B59676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8" y="1344"/>
                <a:ext cx="4944" cy="1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009900"/>
                    </a:solidFill>
                    <a:latin typeface="Times New Roman" panose="02020603050405020304" pitchFamily="18" charset="0"/>
                  </a:rPr>
                  <a:t>                  Nhóm 1 vẽ : BAx = 30</a:t>
                </a:r>
                <a:r>
                  <a:rPr lang="en-US" altLang="en-US" sz="2800" baseline="30000">
                    <a:solidFill>
                      <a:srgbClr val="009900"/>
                    </a:solidFill>
                    <a:latin typeface="Times New Roman" panose="02020603050405020304" pitchFamily="18" charset="0"/>
                  </a:rPr>
                  <a:t>o </a:t>
                </a: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009900"/>
                    </a:solidFill>
                    <a:latin typeface="Times New Roman" panose="02020603050405020304" pitchFamily="18" charset="0"/>
                  </a:rPr>
                  <a:t>                  Nhóm 2  vẽ: BAx = 90</a:t>
                </a:r>
                <a:r>
                  <a:rPr lang="en-US" altLang="en-US" sz="2800" baseline="30000">
                    <a:solidFill>
                      <a:srgbClr val="009900"/>
                    </a:solidFill>
                    <a:latin typeface="Times New Roman" panose="02020603050405020304" pitchFamily="18" charset="0"/>
                  </a:rPr>
                  <a:t>o </a:t>
                </a: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009900"/>
                    </a:solidFill>
                    <a:latin typeface="Times New Roman" panose="02020603050405020304" pitchFamily="18" charset="0"/>
                  </a:rPr>
                  <a:t>Nhóm 3 và nhóm 4 vẽ: BAx = 120</a:t>
                </a:r>
              </a:p>
            </p:txBody>
          </p:sp>
          <p:grpSp>
            <p:nvGrpSpPr>
              <p:cNvPr id="7187" name="Group 34">
                <a:extLst>
                  <a:ext uri="{FF2B5EF4-FFF2-40B4-BE49-F238E27FC236}">
                    <a16:creationId xmlns:a16="http://schemas.microsoft.com/office/drawing/2014/main" id="{C9690222-23F9-4FDD-8911-9ED1710A15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2" y="1332"/>
                <a:ext cx="391" cy="877"/>
                <a:chOff x="2784" y="1296"/>
                <a:chExt cx="372" cy="877"/>
              </a:xfrm>
            </p:grpSpPr>
            <p:sp>
              <p:nvSpPr>
                <p:cNvPr id="7188" name="Freeform 35">
                  <a:extLst>
                    <a:ext uri="{FF2B5EF4-FFF2-40B4-BE49-F238E27FC236}">
                      <a16:creationId xmlns:a16="http://schemas.microsoft.com/office/drawing/2014/main" id="{BE6771A2-927E-4657-AF72-D9747E6DE6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84" y="1296"/>
                  <a:ext cx="324" cy="61"/>
                </a:xfrm>
                <a:custGeom>
                  <a:avLst/>
                  <a:gdLst>
                    <a:gd name="T0" fmla="*/ 0 w 384"/>
                    <a:gd name="T1" fmla="*/ 75 h 49"/>
                    <a:gd name="T2" fmla="*/ 128 w 384"/>
                    <a:gd name="T3" fmla="*/ 0 h 49"/>
                    <a:gd name="T4" fmla="*/ 273 w 384"/>
                    <a:gd name="T5" fmla="*/ 76 h 49"/>
                    <a:gd name="T6" fmla="*/ 0 60000 65536"/>
                    <a:gd name="T7" fmla="*/ 0 60000 65536"/>
                    <a:gd name="T8" fmla="*/ 0 60000 65536"/>
                    <a:gd name="T9" fmla="*/ 0 w 384"/>
                    <a:gd name="T10" fmla="*/ 0 h 49"/>
                    <a:gd name="T11" fmla="*/ 384 w 384"/>
                    <a:gd name="T12" fmla="*/ 49 h 4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4" h="49">
                      <a:moveTo>
                        <a:pt x="0" y="48"/>
                      </a:moveTo>
                      <a:lnTo>
                        <a:pt x="180" y="0"/>
                      </a:lnTo>
                      <a:lnTo>
                        <a:pt x="384" y="49"/>
                      </a:lnTo>
                    </a:path>
                  </a:pathLst>
                </a:custGeom>
                <a:noFill/>
                <a:ln w="9525">
                  <a:solidFill>
                    <a:srgbClr val="0099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89" name="Freeform 36">
                  <a:extLst>
                    <a:ext uri="{FF2B5EF4-FFF2-40B4-BE49-F238E27FC236}">
                      <a16:creationId xmlns:a16="http://schemas.microsoft.com/office/drawing/2014/main" id="{0FEF9AF4-625A-46DA-BA1F-4677E997C0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84" y="1728"/>
                  <a:ext cx="324" cy="61"/>
                </a:xfrm>
                <a:custGeom>
                  <a:avLst/>
                  <a:gdLst>
                    <a:gd name="T0" fmla="*/ 0 w 384"/>
                    <a:gd name="T1" fmla="*/ 75 h 49"/>
                    <a:gd name="T2" fmla="*/ 128 w 384"/>
                    <a:gd name="T3" fmla="*/ 0 h 49"/>
                    <a:gd name="T4" fmla="*/ 273 w 384"/>
                    <a:gd name="T5" fmla="*/ 76 h 49"/>
                    <a:gd name="T6" fmla="*/ 0 60000 65536"/>
                    <a:gd name="T7" fmla="*/ 0 60000 65536"/>
                    <a:gd name="T8" fmla="*/ 0 60000 65536"/>
                    <a:gd name="T9" fmla="*/ 0 w 384"/>
                    <a:gd name="T10" fmla="*/ 0 h 49"/>
                    <a:gd name="T11" fmla="*/ 384 w 384"/>
                    <a:gd name="T12" fmla="*/ 49 h 4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4" h="49">
                      <a:moveTo>
                        <a:pt x="0" y="48"/>
                      </a:moveTo>
                      <a:lnTo>
                        <a:pt x="180" y="0"/>
                      </a:lnTo>
                      <a:lnTo>
                        <a:pt x="384" y="49"/>
                      </a:lnTo>
                    </a:path>
                  </a:pathLst>
                </a:custGeom>
                <a:noFill/>
                <a:ln w="9525">
                  <a:solidFill>
                    <a:srgbClr val="0099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90" name="Freeform 37">
                  <a:extLst>
                    <a:ext uri="{FF2B5EF4-FFF2-40B4-BE49-F238E27FC236}">
                      <a16:creationId xmlns:a16="http://schemas.microsoft.com/office/drawing/2014/main" id="{0D1628AD-6929-4EE7-A97B-815F8E7055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2" y="2112"/>
                  <a:ext cx="324" cy="61"/>
                </a:xfrm>
                <a:custGeom>
                  <a:avLst/>
                  <a:gdLst>
                    <a:gd name="T0" fmla="*/ 0 w 384"/>
                    <a:gd name="T1" fmla="*/ 75 h 49"/>
                    <a:gd name="T2" fmla="*/ 128 w 384"/>
                    <a:gd name="T3" fmla="*/ 0 h 49"/>
                    <a:gd name="T4" fmla="*/ 273 w 384"/>
                    <a:gd name="T5" fmla="*/ 76 h 49"/>
                    <a:gd name="T6" fmla="*/ 0 60000 65536"/>
                    <a:gd name="T7" fmla="*/ 0 60000 65536"/>
                    <a:gd name="T8" fmla="*/ 0 60000 65536"/>
                    <a:gd name="T9" fmla="*/ 0 w 384"/>
                    <a:gd name="T10" fmla="*/ 0 h 49"/>
                    <a:gd name="T11" fmla="*/ 384 w 384"/>
                    <a:gd name="T12" fmla="*/ 49 h 4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4" h="49">
                      <a:moveTo>
                        <a:pt x="0" y="48"/>
                      </a:moveTo>
                      <a:lnTo>
                        <a:pt x="180" y="0"/>
                      </a:lnTo>
                      <a:lnTo>
                        <a:pt x="384" y="49"/>
                      </a:lnTo>
                    </a:path>
                  </a:pathLst>
                </a:custGeom>
                <a:noFill/>
                <a:ln w="9525">
                  <a:solidFill>
                    <a:srgbClr val="0099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.VnTime" panose="020B7200000000000000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sp>
        <p:nvSpPr>
          <p:cNvPr id="250918" name="Text Box 38">
            <a:extLst>
              <a:ext uri="{FF2B5EF4-FFF2-40B4-BE49-F238E27FC236}">
                <a16:creationId xmlns:a16="http://schemas.microsoft.com/office/drawing/2014/main" id="{45BCA670-7FC9-46CF-9500-441565608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04925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Hãy vẽ góc BAx taọ bởi tia tiếp tuyến và dây cung trong ba trường hợp sau:</a:t>
            </a:r>
          </a:p>
        </p:txBody>
      </p:sp>
      <p:sp>
        <p:nvSpPr>
          <p:cNvPr id="250921" name="Text Box 41">
            <a:extLst>
              <a:ext uri="{FF2B5EF4-FFF2-40B4-BE49-F238E27FC236}">
                <a16:creationId xmlns:a16="http://schemas.microsoft.com/office/drawing/2014/main" id="{1DC965E2-558E-4738-88F3-AFDF6E839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229225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(Thời gian làm bài 2 phút, sau đó các nhóm đổi bài cho nhau. Rồi nhận xét đánh giá.) </a:t>
            </a:r>
            <a:endParaRPr lang="en-US" altLang="en-US" b="0">
              <a:solidFill>
                <a:srgbClr val="0F00D8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0922" name="Rectangle 42">
            <a:extLst>
              <a:ext uri="{FF2B5EF4-FFF2-40B4-BE49-F238E27FC236}">
                <a16:creationId xmlns:a16="http://schemas.microsoft.com/office/drawing/2014/main" id="{1C3CD5C3-16B6-48CF-BC62-B8892DB01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016000"/>
            <a:ext cx="433388" cy="395288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</a:rPr>
              <a:t>?1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5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50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250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7" grpId="0" animBg="1"/>
      <p:bldP spid="250908" grpId="0" autoUpdateAnimBg="0"/>
      <p:bldP spid="250918" grpId="0" build="p" autoUpdateAnimBg="0"/>
      <p:bldP spid="250921" grpId="0" build="p" autoUpdateAnimBg="0"/>
      <p:bldP spid="2509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B0AEF23-8CFE-41EF-8AE0-34CAC3D03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8195" name="Picture 3" descr="analyzing_computer_tv_head_md_wht">
            <a:extLst>
              <a:ext uri="{FF2B5EF4-FFF2-40B4-BE49-F238E27FC236}">
                <a16:creationId xmlns:a16="http://schemas.microsoft.com/office/drawing/2014/main" id="{B42B3EF5-5CBD-4B74-849C-70C6C28107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>
            <a:extLst>
              <a:ext uri="{FF2B5EF4-FFF2-40B4-BE49-F238E27FC236}">
                <a16:creationId xmlns:a16="http://schemas.microsoft.com/office/drawing/2014/main" id="{E52C38DA-13CA-478F-9FBA-CB3231668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8197" name="Picture 5" descr="3d butterfly">
            <a:extLst>
              <a:ext uri="{FF2B5EF4-FFF2-40B4-BE49-F238E27FC236}">
                <a16:creationId xmlns:a16="http://schemas.microsoft.com/office/drawing/2014/main" id="{DC27700B-9E40-476A-8CA8-ABE92D7CF0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Book-03-june">
            <a:extLst>
              <a:ext uri="{FF2B5EF4-FFF2-40B4-BE49-F238E27FC236}">
                <a16:creationId xmlns:a16="http://schemas.microsoft.com/office/drawing/2014/main" id="{06A59CD1-E467-467A-B5AD-72D11D8B7F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1911" name="Rectangle 7">
            <a:extLst>
              <a:ext uri="{FF2B5EF4-FFF2-40B4-BE49-F238E27FC236}">
                <a16:creationId xmlns:a16="http://schemas.microsoft.com/office/drawing/2014/main" id="{4BD9274A-8DA0-459C-9B74-008AC2ABD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385CBEA3-06C6-4DF0-81D3-66FF9094C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899E82D6-0AE2-454E-8B37-643A7EF4C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8C93E729-CA8E-43B7-9EA1-753271799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33994A0F-4F34-4AF0-B0ED-2A7EE9FD1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0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chemeClr val="bg1"/>
                </a:solidFill>
                <a:latin typeface="Times New Roman" panose="02020603050405020304" pitchFamily="18" charset="0"/>
              </a:rPr>
              <a:t>Đáp án cho mỗi trường hợp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4D097536-E373-47B0-83A7-DCE85BFCE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00400"/>
            <a:ext cx="883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251917" name="Text Box 13">
            <a:extLst>
              <a:ext uri="{FF2B5EF4-FFF2-40B4-BE49-F238E27FC236}">
                <a16:creationId xmlns:a16="http://schemas.microsoft.com/office/drawing/2014/main" id="{9C68823E-DF47-4404-AEBC-C1DDF4CDB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5013325"/>
            <a:ext cx="8515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FF"/>
                </a:solidFill>
                <a:latin typeface="Times New Roman" panose="02020603050405020304" pitchFamily="18" charset="0"/>
              </a:rPr>
              <a:t>Từ đó hãy phát biểu nhận định trên thành một mệnh đề toán học?</a:t>
            </a:r>
          </a:p>
        </p:txBody>
      </p:sp>
      <p:sp>
        <p:nvSpPr>
          <p:cNvPr id="8206" name="Text Box 15">
            <a:extLst>
              <a:ext uri="{FF2B5EF4-FFF2-40B4-BE49-F238E27FC236}">
                <a16:creationId xmlns:a16="http://schemas.microsoft.com/office/drawing/2014/main" id="{0C2E651C-E707-4B78-BB88-F1C8F3083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150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F7B1CD2F-FDAD-4A8B-8933-88E3AB0CE634}"/>
              </a:ext>
            </a:extLst>
          </p:cNvPr>
          <p:cNvGrpSpPr>
            <a:grpSpLocks/>
          </p:cNvGrpSpPr>
          <p:nvPr/>
        </p:nvGrpSpPr>
        <p:grpSpPr bwMode="auto">
          <a:xfrm>
            <a:off x="590550" y="4041775"/>
            <a:ext cx="8553450" cy="1085850"/>
            <a:chOff x="144" y="2100"/>
            <a:chExt cx="5388" cy="684"/>
          </a:xfrm>
        </p:grpSpPr>
        <p:sp>
          <p:nvSpPr>
            <p:cNvPr id="8221" name="Arc 17">
              <a:extLst>
                <a:ext uri="{FF2B5EF4-FFF2-40B4-BE49-F238E27FC236}">
                  <a16:creationId xmlns:a16="http://schemas.microsoft.com/office/drawing/2014/main" id="{3A24DE71-6A7E-4696-88DF-2544380B16EE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1068" y="2412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2" name="Text Box 18">
              <a:extLst>
                <a:ext uri="{FF2B5EF4-FFF2-40B4-BE49-F238E27FC236}">
                  <a16:creationId xmlns:a16="http://schemas.microsoft.com/office/drawing/2014/main" id="{FCEE8EA8-1669-4036-A68F-BF7986F681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112"/>
              <a:ext cx="538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9900"/>
                  </a:solidFill>
                  <a:latin typeface="Times New Roman" panose="02020603050405020304" pitchFamily="18" charset="0"/>
                </a:rPr>
                <a:t>Hãy tìm mối liên hệ giữa số đo của BAx với số đo của AmB ?</a:t>
              </a:r>
            </a:p>
          </p:txBody>
        </p:sp>
        <p:sp>
          <p:nvSpPr>
            <p:cNvPr id="8223" name="Freeform 19">
              <a:extLst>
                <a:ext uri="{FF2B5EF4-FFF2-40B4-BE49-F238E27FC236}">
                  <a16:creationId xmlns:a16="http://schemas.microsoft.com/office/drawing/2014/main" id="{CD673C57-6E04-4DC7-89EB-157CC2EA8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2100"/>
              <a:ext cx="288" cy="73"/>
            </a:xfrm>
            <a:custGeom>
              <a:avLst/>
              <a:gdLst>
                <a:gd name="T0" fmla="*/ 0 w 288"/>
                <a:gd name="T1" fmla="*/ 72 h 73"/>
                <a:gd name="T2" fmla="*/ 136 w 288"/>
                <a:gd name="T3" fmla="*/ 0 h 73"/>
                <a:gd name="T4" fmla="*/ 288 w 288"/>
                <a:gd name="T5" fmla="*/ 73 h 73"/>
                <a:gd name="T6" fmla="*/ 0 60000 65536"/>
                <a:gd name="T7" fmla="*/ 0 60000 65536"/>
                <a:gd name="T8" fmla="*/ 0 60000 65536"/>
                <a:gd name="T9" fmla="*/ 0 w 288"/>
                <a:gd name="T10" fmla="*/ 0 h 73"/>
                <a:gd name="T11" fmla="*/ 288 w 288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73">
                  <a:moveTo>
                    <a:pt x="0" y="72"/>
                  </a:moveTo>
                  <a:lnTo>
                    <a:pt x="136" y="0"/>
                  </a:lnTo>
                  <a:lnTo>
                    <a:pt x="288" y="73"/>
                  </a:lnTo>
                </a:path>
              </a:pathLst>
            </a:custGeom>
            <a:noFill/>
            <a:ln w="952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68">
            <a:extLst>
              <a:ext uri="{FF2B5EF4-FFF2-40B4-BE49-F238E27FC236}">
                <a16:creationId xmlns:a16="http://schemas.microsoft.com/office/drawing/2014/main" id="{8C44D2F0-34A6-458B-B1A4-103C3D406333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1052513"/>
            <a:ext cx="2220912" cy="3036887"/>
            <a:chOff x="3894" y="1554"/>
            <a:chExt cx="1680" cy="2298"/>
          </a:xfrm>
        </p:grpSpPr>
        <p:sp>
          <p:nvSpPr>
            <p:cNvPr id="8209" name="Text Box 69">
              <a:extLst>
                <a:ext uri="{FF2B5EF4-FFF2-40B4-BE49-F238E27FC236}">
                  <a16:creationId xmlns:a16="http://schemas.microsoft.com/office/drawing/2014/main" id="{4421F416-19FC-4B50-AC81-2D47EBD969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9" y="1596"/>
              <a:ext cx="24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10" name="Oval 70">
              <a:extLst>
                <a:ext uri="{FF2B5EF4-FFF2-40B4-BE49-F238E27FC236}">
                  <a16:creationId xmlns:a16="http://schemas.microsoft.com/office/drawing/2014/main" id="{1E05F342-7058-4EAF-BAB9-E228D2AFF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68"/>
              <a:ext cx="1536" cy="1584"/>
            </a:xfrm>
            <a:prstGeom prst="ellipse">
              <a:avLst/>
            </a:prstGeom>
            <a:noFill/>
            <a:ln w="19050">
              <a:solidFill>
                <a:srgbClr val="00B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1" name="Text Box 71">
              <a:extLst>
                <a:ext uri="{FF2B5EF4-FFF2-40B4-BE49-F238E27FC236}">
                  <a16:creationId xmlns:a16="http://schemas.microsoft.com/office/drawing/2014/main" id="{FCD2E5F0-3C1B-45D9-B195-44A6409196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9" y="2622"/>
              <a:ext cx="575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8212" name="Text Box 72">
              <a:extLst>
                <a:ext uri="{FF2B5EF4-FFF2-40B4-BE49-F238E27FC236}">
                  <a16:creationId xmlns:a16="http://schemas.microsoft.com/office/drawing/2014/main" id="{0AE352EA-CE8F-493F-95AA-8226E54E16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5" y="2850"/>
              <a:ext cx="5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8213" name="Line 73">
              <a:extLst>
                <a:ext uri="{FF2B5EF4-FFF2-40B4-BE49-F238E27FC236}">
                  <a16:creationId xmlns:a16="http://schemas.microsoft.com/office/drawing/2014/main" id="{3C260741-9DB6-46B7-85C9-0DD4FE2DC6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556"/>
              <a:ext cx="13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74">
              <a:extLst>
                <a:ext uri="{FF2B5EF4-FFF2-40B4-BE49-F238E27FC236}">
                  <a16:creationId xmlns:a16="http://schemas.microsoft.com/office/drawing/2014/main" id="{E2626EE2-3E18-4DC9-A447-5B9A07AD43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1554"/>
              <a:ext cx="960" cy="12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Text Box 75">
              <a:extLst>
                <a:ext uri="{FF2B5EF4-FFF2-40B4-BE49-F238E27FC236}">
                  <a16:creationId xmlns:a16="http://schemas.microsoft.com/office/drawing/2014/main" id="{4EB1608B-8B5B-4B10-A18A-9B9FDB55F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346"/>
              <a:ext cx="4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8216" name="Text Box 76">
              <a:extLst>
                <a:ext uri="{FF2B5EF4-FFF2-40B4-BE49-F238E27FC236}">
                  <a16:creationId xmlns:a16="http://schemas.microsoft.com/office/drawing/2014/main" id="{73A7D8A0-648E-480D-BADA-416FF0AD1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8" y="2316"/>
              <a:ext cx="33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8217" name="Line 77">
              <a:extLst>
                <a:ext uri="{FF2B5EF4-FFF2-40B4-BE49-F238E27FC236}">
                  <a16:creationId xmlns:a16="http://schemas.microsoft.com/office/drawing/2014/main" id="{B1FE8BB6-1D2F-49E5-AF5C-20BBD73BF4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28" y="2556"/>
              <a:ext cx="576" cy="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Arc 78">
              <a:extLst>
                <a:ext uri="{FF2B5EF4-FFF2-40B4-BE49-F238E27FC236}">
                  <a16:creationId xmlns:a16="http://schemas.microsoft.com/office/drawing/2014/main" id="{934E2008-90F3-4106-BDC9-496B69237A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4" y="2364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9" name="Rectangle 79">
              <a:extLst>
                <a:ext uri="{FF2B5EF4-FFF2-40B4-BE49-F238E27FC236}">
                  <a16:creationId xmlns:a16="http://schemas.microsoft.com/office/drawing/2014/main" id="{6707391D-9988-4711-98D6-F725137202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31618">
              <a:off x="4096" y="2567"/>
              <a:ext cx="32" cy="44"/>
            </a:xfrm>
            <a:prstGeom prst="rect">
              <a:avLst/>
            </a:prstGeom>
            <a:noFill/>
            <a:ln w="12700">
              <a:solidFill>
                <a:srgbClr val="66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0" name="Text Box 80">
              <a:extLst>
                <a:ext uri="{FF2B5EF4-FFF2-40B4-BE49-F238E27FC236}">
                  <a16:creationId xmlns:a16="http://schemas.microsoft.com/office/drawing/2014/main" id="{14CE22E4-B899-4FE6-BF52-8EE97B62F3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7" y="2028"/>
              <a:ext cx="239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51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11" grpId="0" animBg="1"/>
      <p:bldP spid="25191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BB5DEB1-CC6D-4557-89F1-7E559E0F0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1339850"/>
            <a:ext cx="8101012" cy="493395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19" name="Picture 3" descr="analyzing_computer_tv_head_md_wht">
            <a:extLst>
              <a:ext uri="{FF2B5EF4-FFF2-40B4-BE49-F238E27FC236}">
                <a16:creationId xmlns:a16="http://schemas.microsoft.com/office/drawing/2014/main" id="{147B297C-649E-491F-9B7A-1F6F4AC2F4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4">
            <a:extLst>
              <a:ext uri="{FF2B5EF4-FFF2-40B4-BE49-F238E27FC236}">
                <a16:creationId xmlns:a16="http://schemas.microsoft.com/office/drawing/2014/main" id="{E7E6672D-918C-44FB-B0E6-04E0A549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21" name="Picture 5" descr="3d butterfly">
            <a:extLst>
              <a:ext uri="{FF2B5EF4-FFF2-40B4-BE49-F238E27FC236}">
                <a16:creationId xmlns:a16="http://schemas.microsoft.com/office/drawing/2014/main" id="{FBA9E92B-0C6E-4F5B-A245-08E0075770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Book-03-june">
            <a:extLst>
              <a:ext uri="{FF2B5EF4-FFF2-40B4-BE49-F238E27FC236}">
                <a16:creationId xmlns:a16="http://schemas.microsoft.com/office/drawing/2014/main" id="{2B454244-F535-4091-A04C-5609B0027A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2935" name="Rectangle 7">
            <a:extLst>
              <a:ext uri="{FF2B5EF4-FFF2-40B4-BE49-F238E27FC236}">
                <a16:creationId xmlns:a16="http://schemas.microsoft.com/office/drawing/2014/main" id="{888E729E-2E0D-4CCE-AF0D-3BA3B326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41325"/>
            <a:ext cx="6911975" cy="684213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100000">
                <a:srgbClr val="FFFF6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0D8"/>
                </a:solidFill>
                <a:latin typeface="Times New Roman" panose="02020603050405020304" pitchFamily="18" charset="0"/>
              </a:rPr>
              <a:t>GÓC TẠO BỞI TIA TIẾP TUYẾN VÀ DÂY CUNG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C305E482-F273-4320-88A5-B3022A094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252937" name="Text Box 9">
            <a:extLst>
              <a:ext uri="{FF2B5EF4-FFF2-40B4-BE49-F238E27FC236}">
                <a16:creationId xmlns:a16="http://schemas.microsoft.com/office/drawing/2014/main" id="{49C803FF-6351-46C5-87E4-1EC3CDC85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341438"/>
            <a:ext cx="2159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FF"/>
                </a:solidFill>
                <a:latin typeface="Times New Roman" panose="02020603050405020304" pitchFamily="18" charset="0"/>
              </a:rPr>
              <a:t>2/ Định lí </a:t>
            </a:r>
          </a:p>
        </p:txBody>
      </p:sp>
      <p:sp>
        <p:nvSpPr>
          <p:cNvPr id="252938" name="Text Box 10">
            <a:extLst>
              <a:ext uri="{FF2B5EF4-FFF2-40B4-BE49-F238E27FC236}">
                <a16:creationId xmlns:a16="http://schemas.microsoft.com/office/drawing/2014/main" id="{CBABED17-67FB-43A6-AD6C-CDE036A12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16113"/>
            <a:ext cx="76882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>
                <a:solidFill>
                  <a:srgbClr val="009900"/>
                </a:solidFill>
                <a:latin typeface="Times New Roman" panose="02020603050405020304" pitchFamily="18" charset="0"/>
              </a:rPr>
              <a:t>ố đo của góc tạo bởi tia tiếp tuyến và dây cung bằng nửa số đo của cung bị chắn</a:t>
            </a: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?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F804721B-43F3-44E1-9934-D8A9934A30B0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960688"/>
            <a:ext cx="3867150" cy="1600200"/>
            <a:chOff x="216" y="480"/>
            <a:chExt cx="2436" cy="1008"/>
          </a:xfrm>
        </p:grpSpPr>
        <p:sp>
          <p:nvSpPr>
            <p:cNvPr id="9246" name="Line 17">
              <a:extLst>
                <a:ext uri="{FF2B5EF4-FFF2-40B4-BE49-F238E27FC236}">
                  <a16:creationId xmlns:a16="http://schemas.microsoft.com/office/drawing/2014/main" id="{2FA23BE9-7AB4-46EC-9B04-37CA2216A4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480"/>
              <a:ext cx="0" cy="1008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18">
              <a:extLst>
                <a:ext uri="{FF2B5EF4-FFF2-40B4-BE49-F238E27FC236}">
                  <a16:creationId xmlns:a16="http://schemas.microsoft.com/office/drawing/2014/main" id="{C59B81BF-DCF5-4E42-ADDB-CC8F3AE4E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" y="1032"/>
              <a:ext cx="2400" cy="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Text Box 19">
              <a:extLst>
                <a:ext uri="{FF2B5EF4-FFF2-40B4-BE49-F238E27FC236}">
                  <a16:creationId xmlns:a16="http://schemas.microsoft.com/office/drawing/2014/main" id="{976702F0-EDBF-4C91-B8CA-54AF3929E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" y="612"/>
              <a:ext cx="5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solidFill>
                    <a:srgbClr val="009900"/>
                  </a:solidFill>
                  <a:latin typeface="Times New Roman" panose="02020603050405020304" pitchFamily="18" charset="0"/>
                </a:rPr>
                <a:t>GT</a:t>
              </a:r>
            </a:p>
          </p:txBody>
        </p:sp>
        <p:sp>
          <p:nvSpPr>
            <p:cNvPr id="9249" name="Text Box 20">
              <a:extLst>
                <a:ext uri="{FF2B5EF4-FFF2-40B4-BE49-F238E27FC236}">
                  <a16:creationId xmlns:a16="http://schemas.microsoft.com/office/drawing/2014/main" id="{3125E323-3301-4CD1-AA49-74F630A9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056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solidFill>
                    <a:srgbClr val="0099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KL</a:t>
              </a:r>
            </a:p>
          </p:txBody>
        </p:sp>
      </p:grpSp>
      <p:sp>
        <p:nvSpPr>
          <p:cNvPr id="252949" name="Text Box 21">
            <a:extLst>
              <a:ext uri="{FF2B5EF4-FFF2-40B4-BE49-F238E27FC236}">
                <a16:creationId xmlns:a16="http://schemas.microsoft.com/office/drawing/2014/main" id="{1DD62554-F166-41C3-931F-9EE6D07CB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8892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</a:rPr>
              <a:t>Đường tròn (O;R)  Ax </a:t>
            </a: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 OA, Dây </a:t>
            </a: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sym typeface="Wingdings 3" panose="05040102010807070707" pitchFamily="18" charset="2"/>
              </a:rPr>
              <a:t>AB</a:t>
            </a:r>
          </a:p>
        </p:txBody>
      </p:sp>
      <p:grpSp>
        <p:nvGrpSpPr>
          <p:cNvPr id="3" name="Group 22">
            <a:extLst>
              <a:ext uri="{FF2B5EF4-FFF2-40B4-BE49-F238E27FC236}">
                <a16:creationId xmlns:a16="http://schemas.microsoft.com/office/drawing/2014/main" id="{A7AC8096-ADCE-4B2D-9FF4-6D80B109BD38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3465513"/>
            <a:ext cx="3581400" cy="1160462"/>
            <a:chOff x="804" y="696"/>
            <a:chExt cx="2256" cy="731"/>
          </a:xfrm>
        </p:grpSpPr>
        <p:sp>
          <p:nvSpPr>
            <p:cNvPr id="9243" name="Arc 23">
              <a:extLst>
                <a:ext uri="{FF2B5EF4-FFF2-40B4-BE49-F238E27FC236}">
                  <a16:creationId xmlns:a16="http://schemas.microsoft.com/office/drawing/2014/main" id="{9144ADED-CFD1-41CE-B00E-DF0A55041843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2256" y="1032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4" name="Text Box 24">
              <a:extLst>
                <a:ext uri="{FF2B5EF4-FFF2-40B4-BE49-F238E27FC236}">
                  <a16:creationId xmlns:a16="http://schemas.microsoft.com/office/drawing/2014/main" id="{7912F485-E189-4991-8AE6-FC6591B5FB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696"/>
              <a:ext cx="2256" cy="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endPara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BAx =  1/2 Sđ AB</a:t>
              </a:r>
            </a:p>
          </p:txBody>
        </p:sp>
        <p:sp>
          <p:nvSpPr>
            <p:cNvPr id="9245" name="Freeform 25">
              <a:extLst>
                <a:ext uri="{FF2B5EF4-FFF2-40B4-BE49-F238E27FC236}">
                  <a16:creationId xmlns:a16="http://schemas.microsoft.com/office/drawing/2014/main" id="{D0B292C1-0128-4C16-B0A2-2EC35DDF0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" y="1080"/>
              <a:ext cx="432" cy="73"/>
            </a:xfrm>
            <a:custGeom>
              <a:avLst/>
              <a:gdLst>
                <a:gd name="T0" fmla="*/ 0 w 432"/>
                <a:gd name="T1" fmla="*/ 72 h 73"/>
                <a:gd name="T2" fmla="*/ 216 w 432"/>
                <a:gd name="T3" fmla="*/ 0 h 73"/>
                <a:gd name="T4" fmla="*/ 432 w 432"/>
                <a:gd name="T5" fmla="*/ 73 h 73"/>
                <a:gd name="T6" fmla="*/ 0 60000 65536"/>
                <a:gd name="T7" fmla="*/ 0 60000 65536"/>
                <a:gd name="T8" fmla="*/ 0 60000 65536"/>
                <a:gd name="T9" fmla="*/ 0 w 432"/>
                <a:gd name="T10" fmla="*/ 0 h 73"/>
                <a:gd name="T11" fmla="*/ 432 w 432"/>
                <a:gd name="T12" fmla="*/ 73 h 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3">
                  <a:moveTo>
                    <a:pt x="0" y="72"/>
                  </a:moveTo>
                  <a:lnTo>
                    <a:pt x="216" y="0"/>
                  </a:lnTo>
                  <a:lnTo>
                    <a:pt x="432" y="73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48">
            <a:extLst>
              <a:ext uri="{FF2B5EF4-FFF2-40B4-BE49-F238E27FC236}">
                <a16:creationId xmlns:a16="http://schemas.microsoft.com/office/drawing/2014/main" id="{9928C9D3-88F2-48CB-9002-0FAE577F6697}"/>
              </a:ext>
            </a:extLst>
          </p:cNvPr>
          <p:cNvGrpSpPr>
            <a:grpSpLocks/>
          </p:cNvGrpSpPr>
          <p:nvPr/>
        </p:nvGrpSpPr>
        <p:grpSpPr bwMode="auto">
          <a:xfrm>
            <a:off x="5472113" y="2816225"/>
            <a:ext cx="2220912" cy="3036888"/>
            <a:chOff x="3894" y="1554"/>
            <a:chExt cx="1680" cy="2298"/>
          </a:xfrm>
        </p:grpSpPr>
        <p:sp>
          <p:nvSpPr>
            <p:cNvPr id="9231" name="Text Box 49">
              <a:extLst>
                <a:ext uri="{FF2B5EF4-FFF2-40B4-BE49-F238E27FC236}">
                  <a16:creationId xmlns:a16="http://schemas.microsoft.com/office/drawing/2014/main" id="{52460D01-CC31-4D7C-9A9A-4E97A824D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9" y="1596"/>
              <a:ext cx="24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232" name="Oval 50">
              <a:extLst>
                <a:ext uri="{FF2B5EF4-FFF2-40B4-BE49-F238E27FC236}">
                  <a16:creationId xmlns:a16="http://schemas.microsoft.com/office/drawing/2014/main" id="{CBF2DD8E-43CD-4E4A-BBCC-33FA8FF9A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68"/>
              <a:ext cx="1536" cy="1584"/>
            </a:xfrm>
            <a:prstGeom prst="ellipse">
              <a:avLst/>
            </a:prstGeom>
            <a:noFill/>
            <a:ln w="19050">
              <a:solidFill>
                <a:srgbClr val="00B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3" name="Text Box 51">
              <a:extLst>
                <a:ext uri="{FF2B5EF4-FFF2-40B4-BE49-F238E27FC236}">
                  <a16:creationId xmlns:a16="http://schemas.microsoft.com/office/drawing/2014/main" id="{761C031B-83AE-4BA5-A590-558AB10E1D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9" y="2622"/>
              <a:ext cx="575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9234" name="Text Box 52">
              <a:extLst>
                <a:ext uri="{FF2B5EF4-FFF2-40B4-BE49-F238E27FC236}">
                  <a16:creationId xmlns:a16="http://schemas.microsoft.com/office/drawing/2014/main" id="{F24877DA-650E-4235-887D-85720E1ECF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5" y="2850"/>
              <a:ext cx="5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9235" name="Line 53">
              <a:extLst>
                <a:ext uri="{FF2B5EF4-FFF2-40B4-BE49-F238E27FC236}">
                  <a16:creationId xmlns:a16="http://schemas.microsoft.com/office/drawing/2014/main" id="{52F2464F-DA52-49DE-BEAC-551A0FF21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556"/>
              <a:ext cx="139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54">
              <a:extLst>
                <a:ext uri="{FF2B5EF4-FFF2-40B4-BE49-F238E27FC236}">
                  <a16:creationId xmlns:a16="http://schemas.microsoft.com/office/drawing/2014/main" id="{5EBE696C-B22D-4009-BF19-C9C76B2D5E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1554"/>
              <a:ext cx="960" cy="129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Text Box 55">
              <a:extLst>
                <a:ext uri="{FF2B5EF4-FFF2-40B4-BE49-F238E27FC236}">
                  <a16:creationId xmlns:a16="http://schemas.microsoft.com/office/drawing/2014/main" id="{3228DFF1-D783-468C-A794-A3678766BE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346"/>
              <a:ext cx="4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9238" name="Text Box 56">
              <a:extLst>
                <a:ext uri="{FF2B5EF4-FFF2-40B4-BE49-F238E27FC236}">
                  <a16:creationId xmlns:a16="http://schemas.microsoft.com/office/drawing/2014/main" id="{4645FA73-F714-4155-BB79-09D51E9C9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8" y="2316"/>
              <a:ext cx="33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9239" name="Line 57">
              <a:extLst>
                <a:ext uri="{FF2B5EF4-FFF2-40B4-BE49-F238E27FC236}">
                  <a16:creationId xmlns:a16="http://schemas.microsoft.com/office/drawing/2014/main" id="{D3DB80A2-8BA5-4C9C-A0F9-C3213CAE45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28" y="2556"/>
              <a:ext cx="576" cy="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Arc 58">
              <a:extLst>
                <a:ext uri="{FF2B5EF4-FFF2-40B4-BE49-F238E27FC236}">
                  <a16:creationId xmlns:a16="http://schemas.microsoft.com/office/drawing/2014/main" id="{28E67978-5E45-436A-B58E-2A9395B1A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4" y="2364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1" name="Rectangle 59">
              <a:extLst>
                <a:ext uri="{FF2B5EF4-FFF2-40B4-BE49-F238E27FC236}">
                  <a16:creationId xmlns:a16="http://schemas.microsoft.com/office/drawing/2014/main" id="{A63C5C3C-12F5-42E9-880F-4CFB406EB5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31618">
              <a:off x="4096" y="2567"/>
              <a:ext cx="32" cy="44"/>
            </a:xfrm>
            <a:prstGeom prst="rect">
              <a:avLst/>
            </a:prstGeom>
            <a:noFill/>
            <a:ln w="12700">
              <a:solidFill>
                <a:srgbClr val="66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2" name="Text Box 60">
              <a:extLst>
                <a:ext uri="{FF2B5EF4-FFF2-40B4-BE49-F238E27FC236}">
                  <a16:creationId xmlns:a16="http://schemas.microsoft.com/office/drawing/2014/main" id="{2B613834-AF90-4C0D-8133-FF28298C8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7" y="2028"/>
              <a:ext cx="239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FF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252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5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5" grpId="0" animBg="1"/>
      <p:bldP spid="252937" grpId="0"/>
      <p:bldP spid="252938" grpId="0" build="p" autoUpdateAnimBg="0"/>
      <p:bldP spid="25294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08B7F48-5918-4D2F-970E-93A9FB80B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404813"/>
            <a:ext cx="8101012" cy="58689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43" name="Picture 3" descr="analyzing_computer_tv_head_md_wht">
            <a:extLst>
              <a:ext uri="{FF2B5EF4-FFF2-40B4-BE49-F238E27FC236}">
                <a16:creationId xmlns:a16="http://schemas.microsoft.com/office/drawing/2014/main" id="{75D162C0-5365-41A7-9AC2-5F01ADEC47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68300"/>
            <a:ext cx="6286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4">
            <a:extLst>
              <a:ext uri="{FF2B5EF4-FFF2-40B4-BE49-F238E27FC236}">
                <a16:creationId xmlns:a16="http://schemas.microsoft.com/office/drawing/2014/main" id="{A7EF0FD8-BD93-46B0-BD05-6C8A90075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45" name="Picture 5" descr="3d butterfly">
            <a:extLst>
              <a:ext uri="{FF2B5EF4-FFF2-40B4-BE49-F238E27FC236}">
                <a16:creationId xmlns:a16="http://schemas.microsoft.com/office/drawing/2014/main" id="{B16B2E20-BFDE-4808-A71B-EA57C946FC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683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Book-03-june">
            <a:extLst>
              <a:ext uri="{FF2B5EF4-FFF2-40B4-BE49-F238E27FC236}">
                <a16:creationId xmlns:a16="http://schemas.microsoft.com/office/drawing/2014/main" id="{FCFCDB3E-90D1-471A-96DE-80BA2D3E7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286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8">
            <a:extLst>
              <a:ext uri="{FF2B5EF4-FFF2-40B4-BE49-F238E27FC236}">
                <a16:creationId xmlns:a16="http://schemas.microsoft.com/office/drawing/2014/main" id="{F74D59F7-8123-4930-8885-ACD885C6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sp>
        <p:nvSpPr>
          <p:cNvPr id="253961" name="Text Box 9">
            <a:extLst>
              <a:ext uri="{FF2B5EF4-FFF2-40B4-BE49-F238E27FC236}">
                <a16:creationId xmlns:a16="http://schemas.microsoft.com/office/drawing/2014/main" id="{E50CDFC1-6826-4D86-B61B-CECFDFA66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404813"/>
            <a:ext cx="76914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?3 Hãy so sánh số đo của góc BAx , góc ACB với số đo của cung AmB?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1EFDB0FE-14B8-4EC4-92ED-DEE44C18A30B}"/>
              </a:ext>
            </a:extLst>
          </p:cNvPr>
          <p:cNvGrpSpPr>
            <a:grpSpLocks/>
          </p:cNvGrpSpPr>
          <p:nvPr/>
        </p:nvGrpSpPr>
        <p:grpSpPr bwMode="auto">
          <a:xfrm>
            <a:off x="5616575" y="1665288"/>
            <a:ext cx="2943225" cy="2422525"/>
            <a:chOff x="3600" y="480"/>
            <a:chExt cx="1854" cy="1526"/>
          </a:xfrm>
        </p:grpSpPr>
        <p:sp>
          <p:nvSpPr>
            <p:cNvPr id="10271" name="Text Box 11">
              <a:extLst>
                <a:ext uri="{FF2B5EF4-FFF2-40B4-BE49-F238E27FC236}">
                  <a16:creationId xmlns:a16="http://schemas.microsoft.com/office/drawing/2014/main" id="{95CE3D98-97EA-4E6B-826C-51CEC6CF31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8" y="51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72" name="Oval 12">
              <a:extLst>
                <a:ext uri="{FF2B5EF4-FFF2-40B4-BE49-F238E27FC236}">
                  <a16:creationId xmlns:a16="http://schemas.microsoft.com/office/drawing/2014/main" id="{95893EB4-8B6B-453B-9C55-573757C82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" y="710"/>
              <a:ext cx="1296" cy="1296"/>
            </a:xfrm>
            <a:prstGeom prst="ellips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5EBBAF70-7F8E-457A-86D1-D57A7088A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710"/>
              <a:ext cx="1488" cy="0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Text Box 14">
              <a:extLst>
                <a:ext uri="{FF2B5EF4-FFF2-40B4-BE49-F238E27FC236}">
                  <a16:creationId xmlns:a16="http://schemas.microsoft.com/office/drawing/2014/main" id="{AFD4D700-FCBB-41EE-BDC0-20BA221AB9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8" y="882"/>
              <a:ext cx="33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540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0275" name="Text Box 15">
              <a:extLst>
                <a:ext uri="{FF2B5EF4-FFF2-40B4-BE49-F238E27FC236}">
                  <a16:creationId xmlns:a16="http://schemas.microsoft.com/office/drawing/2014/main" id="{19C4C2B9-B3D8-4843-B9CA-8C3E3F49CF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51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0276" name="Text Box 16">
              <a:extLst>
                <a:ext uri="{FF2B5EF4-FFF2-40B4-BE49-F238E27FC236}">
                  <a16:creationId xmlns:a16="http://schemas.microsoft.com/office/drawing/2014/main" id="{8BD4FE5F-6B2C-417C-95CA-93AFAC206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8" y="48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277" name="Text Box 17">
              <a:extLst>
                <a:ext uri="{FF2B5EF4-FFF2-40B4-BE49-F238E27FC236}">
                  <a16:creationId xmlns:a16="http://schemas.microsoft.com/office/drawing/2014/main" id="{0C9EA4CC-CDF5-4AE7-BE91-82C801F49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0" y="132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0278" name="Text Box 18">
              <a:extLst>
                <a:ext uri="{FF2B5EF4-FFF2-40B4-BE49-F238E27FC236}">
                  <a16:creationId xmlns:a16="http://schemas.microsoft.com/office/drawing/2014/main" id="{61C644A8-05DF-488C-B823-138C0CA92E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1641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0279" name="Line 19">
              <a:extLst>
                <a:ext uri="{FF2B5EF4-FFF2-40B4-BE49-F238E27FC236}">
                  <a16:creationId xmlns:a16="http://schemas.microsoft.com/office/drawing/2014/main" id="{2F954815-D2B3-43D9-A255-7A6BFBADC2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4" y="702"/>
              <a:ext cx="0" cy="576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Text Box 20">
              <a:extLst>
                <a:ext uri="{FF2B5EF4-FFF2-40B4-BE49-F238E27FC236}">
                  <a16:creationId xmlns:a16="http://schemas.microsoft.com/office/drawing/2014/main" id="{D0770EB3-71B3-446B-A72F-082C03D784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114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>
                  <a:solidFill>
                    <a:srgbClr val="FF0000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0281" name="Text Box 21">
              <a:extLst>
                <a:ext uri="{FF2B5EF4-FFF2-40B4-BE49-F238E27FC236}">
                  <a16:creationId xmlns:a16="http://schemas.microsoft.com/office/drawing/2014/main" id="{CF9130AA-C0D3-4F93-882D-78CEAA4B90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0" y="798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14842A05-624E-45B9-834C-06EA716D1D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6" y="702"/>
              <a:ext cx="528" cy="1008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B1F25560-DDE8-49E4-B7EA-EFA82527B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4" y="708"/>
              <a:ext cx="642" cy="68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542C1760-D250-4CE6-A700-643ED215078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485154" flipV="1">
              <a:off x="3864" y="1410"/>
              <a:ext cx="1200" cy="288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Rectangle 25">
              <a:extLst>
                <a:ext uri="{FF2B5EF4-FFF2-40B4-BE49-F238E27FC236}">
                  <a16:creationId xmlns:a16="http://schemas.microsoft.com/office/drawing/2014/main" id="{D53D5054-8001-4F77-9C45-FA6BBF5D7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4" y="716"/>
              <a:ext cx="60" cy="58"/>
            </a:xfrm>
            <a:prstGeom prst="rect">
              <a:avLst/>
            </a:prstGeom>
            <a:noFill/>
            <a:ln w="19050">
              <a:solidFill>
                <a:srgbClr val="00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2800" b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250" name="Freeform 26">
            <a:extLst>
              <a:ext uri="{FF2B5EF4-FFF2-40B4-BE49-F238E27FC236}">
                <a16:creationId xmlns:a16="http://schemas.microsoft.com/office/drawing/2014/main" id="{6AF3EABC-0AB9-41AB-A117-1EF18A37368A}"/>
              </a:ext>
            </a:extLst>
          </p:cNvPr>
          <p:cNvSpPr>
            <a:spLocks/>
          </p:cNvSpPr>
          <p:nvPr/>
        </p:nvSpPr>
        <p:spPr bwMode="auto">
          <a:xfrm>
            <a:off x="-685800" y="4194175"/>
            <a:ext cx="457200" cy="74613"/>
          </a:xfrm>
          <a:custGeom>
            <a:avLst/>
            <a:gdLst>
              <a:gd name="T0" fmla="*/ 0 w 288"/>
              <a:gd name="T1" fmla="*/ 115927976 h 47"/>
              <a:gd name="T2" fmla="*/ 345262153 w 288"/>
              <a:gd name="T3" fmla="*/ 0 h 47"/>
              <a:gd name="T4" fmla="*/ 725804891 w 288"/>
              <a:gd name="T5" fmla="*/ 118448942 h 47"/>
              <a:gd name="T6" fmla="*/ 0 60000 65536"/>
              <a:gd name="T7" fmla="*/ 0 60000 65536"/>
              <a:gd name="T8" fmla="*/ 0 60000 65536"/>
              <a:gd name="T9" fmla="*/ 0 w 288"/>
              <a:gd name="T10" fmla="*/ 0 h 47"/>
              <a:gd name="T11" fmla="*/ 288 w 288"/>
              <a:gd name="T12" fmla="*/ 47 h 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7">
                <a:moveTo>
                  <a:pt x="0" y="46"/>
                </a:moveTo>
                <a:lnTo>
                  <a:pt x="137" y="0"/>
                </a:lnTo>
                <a:lnTo>
                  <a:pt x="288" y="47"/>
                </a:ln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1" name="Freeform 27">
            <a:extLst>
              <a:ext uri="{FF2B5EF4-FFF2-40B4-BE49-F238E27FC236}">
                <a16:creationId xmlns:a16="http://schemas.microsoft.com/office/drawing/2014/main" id="{76E9E84C-5D71-402C-AAD9-F955A0B47698}"/>
              </a:ext>
            </a:extLst>
          </p:cNvPr>
          <p:cNvSpPr>
            <a:spLocks/>
          </p:cNvSpPr>
          <p:nvPr/>
        </p:nvSpPr>
        <p:spPr bwMode="auto">
          <a:xfrm>
            <a:off x="-685800" y="4191000"/>
            <a:ext cx="457200" cy="74613"/>
          </a:xfrm>
          <a:custGeom>
            <a:avLst/>
            <a:gdLst>
              <a:gd name="T0" fmla="*/ 0 w 288"/>
              <a:gd name="T1" fmla="*/ 115927976 h 47"/>
              <a:gd name="T2" fmla="*/ 345262153 w 288"/>
              <a:gd name="T3" fmla="*/ 0 h 47"/>
              <a:gd name="T4" fmla="*/ 725804891 w 288"/>
              <a:gd name="T5" fmla="*/ 118448942 h 47"/>
              <a:gd name="T6" fmla="*/ 0 60000 65536"/>
              <a:gd name="T7" fmla="*/ 0 60000 65536"/>
              <a:gd name="T8" fmla="*/ 0 60000 65536"/>
              <a:gd name="T9" fmla="*/ 0 w 288"/>
              <a:gd name="T10" fmla="*/ 0 h 47"/>
              <a:gd name="T11" fmla="*/ 288 w 288"/>
              <a:gd name="T12" fmla="*/ 47 h 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7">
                <a:moveTo>
                  <a:pt x="0" y="46"/>
                </a:moveTo>
                <a:lnTo>
                  <a:pt x="137" y="0"/>
                </a:lnTo>
                <a:lnTo>
                  <a:pt x="288" y="47"/>
                </a:ln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Text Box 28">
            <a:extLst>
              <a:ext uri="{FF2B5EF4-FFF2-40B4-BE49-F238E27FC236}">
                <a16:creationId xmlns:a16="http://schemas.microsoft.com/office/drawing/2014/main" id="{B8A07191-1967-49E7-A0DD-6AF3B1DA8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587625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grpSp>
        <p:nvGrpSpPr>
          <p:cNvPr id="3" name="Group 29">
            <a:extLst>
              <a:ext uri="{FF2B5EF4-FFF2-40B4-BE49-F238E27FC236}">
                <a16:creationId xmlns:a16="http://schemas.microsoft.com/office/drawing/2014/main" id="{A055751A-F695-4316-B37F-D69FE9BD331A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376363"/>
            <a:ext cx="4953000" cy="2833687"/>
            <a:chOff x="384" y="1160"/>
            <a:chExt cx="3120" cy="1785"/>
          </a:xfrm>
        </p:grpSpPr>
        <p:sp>
          <p:nvSpPr>
            <p:cNvPr id="10263" name="Text Box 30">
              <a:extLst>
                <a:ext uri="{FF2B5EF4-FFF2-40B4-BE49-F238E27FC236}">
                  <a16:creationId xmlns:a16="http://schemas.microsoft.com/office/drawing/2014/main" id="{87351CFA-0D66-4A21-A740-54232229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198"/>
              <a:ext cx="3120" cy="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FF00FF"/>
                  </a:solidFill>
                  <a:latin typeface="Times New Roman" panose="02020603050405020304" pitchFamily="18" charset="0"/>
                </a:rPr>
                <a:t>BAx= ½ SđAmB(Vì BAx là góc tạo bởi tia tiếp tuyến Ax và dây cung AB)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FF0066"/>
                  </a:solidFill>
                  <a:latin typeface="Times New Roman" panose="02020603050405020304" pitchFamily="18" charset="0"/>
                </a:rPr>
                <a:t>ACB = ½ SđAmB (Vì ACB là góc nội tiếp chắn AmB)</a:t>
              </a:r>
            </a:p>
          </p:txBody>
        </p:sp>
        <p:sp>
          <p:nvSpPr>
            <p:cNvPr id="10264" name="Arc 31">
              <a:extLst>
                <a:ext uri="{FF2B5EF4-FFF2-40B4-BE49-F238E27FC236}">
                  <a16:creationId xmlns:a16="http://schemas.microsoft.com/office/drawing/2014/main" id="{0FEE0BAD-81DF-4392-9761-639216903133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2760" y="2568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5" name="Freeform 32">
              <a:extLst>
                <a:ext uri="{FF2B5EF4-FFF2-40B4-BE49-F238E27FC236}">
                  <a16:creationId xmlns:a16="http://schemas.microsoft.com/office/drawing/2014/main" id="{740C302E-2770-4542-843F-5D006ACBD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" y="1224"/>
              <a:ext cx="432" cy="48"/>
            </a:xfrm>
            <a:custGeom>
              <a:avLst/>
              <a:gdLst>
                <a:gd name="T0" fmla="*/ 0 w 288"/>
                <a:gd name="T1" fmla="*/ 48 h 47"/>
                <a:gd name="T2" fmla="*/ 309 w 288"/>
                <a:gd name="T3" fmla="*/ 0 h 47"/>
                <a:gd name="T4" fmla="*/ 648 w 288"/>
                <a:gd name="T5" fmla="*/ 49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6" name="Arc 33">
              <a:extLst>
                <a:ext uri="{FF2B5EF4-FFF2-40B4-BE49-F238E27FC236}">
                  <a16:creationId xmlns:a16="http://schemas.microsoft.com/office/drawing/2014/main" id="{E94E9C67-0955-425C-A9F2-E9DD8001A647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1808" y="1160"/>
              <a:ext cx="269" cy="23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7" name="Freeform 34">
              <a:extLst>
                <a:ext uri="{FF2B5EF4-FFF2-40B4-BE49-F238E27FC236}">
                  <a16:creationId xmlns:a16="http://schemas.microsoft.com/office/drawing/2014/main" id="{CC009621-359D-4616-A991-E6A7FB326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" y="1210"/>
              <a:ext cx="432" cy="48"/>
            </a:xfrm>
            <a:custGeom>
              <a:avLst/>
              <a:gdLst>
                <a:gd name="T0" fmla="*/ 0 w 288"/>
                <a:gd name="T1" fmla="*/ 48 h 47"/>
                <a:gd name="T2" fmla="*/ 309 w 288"/>
                <a:gd name="T3" fmla="*/ 0 h 47"/>
                <a:gd name="T4" fmla="*/ 648 w 288"/>
                <a:gd name="T5" fmla="*/ 49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8" name="Freeform 35">
              <a:extLst>
                <a:ext uri="{FF2B5EF4-FFF2-40B4-BE49-F238E27FC236}">
                  <a16:creationId xmlns:a16="http://schemas.microsoft.com/office/drawing/2014/main" id="{2BC7FEC7-1CF7-48BD-AC64-2C49D5C321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" y="2242"/>
              <a:ext cx="384" cy="48"/>
            </a:xfrm>
            <a:custGeom>
              <a:avLst/>
              <a:gdLst>
                <a:gd name="T0" fmla="*/ 0 w 288"/>
                <a:gd name="T1" fmla="*/ 48 h 47"/>
                <a:gd name="T2" fmla="*/ 244 w 288"/>
                <a:gd name="T3" fmla="*/ 0 h 47"/>
                <a:gd name="T4" fmla="*/ 512 w 288"/>
                <a:gd name="T5" fmla="*/ 49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9" name="Arc 36">
              <a:extLst>
                <a:ext uri="{FF2B5EF4-FFF2-40B4-BE49-F238E27FC236}">
                  <a16:creationId xmlns:a16="http://schemas.microsoft.com/office/drawing/2014/main" id="{414AD720-FB32-44F0-9648-4A1090C92277}"/>
                </a:ext>
              </a:extLst>
            </p:cNvPr>
            <p:cNvSpPr>
              <a:spLocks/>
            </p:cNvSpPr>
            <p:nvPr/>
          </p:nvSpPr>
          <p:spPr bwMode="auto">
            <a:xfrm rot="12992336" flipV="1">
              <a:off x="1944" y="2218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70" name="Freeform 37">
              <a:extLst>
                <a:ext uri="{FF2B5EF4-FFF2-40B4-BE49-F238E27FC236}">
                  <a16:creationId xmlns:a16="http://schemas.microsoft.com/office/drawing/2014/main" id="{E4FF9453-9379-407A-A04F-6D0FE775F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" y="2268"/>
              <a:ext cx="384" cy="48"/>
            </a:xfrm>
            <a:custGeom>
              <a:avLst/>
              <a:gdLst>
                <a:gd name="T0" fmla="*/ 0 w 288"/>
                <a:gd name="T1" fmla="*/ 48 h 47"/>
                <a:gd name="T2" fmla="*/ 244 w 288"/>
                <a:gd name="T3" fmla="*/ 0 h 47"/>
                <a:gd name="T4" fmla="*/ 512 w 288"/>
                <a:gd name="T5" fmla="*/ 49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54" name="Arc 38">
            <a:extLst>
              <a:ext uri="{FF2B5EF4-FFF2-40B4-BE49-F238E27FC236}">
                <a16:creationId xmlns:a16="http://schemas.microsoft.com/office/drawing/2014/main" id="{D1EF8F84-7013-4C60-B66F-0625A7CB83D1}"/>
              </a:ext>
            </a:extLst>
          </p:cNvPr>
          <p:cNvSpPr>
            <a:spLocks/>
          </p:cNvSpPr>
          <p:nvPr/>
        </p:nvSpPr>
        <p:spPr bwMode="auto">
          <a:xfrm rot="12992336" flipV="1">
            <a:off x="-685800" y="3276600"/>
            <a:ext cx="381000" cy="304800"/>
          </a:xfrm>
          <a:custGeom>
            <a:avLst/>
            <a:gdLst>
              <a:gd name="T0" fmla="*/ 0 w 21600"/>
              <a:gd name="T1" fmla="*/ 0 h 21600"/>
              <a:gd name="T2" fmla="*/ 6720416 w 21600"/>
              <a:gd name="T3" fmla="*/ 4301067 h 21600"/>
              <a:gd name="T4" fmla="*/ 0 w 21600"/>
              <a:gd name="T5" fmla="*/ 43010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5" name="Freeform 39">
            <a:extLst>
              <a:ext uri="{FF2B5EF4-FFF2-40B4-BE49-F238E27FC236}">
                <a16:creationId xmlns:a16="http://schemas.microsoft.com/office/drawing/2014/main" id="{7F98353E-D736-4297-AA10-128797EDC285}"/>
              </a:ext>
            </a:extLst>
          </p:cNvPr>
          <p:cNvSpPr>
            <a:spLocks/>
          </p:cNvSpPr>
          <p:nvPr/>
        </p:nvSpPr>
        <p:spPr bwMode="auto">
          <a:xfrm>
            <a:off x="-685800" y="4191000"/>
            <a:ext cx="457200" cy="74613"/>
          </a:xfrm>
          <a:custGeom>
            <a:avLst/>
            <a:gdLst>
              <a:gd name="T0" fmla="*/ 0 w 288"/>
              <a:gd name="T1" fmla="*/ 115927976 h 47"/>
              <a:gd name="T2" fmla="*/ 345262153 w 288"/>
              <a:gd name="T3" fmla="*/ 0 h 47"/>
              <a:gd name="T4" fmla="*/ 725804891 w 288"/>
              <a:gd name="T5" fmla="*/ 118448942 h 47"/>
              <a:gd name="T6" fmla="*/ 0 60000 65536"/>
              <a:gd name="T7" fmla="*/ 0 60000 65536"/>
              <a:gd name="T8" fmla="*/ 0 60000 65536"/>
              <a:gd name="T9" fmla="*/ 0 w 288"/>
              <a:gd name="T10" fmla="*/ 0 h 47"/>
              <a:gd name="T11" fmla="*/ 288 w 288"/>
              <a:gd name="T12" fmla="*/ 47 h 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7">
                <a:moveTo>
                  <a:pt x="0" y="46"/>
                </a:moveTo>
                <a:lnTo>
                  <a:pt x="137" y="0"/>
                </a:lnTo>
                <a:lnTo>
                  <a:pt x="288" y="47"/>
                </a:ln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3992" name="Text Box 40">
            <a:extLst>
              <a:ext uri="{FF2B5EF4-FFF2-40B4-BE49-F238E27FC236}">
                <a16:creationId xmlns:a16="http://schemas.microsoft.com/office/drawing/2014/main" id="{1953F90A-F327-4B47-BE58-00A1100EC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941888"/>
            <a:ext cx="81915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Hãy phát biểu thành một mệnh đề toán học?</a:t>
            </a:r>
          </a:p>
        </p:txBody>
      </p:sp>
      <p:sp>
        <p:nvSpPr>
          <p:cNvPr id="253997" name="Text Box 45">
            <a:extLst>
              <a:ext uri="{FF2B5EF4-FFF2-40B4-BE49-F238E27FC236}">
                <a16:creationId xmlns:a16="http://schemas.microsoft.com/office/drawing/2014/main" id="{78F2ECEE-14B0-46F2-9840-D891FBFE2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45125"/>
            <a:ext cx="784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Times New Roman" panose="02020603050405020304" pitchFamily="18" charset="0"/>
              </a:rPr>
              <a:t>Mệnh đề đó chính là hệ quả.</a:t>
            </a:r>
          </a:p>
        </p:txBody>
      </p:sp>
      <p:sp>
        <p:nvSpPr>
          <p:cNvPr id="10258" name="Text Box 46">
            <a:extLst>
              <a:ext uri="{FF2B5EF4-FFF2-40B4-BE49-F238E27FC236}">
                <a16:creationId xmlns:a16="http://schemas.microsoft.com/office/drawing/2014/main" id="{700FDB9F-5C5C-434C-814E-9662603A4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019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altLang="en-US" sz="2800" b="0">
              <a:latin typeface="Times New Roman" panose="02020603050405020304" pitchFamily="18" charset="0"/>
            </a:endParaRPr>
          </a:p>
        </p:txBody>
      </p:sp>
      <p:grpSp>
        <p:nvGrpSpPr>
          <p:cNvPr id="4" name="Group 47">
            <a:extLst>
              <a:ext uri="{FF2B5EF4-FFF2-40B4-BE49-F238E27FC236}">
                <a16:creationId xmlns:a16="http://schemas.microsoft.com/office/drawing/2014/main" id="{1CEECD61-9D1F-4D8C-9556-42ED9C8BE843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4257675"/>
            <a:ext cx="2124075" cy="595313"/>
            <a:chOff x="4224" y="2736"/>
            <a:chExt cx="1248" cy="310"/>
          </a:xfrm>
        </p:grpSpPr>
        <p:sp>
          <p:nvSpPr>
            <p:cNvPr id="10260" name="Text Box 48" descr="Oak">
              <a:extLst>
                <a:ext uri="{FF2B5EF4-FFF2-40B4-BE49-F238E27FC236}">
                  <a16:creationId xmlns:a16="http://schemas.microsoft.com/office/drawing/2014/main" id="{A31DF4FE-F055-472A-B8CB-827A6BA5BA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736"/>
              <a:ext cx="1248" cy="310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76200" cmpd="tri">
              <a:solidFill>
                <a:srgbClr val="00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0">
                  <a:solidFill>
                    <a:srgbClr val="0066FF"/>
                  </a:solidFill>
                  <a:latin typeface="Times New Roman" panose="02020603050405020304" pitchFamily="18" charset="0"/>
                </a:rPr>
                <a:t>BAx = ACB</a:t>
              </a:r>
            </a:p>
          </p:txBody>
        </p:sp>
        <p:sp>
          <p:nvSpPr>
            <p:cNvPr id="10261" name="Freeform 49">
              <a:extLst>
                <a:ext uri="{FF2B5EF4-FFF2-40B4-BE49-F238E27FC236}">
                  <a16:creationId xmlns:a16="http://schemas.microsoft.com/office/drawing/2014/main" id="{074E5E78-9595-41B7-B777-539EF592E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2736"/>
              <a:ext cx="432" cy="47"/>
            </a:xfrm>
            <a:custGeom>
              <a:avLst/>
              <a:gdLst>
                <a:gd name="T0" fmla="*/ 0 w 288"/>
                <a:gd name="T1" fmla="*/ 46 h 47"/>
                <a:gd name="T2" fmla="*/ 309 w 288"/>
                <a:gd name="T3" fmla="*/ 0 h 47"/>
                <a:gd name="T4" fmla="*/ 648 w 288"/>
                <a:gd name="T5" fmla="*/ 47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2" name="Freeform 50">
              <a:extLst>
                <a:ext uri="{FF2B5EF4-FFF2-40B4-BE49-F238E27FC236}">
                  <a16:creationId xmlns:a16="http://schemas.microsoft.com/office/drawing/2014/main" id="{62044261-E9EE-41D2-ADE2-D3FBB8AEB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2736"/>
              <a:ext cx="432" cy="47"/>
            </a:xfrm>
            <a:custGeom>
              <a:avLst/>
              <a:gdLst>
                <a:gd name="T0" fmla="*/ 0 w 288"/>
                <a:gd name="T1" fmla="*/ 46 h 47"/>
                <a:gd name="T2" fmla="*/ 309 w 288"/>
                <a:gd name="T3" fmla="*/ 0 h 47"/>
                <a:gd name="T4" fmla="*/ 648 w 288"/>
                <a:gd name="T5" fmla="*/ 47 h 47"/>
                <a:gd name="T6" fmla="*/ 0 60000 65536"/>
                <a:gd name="T7" fmla="*/ 0 60000 65536"/>
                <a:gd name="T8" fmla="*/ 0 60000 65536"/>
                <a:gd name="T9" fmla="*/ 0 w 288"/>
                <a:gd name="T10" fmla="*/ 0 h 47"/>
                <a:gd name="T11" fmla="*/ 288 w 288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7">
                  <a:moveTo>
                    <a:pt x="0" y="46"/>
                  </a:moveTo>
                  <a:lnTo>
                    <a:pt x="137" y="0"/>
                  </a:lnTo>
                  <a:lnTo>
                    <a:pt x="288" y="47"/>
                  </a:lnTo>
                </a:path>
              </a:pathLst>
            </a:cu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53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53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253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61" grpId="0" build="p" autoUpdateAnimBg="0"/>
      <p:bldP spid="253992" grpId="0" build="p" autoUpdateAnimBg="0"/>
      <p:bldP spid="253997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3000</TotalTime>
  <Words>700</Words>
  <Application>Microsoft Office PowerPoint</Application>
  <PresentationFormat>On-screen Show (4:3)</PresentationFormat>
  <Paragraphs>127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.VnTimeH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CUONG</dc:creator>
  <cp:lastModifiedBy>Hang Phan Thu</cp:lastModifiedBy>
  <cp:revision>268</cp:revision>
  <dcterms:created xsi:type="dcterms:W3CDTF">2007-11-04T23:13:24Z</dcterms:created>
  <dcterms:modified xsi:type="dcterms:W3CDTF">2022-02-12T14:35:44Z</dcterms:modified>
</cp:coreProperties>
</file>