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66" r:id="rId3"/>
    <p:sldId id="270" r:id="rId4"/>
    <p:sldId id="292" r:id="rId5"/>
    <p:sldId id="290" r:id="rId6"/>
    <p:sldId id="267" r:id="rId7"/>
    <p:sldId id="293" r:id="rId8"/>
    <p:sldId id="268" r:id="rId9"/>
    <p:sldId id="269" r:id="rId10"/>
    <p:sldId id="259" r:id="rId11"/>
    <p:sldId id="294" r:id="rId12"/>
    <p:sldId id="288" r:id="rId13"/>
    <p:sldId id="271" r:id="rId14"/>
    <p:sldId id="295" r:id="rId15"/>
    <p:sldId id="272" r:id="rId16"/>
    <p:sldId id="273" r:id="rId17"/>
    <p:sldId id="296" r:id="rId18"/>
    <p:sldId id="275" r:id="rId19"/>
    <p:sldId id="280" r:id="rId20"/>
    <p:sldId id="281" r:id="rId21"/>
    <p:sldId id="276" r:id="rId22"/>
    <p:sldId id="282" r:id="rId23"/>
    <p:sldId id="291" r:id="rId24"/>
    <p:sldId id="289" r:id="rId25"/>
    <p:sldId id="279" r:id="rId26"/>
    <p:sldId id="260" r:id="rId27"/>
    <p:sldId id="284" r:id="rId28"/>
    <p:sldId id="285" r:id="rId29"/>
    <p:sldId id="26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85" autoAdjust="0"/>
  </p:normalViewPr>
  <p:slideViewPr>
    <p:cSldViewPr>
      <p:cViewPr varScale="1">
        <p:scale>
          <a:sx n="51" d="100"/>
          <a:sy n="51" d="100"/>
        </p:scale>
        <p:origin x="1720"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E1F27-56C7-46A6-BCC7-D6091F045804}" type="datetimeFigureOut">
              <a:rPr lang="en-US" smtClean="0"/>
              <a:pPr/>
              <a:t>5/10/2024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187D6-E379-46B2-8EA9-E70049C176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187D6-E379-46B2-8EA9-E70049C176A6}" type="slidenum">
              <a:rPr lang="en-US" smtClean="0"/>
              <a:pPr/>
              <a:t>7</a:t>
            </a:fld>
            <a:endParaRPr lang="en-US"/>
          </a:p>
        </p:txBody>
      </p:sp>
    </p:spTree>
    <p:extLst>
      <p:ext uri="{BB962C8B-B14F-4D97-AF65-F5344CB8AC3E}">
        <p14:creationId xmlns:p14="http://schemas.microsoft.com/office/powerpoint/2010/main" val="264168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17</a:t>
            </a:fld>
            <a:endParaRPr lang="en-US"/>
          </a:p>
        </p:txBody>
      </p:sp>
    </p:spTree>
    <p:extLst>
      <p:ext uri="{BB962C8B-B14F-4D97-AF65-F5344CB8AC3E}">
        <p14:creationId xmlns:p14="http://schemas.microsoft.com/office/powerpoint/2010/main" val="6552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ED3EBD-F78D-4F60-B57C-55472D07D427}"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D3EBD-F78D-4F60-B57C-55472D07D427}"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D3EBD-F78D-4F60-B57C-55472D07D427}"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D3EBD-F78D-4F60-B57C-55472D07D427}"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ED3EBD-F78D-4F60-B57C-55472D07D427}"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ED3EBD-F78D-4F60-B57C-55472D07D427}"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ED3EBD-F78D-4F60-B57C-55472D07D427}" type="datetimeFigureOut">
              <a:rPr lang="en-US" smtClean="0"/>
              <a:pPr/>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ED3EBD-F78D-4F60-B57C-55472D07D427}" type="datetimeFigureOut">
              <a:rPr lang="en-US" smtClean="0"/>
              <a:pPr/>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D3EBD-F78D-4F60-B57C-55472D07D427}" type="datetimeFigureOut">
              <a:rPr lang="en-US" smtClean="0"/>
              <a:pPr/>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D3EBD-F78D-4F60-B57C-55472D07D427}" type="datetimeFigureOut">
              <a:rPr lang="en-US" smtClean="0"/>
              <a:pPr/>
              <a:t>5/10/2024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613DF-2C03-4FFE-BB20-A49DEB78D8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ệ mặt trời là gì có bao nhiêu hành tinh - Quan sát hệ mặt trời"/>
          <p:cNvPicPr>
            <a:picLocks noChangeAspect="1" noChangeArrowheads="1"/>
          </p:cNvPicPr>
          <p:nvPr/>
        </p:nvPicPr>
        <p:blipFill>
          <a:blip r:embed="rId2"/>
          <a:srcRect/>
          <a:stretch>
            <a:fillRect/>
          </a:stretch>
        </p:blipFill>
        <p:spPr bwMode="auto">
          <a:xfrm>
            <a:off x="0" y="0"/>
            <a:ext cx="9144000" cy="6934200"/>
          </a:xfrm>
          <a:prstGeom prst="rect">
            <a:avLst/>
          </a:prstGeom>
          <a:noFill/>
        </p:spPr>
      </p:pic>
      <p:sp>
        <p:nvSpPr>
          <p:cNvPr id="5" name="Rectangle 3"/>
          <p:cNvSpPr>
            <a:spLocks noChangeArrowheads="1"/>
          </p:cNvSpPr>
          <p:nvPr/>
        </p:nvSpPr>
        <p:spPr bwMode="auto">
          <a:xfrm>
            <a:off x="228600" y="76200"/>
            <a:ext cx="9144000" cy="18288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6000" b="1" kern="0" dirty="0">
                <a:solidFill>
                  <a:srgbClr val="FFFF00"/>
                </a:solidFill>
              </a:rPr>
              <a:t>BÀI 54. HỆ MẶT TRỜI </a:t>
            </a: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477328"/>
          </a:xfrm>
          <a:prstGeom prst="rect">
            <a:avLst/>
          </a:prstGeom>
        </p:spPr>
        <p:txBody>
          <a:bodyPr wrap="square">
            <a:spAutoFit/>
          </a:bodyPr>
          <a:lstStyle/>
          <a:p>
            <a:r>
              <a:rPr lang="vi-VN"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vòng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Đất</a:t>
            </a:r>
            <a:r>
              <a:rPr lang="en-US" sz="3000" dirty="0">
                <a:latin typeface="Times New Roman" pitchFamily="18" charset="0"/>
                <a:cs typeface="Times New Roman" pitchFamily="18" charset="0"/>
              </a:rPr>
              <a:t>?</a:t>
            </a:r>
          </a:p>
        </p:txBody>
      </p:sp>
      <p:sp>
        <p:nvSpPr>
          <p:cNvPr id="9" name="Rectangle 8"/>
          <p:cNvSpPr/>
          <p:nvPr/>
        </p:nvSpPr>
        <p:spPr>
          <a:xfrm>
            <a:off x="0" y="1447800"/>
            <a:ext cx="9144000" cy="1015663"/>
          </a:xfrm>
          <a:prstGeom prst="rect">
            <a:avLst/>
          </a:prstGeom>
        </p:spPr>
        <p:txBody>
          <a:bodyPr wrap="square">
            <a:spAutoFit/>
          </a:bodyPr>
          <a:lstStyle/>
          <a:p>
            <a:r>
              <a:rPr lang="en-US" sz="3000" dirty="0">
                <a:latin typeface="Times New Roman" pitchFamily="18" charset="0"/>
                <a:cs typeface="Times New Roman" pitchFamily="18" charset="0"/>
              </a:rPr>
              <a:t>+ Chu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quay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1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a:t>
            </a:r>
            <a:endParaRPr lang="vi-VN"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 Chu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quay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1,03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4280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slide(fromBottom)">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slide(fromBottom)">
                                      <p:cBhvr>
                                        <p:cTn id="1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405"/>
            <a:ext cx="8991600" cy="553998"/>
          </a:xfrm>
          <a:prstGeom prst="rect">
            <a:avLst/>
          </a:prstGeom>
        </p:spPr>
        <p:txBody>
          <a:bodyPr wrap="square">
            <a:spAutoFit/>
          </a:bodyPr>
          <a:lstStyle/>
          <a:p>
            <a:pPr fontAlgn="base"/>
            <a:r>
              <a:rPr lang="en-US" sz="3000" b="1" dirty="0">
                <a:latin typeface="Times New Roman" pitchFamily="18" charset="0"/>
                <a:cs typeface="Times New Roman" pitchFamily="18" charset="0"/>
              </a:rPr>
              <a:t>2. </a:t>
            </a:r>
            <a:r>
              <a:rPr lang="en-US" sz="3000" b="1" dirty="0" err="1">
                <a:latin typeface="Times New Roman" pitchFamily="18" charset="0"/>
                <a:cs typeface="Times New Roman" pitchFamily="18" charset="0"/>
              </a:rPr>
              <a:t>Các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hành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vòng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ngoài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Mặt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Trời</a:t>
            </a:r>
            <a:endParaRPr lang="en-US" sz="3000" b="1" dirty="0">
              <a:latin typeface="Times New Roman" pitchFamily="18" charset="0"/>
              <a:cs typeface="Times New Roman" pitchFamily="18" charset="0"/>
            </a:endParaRPr>
          </a:p>
        </p:txBody>
      </p:sp>
      <p:sp>
        <p:nvSpPr>
          <p:cNvPr id="11" name="Rectangle 10"/>
          <p:cNvSpPr/>
          <p:nvPr/>
        </p:nvSpPr>
        <p:spPr>
          <a:xfrm>
            <a:off x="0" y="566403"/>
            <a:ext cx="9144000" cy="1938992"/>
          </a:xfrm>
          <a:prstGeom prst="rect">
            <a:avLst/>
          </a:prstGeom>
        </p:spPr>
        <p:txBody>
          <a:bodyPr wrap="square">
            <a:spAutoFit/>
          </a:bodyPr>
          <a:lstStyle/>
          <a:p>
            <a:r>
              <a:rPr lang="vi-VN" sz="3000" dirty="0">
                <a:latin typeface="Times New Roman" pitchFamily="18" charset="0"/>
                <a:cs typeface="Times New Roman" pitchFamily="18" charset="0"/>
              </a:rPr>
              <a:t>- Bốn hành tinh vòng ngoài là: Mộc tinh, Thổ tinh, Thiên Vương tinh, Hải Vương tinh được gọi là các hành tinh khí khổng lồ vì chúng có thành phần chủ yếu là các hợp chất khí và có kích thước rất lớn.</a:t>
            </a:r>
            <a:endParaRPr lang="en-US" sz="3000" dirty="0">
              <a:latin typeface="Times New Roman" pitchFamily="18" charset="0"/>
              <a:cs typeface="Times New Roman" pitchFamily="18" charset="0"/>
            </a:endParaRPr>
          </a:p>
        </p:txBody>
      </p:sp>
      <p:sp>
        <p:nvSpPr>
          <p:cNvPr id="12" name="Rectangle 11"/>
          <p:cNvSpPr/>
          <p:nvPr/>
        </p:nvSpPr>
        <p:spPr>
          <a:xfrm>
            <a:off x="-33670" y="2505395"/>
            <a:ext cx="9144000" cy="1015663"/>
          </a:xfrm>
          <a:prstGeom prst="rect">
            <a:avLst/>
          </a:prstGeom>
        </p:spPr>
        <p:txBody>
          <a:bodyPr wrap="square">
            <a:spAutoFit/>
          </a:bodyPr>
          <a:lstStyle/>
          <a:p>
            <a:r>
              <a:rPr lang="vi-VN" sz="3000" dirty="0">
                <a:latin typeface="Times New Roman" pitchFamily="18" charset="0"/>
                <a:cs typeface="Times New Roman" pitchFamily="18" charset="0"/>
              </a:rPr>
              <a:t>- Các thiên thể thuộc vùng này nằm xa Mặt Trời nên có nhiệt độ thấp.</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66850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plus(in)">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plus(in)">
                                      <p:cBhvr>
                                        <p:cTn id="18"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data:image/png;base64,iVBORw0KGgoAAAANSUhEUgAAAVYAAADfCAYAAACtZ/snAAAgAElEQVR4Aey9Z3hVV5bnPd/nw/Q709NdoSu0y13BLruqHMsu54ANDoDJCJQlQCCCRJTIOWdEzjkJgRCSUM7SzTko54wIxmCTfu+z9tE12MaWypZp24P9bM7VPveec/Y6a//3yvt/8HX/3QFu3YZbt+D2Hbh9WzveuQMPWxc0uM0doZvQUGgnH28JPaUJ/YA7t7u4xg+ZzvL8MrbOJp+5DlyFOzfu6e+pMXTeT9Htns+Kd6VTCNsNenKnW//fuinsfofbd65zm2vc4ebd8X7hGXpqfD/S63z+/j8DPtF4QOjzeb/vXf1Ix9cNnJNprKBRHe9wR34D/A/175f/6STOnZsgPKXajc7j5wDhA4qHRw0wv0gHH5De/OwOQkfVOml37+f7/fZH0+fjDVl7b17nzu1r3Ll1U41V8cyD4BXfot/Ne6n1TDD4G9qtG3Djxh1u3f6MO3ymJsttNUZQR/ltN+/3o3mX32Y8wteyjt78jNu3PuHWjevaGncPX/ykx38Lbsr4hTc+X9e/AqzSoXXK4fYNaGm8iMdWhcdaTZm9Hq+tFret5mHrigb2ajzOKtz2SkpdNVy7cpuPL96gsqxB9Um/x1H146WjXZ69GretXjWPo5qbn93gYkc7ZZ4KXLZqXNa6Hhufx1at8aHwoq0Cj728s5XisWvNba/o1v08thq6am57A05HBRcvXuLOnVtcvvQxTnsVTlsDTnud+uyyy/j/354LTovgQTVN9c18ev0TGusbcSu6CF/UaZ8Vr/x06VRf28Kn12/co8R/BVh98ruGrwpY6y/jsdZh19fgNjXiMjXiMNY/bF3QwGmqw2Otx2GqxGGq4Ppl+OTSbSo9Tbgs1dgMFbgtdTi7uM4PltamGhzSjA2quSw13Lp+h4ttlxTgOU01OHuQV1zGBlzGelzGOlzGGlzG6nua/F2L01jXJV8Kvd2GbjRrMw5LFRfbryi19nLHNezmauymBuymOuzmKhym2i7v94N9fz3Gdw04zTU01bZx8/pNaisacJiqP+cLxSOKT366mFFV0ci1Tz7l1i0xA4jkKjj6BVOA6AJap5JYP4OW+o/xWBtxGBpxG1vxGFtxGZsftm7QwG1sVEDgNtVy4wpcvwjVnhY85nqchno85mbc3bjOD5PeAnSNuAwtuIwteCwN8Cl83H6NckctAoTCL9/q2Q1ClxZchmatGZvxGNrx6NvwGFrwqL8bcesbcOubcOtbcevacRvauryf29CMV9+MV9d51DdTamjBq2/Bo/rkczNOUzN2UzUX268q1fZKx2c4zHU4TE04ZMEw1ygh41uN70f7zu8z7w0tuE0NtNRe5NY1aKxqw2Wq+5wvtAVR5sF9fvsT6aupbOb6tc++yRRwP2C9qoDVabwLrML0D1sXNBDA0Qs4NCogvXEZPhVgdbfiMTUgE9xjbPsR01H4oUmBmQCa19ykgPXqhU+pcAiodp77Nrwik9XXBLSNrXgFWHWtCvRKjY14DXV49NKacJe04dVdxKO/0CU9BZgVsOq1o1vXpEC11NCKNAWwAqwy6S11XGy7qmyIVy7cwCkLoklAtwmnWRYPoUEXfPBTP29ow2NqorX2Crc/gaaqDkSgEJ5wG1o1PhBe+AnTQQFrpylABNL7OK++BKxiY62/olRaUbPcpiZNWjDK8WH7JhoIcCpJytCE11TPzU5grXG3dAJrC15j+4+Yjo3as8vEMrRRam5WwPpJ+6dUOnznRMP5bnziNTbjNYlUWY9XX42jyIM514wlz4StwEqpoYIyQwPekkYleXbrfqJ93dM8Bu0Zpc8lUrAcTc24LbVcar0KN+BK+2e4TGKKaNYkVXMtbmPDdx5ft573O9Lwe72HLEamZtpqNGBtrrp4D1/43n8nP/yQx/Ednq1WJNZvBtb72FgbLilDv9NUjdtUp0DCa6znYftmGnhEUtW1Komq1FTLrcvw2cXb1Lo1oPUYBCza8Robfry0lEVDJpahjTJTk4q2uqaAtQGvOieLxzfT6f7nhSYNlIpkr6/DVliJKUePLiOblBPHObR9Ewe3rSP5xEH0WZlYcnXYC2w4ikq7vJ9H2WnrcRnEVivCQj3W4ioMeaUYcr3oc70UZTrR5ZRSlG2hvfGiioi50n4dl0mkVAHWBlzmajwyH77V+L4NTX6YvxENoNTYRHvNFe5chZbKDryGRrz6tk7eaPzJ06i2sqkrYBVvloCr5tVSzquGDjy2SpymStzmGsVMHmMdD1sXNBCJSGx/Ik2Za7h5RQPWGgWsdYiUpEms9V3T0lTb+R0NcLTJXIvXWIPXKEe5hq/JZP+6Jt8RKcv3XTneOw5t8n6x797zX/7cqNk8RY02N3ZKrNepdMh1RV0Xc8eXf3O/v33j057LbajFpa/EWVJGQWoJp/YnsmPtSrasnM2WlTFsWTWVzaui2bh0EmsXRrNpyWyObd9CYWoujuJy3Prqzvt+cZwufQ32kgrMxWVYdRXo893kZ1o4deQ8W9cfZO2ynaxfsZtVi7exfukeVi3aiLnYzPXL17jS9gluU02natugPnuMvue+35j+H+kTm7Wpkbaay9z5BFqqLmg8pjQZMeMIv/20afG5xOpzT31jHKtA7I07tChgrVHea7GTeJStRGxLD9s306AJp0FsdQ24LTV89jFcv3ybKm8TbrNIS024TWJjFfvTN9PSaqvEam3AYbiCp+Q65SUdVBrKqTI5qTRWUVbSjqu4A4ehBaeuQanNVYY6agx1VOvqqNLVU1FcT3mJSNDXsRd34DK347Q04xTHpLleqbceAUidTIyun0k5rpTzoQWXmIisdUpl/rjjKuXOOtXnVjbkbx6bqNMOcwUOUwNOUztOYwt2fRn63BxST+7gwOaZHIybwZFtMzm2YxbHd8zmxM7ZxO+cRfz2mRzZGM3+VZHsXBTOhnmT2Bu3icLMAmz6KuymNqx6GedFzLo60s+VcHD3Sfbs2M+GtZsYO3ocYSHhBAUEEzgymLDgsURPiCVoxDjCAsczJnwcY0aFc+bUKT6+cE1pbGI3FDqJRC6LR1fv7qd+XhyXbnMjLXWXNOdVdbsm0YvzUZpoHdJ+wrSqrWzn+rU7Ki5aogHuqMDd21+TIPAQWL8jM3wzsDr/CWCVsCVxmIjdz2UUKbgdl74NR4kWVSCM6zQ34bS24rTIfesoszTgEclPVF5TI25rGw7xpuuaqLBewGloVL+R8CF1beVpb6FUPO89BKyubgFroxa+ZJTnaMShryAnJZ2jezZyZOcizhxczNlDizh/YjkZp1aSGb+S9OPLSD20iJQD80jaO5szO2I4vjGKnSsmsmJ2JAtnTCIl/izmEi+JJ/OJW3uYWdNXMGlcLGPDowgPHkdI4GiC/EMI8g/+HFiDRoYRPWEGkyJjCfaPJDRoNKPCwkk4Gc/VjuufA6tm/hC74UNg7Q6wKnD9CdOq5iGwPsiJ0HPAWqq/gFe85OYaFVtpM7dg1l3FpvsEh74Br8WBR1+MOS2DosRE0g8dZP+qFexYuoQ9q9cQv/cA506cJjcli0qzh3JzmTJPSCiM0ySShYRFiQe3WdnHuiNddEdi7R6wNuEydyALjdNYTklWDknHd3H60CpSTqwg+8xaCs9tpDh1I0Up68k/u4bchJXkxC8j5+RSso4vJu3gPM7smM6h9ZGsnxfA/Ml+xE4IJTZqCtGR05kQMYMxYZMZGx7NhDFTGTd6KmFB4/D3C8bfL5DAkUEEB4YyKjSC6InTGRM2kbDASYwJG8+Gdeupqaji4wsPgfV+fPEQWBt5CKwPdNXsOWAt03UoSVLiYe3WKqyWBuzGC3j0jXgLDZSc2UXW9hjSl4eTvjyM80uDOR4ziIPTBrBj8kfERQ9kZWQ/Vkf7sWVJDOePHcRdYqPcLIHymgQs4TEiqYp99n4T6Mt9PQeszTj1V9U9jXmFpJ7axdkjy8hIWE5B8lr06XEYM7ZgytiEKX0DxrT1GFLXok9ZS2HiCnLjF5NxeB5Ju2dwcvM4DqwOZvOCIGLGDsGv73ssn7+MrRv2sH3TQTas2sXiueuYE7OcqMhY/P1CGTk8iKCAEIIDQokYNY7oidMIDYwgLCiKWTMWYjFa+eTKNT5u/1Q5uoRessh5jQ8lVuGJh8D6EFi7BRhfBpBv/3fPAauo5xLHqQLuzY24TZWUGayUZp/FcmINxdsnUbhqCJYVH2Jd1Rf7mn5YVvelYHFvkme9ybGpr7Jj3PMsD3qaCX4vExM+gB0rlpJ3NhdHYTUevdgNBSwk1KhahRF1Ne6eA9YWXCXXFaDnJsd3SqmLKUldiTljPdasOGy5W3HkbsKVuwln7iZsmRswnV9LSdJK8k4tJvPYfFIPzCJ5dzRnt4/n8LoJrJ87jpDB/dm+biu5qTqKs10kHs9n3fK9zJ+1mvERM/AfHkqAXwiBI0MICx5NZMQkwkPGKWk2ZsoyUpNyaa5v0+JY2z7FrbK2BFibFa0emgIeAqvMk4cS649UYlUqu5IsL1FuaKNSb6M89zCuM7Oojp9M+6kZXE6MpePsFFrjJ9BxOoq2UxOoPBCOfUcQBev9OLfkIw7E9mH5pHeZMORFgj94nWlhY0g5eh5ncbWSwFz6Wpy6qm4tQD0HrM24Sq7iKHaRkbCDvLPLMKUvx565FmdmHK7crbgLt+AtiKM0fxPu3I3YM9dhTl2DLmklRWeWk58gZoElZB+dR8aBWSTunMP2ZdOZFhHOGP8xpJ0uQJ9TTvyBXJbO3c70yQsIGjlGSayBI0KVvXXsqImEB0cyKngiMVMWkXiyALOujIvtn6jMq4/bP/sSsErEwU/bKdPV4irnH0qsD4G1W4DRHWbq3nd6TmKVjB+7vhF3cQuVhZVU5aZTmbGOT0wrwb4enHvAe4yb5fF85j7KZ45DfGzcRUvuJqpT1+BMWErRgTmkbInm0OIRxM0YQmzwBwS+/xaTgsJIOZ6KW1+lYkZLVRJI17boHgNWQxOO4jYMWQXkJsahT1mKPWMFpdmbKcvZRWn+djyFGynN3YAnax2O9LXY0tZiSV2LMWUtppSNmNPiMCRvpPjMGvJOriR5/zJ2r53LwmmT6dfrAw7tjOfssTzWL97PtPFLCBwxmsAR4YQGjSEsOIJxYyYxOnQCY0dNY9a0FZxP0mHViVOthksXrqs41o/bb2iSvDIFiMT6EFgfAqs2Tx5KrD9SiVXCtjyGeqqNpTQZSrhgSOKW5zR3Kk7xWVk8N6uTuVaTzsXqdC6Vp3DRdYYL5mNc0B+hIXcPnrNxlBxcRtqWWM6sGs32mCGsmDiAicPfYcAbLzBmxEjykvM1sJAU0QcaFdCkAsyL0s5RlLwBW+YKynM2UJWzh4rsA3hztuPIXYknay3u9HW40tbhytiIO3sr3rzdeHJ3487diy1jF4aULeSfWU/KsTXs37qIJbMn8/o/XmTmlJksnb2SqFEzCB0eQcCIEEKDwhkzaizjxkxQUQKRo6exYfU+CrI82PTNeKwXVbTCxbbrWhhZ+y1tYf4cWCU286HE+lBifSix/mglVq/uMuU6iUnNp810iptl56BBB21ebl6p5ONrbj792AhtudCQwZ3yM+A6DuaD3CjcxeW0OBriV+DeN4+crdNJXD2ObbNHMmvMBwT0e5l+b7/CgunzEFOAyvF+oMAqTqAqko7soih5Lc6MVZRnbKIibS/e8wdwZ2zFkbecspz1VOZuprpgB7VFe6nTHaRWd4SKwoOU5h/EmbMfc9Yu8lM2kXxyNXu2zWNaVCAvPPM4H33Qh1H+QYQOCyBc7Kkh4USOHc/osNEqEmD65Dns330KQ1EFVn0TDuMF7IZWHOYGOlqvc+czuNJ28x5gFSefJAc8BNaHwPoQWH+0wGozQUuRlxvGs1wpTeBK1SFulW/mVv1xblXu5bJ7Jx+bN3OraC3Xs5dxK38FN3IWcT19Fu0nI6ndF4h380BKlvbi/Px3iJ/Rix3j32J56BtMGvQCg9/8K4N7v8XhXcdwW6SoSM8kCKgwLsmvlxhcFTDeilNVw5IkCUkLlVJ/lUpSjt+/hayzSzBmzseeuQx3+hY86Xspy9lNReFGaku2U6/fTYvlEC3WYzSZj9NgOkl1yXGqSuLx5h3DlHmU7KRDHN29lrkzxjF88Hu89vJzvP9eb/xH+hMcFMaosHGMD49mdGAkY4ImsHLRRjLPFWMuKlMVuVTihrEZp6EVKf14pf2asrFe7fi0M6VVxqKltXbPJNS1WUWiMSp0zZQpbUFilsUMUY9dlUiso1RfpxbW0pJ6yvSNWjM0Ua7C46SIjKSNNiFp1Eo97yzvqcU/a9dTscydkQw96XR70MBqN7eitWZVaUzGqPGXJOO04jS2qxBC39gdZkmAuUsDGbtKue2kVU+8w4emgB+pKUBvvUJz3jlupSzkWtp8PkmIhP0fcXnXcK7tGUzT9oHUbxlI64b+VC/rRePq3jSv7c2luPdpWP4S5bP/QmnsY5in/YGE6CfZFfwnNgU+xRK/Z5nwwZ/p/+Jvef2p3xMZPBpbjzqvWrXCJfcAqwa2kuwglaKqcJoq8OhrSTi4jaykpRiy5uPIWU5p7naq8o5QrztCs2UvbfbDtNmP0u48SavjFE220zRaz1JvSaZSfxZnXjw5iQfYu3k1c6ZGEjJiIAM+fJe+7/dm8OAh+AeEMGrMREJCIhkXOpnY6AUkHE6lIN2MvaRSC6X6XAIV+7g8ey1XLnyisryvXryOS5UK/H6AtUyVL9QWNAmod5qklq/U69XSZiUMTksPlVKNUuugXqWSSuaaalK/QNWZvStFC5j6AMYHrAIkP2ZgdZgFUDsrjClQ9Y3Xt3h3lo683+LSOf9VHY+HwNr1it8Tq07PX6PnnFcSt+rYv4SaVR/Sum0kVzYNgHVv8ummgXy67SNungqHrFiunBxL3c7hfHJyDFePhXHtWDAde4ZQv6E3FStew77oRfLmv8SZyX9ne8jTLBn6Fya893s+euEXvPjHf+P1p58m/3wxTjEJdLEIdc95dQ+wdoKrWxIShOklrdcsqdIVmLKcJB7aSV7yauz5Kykv3kid/gDNhgTabae56D5BhzuedlcC7e5E2j3JtLjOU29Po9JyHmPWSRIPxbFx2SymRYYTPGwAIwb1Z0j/frz71jsMGzKSsNBIwsImEj1pDlvW7CU1IRd7STkOcdp1FmPRQEr47cECq9xPpGA5ahKVVhNCyku6LPXYbfWYLTWU6CsxmGsxW+ux2BqwWRswm2ox6qqwWxqwqepbUgBHajj0LIB+HT88aIlVCkFJ4RxpWs0LqUUgzTderVLZg6TBQ4m1C7D4Oub5dv09B6zuwlJcG6fRtKYvl+PHczVpAiSFcTMjhjs5M8C5Bjwb+VS/iKsFs8G2HAwLuVM4i6vnJ9ESH0blvmHYNr6PfdU7FC18h/io19gU/DwzB/6ZwDd+yztP/YIXH/sdO1bHYS2s6EFgbdCAtFNlc0vqrUhjxhpMxV7SEvPZsWovO1YtQ5e2jbKSbTRY9tFqO8kFWxIXXee4XJpIh/ccF7wptHvTaPVmUmtPx150lrTTe9m+YTGzp49jbKgfQUM/YsTAfgwfMJC+737AXx97miEfBTBp/CwWLdhA/PF0TAVenCpet1ZLU5X4VJ/k18kjD1JiFVXWJnUbTFItrJFyfQPlhgZV2EZAtdBSSY61gjSDl3xnLYayFswVbVjK2jC6Gik0VqK31GK01OI0acDqU3d9R5+UqhY1SXHuobnwoIHVa6zCa5TwQM3GrQGqgKkU/BFw1cZfatBMJqV6KSepte+LBg+BtYeYqXtM2XPA6jlfwIV90yBlNDgW0KSbzKW8cDqKY7mWFcVnOTHcypnB9aRwLp8YwfVTI7h2bAgXd39A85Z3aIzrRdXaNzDOfZbcGU9zPvp5DoU9w9rhTxLb97+I6P07+r/4a15/8hEWRk/BlOvpcuJ9VWKt/WIRFiWFicQqwCpNbK2i/tcrc0NRlp0jexOJiV7IuJGT2Lx0GUXJ+6gyHaPRepxW+xnanal0eNK4WJpGR1kWbaVZ1NrO4ypOJC/lMLviljJ7eiTjRgUQ5D+EwBEDCRj2EcM+6kffd9/nxadf4dknX2Zc+HT27zpDbqZNqdellkac+hpKLc2dBUI61enPwbXhgZoCBFjNlmYc5k5g1TUocJWyhkWGcpJ0TpJdFeRUNVHS0IGp+TLW5ivYmq7gaLyCveYiencDhZYqLKqgjhQZ12yJPmARgBW+9ZkGusfDXQPwgwbWUmMlpcYqJa1KMXK7sQ2bvg1TUSPWEjGRaNJrqaHprj1ap4Hs90WDh8D6IwXWipxz3IgPh9O9aU/sR3Nif64ceIVLuz+Are/Cure5te49PlnzHtfX9ObWmne5tvgVLsQ+Q83Exykb9ziesU9gjPgzKeP+zMnQJ9gy+I8s/uB3RL31S/xe+Fd6/+X/8NIffsHiydGY8r4dsIr33FfdSnaccOhbcBgaVPUjt1mk1CqsunLOJxawfMEmxoVNY2zoVNYt3EphSibW3BS8xaepNZ+hxSnSaRatnhya3dnU2DJxFieRfGIrW9fMZu60MUwY40/QiAEE+A3Cf8RgRg7/iCED+vBh71689cqbPPnH5xjaP5T0s4bOfbmacSge8IWU+Y4CIF8E1wcqsRobMYs9VIBeaj/o63HpainM93A628g5RzmZTW0Utl1C134FU8cnWDquYeu4hkOqbrVfw954BWNlKxZ3C1ZLEzZlc5VradLa9wUqDxpY3cYqZUayGJsoKWkjr+ACKWl1HDioJ/6kieyMUvSF1dhKahUt1cJSrDn9vi8aPATWHymwupPP0brOjxtLn+f6pn7c3joEVvWide5blEb+nuLwX3E+6D85N/L3ZIU8jiHyaXL8f0fyoF+S6vcoyf6Pk+D3BMeGP8beQb9iW9/fsqrPI8x5+7dM6fUIYW/8lt5//b/8/Xf/xtTQUAw5rm8lsX4ZWKUIS6lNPLV1qhq/TV/O3u3HmDx+FmH+E4gMn8aaJdsoSrPiNZZjzs3HkpNCqT6FGns6dc4svIbz5CQd5sjO9axZFEPMxDDGBA4mdMRHBPv1x39IXw1ch3/E4AHv8MF7r9DrzZd56omn+Nn/95+cOHgeS7FsNiiRCFIdTKQ5reCMFJ35YgSEgKvY7+oerMRqbMQm5R6trTh0dUqdL8j3EJ9aTKLOSVZdCxmtFyhqv4Sh4wrmi1exXbqG/dI1XJeu47n8Ke4L17C1XMZc3YHB3YLe2oBVgetdYBVV2OfQ+rFKrCKRG0zNnM+pZ9MeE+Ni4hk5di99R67m3QGzealXBAOGRbNu/WH0hZXK1lxlaaNc34SArIzbFyXQUzR4CKw/UmB1HM/COn4w3qC/YJn4DtZpH1I7610aNoZTuvJDKnYOo2nHAD5e+xqXlj9P06w/UhH1H7jG/wzrhF9hnvxHCqMeJzH0d+wd+Cgbej/C3Jf/gzF/+d8E/O1/M/zvv6D3X37Gq4//J9NHRWDIcfcIsNp1Ldh1mvqflaJn2fx1TBo7nZCRY4kMn8KiOWvZu+0Uuvwy7LpKrAU2ss8mce74XhIObWTXpvmsWhzDvNjJTIwIJTxwOKEjhxA6cjABQ/sRNmIAYQKug3ozrO+bDP3oTYYM7kWvt17id795hKkT55KfbsdracVjlv3HOj3Ivv2YPgdYX3jZfw+wStHzsuJGvDqthGOJropTaXoOZ5Rw1l5GWm0T2W0X0bVdwtx+BVvHVRwXr+G4dA3npesKXJ0Xr2G7cBVD02UKKtrIs9ejEy3BrDl1xM6ogLUTXHsKVB60xGqwt3Mi1cuizXlELsogaGYGAyeeoU/4Xl4dupKnek/hyVeH89iz79B3wGhSEvUqAUVC2QRYv4/F5SGw/kiBVbf/NAmDnyZrxH9QtTOYz7IWcONkGI2b/Whd/Botc/5O1dSnaIh5no65L9I+8ylaZzxB3bQ/UzHjaaxTnyNn/NOcDf8bR0c8RdwHj7PkrT8x5aXfEfD0z3jvsf/F33/zP/n7f/2aWZFRGL+ljfXLEquo0+bCahKOZDF72lJGBY0neMQowgPHERM9n6XzN7Bh5V727jjH/h1J7Nt6kg3LNjBv+mRiJocxcawfoYFDCPYfSeDIkQT4DSdg+BDCA4YTMKQ/gYM/xH/AO4wZ8SFRoYOICOlHv/4v88zTf+LDPh+Qk1aibYmtF+dUo9prTDa+k3q2dze7uzduV5NWH7TEKkWzq4uaKdNpNXKTs6zsTszmQJ6BRHcFmQ2t5LR0YGzuwNpyCXv7FRwdH+PouIrrsoDrJ9g7rmK9cAVd28fk1l4g01lHoaUOm0WT0kQN9qnC94ZefVeAfdDAmphdybpDBmZsKGLUkiL85+sZGJNPnwlneDVoB88OWspjbwbw27+9wSOPv0Kf3gHknberRevzxaUzDO27jt33+x4E1s4Cy0qVut9nkQC+aLP69n/Lte53j3+2zyeVdG2Q9xHsux170HkVf47UqEEY5r/NnZxpUDiZS0cG0bZrEBz1g4MDubz6baonP0v5xL9SOv4vGIIfpSDoUXJC/kR6yBOcD3uG5DEvsMv/cdb0/y9iX/01Y5/7FcOe+Dlv/e5f+dsv/oUnf/MLZkV1D1i19ym0FGBqxmOp5+Y1uNT+CWXOBuyGRopzytm1+QixUxYQFjCGQL8QAoYHEuIfxqSxU5g1bRFzY5apMn7To+czdeIsxoVLIZRgQgKGEeA3gBHDBjBy+BCCRw4jcPgARgx+D/+h7xIwrBdjQ/oxbfwIYicGEzXKj4/69OKl519ixOBATh0+h9NYrRxmn/OeqQGP8oj7dlYVHhK+uJc3NL59kDZWkVgrSpopMzRjMzaw+1gaa44lsafISEJpJZl1LRQ1dmBobMfUfAFL60Vs7ZexX7iC/eLH2DquKFC1tF+mpO0yObVtnLdWkFVSitPqC+HyASU8PV4AACAASURBVKuEdt073u82H3oOWOWZJBRP26xRvPuygWS5vp5Svdjn6zGbG9iTWc2SEw5idpuZEGdi1GojAYuLGRSbTu/I4/wjYBtP9Z3Bf704lH///Ss88thLzJ2zQZmDvCap4Ca7oMiYO7WXHhC2ehBYfcz4TceeBNZvus8/c+67MdE/B7Q9B6w1uXp0u1fj2B/Fp5lR3DwXSN3GN2nf3JfaVW9yeVdfbh/w4+KaftQv6kXT8g8pX9AH57w+OBb2xbqgP4a5/cib9T4HJjzP5pC/Mvf9Rxn7j98w6M+/4I1Hfs6TP/+/PPnIb9m1ZTPWoq7DrSSGUMoMSrlBmRBecwM3r8LFtk/wOOopzPawfeNxJo6dQkRYJKEBYQSNCCRguD8BwwMIHhnKqKAIxoREMjo4ghD/cIJHhBA0Iohg/2DCAkMYFRLC0IEDGTZoIMM/6ov/oA8JGva+kkynjB/KrGmBzIgKJHREfz569y0+ePNDJkfMI+l4nrZzgkFqy94bSuXjya74QN7dg0sQEGDX9gdrwmKsZ/2uUyw+EM/2Qj3HPGWcr2qgsKaVoroWihta0TW1Y2y9iEmZBi5jbr+sPktfQcsFsmqbSbGUkpxjwWWV9FsBqXuBVRaUrmjQvfM9B6zNSouQ7cU180U9FXrZVqiOMl09dnMTubpqtuU3seRcBbOPu5i6x8b4TQZGry4mYEEO/ack8Xr4QZ4buJTHXh/Nzx/vxc/+6zme/vu7FOZ5cYg5wCRlHyUkS9NieoIOPQis3SG6j4m/67E79/ohfqfngNVrqkSfmoj1zCouZ8+F9Am0buhD06K3KJ/2PO1Le3F1+3CuHxvLZ/ETuXMulhtJM7l0ajpNx6ZRsT8Ky5bRZC8fzvEZ77Il/HkWDvozU997jKCXHuWdx3/F84/+hjeffwGb3qoFzHcx8VS8oKjXPmD1SawXPsZscLFj81GiIucwcexkwoNGEzwymNCAYIL9gwgaGUSgXxCBw0MI8gsjeGQYo0PGEuQXyqjgCCJCxxEVKYA8joDhQYT4hxI+MpSJ4RHMnTaFRTOnMGdaJNMmhBE8fCDD+vUjZJg/e+IOUpzpVFvTyJY0skXNjwVYJUHAaWjAamlkzfYTzN99lLicQg7anZzxVpJeVkdWZT3ZNY3k1bdQ2NROcUsHutaL6Nsvo2+7RElLB9nNbaTWNHLW4uVMlhG7VYvt9AGrtu3ODxFYxUTTggCrgKjbJCFSDZSXyIIgkQ4XOJdbzqbsepYkVzE/oYLYQ14mbbcxdoOJoGWFDIxN5a2xR3lp2CqefCuCX/2lN//rl4/z60f+xqF9qVgKZePNVkolrVUtuD2DGw+BtQuw6InV6+41eg5YXbLpYImL6pzTfFa4BYoWw6kxXNsymE+3+XHnQDgkTeNm1lxuZi/gWuYC2s7NourUdByHJ1O8ezzpm8JIWOrHkRn92TzmdeYMfpLId3/HkBd+yeuP/YzX//Y4C6fPxmks65aapAViS366ZgrwWmq5fuVT2ltaOXH0JNOiZxMRFs3MaXMJCxxNaEAI4cGhjAkLJzwoVIFlWMBowgPHEh40likTZhAhpfvCJqrtUyJHTWHK+NksmbeOo/vOcOboeRIOJXFk1zG2rdvChhWr2b4+jnVL13A+IQNroQu3oUaldTr0tZRZm7UUz/uapLqaUA9WYhXV3CaRAcYG7LYWlq7fT0zcHtamZrFTb+KI3c1ZVznJpVWkVtSQUdNATkMLeU1t5DdfoLD1omp5Te2kNjQRX1bJkWILx9OKMZllcbkrsf5QgVXtXmGQqA0NWMUOrHbI0Ivm0EGhvo19Z+2sSKlgSUoNC85UE3O0nKjdHsbF2QleqWPw7DTemXCUV/1W8re3x/Cff+vD//n1E/z8Px5n3KjZFGeWItvOy1bt3h7c4LCHgFVWu+8qhf53/b6rCdWT53sOWCuKL9NY2Eh1YjLOzTOpjgvkwp6h3Dk7hovxobQljqXt7ERaEybSGD+BisMRuA+OxbIvgrwtoZxdMZxDc/uyc9p7bBr7PqvC3mTiB39k2D/+jdf/9D955pF/4aO3XiPtVJpy8NxdHL6eHneBtXOvLEstN6/foKLczeKFC9VGfGGB44gcFU3slDnMnjGHmKkxxE6LZVrUNMaPmahANGrcdEYHjyfIbxRjQiYRERrN/NhVHN6TSEGGDZuuBrs4n/QC4k241edq3IZKvKZqSk1ikpDSgy2UmpvxSMENfS1esxRhvp8ZQHjv68elnXvAwGpqwmppVrGnVnMjMfM3ErloHUvjk9iUV8Bug5ljFienXGVKek2qqCG1poH0umbVspvayWpsU9EDpyqrOWh3sTunmD1nMjFZJTHjbjbWDxlYSwVYTU3YO4umuGWXY10rFv1Fcg0XWX9Ex/QDeqYeshJzrIyphyoYt8PNmDgngStLGDgrhXfGH+bloUv42xth/PaJt/m3X/+ZX/7qcSLCYilM9yhBwCPRIUqb6YoPune+R4BV7EFS7EHymO0lNXgtYuMUp4AwrPRr3lctHrBBMbkwuzB6qaUJr4j5xgbF9NKn5aXXfz4JpM83KeR3otLJ9339CtQ7t9SVc777qgIUAvjqObSCFNo57bnUbqWKoEIsn122e4TreiLe7zo9B6yy51VdSTN1mcVYdq7EsDqI0m2DuJQYRvWxETj2D8e924+KbcMp3zYCw6r+6NYOonidH6dn9WHPhFfYFP48K4OeZ+6IN5k66AX833yUd5/6V/7++//Fm88+xrLZ83DoShED/xedOfcbm6Zeqi2gO0OWRGLlxm10xfnMio1hVKhIohIFICr+KE3ll2r9/uGEBowiLCCC0cETGBMSTfS4maxctImj+xIpyLRiKizDpq9RyQWSXaPseMqTL9582aPL94yyyLd0evgvdDrSOhftTj5Q/PIVQeD+Y7r7nh88sFqsLdp25JZmNsUdY/ycVczedZhVyWnE5RSwI7+YgwYrx21uBbCJpVUkV9Z93s5V1JLgLueg1cGOIj1x5zLZk5DxFYlVzV/lDO6KBt0731M2VgH8+wGrW9+ORd9BvukyhzKqWH6mjDknvUze72LMVjshG6yMXGlg8Pxs3o+O55WQbbzQfzZ//ocfv/zDS/zfX/6RX/zi90RFzlcSq/CLigxRPNG9Md7li/t/v0eA1VFSh6WwHFtxJR5Jn5Mtlo21qk+cHvLZIyXPdDWY8ssV+CrJQSr26Du3Y/bZvpSXVgNNa1EllsKKz4HSoZNCIALU2j1UCIy+BqehhjJrEw5dtbqnpahcfUcKaUifOuqrVZ+tpAp7SRUOfU3ntZrxitfRIMArE1AA9v7E+u79PQesJluzKrrhMrpxpp8jY9M0Uhf3o2DZuxiX96F4bi9MSz4gb/br5M55k5Rpr5A0/XUOjXuB7WHPsin4GVYMe5KYD//A6PeeZugrf+C9Z3/LC3/8Ga89/ThTx46jIK0Ij1kWKgGrrulyV2K9awq4df02pR4PixYsVtuchAdGMTpoMqMCJxHqH0nwiDGMC49mXsxSli/YwOa1+0hPKiYrxUBRth1LSaVKeXUaNSlLlYNT236L/a3tboiUAlcB2Hub7AnWXW2qq3f+YIFVstSMEq1gacalqyc1UUdU7ErGzF/F7P1HWZaYTFxmHrsKDBzQWzlidnLc5uGko4x4ZxknHaXq74MGGzvyS1iXlMbaY4mcTC7EYRV74l1TgJgdxPP+3flbo2FPAqs48O41Bai9xXSSYNJBifkiB5NdLD7mIHqnkYg4A8FrjQxbqmPw/EL6TU/hnbGH+Iffev7WK4pHn+rPzx55jn//jz/xm9/8mVNHMrEWCX+34VLpvTL/u+KD7p3vEWDNPGtk9aJtnE8owKkArE55hDet2MOO9UcQoBMQFGBNPJrNuiW7KMpwaE4ElQmiSaCaJKqVPxNpc+/meFbM24JTrzkcpE/7Th0usZ0ZaynKtLNh+W4FrvL30jkbObEvWYG73FP61HcNNeoZ0s8UsXbJDuToMQuAi+dRiNU1cHx3ovccsOptdejs9VisDbj0HoznEjiyMJTDk98me05f8qZ/QN7MD8mY24eMBR+SGNubM7M/5PDUPmwd9yarQl5iwfBnmdzvSfx7PUGvv/2apx75d17661+InTSDnJRiBapKe5DKQd1gOA1Y73Ve1XHj6h0utFwkP1tHwvEMTh/P5cyxXBKP53D6WBanjp4nOSGHnPMGCjMd6PNKlVRql722FJhKLruWAntvfQFVZ6CzApRMPK3Jtt3SfH/7FoROifUrUuq9/V1NmAcLrAJ2JpNodC0qltWUW8badQcZMX4mkas2ErPnICsSzrEpNYcd2cXsyTewr9DE/iIzewuN7M7XsyOnmLjzuaxOSGHxvuOs2XOC3EK3SiculYIunQkCUuhFHETdecfd+U5PAauak/c4r8TGKs6rCuXJb8NkauVcbgXLjjqI3qJn1OpiRi4tZvD8IvrGZNFnYgJvBO3kuY+W8uRrEfz28d7863/8hZ//6o+8/NI7FGU7cRlk/rfiMojW/QMDVtk7KHrMbE4dTFMAJ1KrSIkzo5ayZNZ6jPlepHiEQ1dD5lk9S2ZtJDfFooDVVlyFMa8Uc2GFOhrzJOOmRoHpygXbmBA2E/mOLtutfq+p91ImTJNGk47nMKB3ALmpJnXvbesOkXg0C3NhGbocl6qrKUdrsUi+dZzcn8L0CQs5dSgNU0EZlsJ7N8rTyot1h3m+3Xd6DljdRpG4m3DpL+HUteMq8VKQeITTG6I4MWcYp6YNJH5aP47FfsCR2A/ZGd2bbdHvsSribeaHvMHUYS8ypu9T+L35B9595ue8+Kd/p+/rrzBv2nwykvQ4JVzK2o5DL4uT3Ksr4BFTwH3CrT6BKx2f4nHU4VRVrKQ2ZgtKnVelAiULq04rct1ZRlAKXzt9UpRZKjz5CrZIWcFarQaqqoNa11nIxVfURUvPvLfIiyon942A6gPXrsb3gIFVVbdq0dIvdU1UGZvJOm8hZkkcAyfNIGTJKmL3HGLRkdOsTjjPhnNZbErJIS4ll43J2aw7m8GqhFR1fubW/cyP28uxpDxsljolrUq1LCmQLfGbAqxSz7Q777g73+k5YP1quFW5CreSPP8G7OZmCs0NrDvhIWpDEaHLChg6N4++M7J5d1IKb4Qd4cXB63ni7VgefXokP//dq/zLv/+J//rTU6xcvglLiWCC+AM605k7i9J0Z4xdfadHJNbEozlMGh3Lge0nKc6yqabPdTI1ci6LZq5BPpdk2zm48xTrlm1j2oR5rFwYR0ZSEfnpZjau3EPcqr2sWbKdpXM3kHD4PKZCLyvmbyJgSATb1h1g8ay1bF9/CF2urDJS2q0eXbaLJbPW8fe/vMGimasxFbiJW7WH00fSSTicxpI569i2/gBL5qxl06pdFGSYOXkwmciwaaxevJmlc9ere6SdKcQmhY2VXdhna/0+JNieA9YKXR1VJS2UlVzCq7+iVlyvxYMlL53T29eyY84U1oz3Y2FIL2aOeJWpQ19k4sDnGd33GQJ6/5UBr/yR3s8+Qq9nHuWDV54jfOgQDm7djz7HqUBPYjYF4CTERdG7G8CqzDTqe5opwGNp4M6ncLn9GqXOBhwSPmRs14BVJAT5rlnUUAFGcSxJSE0no4tdVwWGy/caOqVXMQcImNZ2Nh+w+swEPoCVv7XWPWDtClTl/IMFVrmfQ3ZuMDRSbW5VICi0Ss2wMGnOavzGxxIes4RJKzczc9sB5u49zryDJ5l3KJ45B04wa89Rpm3eS/S67cSs3MaO/Wcp0VXgkOLYSlq9K7GKeUXAtSuw6O75ngNWeSaJAJDFVbPhl6kEgTq8Oqk10YTF2kh8Vh0zN+QQODOJ/hPP8k5EIi8HHOL5QZt44p0YfvNcIL94tBf/+u9P8cjvnmfY0FEU5zkULUS70cBVjj23uPQMsB7LZpR/JFMjZ7JmySbWL9ui2siBISyIWUZJjoVz8WkM7jdMxSaG+o/mlb+/yeK5K4g/nETg8NG8+0Y/IkKjeL/XAIJHjCb5dAaL567k1RfeJsQ/glD/CF585jUO7z2JtUSC1RsoznQwf8YKnnviJWZPmY8u10LI8Ag2rtjJ+uXb+etjzyknyaigSPXbfTuOqN+PGBxMvz6DGR0cSa9XexEVMYXCTGOnLVibRJptrjsT7p/5Ts8B6/2Y/F5VJifZyoGNe5gbEca4wX0J7/8WI999kaFvPsOg155mwCvPMOjVFxg1cDC7N8VjLqjCVtw9yfR+95a+r5YNrPti2UAlkbb12AT+uuf4fvofNLD6pO97j1rRmJKcUtYu3UvoiMmMiprHmFlLCZu7jLDFqwhbtoaghcuJWLqW0XOWM2Xxeo4czcCYV6GKuZRZW3F2pvN+P3R68Ntfiy36VJKLqfNOM2LccXr57eHpPit54u0YHn1hBP/22Kv86rfP8Zc/vIr/4AlkJVu0rVtUPeB76fvPzOVv/m6PAOvZYzkEDR3NqIDxTB0/i+kTZqv2Ya9BzJm6CH2eDX2elZNHzpB2LpvTx5MYOSSY6MgY9mw7orzEKxZuwmOr5eThswzq68ehPSeYF7tUfTYW2TGXOOnbezDrV25Bn9tZEMRUR9qZfN599UOsJS5KbdUED4sgbtVuNqzYwQfvDKQw24DLUsGIwSEsmbeKHXH7lMNky/pdWHROdm3ew0d9hiiborLJKjuLrFw9t3rdZeDvF1jlPuLdFIB16htw6yvw6u04Cg2c2refratWsG7RQnatX092YjJunRWP3qO+65LSdCZt1dY8pN/MOHfHdPd7D4G152x0Ql8lxd8z+aXcokNSOQ0NKh2zONvLxnUHmRC1gIH+kXw4MoJ+weMZGBZF9LzV7DpwluwcOw6xkYs9Vb1fcfKKz+Lue+vpzz0nsXbvGcUR7jS3k5XVSNx2PSGRe+gzeAkvvj2eJ54dwKOPvcKAfuHsijuFqbAKcQxK+zJ95e+eokWPAKs4pKIjYok/eA63qQpbSSkuYyWxUQtYELMCY76T/HQDE8ZM4e9PvcLr/3iHF55+jfGjp7J321Gix83iwM547IZKTh8/z8APBFjjWbFoAxNGT8VjrcJQ6GD4wGBWLt5ISbZbAw9DrdpOo88b/TEXOnGZygkZPpa4lXvZsnYfQX5jsBvLqHDV4z80nCXz1rBz80FioueRFJ+OucTF/h2HGNBnmDJLaOFXQtx7gbUnJ8v3Daxic9VAVcDRIxXoJTzN0oDVUIHdVInLVoPNWIHdWIPTLJWTJJRNYgPFMSihbt1zVN2PAR8Ca0/yylcnvgYIDZ0hZ3Ksp0LMVyXVOHRV2Iw1mKS+rbkWt6UBj76GMkmMkKwiiecVW6quXnPYfo/O2gcNrJW6WspKaik1t+KytGMxtVNUWMvpU8UknynGUlyuQjd9gCp0k8XpBw+sZ4/lMjVyDicPJOMxibe+Goe+ghkTF7Bk9lqM+W7OHE3jzZf6kJlSyNn4dPyHjmJSRCz7tp9k/KgY9u9IwG6o5tiBs/R/z4/DexNYsXAj48Kn4jBWYCnxMnxACKuWbKY4SyRWsb80kHwyh7df/gCbzovHXEXQ0LFsXLGbzWsEWMfiMlfhtlQTOGwMS+auZcemg0weP5uEo6kYC13s2XKIfu8MIT2xqLMYhw9UfRJrT06W7xtYNYnVJ3G6TJIO2I7L3K6cE3ZDE3ZxCllasUs2i6EFj0ViPUXK1X4rgKmFnvzzq/dDYO1JXvkqsAp9BRTulbYqSuqpKKmjwtBAmVokNVukp6SWSn0D1VLTVecLJWxUkqssvvdbGHuq70EDa1VJI1W6BsrE92KsQmr8Os3V2MSmrKvBrZMoogaVVCKJJSJw3A9Uf3ASq4oKiJhLvIoK0GJWnYZaZk9ezqLYdRjyvKQm5PN+r0EKNIf0D6LPm4NUPOPmtfuZFDGHQ7vOYtNVE384jUEfBqksm+UL4pg4ZqbyBBsLvary+8pFWyjOkmr2WnqiXPeFv77BKP8J6HMdBA4WG+teNq8+QOjIiXiswog1BA2PZMncjWzfeJjJkXNJOJqBuaiUfVuP0v/dEaSdLkYCkj2qMpPmfNEYrSeZ8PsGVp8D4u5RxvP5mCS0xDc+cUwJsH7B5OH73T8PqgqQlZ1VC94Xh4jH2nM2VgF7MVWIRC0Lh08CU5K5OF/094DH96Lmyrt7kEVY7gOsUtrucxVWnH6dufPi4ZciIiK9djYpKCJ9FWLi6cEwou6A74MG1jJdO2V6rZCKaMxOcwVOS5VycApOePQSpyqOUx9NNdrdD1y7M77ufKdHTAHFGR7iD2RQmC6xqdpWvBJ7euZIDsknC5VTREKbDu5OYP2KHWxavY+9205ydO85UhKKOHkwnbw0O3Z9HUXZLvZtSyAv3UryqQJV7V3UGlNhuSqAnHqmGGtRLSq1TV+PMc/LljX72LHhIKYCD4d3neH86SLSE3UKrL3WJuyGGvX53KkCFUp06kiGuo9NX01uqpE9cScpzvSoa3ok9EJl8QgISdbWt1eNv/oCvm9g/SIgakHg9fhiFktVYV/JZpEmVeTFM9xz4/u+JVaROpRkLdqKQfhM0hC1MXvvLVr9EwbWL4OBhEtpJe80OvjO+3jvy+d9/d/n8UEDq9vQgcvQrkUPmCWsrwaH7PYr0SYSVSDnVXSBD1i//thTdOkRYJXVQBheUyE7pQe15UGTFsIg+dymRhyyk6JV6nLW4DKLJCkhMdoq7JTfi0oqKa2S3toZgqM+m2WbihrsBgmvkfto0pYmpUgygsS1SgKAtsOmSiQwajYoj6VJqU9usTWatD7tntr9BThlEXCUyCQVUJVsHp/EKsDak4b+Bw2sAqq1lBrqNCCVferVXvUCqto52dmyp5jpewXWTiAVCVXZgTsBVcBVk1p9ppsvLi49NbYHH2719ZPfB573PSqt4Yu/7TkadI+2DxpYncY2nMZWFTKm4YYv3E6LUJDtgFTSyD2OwPvS7ofmvNJUSgE7cYII8bWjV4zJEq+o12x4DsmCUnGIMnCJTdRAVQzJdp1k10iqmsQ2+mwgIrI3KaCVfuUVVVKLbKkh4CfXrcNrkZWpGq+k08peShL3KE6cTtFfu54ArAasEg8on93Kgy7AKpJQMy79TwtYlbStFhsxZ2jB1mrhUOaARm3R6MGF4/sEVgFQAVSRTG3FtRRluDl9OJvCdKfycisH3HdwvHUNPj8MU8BXAUErUq1igJUpy5fk8sX+rsfXPdDsznUeNLBqfF7fmaBSr0wfoo1JGUBfE0z4Ku2+uADJ+e6Mrzvf6RGJVdRnj1TiNgswiZTaglNJrCJFdDYJQDZLvQAB185BKrCUwUkFotbOdMQmPJ3AqgGvgGaj1ucLkzC04NILuMq9hIFE6qpF7LpaERdRbztBWQBUvN4+IJXvi43O0qL6NCm7M0jYl2eugEdzjv33mAIE9LSwKQmOVyYJdbz74qVfy0LTiszI53vDaIRmsq20Xe1x1ITd1ILDdAGHURxZrTjEQyxRASpLTnNcCXAp9Vo5BmX8omnI+7tre9UAzmd37vxO5/eFrp+nln6NjdVtlDhW7XpS+0FrNSrbThwN8rdoEE5x0sgiqtR6bWGWdyUAKp7t00eyCRgUyaoFOzDl+4pwy/3v0ki0JC3BQQtTUhNCBcJ/8bml3xdNoT3bF89rduivA1bh5yZsunpVJMauq1ZjET6X9yGZa1IDVpr2Lr94bd87Ez6W55B3oCRyka4+lz41ntXo2/lZ+LuT7k5xTumlRmmzKloihXC8SrjRTCf3G5Pq+/zd+p5J47u7wOHr9x2FtvIufH/fPd6tJyHP1aLSZlvqLnHrGjRWX9DmvMq4a0IJWEoAursIaFEpwldyTY0OPtr4nucuf959x1pfOR5jldLMJCNLWqmullKd9EmTeiGadtwVuPru9VWa3b2nNh99f9+lge/Z5Ro9BKwiPfpu9PD49bTonilASdPmRnR5HoyFHhymStwWsRnVKfOJTVeLPt+FPt+J3VihzunynJxPLFaRFQ5DLVaZ4JJvr+osNCpTR5mlQ9Me9GJO0VJVpciKZOOU2VvJSjZ3xvmJRN+I09CM19qh0lsdUjXM0kRRlls1u9IIRJuQMUl+vpYh0x1g1RxPDaSeyiP1dDYpCRkkn8og5VQWGWcLyTtvpDjb+fl9XLIQSJqrON/ElmoS2riVvf7cqVxlVhJTj3h8bRKjqT5X4zRVq7AjiV3MSbUqLcVrlUkv28ZI2qymHcmxONNNSZanc7EWp14rLr2YuFrxmoRuber+LnMNVy5cg9twteOGur48U0pCCSmn8zl3Op1zCekkn8pTW2znnLdQnGOhKMeE3VChBaZ3AozQLvW0TnsuWwvWkiry0i3knDdpmp1oWLo6FUZUam5TTkinvhmPLE6dlb2kIFF2skEly2i1L7R3W2ZtJOucHnNhaecC1YrbJGOQjDZRjVvxWi4oFVpoKzvCCu2EPsJ/PtooKU4Ek06hxmNpx1os5zuvI5lypjZKrR04RGPtTEd2W+q4C6wXOzXUJizFlRRmm5TH3mtqp9TcrsaVnWRVSQxKUDLUq1oiGYk65dWXBVcEh7xUC7psbyfwalppQZqDnLRClZ7q0Ldh17UrPijJM1GUW4xVJynynSnSIkRY6vHaJBSxQW2ZLX87VSaf7ISrga/wkSxiwiM+bVf+FroIPZyGKi11X0ovqjA2eSeisWuLgggfD4H1gS4I3QNWjakbCfeP4qP3RrBn2zFc5moVHSGgsXrxLt557SPmxSzHUOAkI7mYUYFRDB8QzrrluzAUePFYROKRyj1aUZsyS7sCV4eYXBQDNFCS5WDrugMc3HUaq66S8IDJqjiKT6OQSSbbREvNAJc4BUy1zJyyjIWz1ivHgNjIhfE0hpNogK4lVpdBPLQNGHK99H5tAG+//D4vPf06f//ry7z2xjwKpgAAIABJREFU/Dv0eWMAc6ctZ17MSlYv2U5xtkeBvAC2U8xKpkbE6ThzylJGDh7F7GnLSDtbrPY/kjAajwKGOubOWEniiQycphoO7znHxNFz8FoFIDQzlNDRbRFTVD25563ETFzKtrVSMKhSgZlMcImLFEDTzEQasN8LrB9fuKEWJWNBFe+94cdbL/fjxWdf47m/vsQrz7/Hu68NZfbUlcyfuZyVizdQlC3gLrZ9rf5BYaaTEYPGUpLrVgvirs3HCPYbz+jgaE4clNBFbT8urdSlCCwycZvVexSTmwJYUx2xUUtYPHMdJdkuBUCitZkLyhj4XiDH9yYpaVnekbWk9nOwEB4TAPEBqIp5Nsk+UnXIIio8IDQS+kjzLazawiULrma2U1KzuVldS/p8QHQ/YPVa29izJZ45M5aouHHRbCUSRzL+RPs4tjcFc4FUv6vi5IFUIkOnMWPiIlVaVDSZqeMWsicuXo2x1NKKtaiavZsTiAgdT2ayHqf4R0wd5J63ETN5DkvmL8VY6Mau0xYGh8Rum2qVxCx+Ho+1QQGsr0+2ZL87zho1fjUXZFdbKW+q+KcOj1kin7TCUMrE0OlU1QQqTdN8CKw/QGCV1dFSXEWw3wTeevlDZk5ZjEU2gTNJgedagoZF8fqL7zMvdhkluTbSzuazac0e9u+IZ1fccXS57s7CJnVYi8opSLNhyq/sVOEkZElUxDoVAhc0NIJVizdRnGvniK/2aVEpxTlOinNcFGTYyUk1Y9WVYtWXMSNqATHRizAUeMg5b1SOSLeYFIwCvKK6f3O4ldvYrhyaUtE/M6mYtMQ85s1YQrh/JPu2HlN9GWeLmT19CcvmbyAtsRgBIHNxFXZDLXZ9tZLU49bs4tj+RLUxYXqS7Lx6NyOpJMdD/z4j2bh6NyW5dvLSzSq8zlJSrkoSmorKVI3XklwnNn0leWkmpk9YQNzKPeQk6ynOciIqvaof3GmCEVVXFYa5R2L95OJNVTzGoW8kI8nE+cQi5s9cotKv92w5QUaSUUWhzItZprL+zifmU5jpwlykOXFlAZRFzVTsxVzs5dDuU+zeepiDu09w4tBZSq0NlGQ70Oe6KM5yUJhuV4WKBGSkxrHmMK5lz+YTTI6YQ+KxLGU3F1A9vvccgYPHkZpQgCHfS0GmXYUzShlGU1E52SlGMs7p0eV61EIlQCPvNDvVoGgitCrMsik6ST1cCXcsyLBqFaHExGTQNCiJ1pHi48Ircj25viweXwDWqosaYOsb2b/9NLOnLyb9bL6ir5jvBEj9+odzdM9ZDHlOrMWlnD+dx7K560g4dB6nlPg01ZF8Ml8Vb9LqNzcqk1BRhos+b33E6WMZav8qh76ZM8eyGfihH6dPJKnFrCjTi6VYNLhqpQllntMrrcBcVK4WNKuuisIsu9KC7IYqjIWlimdk3Fq/i/wMC/p8t3LAi+lR/DqGPI/SFGTrHykqJUAvC7KYQWsq2rl+7Q53bqP+u8MtRM35H9qfX/339o07tDR04LHVKGZWRWKVTfKhCeDrTQA+2nRPYpWwM1HnRQodMSiMqHGxpCcV4DRVcS4+jxC/KN57a5CShFLOZLN2+VaG9AskcFgEgcPGkngiC32+h6N7zzIhfDrBw8YTETiDpOMFWItErZLnaeDI7kTeeOE9+r83lEN7ThIeGMnZ+AzOJ+YxbeI8poyfS5j/JBU/vG3jPopzzCoNefjAECLDpxIycjxRY2ciACUMqVSpLoBVJFaRupR9WFQwYyUblm8lemwM505m4TRUK/V19vSFjAmZSJj/BAKHydbYIuWUKNPIkX2nGDE4CL9BIYwYHI7EQhsLy1VEiUSOHNhxmheffpsh/QM5uDue4wfPMmXCbAyFLoYNCCE6ciZhAeMJGTGOzev2kp1STHREDGNDogkbGUnwsLEsn7dRheKJ7b5UpH+xk4pEfg+wisQqxV58krQsfBtWb2XS2GmcPZmtAMZcVKEWQDWWgAkEDp1IbPQKUs/kUZxrVc+vy7eRlpTH9Kg5+A0KJHjkKKZOiEWXa2PHhv1ERcQwPmwagUMiiBo9i7TThap6nK8gfPY5o+pfvWirkqZE/ZcCSLMmL6cww875M4UsX7CJ1DP5WPXlnD6WxoTRMcyIXsiercfJOFfMxlW7FD2Chsv+YpPZv/MEC2auVPSZET2fyZGzCA+cyIhBo4hbs5fiHFmwTKxctJmRg0cTGT6doOFj2bfjJKZCMU99yRQgi6+hib1bTzFlwiyO7D2FLKCZSSUqLf2j3sM5sOMEmecKWLlwPYFDwxnWL4CAwaPZv+0ElqIyZk1exv5tCWpR0YSDRsS+HDoyktVLtlGU5cJYUMHOuGMM+GAExkInO+OOsH75XoqyHBTnONiwcjeTImYxY9IiMs6VcOZ4JrGTl6g49zD/icydsUzxzJzpS7VkoshZRI6aqtLupQD7meNpqua0VMebGB7LKP9JjA+dwaTRs8g8a+hc7JoemgK6BkMfKPbEsTvAKvZETe0OD5jI5PGz1Aq/Y9MBTEVuFs5ay+I5mxjcL5D5M5exbeNehn4UyJwZ/z97b/0kR5Ksi96/471f7jN79x47d/cszc7uzA6vpJE0YmaGETMzQwtazMzcgpbUoGZm7q5m5i5sLvqefZ6ZrRJ2SVPq1Z5XZRaWWQmRER4eX3h4uHvswfGDFzBt/AKsWrwVty77Y/XiLRK/4fCeM9L4+7edkYUeMiUlHko4owdPxaol6xHkH4YBfYaBoPXwTgAmjZmNOdOX4dDeM5gzbRmmjp8tzyyet1IC5RzYdQw7Nx/ED1/1xd1rT0Xqog64O4lV7A3FSkQxZdOlleOIzxksm7cez++Hy0JkSrQOm9ftwIhB47Bz8wFsXrMXU8bOg++e06KvHDt8MpYuWIXD+05h+YL1Ur7Hd8OUaWtqFQIfx+LnH4di46qdAlh0Y6ZLc2JUJn73v77A8oXrcXjfacyYNF8C/zy5F4Slc1dj1MDx8N11HGuXbsHk0b/i0sk7YsJHPTRN+V4HVupYRVIn4FKCTKvE0QOnsWTeKgFWmgqmxBRi+4Z9UpcdGw9iy5pDmDJmEQ7uPoHokCR88+U/ER2ahC3rd2HKuJlYsXiNbLY4asg4HNt3Grs27cfIgeOxde0e7NrkK56FOzccUkM5KrrH9NgSbF29H0vnrENqTC4SwjPw83dDcfviM5Gi/G4GYdWSTXh8NxCZyQW4eu4OhvQfgzXLtuDKuTvgoDluxDRs37gPR/afwYSR0zF/5jIBwAO7j2PK2F+FVkcPnMWC2SswacwsBDwKw5mjV+Tenq2+Eqj8yz9+h+MHzyEpKv8NYFXUCrVioz55zCzMm74E65Zux9ol27Bq4UZ892UfXD9/F4EPQ7B360Hs3rxPjjMnzMPMiQsQH8YASwtxzOeSCAXaojMX0o74XMCC2avx5H4oQp8nYv3K3Vi/cpdI3nQoolqJ8X6jQ9KwZe0+jB02Q5yEeI0DzJxpyyHPrd+HkYMmSn9bt2IbfHYcwajBk7B2+Vbs2nIQ0yfOw7oV22VQWzRrLRbOXIUDO0+Ic9KwfuPx7F6kqq6pR3mJ3iux9hy4ugesnNYy7ihHYsY3OHbwLJbMW4OokBSMHDQFdHBgI29Ztwu7thzAqCGTkBKXI+67F0/dwvgRs7Bl3T7Mnb4UNy/eQ0Z8niwK3bsSgJSoIhlVOWUJe5qMZXM34NzJy8hIysWgviNw59ojPLzzHPNnLcf5kzdE+X/l7D0MGzAG/g8CRRpjzIfU+BxEBCegf6/hOHP0mkzP3QLWFEb1V0zlNHOwI3vPSjkCHkSKZQfj925ZvxNL5q1ERFA8Qp7FYfmCzVi1ZCsighPxl99/hRfPIpCdWojHd4OweM5aCTlJ/SCdSShVjhg4Edcv3pcAPBdOXsfEUTORFJOFP/+fr8WlOjulUOJOzJy8ADcvPcCqReuxdskmpMZkI+BhGGZPWgTfXYoEyNi3BNe3AasScFvZl4ltdvTAKQHWpw8iRGJNiS0UwFo0ZyXCAhIQ+iwVKxfuFNCKUoE1JiwJQ38ZhTHDJmLFotVYMm85po6fiWXzVmP7+r1YNm8NQp/GICo4CRtX7ML86SvFvFDAnjFVU2tx7ugtzJu+DI9uP4ffzafo/c0gRAakyWKl381grFi0Dk/uByIrJR+M8sa2ZlCi8KBY7N3ui0ljZoqEl51ahOO+5zFm2BTs33lMgiTNm7FUwJdxN6imIC88uP0U61dulfgfybGZYB16fdcfxw6eQVKU7lVgpSqAi59pDaJjnT11EXZu2o+TBy/hlO8lHNt/Fn1/GISbF+8jJiQRfjef4MTB09i92Qdzpy3AoD7DERmUgGnj5uGYzwVVRaPom8lLgY/iMWHkbJw/eU1mXuw3Ny4+ET3xvh0nRQAJC4wXCZv9glL3hZO3Rb1GD9BTR64iM6kYoQHxMgCRV25deQjfvSclngnjisSEpmDHxv3iik89fP8fR+LulSfITNDhxIGzGDN4MvzvhguwUvdd4QVWT0ii7ubhLrAyiIYCrId8TuLOtYcYN2IKrp2/h34/jRD9J6ft1Of57DiEGZPmIjE6A7npJTKNmTJ2jkh5yxesxb1rD5CdnI/EiExZPeaeZIoeqAovHidg8a/rcPb4FaQn5kn0sNtXHsLv1nPZDdXvVpCM+jcuPsbwgePg/yBYpquMOpabXoqYsFQM6TdOpuKJUbnuqQJS9IojhpjhUWqtwJG957Bs7kYEPIhSgbUAG1dvhc+Ow4gOSUFYQCJWLtoqut2IoET89E0/hAZGCUg8fxSK5Qs34sCu02LOl59JybEcQ/qPFRAg+J4/oQArp97ff/WzDAgEiQO7T4Cd/OZlPwl5efLgBSRHZ+HFk2jMmbIMvrvOqIsUBAUu4ryqCqDE6g6wblm7B3u2+SLqRYqErFu7dC9WLtqMqJBkfPNlL8SEJYs6Zubkudi+aQ92bNor6cje09izxRd7NvsiMigRMS/SsGX1PiyauUYWJpXFyQZxS6Z6gJHltq/fjW3rdmPJr2uQHFkgzi4PbgRh9dKNuHfjiUSJO3PskrR1kH84slMLZGGNe42lJ+iQlVwofEZweXQ3EI/vBWHZgnXCE5R2b199KGX1u/0MG1Ztx6olG2SQpdQ98OfhAqy0ZnlFFVBqVNSGqfW4cPI+Nq7eiRdPo0Tq5gp7VmIhxg+bhlsX/RD8JAIrFqzDkL4jMWHEFIwaNAoDeg9GTEgCpo+biyN7z78KrMkNyEyoxPQJC7Bj027s2e4jwZqiX2QhL7UedIvnrsBhgTEIeRYLTvFnTV6EzOQiiSEy7JcJuH7hATKTChH1IlnUNgxfmptWAkrobDuCcmx4GnZt8cXkMb+KSeDAXqPhd+MZMhJycOboBYwbNgVP7oQqQW5Sm7zA2nPSKsHXTWClWVVqKWZPXQzfvcdFOlv46wqMHTZVOmRCZK7oQ7du2CUSEqfMnMJHhyZj1WLqwhbj7LFrWLFwLbau24rgJ2HYsX4fVi7YKmYsXJWnTWWIfxIWzVovkgkl3pGDJ+LGJT/43QpU4ym8EDOWGxcZGGc8ntwPxuqlm7Fx9S6xUqBCf1CfsThz9CZSYgpUW8X3L17lJhNYFT2r2AOmVroAa7SsYHMXCepY9+08htiwDIQHpmDlom1YtXi7/O/z/RAc9z0nnYVShSKhPEJOCld8y1GQVYUBfUbg9NFLSI3PxfkTNzFp9GzEhafj+7/3RXhQIvIyynFw9yn8OnWJLBoxiBClp7QYHV48icWcycvhu+usuneasiHmxwIrFxk5AMaEporZ15olBNatIkF989c+cn3+zOVYsXC9xCEOfhqBS2duSrS4nRsOYPu6A4gNSUd0cBq2rjmARTPXSbQmhstjkGba2VJ9sm/bEfT/aTDGDp2Ey6dugyoCOu/434uQ2cshn1MIC6T0v17oE/AoXAbjU0eoTpomAZAig5OxcDal5nUIfR4vlhUrFm7CPYJIUqEMQpwh+d1+joN7TmDmpAWiOuLg9F//8SWO7KPE+qYqgKvrpN+VM4+wec0uBPtHCW05YGXEF2LskOm4eeEhrpy5g7nTluDcsasIehSKpfOW4JdeAxAZFIsZExgH5DWJVQKy1+LgnlOyffqU8ZNlEKFqJi22UnSqMybPwu2rD3DtwgNQ6KCulMGZGNxpxqSFWLtsGwIeR8pi6JSxc4UvCLwnD13GpjV7EB6YgLiIDOzackjWMehGzZgkPtsO4dmDQKxfsRFD+o7AkzsvFFOwhHqUF3tVAT1og+sesHK0z04pkQUWAmtqfCZOHGLg7q9w++oTpCcUym6mW9dThxgGnx2++ObLn/DH//wSg/uNht/tQFllvnruJkYMHI5/fPEtfv5+kOhUMxO42s3FGNo/pmLlgm344vff4vSRK+jz/WDcvuKPBzeDsGz+Zjy8HSoLETcvPhOzryf3Q7B66VZsWrNXLBSiQzIwqM94nDp0E0nRBYorcreLVyqw0hmD5kOpVW8F1vUrt0t0M24oGBaQitWLd2HN0t1Iiy/ErSuP0b/XMPzp/3yJXt/9goN7Tsq0jlI+bVdJu5GDJ+H7r3rLtJbTvomj5iAhMhs/fDUAkcEpyE4pFb0aFwhvXHyEFfM34eTBy2JFEfSIwLoSvrvOKxHP1MhfHwWsMYXYTAuH7b6IDUtHeEAG1i7xkYGCiz/f/PVnxISmyeLknOlL8eUfvsVf//AtRg+ZjODHMbLDxba1BxATnCFp88oDWDhjvboASccGOuXQwaUS18/fw7d//QG9vumLlJgcVRdZL1YVXJT54vffgUBO4BzYZ5SAiS6jHLFhaaD+9+9/6oW//O57jBg4RVbZOT1+ci8UKxi57kYAMpNLcOvyY4wcNAl+twJERcNFrb/87hv89Q/f48s/fC+2xe8CVto+Mw7IhlU78MI/pmuTUG44On7YbFlMDXwYgYUzV+KL332D777shVGDR6L3d33wwj8M08bOxlGfc29IrLQEePogDCOHjMAvP/fF1fO3FDPAJNpmJ2H4oBH44r/+LnrlybJ2sAT5WeXQZZbh+aMw0b+T5v/4ohcWzVkH2oSzDx47cBGbVvvIIhctBHZvOYIpY+fLjO/O5acY/PNI/P1PX+Pvf/o7hvQdhmcPQpEVXwFdildi7UFQdVdi1SLsVyMxIh+pMdSJVsqeYFFBGciMLxM70ISwPDG9IVCmRBeCwcZ3bTyGiOdpyi64yVWywy1NQaKDMiRATlYCN1bUvKZorlKJ5KhCRAVlinQTG5KDjLhSWfCgLpbmI3w+I75cDOj5bT7PRHCmV1FcSI7sGyZeUuIt1I3E2uV5pXms1MjOvZRStR0MFDvXAqTFFIsXklLOIiRHFkp5WI7YkGxEBSr1So0pfqVelITjQ3MR8yJL8uC+ZqQXvXRoUK549FTLd5MiCqTu/H5aDE3SuIV7BXj9pUeX1navRbcytCv7b4k3H/Ws1bKPWnJUwat14Z5uUhfu01Ypem7mT/pFB2fJkZ5aiRE6RAdlgu3MdmOM1ZRolqMU2Qm0X61HSmQ5EsNJf6pR6GGoeualVoMAFfOCNMkUnlHu0YuJ3yxAdBCl3gwkRuQhLjQb3LGYedDkiTwk3w7MRFxoLjITGP6zWvgtJVrhBebHLYz4De4h53cjCBeO38Gz+xES/OinrwaK/WlGfMVbPa/oVJAaUyYLeoxkp80WSXM6aJDfqKpKisiXskQHsyzZ0o7cBy8xXIe0aG6hpHpzdnlK1khd4sOyEBeaqW5eqvA5d2Pm9aigdJC/E8JyZUsnRb9PT9ASMWmLCkoV2vDbisUK+bJYEtuGNOR/hiyl+ddp32sguD67Hy4zignDZwtdxEkjvQYVJV5zq64G1hr60x3dkVhfuny+rxxkRiYlKnwdogIzcWjXJWTE0paOjPcyvur78vHkPcUF0x1gdVcn/Tk9x7Z7DViNLsBKSZ1G9Z60ixYjdOapxXloekONooHn+7+rgq8Gwu88dk9v7n8msTmSy3HtjB9mTViCCcN/xZjBM7Bs7iZxOqFZFa0AXnpeMfIU1U/qLrri0v6xtNIWrcjjXAT9LV6fLEOVMkB1DVLd04Dqiy2r9mPyyHkYN3SWHA/vPqduWFol9KkoafRaBbyfKbsntPvvew5YuQDF7ypmJzUy2kcHZanmHso998vlmTp6gfVjweId9O8CVoZJ1AIEqSoUkVjp/eMKNKokp0l0XUfm7w64vqMcLoMFpbWCDA7adDvNEkeEs0du4sKx2wjxTxCJliZ3nxZYWefX07vq/q7rr7+v/e+eBgz2FPQwFhdP3AXrfvviU8SGZMoCp8QtSa2EF1hdmObTA5HngFUpK5nBlRG0/xqTaP9dn/l0515g9TSwalN9tqMrQPC/pgp4/Z7rc9o529yDwJrOYC1cOFMSpViqq+h6y+OnBdbX+Zf10ur5oUdN4tWOfP/1/N/8L84iSbSuYcAc5UgLjfw0lkVxIy/3SqxvEs4d4n7cM54DVpnuqzFJNemVR01FoJTPC6wf105v44meVwVw1V9zq6VDh0TrUjt+lixCKlHcuHhFcFECgVBtoJxnJbDja3Vhp1eBWlQWbwNa7dn3HZXYE0r8Ai2WAZ8n0FeLX7/ngJX865q07xDQFRCTGMyMvZBEXTJncJTuNYBVQpkqtFHi+DIymsTKYGQ8CWrPmYA6G3BTrUCPtwLGDUhSXIuVaGzc/oVhLRmjowpeYHVjhPJs56TPebVEpOpsBtrNDpTmUyelGKAzUpDCTO9j7s/znldiZWf3XNswJoBIgMmVsjiTGV+M7KQyMUl7fCtcjVymBJbnQMuwnTS9YqCdgvRGPLoRgaSIQiUMIZ1OkjVQVAHqDSnWnbK/DZBfveZZYNVAkgCrSMS0gMhPr0J6HBd3ubFojdQzMiALGbHcwl2lRaoSWpQxfPkuF+4C/egOrEYNS29ENuNHJzNyGKNsUc3iGRp4g7C4RUh3iO3OM56TWN1jAHfK5LlnvMDqaWBVJExOOQMfRmH/9hN4di8cYU+TMHX0IrFeoNSkxCBm7NcK6BiJKY0WGxUY1GsC/K6/EEBlPFhtqk7JUiTMjwLW7vnlzXisH7t4RTB9FVg51WY8ifiwDBzbdxZnjlyW7ZkeXAuGz5aT4vSixb9lfQvSOfCQLhXYt+0oFs1eLbuNEJxp/cEoWfkUZkRq5be6r587z3iB1UOEdIfYlEQZU9QrsXqGed2juae+9S9QBUg8Vm43VIHThy5jxvi5uHD8BuJCMnD3cqCYbiWG50j82rjQDIkMFhOcJvFCc5PLQO+gu1eeIuJ5iri3csoqU9VkZZeNN8HVM7TyKLAS8ARcVYmVu5CklErgnKljZmPjym1S78jAZDmSNjxPjMhGREASwp8nIjOhCLmpRdi/4xAWzlqO5CgGpolCanS+gC7VZ+yb+am/xcLgVdp5gdULrB4bpb0SqyclVmUnDk7fKW2tmL8eP33dF9PHz5NoT+OH/iqRyq6eeYBZExdi0sjZGNZvHIb3n4Ab5x8gM6EQfb8fiunj52PskJkYPXAGNq3YJ+6YVC+8CarulN1VgtQkyTePnw5YqVtlIPMy+N8Lwndf/hN9vuuHkwcv4sqZu9i10Rc3zvth/vTlmDL6V4wfNh39fxyO3Zt8Ef0iDnu3+mBQn6GYMmYGhvcfi+nj5kmELQbSZsBqzcLm/QO2ezTwAqsXWL3A6hYP9LzEygUrmeqnV+Pc0RsS3enC8Zt4dCsIP387VAzhzxy+jPHDp8Fn22GcPXoFi2atxNK5a5CVVIDvvuwtkaPokbVp5U6MHToV4c8TZCrNKbUCrq5A8arU9SbA8Nnu0ycDVrFCoPNBGcKex2D6+NlYu3SDhBq8dOomNq3aKaqBWRMXYOGsFbh1yQ87NuzDuGHT8ODGM2xf54N+PwwFaXjt7AMJtH760HVxwlDiLnRXf97vvv58xgusbnUqdwjuzjNeVQB3zHyzw7pDu3/1Mz0PrOIBxA3x0qpx98pzrFuyE0/vhkn80p+/G4yM+HwQWJfPX4tnD0IQF5aKvVt8wSkygfXn7wbi2rk7yErS4eLJqxg/fCqe3AkWVYECrKQpJU7N3MgzNP5kwCqWB9SXliMqOBFrFm/EEZ/jEpHshgweO3Du6BUsnLkcpw5dRF5qMe5fe4KRAyfg5oVH2LXxCGZOWCJuy2mxhRg1cBp8d56RIOKMu6tYYXiGBl5g9QKrx4DOqwpwZzrtfscVEyt108g7l59j1cLt8L8bJtH1f/lphKyInz58GZtX70bYs1jEh6fBZ9sRTB49C9nJhRjUeyQe3wmELq0EV87cwsSRM/H4drAay5ULY67A6rmFG48Cq4A+y0ZJkeZd9JQqR1RQEtYs2YxDu48jPS4X187excaVOyV4y7K5a3HzwgPo0kslAtWoQRNx68Ij7Nt6Akt/3SB5pMcVya4FB3ecQUJ4jpKvmKO53z7vExC8wOoFVi+wusUDPS+xsuMqer9q3LsShIUz10nc1af3wjCo9xgkR+bizOEr2Lx6D0KfxiEuLB0+W49g0kgCazEG/HMkHt4MQF5aqUS7mjB8JvgutzlRbFo1YNX0pJ4BFc8Cq1Y2BVgVSbtCFuxWzN+ADcu3i3rj4ombEqv27JFrWD5vA66ff4D89Ar43XiO0YMm48Z5AutJLJrFyGAVSIstEjfcQ7vOISkiT4BVsY31DA28wOpWp/IMsTnqeq0CvKqA90k6rvcIqnT6oFH7i8eJmD1xOcYOmYVLJ+5iRP9JEm7vwvHb4I4C4c+TkBCWhcN7zmLetBUSXGTckBnwvxsqQbEJLDMnLJYo98p28Zp0TcDSwMszfP4pgZW6UJaf+4Dt3nQEX/+pN47tu4jLJ+9KMJTLp+5h7ZLtuHPZX+r95E4Ipo6ZDwZ5P7z7AtYu3iV664y4EswYtxTHfC5L0Jcu5wkP4YHFeoPrAAAgAElEQVQXWD1ESNcO8e5zL7B6dazugpcr4NGbiAtZ9KSihw9tOZUN9jQHAgUYFAcA2nFy2izPqkFGCEjKddX7qovv+R0tuVu29z/nOWDld14vGwcEJta1EjlJjMCm0OSVo+Zlxl1mxc1Wc5DQFu1U+nDjw65ntcHm/fV7d/9++Z4XWLsY7CVR3CHcxz3jBVYvsLrLZ2rglS5pkgCjvasAizKl1659PkfPAuvnU6+X9O++TF5g7WLW7on1IYR9+7NeYPUCq7t8pkW0ooE8V+21BRzt/Q8JwqJN9V2PrkCt5emZ46cFVpbbtR7unn+6+r6tr3uB1QusLpLQb+tYXqsAz00lZQosbpYMEKKZQ7mCA7/F5A6waO9rAM13XPP6be3+OrD0DLC+rU7u0OJ9z3iOJh8GrE7AYQXqqw3ISy8R5bBOdDg1yKExsze9nwaMup9ci2ya0GRUodUMNJucKNbVIyeN27HUIC+t/v15fM405uIcU2o1stMqkJNRAXsHYG5yID+Lrry1ElLu35VPcrkFdkYp9Pp22B2AydiOnPQi5KWWICe1Atmstyfbh1GbupJGW62fVQudc4WmpOu708s8lDZQ2kjLx/NH7jyQm1aN6opWtLUB5aUmoY/oRVNq1DqRTz7i2xqPyVGjj0qbV+69eu199HG991Fleks9Kkpq0dFmhdMBwOmEUznB/8DrPycfAGADjPUWVBbWoLKgBlUFdagobERpod6buqFBWYEe5flNkGOJHmaTExazE1UVJpQWNqEsvwmVBXqUdZPP50rr8gIjyln+olqUFleitLQWHe2ARQ9UFreivKAJ5QUN/6Z80oTKojKUllShyWJHqxMwtlhRVlyGqsJSVBRWq/Uy9Gj9SO+KblJP81MlMaGoEbV1NpjbgOradpQX1aC6oBpV+Y2oyLegrMD82dGJtPRU32qqb4Stsx1w2EF0dToJnngPsBKBrQrAosMBdDqBTgdg8ya3aNBpV2llg8NuhcNug9NuA2x2gPc6eP5vSkvyhdUB2NsBZwucznbYOh1wdGo8w3r9G9evsx2OThusTqCDXcDhBOydgLVDqbfWL/5d289T5SagWDthtTnRbgfsxBROXaytgNX6Ej889b3PMh8rYLcqwOp4C7BqgqpIq0Rdhx3OjjY425ths+jhbDECrY1Ae603uUODtlo422rg7KwDHE2AvRFOaz0c7TVwtFQBrTX/vnRsqwdYv44KODpLYe+sApwWwMrAswagrQZoq/73rV9rHWxtRtgdVtjhgMPRDrQ1Aa31QKsBztYWOPnfHT7w1DNttUJz0v2dyVPfcjeftgqgvRp2mx5Whxk2mx7oqALayoFWHhuAdqYexoz30Yj3PFgeZ2czHLbOLonV4aBE6iKxdgGrXLYDjg442g2wNdfCZqqA3VwOh6UEzuZCb+qOBpZCOM35sJvzYbMUAbYawF4DR1sZ7M1FcJjzAXM+nHyuu7w+w/uwFAOWQjha8mBrzYGttQCwNQKdTXCQT0w6wKL7t6wb2wTGQnQYymDrNMLhbIXDaoDTUg6YiwFzOeyWajgspT1fP/LL+1IP8wpMubAZdbC2VcEJA2wdNXA25wOWHMCSB1iK4Gwu/m9NJ1urQYDV6bC9XRVAnFWwlshqAxytcLY3wG4ph91EoCgATEyFaioAjG/5z2uvX3/lPe39txy1d7Ujv2vIl8TvOgz5Lt9/y/tdZftX3yNd8uEwElxLAGs9YG2Ao6UCDnMxnKSH0PMjy0n6mAkAGv21o0t+XfdevUZ6Shu+ft9c9AG05bMFcFpyYWtmKgbsRqDDCJgrpO4w5X1Afi5lVNtceI1ler2cWhuz/to5n3k9fVB9XPKSPHWwmYrhpASGZsDaCKeJdc4FTDo4zEXq/9ff+8j/Wtm1+vDoWm+es76uic+YC4WXyE9OeZd8oNLiN9XfzXoY8+A0FsLRxlmZWTl20SlPeFwpl5v5udZfO3elg3bN9eh630g6KLTid3nuUO/zqN0TOrrm8RvOba16OF0k1jd0rK8CK3UGLUB7HZwcmU2UsHRKoxmKAD2ZrAQwaqkYMBYDBiZ2BuW/k8/xmvrfrSPfd8lDOed3itVvfmB+H/Jtjz1LGnAgoHRaAXQaJDmba0SicxpVEPvY75H2Gp1eo/krNHalvaEY0h7aN+V9rc1UmppK3WwrtkeRDLZ2SyFsrKOtFWhvBkw1UncOLK+URfuuu0etvK688LZ3Xe9LfVVeeduz7l4z58JOYBJgbQGsTSpwZQPmLDgojbEzuptfd8+51kHrU9K/2GbKdxz6QjiNxV1J+h+fkcTrWr9Rr/Gbru3fXRk+6j5BvERRi9jb4GjVA8YywMi2V/GCQPsxeQt/avjxnjYVPnnZFqTDSzpp50WAuUSus09+VHneUQdbi8FdYKVS4CWwwszOpkhgilTgUjC59zrQqQ1MhtCIw0Z/R8FeXud7Lwkk59r7PKqM9vL517/7Of1neQtgJ7CaqoBOI9BpgtNSB4epQukElFi7pcn76kSaFikdz5VurnnKdbU9hKFc31HbRO2Y0lYfQmPOIMwFsJuLYTNXA9Z2oL0VMNWqIKT7+PqZlAFaQEWrg2u9eK7xhuu5dk3eJy+5w3ev05idMBc2zixsBgBtAFUBIonlAOZM2JtzFOnn9TJ99H/Xcqq87toWBgJEERxGSmFURxA8KWgoSe69Tqd38cRHl/F1OvF/AZzGUgVQbR1wtJrgNFYAnBUZdXCadQovfMw3WWfBEBVHWNc38lF5WwaVl88p4KrQTGjkQi+5J33hbfl9+LUPAFbKriqwUvlsLlclSIrz6lRDphv5sDXlwmlgB+L0kqlA/nfWZ8Gh5zRBG7Vc3nPNw/XcmA+HIU/yZL6u7zsMOtgac2DXcyqmfOeVsrjm81mck6nyYDMSeCixKsDqaK5VdZAFig7qo+pC1YgO1oZsoS/PpQ1er7fWJlRHNOWqbVQgNNbaqes69XbyvBvtpH6HOmSHRQebpRBWcyVgawPaW+A0V0uHgjnnVX55vXzv+C91a8xW2tqslvddZVN5hrwi/KLSgrQhz3w0r5jzYDWXwmEzQ+wCrCbYKc1TFWDJgo3Aqs3g3lGPj+NPAlK+1IX1eaX8pIUxH9amHLTXZ6KtLgOttelorctAe0MWrPpcOIw6ebeD/c/AqfhrfdajZVWELYepBHYu5NnbYW8zwmEqB4wsezYcFtKJ5+7zVdezRoXPyQ/kU/Z/BWfekpdKM+KOnbxAOpjy0dmU8wqd2uoz0SG89ZFleks93FIFUFZVfg7A0aas6pnLVElSmb6yAQ1liShICkDM8+vIiXuKsswwWKpS4TTpYK5MQmLwDdgNOqmgokYgGOpEnUBCO01M+WpiJZl0sDVloSjFH6UZgbDpc2WqqRAoG6WZQShMeQoHG01GQo6GOjRXp6KhOF6RICz5cJpz4TCzQfl+Hhz8HjuB+o6oNKRTKNe6/qvPeOY/v5kDu1EHu6UMsOoBqxGOlhrYLaXq4k6uol5x47usJzsZadJUkoD0yPuIC7yG3IQnMJQlwSadiN8kbVT6Ml9LAfRl8ShOD4SpMklobDfkyvfLsl6gOD0Iluo0VRfGb7hHE5FEhK55sFu4QFcO2FuATgsclkq1HJw2u5OfwgfsDE0l8ciNfyJ1y4z2g7FcqZvSfmrd1HZ0mPLQVpeO/OSn0JclCA1Yx5z4R4gOuIzsuEcwVvB9bTBm/RTe6b5c+bByEc7WrAgZVjPspjKVPjmwN5PH3KmbO89QzaaARUtNOsoyQ5AcdhspYXdQlRsuQCoDoYW6XR0K0wIQ8ugcQh6ex4uH5xBw9yTig2+gqSwB9UWxyIzxQ4T/BaRF3EVdQTTswhtaX2N5VLWeJ8pvyoPDVAR7ewOcjlbY2vRwaAOQORNOC9Um7vK50r5sG4W/8tHRmIW6wiikht9GbOAVFKQEwFyVCjt1uxqemPLQXp8hvBwXdB2pkQ9QqYuCgbyQ9BiBficQ6HcKwQ/P4umdY0iPuY+WOvK8O23T/TP21ibA1vHSKuBNO1a7gqlEV1G4OuBor4ejmVOqPHVxoBi1BYk4d2AHhv30I8b8/AuG/7M3Zo0ejqB7l9BWn4vsuCeYMqQPrA0l6KwvhLWR0lCRAC07td2YDYcxG1Z9AWxNBbA15gKUqAx5MBfH4sSOxbh7bi/MVZmwmUvQaSyCpTYbqZF+2LdpHqwyInGarROpJurpdezbtBrtjSVAaylam1LQbkyBvYXvZ6OtKQtWI0EpD3Y9CaUMEF0LH79Bcf3uPNhRdLLY5uDA1KkXqVXRsVJnTQU7B5vulfoyAMmUqwSG0kyc2b8dfb/6M0b3/ycG/vg33Dx3GJYaglgunCZOUfNgJ9NZitDelIeH149g3ZLJyE0KlDa0NupQX5yMzStmYc+mJSjLjYVDQIPToO7LwzIrCxKUrsgXrEe56OSdNgtszVWqpEVAcyO/5jLYmwrRWp2Hcwe2Y3TfHzC897cY0utrnPDZhOZ6SvcFMlA5TRwsdQKibfXZSAy7i7mTByAp4iGaa3Pw6PoRjOj3N4wZ/B16/+N3uHnhAAwVGXByWszpKUHGnTKZCmAzl8NptQDOTqDTrNBI6kqA4wDONnajft0+w+ksdYgViA/2w4yxgzCo11cY3vdbzJ88HDW58XDqaYVRAJsxH9dP7sW4X3pjbL9+GNO3L77/4+8wdXg/pIY/hu/2NRj287cY/csPGPDDF9i4eBqM5ZlwUg9qLIbDwLbzIP9TRSg61gbA3gw7Z7gyZecMSRnQ3Fu8Yn9QgZUCl5ntXYzynEjs2Tgffb/9PYb2/QqD+3yH5/evwFSdDYf0IR2sTdlIj/LD5JF9MeKXf6L/j99gy+rFSIl9hoO7l2HM0O8wevA/Maj3t/j6z/8vNq2ejvqyOA+1XSGcLfXK+gJdVZ1OseUlhLp4XnUPrJ212Xhw+SBmjumLkoxodDaWwVyZhyM7V2L9ovHIiHkgUtSEgb1gqcpHdmwgmkrSYDMUoaUuC8UZwTBWJsJp0aG5Lhc58c9hLE9VKmnQwVAch8PbFsLvyiHoyzNgqslGdWE8zDXZaCxNgf/NoypBC0UaNlcm4+yBTZg+aiiyYoPRaShAetxdWOoTYbNko74sBtmJT1CSGYri1EAFVDVg1Y7dMv7HdB7PAaus/MpCWDFy4wIxdXh/5MSGobmmBPcvncSOtYuQGftYQJXgSunHaS6EzVCIqOc38euEgZgx9hfkp4TB1pCL3Dh/zJs0CCP6/wPb1sz9lwIrOx07u7WxAGXpkdi67Ff4XToJS1UhEkOeYEivv6O2OE2VUKjfpDRTgM6mPFTlxWLS8J8wrM/fkBD6CKXZ0ThzcD0e3TiG5oZ83Ll0GLMnDURW3LOXwCqqF3fas+eAVVbVm4oASyVWz5+MC8f2oL40B7lJ4di0dBaeXD0Oa30+bMYcoLkQdmMxOhvL0VFfhZK0ZIz6+UdkRgcgJcwPR3avRXzIY1hqCpCb+AK9vvzfiA28hfZ6ghx1x4VA878HsNqNhQh9dAHTx/yMwvRwWM3cwXYXDu5Yg+LMCFGLOEy5qC+MwoIpA3HrwiFUFWYgMSIYR322IfTZDbSbi9BqKESboQLBj29j8+p5iIu4B6ubQo07A6dHgLU4KQg7Vs3CjdM70UmdjkUHuzkH+oo4VOS+gKUmFdnxT9Hn6z9jyewJmDqqP0b+8g2CHl5EbkoQDu5Ygviw22LbmRb7HEtmj0Zi6L0uZXxjUQKO7lqB62d9UKZLwOlDm3FwxzKU50ajJDMc00b9hLb6LJH4qBMsSQvA0hmj8NNf/4ytK+YDLZWYOb6XTAFsZh3Cn17E0tkjcf7wZvhumY+O+mwFxMVcxp0O9rHPeBpYqWssROzz2xjy09/Q0VAOq74K2fGh2LZ6PsKeXFJUH6ZcmTqSKUsyIuCzcSk2LZ2DDYvnIDcxHJ312QKsqZEPcebQZhzatQpluTFwaMr9HpZYCay2Js4iShH64DK2LpuN9IjncJpqUJ2fgnGDfkRqtD/aGzOBZqqW8mAz6FBbEIf1i6biyol9mD5qEJLCAtDRVIqWumzoK9KRmxKC7evmY9+2pajOj4ddT8nq85ZYO+sLMGHwT3h65yJaG8tRX5KFW2d9sWfNPHTU5okwYtem3sYyNBZn4ejODbhybDf0pWlob8yDuSYHzXUFsJnKUZEbi6G9/oKcBH+Z3YnUz1mU6D8/lq9fe+8TSqydeh1unduLWeP7wVJLlVMl4sKeYuWCKUiNfATaUnM2V50XgR+/+J94eOMkdmxYikO7NiMuxB/GmmxYLUXoNJVAX5mHJbMn4cXja2huzIHN7QH2tfq+RQjzCLBmR/hj95pFiH52XfQ9zuZsOJsz0d6Uik59Dmz6IqRHP8c3f/lPPH9wDclRAVg0aywO7VmL8IBb2L5+HsKeX0ervhCJ0c8xddwARAfehs1YLCvoDUVJ8N2xHKcPbcPuLctxeO8a5CYHobUhD/kpwRjd/0uRVtghCaxU3l8/uQezx45ERW4KrIZyjB30D2TGPYGjuRTBfhcwY2x/3Dp3AHfO7UJrLadFnHZ4cNR+C7EVBbznVAFijG8oRHzgHUwZ9jMchmpYDVUoSo/BhmWz8ODKQXCa7OD0y1IMfVkKDm1bidvnjuD+pTPYtnIZ8pNjBFxaazJhqcnC7YsHcWTvGpTlRqvASiZyb3qrTO88pArgIGcsQtCdsziwaRnyk8IBcw0aSjIwceg/EfjwIpprU5XFPnMBGoricP3UbhzathrZcWH4ddxIJIQEwkHLhOZS6CszcHzfeowf+hNO+W5GRW6MYmrDxSBZTO2+s5AOPacKoJqiGJ31+Zg8vDcC/a7AZq6CoTIPt88dxJJpQ9Fekw2bIRt2rhmYCtHRWICkUD/MmzgY9YWJsJOnW2mIX4pOQwnqipNx58J+rJk/BoaKJFj12cIfNNqnqsgdScytZz4hsFr1Oty/fABLZo0Q5ySrqRwpMQFYNHM0Ip5eU501ClGdG4Gvf/9/YdOKWTh/fA/WL52LHeuWICc5CG2GPLQbCnDl1D7s27oapTlxaKMq0eIen7tDA48Aa0FsKLYtW4KQB9cBS1mXxNpQEouKnGjoS3OQER2KwX2+gaFGEcF3b14Gn20r8ML/Oratn4+QZzfQZixFYtRzTB07AFGBd0A9pN1YAn15GvZuWoRZk4ai749/xenDW1BdmACrsRh5SYECrB20GBBwpL4oH09vnsTy2VNhN9bCaqjAuEHfIzP2mTRG0IOLmDl2IJ7cOIMaXRRsTWQsdzrWb33GkxIrJTpaTBQiI/IxpgzrA4ehClZDJfJTwrFpxWw8v3tSBVbFYDv4/jmM/PkfWDt/OpbPnoLR/fvAd9t61OSGqk4Lxbh98QCO7F2tACs96gRU3dX7kj6eAVb5rqUEUf5XcWjrcuQnhcFhrEJdcRrGDPgWcSH30FqfrgCCpQhJIXcw6Mc/YemMsdixejEGfP81dq5dBV1SOOymYrQ15iM3+QXCnt3EolkjEcOpcF0OINYrXMByp217GFi5sq4vwtSRvRHy+Do6jZVoKM3ErXP7sWnxZHTWKQuOTks+7JTSdNE4vGMZzh/aCKueHnxMOtjMRdJf/G+fwKGdy5AT/1gVeLJlRgNtIcktGrhBp08IrHRK8r91XGacNlMZOo3lSIh4goUzRyEu+I4MlpyJVOdF4Ye//D+ICb6LioIkRAU+xKZlc3D7wn6Z8jdVpGLaqP5ICnuK5rp82MRE0HODi0eAtT4nFcd27MTuNcthquC0rBjNNdkIvHsWR3asRUlaAnLiIjFuaG90mirRYarA3q3LsX/HKrx4ch3rl3OTs/No1Zcg4NE1TBnTD1GBtwVUHcZiGMvT4LNpIVYvmoIdGxZj6ZyxiAm+BZupBLrkIIz55W/oaOQCDRud4JWPJzeOY8WvU0SCo8Q6ou/XSI54AkuNDg+uHMescYORGvHUzQ7lBjO5xZSeA1bFgoKK/SKkRzzCxME/oqk4Ex1NZYh6fgcbl89EXPAt1WqA5mr5iAm4id1r52PrirmYO2kEhvX5FttXL0BV9gtl0c9chLtXDuKoz2qU66IVzzoCJVdK3ZBaPSuxcuAoRFr4A+xcPQdxgffQ0ViCovRI9PnHf6IoK1ym/9Qd0/OOVijrFk7C9pVzsHbhdPz8jz9jw9I5iA64g/SohyjJjkSnqRRtTcWiY713yRct1ZlKvT5XiVU1ap87aSD8rp2AqSYfZTlx2Ld5MU7vXQ1rPRd9qWfNF4k1KfQ2ls4cisyYh+Li2qnPht2Ui8L0F7h14SDOHdqCtKhHsgAktsa0BDFycVNdoXeLh93oC58QWJ2WYgTeP4P5U4fAUJmFdkMpHt4+hbVLpiAz7hnsejpFlKBWF4cRfb6ELjUElsYCUY/tWrsIN8/uRltjFhJCbmPG6P6ozE0Syw7Sg4OQewNs9zTwCLDa6ooR/fQhFkwag3vnjyPi8S0E3LmI+ZOG4cz+LagvTEd2XDDGD/1RpiQcafZuXoyD25cjJugOdqydhy0rZyPy+S3sWL8QowZ8g7igW6IDcxoKoC9JxKHtS3DjrA9ykkKwZvFkHN+3BjWFCdClBGHsgL+/BViPYNrofshOCIbdVIEJQ37CCZ8NiHh6E1tXzsGUEX2RFRvgMUK61yCeBFbFbIwqjNL0UCycOgxXju1BbOB9bF4+C/u3LUNpVjj0pYnIin4o0+rWulwYKzLQWJqGp3fOYsPS6UiJfARbY6aY39B/+87l/QKslQUxsIu9IyVQLnKw7O9nKE8BK6VVBxdlzJzSRWHXmjnYv2kJQh9exfnD2zBx2I/QV2WgoTgB5ZmhaKnJRFttDgxlaaJXzEsKxuzxAxDqfx2l2ZE4d2gjju5djcjAWwh7ehNTRvdBUvgD2PWUxKlndbdD9azE6pTyFePkvnXYvnYunt2/gJvnDmDhtKGIfHIJjiYdMqIewVSZIdY0z++cxOxxfWCpSQdaimEz5qGxNFZW0OdOHoarJ/ci5NFlRD+/gfriBLGIEdtOMVNyb1bSHQ/I/U8MrCkRD0RivXvpECIDbmPJnNE45bsJNYWJqM6LR0HSCxjLMrB56XQc81mL4CeXcfn4XuxcPR9ZsY9hqEjE6QOrsXf9QjSVZMJJSw9amHxuwEpvF0N5OsIfX8PSGeMw6Ie/YewvP+LM/s0ozQyXgAzFGUFYNXcUOrkoYSnFed+NuHB4M8qzIhH59BomDv4e4wZ8A59Ni7Bw6mBkRD6Ak/ovgw7t1Wm4fmIr/G8cg6kqC2FPr2Ln+jnSOUqzI2SU7qRTgovEGv38MqaO+ie2rZ4Nu7kMflePiW5uysg+2LRsJjYumwF2QLcYpRtAcT8PzwHrSzOqfDRXZyH8yTUsnDIcQ3p9KaDCqXJ7Yz5SQu9h8bTBojLg4pXNQPOcAiRH3MWhXUtQlBkMGHMgJm/mAjy9dwJXTu9AVWEMnM30fSfo9Dyw2g0E1nzYDQUIf3wZK34dixE//x0zxvZFmP8VtOl1iAm4jlN7V6M0PUQkcrupSKbADaUJ2LiMu5g+RltjLjJjHmPT8mkY3OevmDl+APxuHEdDSbIMNp+zKoDASeuA8pwoHNyxHGPYR4Z8j0M7lqG1Jkt4d864AUgM8UNrnU6sZnaunSX6dPYHtJQgOfwO5kwchL7f/hl9v/mDpIHf/xEv/C6gvY66d1XdI4Po+wdOt/n8EwIrVQH68lQ8v3cGsycMwODeX2Lu9CHISgxAW0MBHl09hu3LZ8HaUITa/ESsWzIFQ/p9idkThiDE76rwR31JNA5uWwC/y0dhLM+Bw1gqahMuhLpdx24wwSMSq5i7NDNyTSGsTcVwGKvhNNHTphRcseRClrM5QySQrkUiRgRiQAvxc6Y9nZpMbGi6JhYo9oViE6l6cZlLZDGLNqx25m0ukWhCBAuHBJ4gYxC88sWtknaqzuYSWOn2ZylHc60OgfcvIP7FPViNJXCYaTvqIWZyKx/PASttUxUzKkoadGesgFVfCruxHJwRUE1iN5WgLCMcl49sVYGHo3KBRBqy0QPMkidG7WDkIS6AMDIV6WUuEgsNAqtiPN+zwMo2VFQdZHSCe6nUz2muhM3ETlAGq6kIJemhCPU7j7r8OAUgGDGsmTEK8tBhyIKNwWBo3yrtXyYOC1zs6DSWysIoQUvjF/c6VM9KrIqagwNhETqNxVJ+m/nVsl8/4YPiNBr8l8NuKEFnE83OdHBaikRFIKoCUzmsxmrYDJVwmKvgMJaLlAZzmdr/uFDowX7gUWClSoh8oNixinBAAYEL26YysQqwtZSjw1gkvJER6Q+/i0fg0HN9plQcb2zNZbAZy6XedFygQwWdZ6w0ZzNXwUk6iA3yZ6ZjlVgBLJh4TanRYgTgeE6CvCSOLG6IWQNB5i2J07KuxBVbLb28TpdY5stpjOvxZd5aWVSjYumoBeLyl/jiBnLjHwMMW0a3ToPi6vaufCRPhroTW1DqoqjXfFd9umNOzwGrQjvX7xGAFENv5cgoR0VoqU5HVU64Yr7EsH7qAKQ94zqwuF7Tzt0DHKUcSl6eWbx687sEeaWOvMdv1RfGwlROyZN0pQ2zclTKrvChVo+3Hd/8his933bew8Cq1vN9ZdclPkNrLaVXhTYOA+v9sj2Ud3nPNb2tbh685jFgfbNMb9KCsRLUOpuLxAOxriBG7QsKn7xKA9drzF+xBNLy/XCeeLOMwp+ecBDoCsYigEkJ6rckjk4cOd6XFEBVAFZxkXXnm3T9pJtbR4OiUxS/afrDy4CglJnnr+elgCotB1wU/eoo+vJZpVO/v2E8Caxvb1DX75PhuLBj0+tgZ5hFt6Tq7vN1/YbruZL/pwLWN8tlbcwViw7FGoRSlztt8GY+rnV4/3nPA+v7y0PzwgJpX4mFaypUbFM/cTt3VyYlKJOan88AACAASURBVBOjW/1Wzyv32kqbBWu8bm3ynOTZbV3fQWvPqALI0JoU91uPbwG2l+ClgR6BlUCnSI7a0a0yNCtuo3xfiy8gZkuyOvoyT9e8xA5UJHJ+VzOm1sqiHd3p1D0LrJpdLhnvU4MqGbCngfX1ekkHewejf2wHefW9zw9YNUAl7T99/d0Dup4GVm2m4srvr7abm+X2IO94CFg55VaCffzW45sgqgHXyyNVC3RbY7Jz4cWoRMvp7tvUJb58Rge7MRftDenoaOTKoPKfeb58RgtgUiiBTjrFpEtRQXSVUxtIRK3RXQP2MLCSUej0YC6SeAifuuP1NLBqnYff7ZoOerBzaPm/PH5+wKoNLtK2VPN8cqm9Ox5nDBFPxQpw41vqgKLVW+FB99572a6ef95jwCpudWqkHVmwUs+pKHZNyj0uLjHClHKPZg5d59SHuoaDo30ZF6Fc9LGyvYkpD6aqROQmPpKoNIqRNF38FMNoeqNo17S8xUNFK49FB6shB8UZAYh/cVWMzaUOLuXS3kNzCcwVqShNpxlHkuh2XwVWTj0I/N01UM8Cq3Q6VVoVtcAnllx7Glg59WMdeWTqnv7dtU939z8/YGXIQNJdo4MmtX16WryHVj0MrKyrxgNddOi2L76n/B541zPAqqfnRwHo/dRan4W2hmxJVqMO7Y05cm5nkAxGqqpJg5XeLs1F4i3CZ1vrM+UenyEAUDLsaOCqN6Nf5cs5o1CRibj4wpXOjqYcpEc/wNWTW9FSn4mWuky0NWRJrIL2phwxkGaZtNVRfoP78LB8nYxoZVLyyE3yx4Gt81CdHyXmRbzHekjMA3pjMCxfUwFqdfF4euM4kl7cRicjbwnQa6HWPk9g7enO1dPA2tP1Y5v3qEurBzp4z9Oo5yXWf0kdu2kbzwCroQim6iyUZEUgJug2ynOiERVwAw2lKRKWLicxQMyj6FYY8ey6BE+x1OaI73Jq1CNEPLsGXUqwRLZqrc9G5NNLqMmPFl/nxpIExAZdg7kqTezz6BNNMyt+64zvRoQ8voS2xgIE+Z1HpS4WKZEPkRX/DE3laXBYytChL0SlLk6uF2eGIyH0PspyotDeVIC64iSxhb1z8QDSY55ItKzaokS5xvdpskQnBPri0+A4yv8aTuxeCX0JY5hyxNOAldYC7khMPSux9jTDeYFVsULpabp/dt/7F0isnxsNPAKs7TW58Lt6HP/8+3+Kh9PUkT9j+M9fISM2AMf3rsfB7SvFjqypLBNTRvTBk5unERN0F4tnjsKQ3n/DyH7/QP/v/ojb531hrsrAkhlDcffiPrTUZiM28DomDvkWpkqGiSuEw1Qs0fYD71/E9tVzUZ4TB2NlDn744n9hVP9vJPX5+nfYv2UZWuoKUJAajgE//BnjBv2AcYN/lG9dObEHiWGPMGlYL4zo9w+MHfQ9fvryP/Dw+glkxwfh4LYVUpaW+kI8vnEK21fMQVFyOErTInBm33pEPL7kBda3jNheYPUCqwCcF1g9E4+1JCUM29cuwtE9G1Gak4jTB7djwtA+SI54Jtd8d6yF1VglIc8mDvsZ96+cRF5yBOJePEJWfAiiAu7j0M51mDl+CEzVmfC/fRx7Ns5F3ItbuHd5P1bOG40OmgyZi2GlcbCpAsd8NmPt4pmSb21xBv78v/9v+N++gLLcRJw6uB2r5k9FYpg/zh/dgxVzJ6MoI1aC4f46aTiunjqAqvxU+V+YHoPUqAAsnjkOR/ZsRHFmHB5eP4M5k4ZDX5GHTSvm4toxH+iLM1GnS8IF3804uWeVC7BSWvVKrOxQXmD1AqsXWBXdrUck1oyIx9iyah4int9Fc10RQv1vYfLIfkiOJLBuwP5tq2A1V6GpIhsThvXBg2unUZyZiBtnj2Hu5PGYNmo4xg0aiKkjR8BQnYbS3AisWzoF+7etxMHtq3HtzAHYLKWyj1KHKRudpmKcPLBZ4gowlFpTZQ56ff17FGVGo11fhpvnfbFm0VREB9/DjnULcf3MIZhqipAVH4bVC2fgxrlDqCpIxon9mzF7/BjMnjASvb7+L+zbtgwV+fFIj3uOxbPG4cWjOxjS+0ekhD1CR50OxrI03Di5E5sWT1QNiz80zKBXFaC4x37ahYNPNy306ljdoq1XYvWMxFqUFIzdGxbj6Z1zsNTm4/6V45g4rBdSo56JGmDb6nlyvTw3DgN+/Ase3TiNyOf3sWHJXJzw2YWbZ05hzfz5mDJ8OPSVKWhrysOpg5sweXg/LJoxHgkhT2BjCMHmQnSYMmE1FeL80e3w2bwEVmMZ9BWZ6P/9H1GRFw+rqQw3z+3HmkWTkBjmh8O71sjWFMaqAiSE+GPBtDG4ec4XyZGPMWlEb9w5fw5+V85jysh+8NmyCDVF8agpotS9DbPHj8Lgn35EaXqEuIQaSpNx4+QO7Fk7u2snTHEnpUupW1tbeIHVC6z/roPKB5TbC6yeAVZTSaroJNcunCIRdFbOnYAxA79HesxzXDq+G79OGIQzBzfj6J5V6P31f8Dv2lFEPL2FlXMnY9/mlTjnuwfzJo3FmF/6oL40ATZzIWKD72LKiH74dcIw1BdnyEIS99nqNGVJ1KUHV4/AZ/MiWGpzYajMwC8//AHluTHiL3zr3D6sXTQJGbFPEfnsJmaNG4SLR/dg/eKZGDvwR9w8ewCpUU8wZuC3OHdwH84f9sHYQT9g1/o5KM4MRWuDDqmRT9H3H19g6cxpqMtPAF0FyzJCcMpnFR5f9XWRWBVXS7dGcrEk8Eyga/e+9wGd4S060w/9hlcV4FUFCM94gdUzwOpsKkJZVjRO+KzHyjnjsG3Vrxg78DukRfkjPzkEvttXYNH0YTi6Zzl2rp2JmMDrKMuJxI0ze7Fo2gisXTgVpw9sBeOE1hbFwmYqhC75BTYsmY4dq+fBZiyTaPYEVptF2UIhK84fJ/etQV5SAJprs7Fx6RTUFXHfrDKE+1/BWd8N8o3KvDjs37IU86cMx9yJQzFleB88un5CVvvP+m7ErDFDsWHJLAH+c4c3oSjjBVrqclCYFo6xA37C9ZOHYKpIF9OvhKDr8Fk/G4UpHxtu0CuxeiXWnh3sPnRw9MjzXmD1DLCCOz0yKpW5FO0NOiSF3sPscX2REf1YNjmTPcY5VW6mXSgN8/PEjtVBO1UjQ71xtb9EAlszOEpZVhhuntmLtfMnIvTRFdgNxWCAW+6Cyb20uBOjpToD4U8u4va5PRIKz2kpkS13uQ0HI9jweXN1OvxvHsflo9uRlxCMW2f2Y8uyGUgOewCGmKPplsNYAZu+VMruNBfJ3lnl2WG4c34/RvX7GsVpUbA2cdfHPDy8vB/XT24FfdQ/jgG9wOoFVi+w0kxRmd3896WFRxavJPwfwwBaGLYsH9lx/ti6Yipy4p9K/EOaSRG0FG8relwx0ftKS0rYP4b+Y1rx6whMG/kT7l7Yj5ZaAinf5T2d7EeubDNciLLsUFw9sRWmqlQBW+195VggDgOJobcwa2xfDOv1BaaP6oOnt04KKDNiuIMRskwEZII28y9AcUYgtq6YhNnje+PJjSOykywNw2vywhH55Bwqsl686nnVFduAoNkdo3iB1Qus3fHIf4P7XonVQxKrxAMtErcyekoxmlL7azufOuhtpe0R7hp6T/O17zoWw1yZBktlOjoaaMakrbxrxvgM26f461ubcmT3UR5fj0rFYCn0/+f15upMNFdlSbI20g2S2/3SPIgeUwS7l3EIGEawrS4DLfQQa8qBrSlXQgtaG7Ml7CDvM06m6zvKuRdYvTpWr45VhAsvsHoIWElIM8OXEQgV3367uKASTBlZiaL/S/DqAiUBUwKVlpSI6dwMjNtmKFt0qLFPX3lWvdbCMGkM5cf3XZ/juRLmTzyiJBAJA2krO38q5dFCALLMr7/LqT+301bLZcmX/4xypewR9JbvCUB3J214JVavxNodj/w3uO8FVk8CK4FQkRBln3d9LlzjpSrASmBxTa5SqAJW3FHAYaD0WyCSohISUAU4FYCVzc8YO0AFVe5V0wXOyrPKM9x6Il92NoC5RNnBUeKSspx8l/EItEj8BFgFjLmlsBah32nmTpa8riSCsBJG8NUyKYNFd53CC6xeYO2OR/4b3PcCq7vA6gSc6EpOWyscnU1wttcDkniuBzr0cLTXw9lRB0d7HZwd9XC2N8o9Z5seaDO4JD3AdyQ1Ae1qajMC7UbludYmoM3lXtcz6nXea2t8Mw8+98o9ftcItBqAdp43Aa2N6rt8X03a9dYG9R7zaVCeZTl5X8qgnss3tG+9Xj/Xurqcy/dNcLQ1A7ZOwGaFs6MNznYLnCzfG3RyedeVfq/TTaPNRx0bFBrIt0l7Nck3SBu2sx7OdoPSlnLO/01wdjR2JWlLoQlpy/stgB1w2AB7R7vaTvUuPPCOurGeH1UPrX1cj41AB+unJdaH98l7Kj9IvcjD707KO3VwdBhhd9hZLTjtdqDdBLSRPuR3fsMdPiB9+R6TyutSHpZJK7tWTu3/bzkyL63+7zqSj9/THh90jzQww261wuYki9uUukq/Yt/id9R6d5Pv+9rkQ+69bGvSkTxRryTp+7ym8AJxrCvfLt5ukLYlngkvdVNmqV+nGXC0AQ4r4HTCoULo/0DXjyzkUFFVOTgdDjgcVtgdbbA7muFwdAiTOR2dcDra4HQ2K8nRCqfcsylMaLMKkBBM/v+bbIDNAQeTE0pysJM64CQDWt2kjb2TaNVNagfsbd2kVsBhARwEwQ7AxvIxWZX/vO4wK+0o7dsBp6NdTWzrVjW1ALZ2wMYytYG8QNxxOAAHj3bWkfdau297t+rWXd21+2Ru1qFV+badNOE9Dmqspx2w29T6sW7vTrAbhL+tADohY4ZKMzNgZ0fSaNhdG9qhIA6PLrSWsrG9tLJqdfitR9c8tbxfP7Ltuiu3u/dJYxusDqADgJVCmZ28zW8wufDYe79JPHl3e3zIPfk+vyu8RZ5oVpL0D5UXuvhA428eycvk8RYV08jnbtCB/OZsB5wKsDpJAwAuwEpQVYGVNx0O2DvbYWszwdbeCFtbHeztTbC1GWDjsb0Bto5aJbXXK9faDLC36WFvr++xRMnZ0fa5pTrYW+tga2uAldK9DErNsHYaYRUaul9ebnvhbG18b2L97e01708d1bB3VMDeUaU+x3ca1HaqUa53VMDWUeOSqmHrYHK9VgNnWx3QVgtHezWsHbXo7DAqo7XNDmu7Gdb2GljbKtzige7q5vZ90qmtTk0azZrgbNXLDMHZaoSjlbzb2G1ytpYo9XK2wgY7HI524TG0VQDtpFE17O11bvBdA+xtjSqdNVrXKvSX9mA+1e9tW7frTx4RGtTD2fbupPBK9/3TnT7lbKmGva0BHdYWdMKOTlur1BVtNWDiPfKYO3m50y7uPOPgDKrVAGdrk0qHWjjbmOqVa60G8BmbYBZxyzU1dP0nhrlTbqfVpAKrTfrAG8CqaQAEbnnXYYOzzYROYxXspnIxhbIbaYPKHVm5Myh3TyxUE2Ou8lqpeE5ZGVy6h5LszsndGD/D1GkpQGdLKWCrk9TZWo52SxGsFvqiu1dm0thBffR7ks1cAKslt/vUnAWrJUd9Lk9tIx75bjaszdzxNBv2rpQj9sR2cy6UxAA5OrFR5n++09Gci7bmEsBplulzRzPrmIsOS2b3PCB67PfX7X31fvWeaq9MenXRrAQO7tJrLIXDqO7mKXxL3n13cpqz0NlSCKu9EQ40w2Frkh1tqY93mHPQSd52q/3yYWXbmPNdaKHRm/RT2uLVevwGemg22xoN3nJk7GJ3+qY7/Gk3kRYF6OiogdVpRDsHWe4OLHTKVerNxe5uacU4z+9ujw+6J23N9ma7u/AEz1VesHPnV7GVp708v+2KY1o5itwotw5WqoeoCnC+A1g1ebULWClKtxvgMJQpbp1GGsszaZsAav+1I02alMUlhyUbPZWclmzgc0zNOWKLa28pAmy1gJ1SbKk0lrOZi22Z7pWbi3VCc9L9Hcmc+xH0VsrnsPD4sr1gyYAkcyZgzgLM2UqSttfKwgXAbDgtmbA1E5CLAIcR6GyCraVUrtmb01/J1/Ub2rnTkvPuOr2rru+8zrJpvKjx6Tvo9c48NN5Oh42mftYGwNks9ZKt2tX8HRbuWsFt4N/Pe3zGYWHbuKZX6f1paeBKD/Wcjjcu7f2u8+7qJvfNWZBdQTqr4YQe1o5KkDYwZwjvcDFY/ndDJ1lYfm+bfGw7vl5/DaPIv+RvLZHHyYsaf6t80F25KYy01sJJlQ5VAdSHqb8uVcCrwOpQdEpc+DGVAbRNNWYDxizAkKWca0zMjm/MUa/xmRzZvI8WA9qGfGJnSlvT9yUTdxjlCr6yJ5Wyyq9sCMi8rE1cwX8zj3eCjccb6kMaV+nk3AnBYS6TjolOA5zN1eKyK5YTDEHoVhlz4NRnAibSNls95zUyL5khWwBFyZPSLS0wFLO4l9uGKyZtsBSBSbmubJjI7W9oqsadGyQPbknOctGOV7Yn526s3NvIJRl4zvfYcSjFlgG2ZqDDDKeZe9qznbg/2avtxe90XRPLEtJJqZfwFnmMFhy8ZlDrrP3nNaHZa/fJk3xG+JNgp5rgNWUo17r4Vc2boMh7zIv3+B3Jg/e1suTBYSoFOM1zdEi9YCgHpN6UyBiMR7H8eH8bsr6vJsUskHkoSbEy4Xc5iOUoZdLKwaOWpLwsK8GcvKOBgctR6JcL6EkTDUhzlf6p/RcLGx1g4S4eBEGl/bvaRTNJdIc3+T6l5PY6wMGF2rqXQph6T7F57q7vkNdYLx5VOvC/tI1GGwojKr8IT5AP2N4u7djM+qjXeY9WPqSFgXmo14WvVEA1ZQIGurHzm6SZC73lG92VWwdba/1LYHU6uX4lv3cAq1NR/nK13lShAKsUVGNgVrJQrjua2IC0XVVNoaSxFFtSMX0yFYOmVS+jQ739vOsZc6n6bIlijmWk40CxmFBp+b2SF/P+7BJNaRiEhVORKqVjdljgtDTAYaoQO1uxqXWr3DQj415PZBTmSQbJU83L6ARBZiKNygBzGWxNtOEthV1fBIeetC8BLPxmKRx6tksJQLdk0tXM+wRb0pwzk3I49SUAk4lAUgroNfoWAXyWyVAMGPhNetJRDVQFWNuA9lY4TbUv47UKAL1sb07N2M5KW/MbPFc7N83lyEMckHnNUiB1dHKmxM7O3Xa1ust/5ZqAtYH8qAwmdvIjJWgCBsFEJH4O2Ow0/K9u2813+B3hWwVcwGtyX3GBRicXw2gR0AoYqhS6GEi7MoB07Lb9FBopnno8Z7kUvmZbgeBtLoXU0aSDrYkdnGVhX1Lr10x7cdJI+S/nYnettr0pD3Y9wZXvqPvIWQrh0BOk8uE00GZcSTIYUj1gYFLKorTByzbq6lvd1o18we1ZSuGkxY69FY5WvfyXAcig3ON99+ikg1OjP2nA9lTbx9HEtlPvuwI+n2tW+pr2rJMgykFI6EV+Ynurg4fwEs1DCdrEMrY/6UQMcwVkfo/3Nd5/99HW2vAqsKpCazfAaoTTXKV0JoKnNB4bhQ1YitaaPNia2ChkjiIZhSn5tFRnwMmRjMSVTstnVMZ6x5Hv02GgvS5HsW3Vc/M4bp5WBGujDm212ehsYAd5LR+ts39OR5Fm6MlFfR+B1QJ0tLwEVt6X0dkFrN5Rfquee4gVwGpg4O9i2ExFaGvMk9TepPv/2Hvvt6rSbN/3/h33/HKe5959zg377t17n+7Tu6u7uru6Qlcuq8yhDJizIKAIgggKoiKKASNgQowYQAREEJScM4tFzrAyaQX43Ge8c2FZ3dUFXU1Xl/tQPrMWa6655ppv+o7xjvAd6v2EWRa5LNI2BaZjfQ04+htxuUFWQHOsr5Gx3iY1Xi6DRlatFW6UBdaqwMLe14SlrR5LWx1DnfWM9emYMLYoDU00j0nt6xXAuoFVuHJxasA6bulWNk6lCf/pWJn12AfqsPcLSMoz6HHKuFv0jPTXMSYJIxY9Y4MNDPfXYumqxNhehqmzHEN7qSLNEQJ0sblJP5g6K1TfjFuaVWkeW08dpo5Kdch3TZ2lDPdX45SUZtHQxP5n0jPcXY2lo1wdkq031i9gLnNUEzqiKIyLYLGLR9kJYzYwdmjCRFW30ITCq374C2OnAepkwowAgMxd7XfGjXo1VkPdNao9MsZSikjaL22TsR3qq4GhNjXu8pmMu7mrQvWH9Im1p0p9V9ov3x/qrWV0oAGH2BDNLdh6ajB3VqnD1Fmp2OGsXVVqnTkHBZhl7OV5vmN9/qU2feu8rM8WxhWwDjE+MsiECAul2cv4Nqtjyn6SvlcCRo/MzbG+Ohwqc9IthCU23dzMaG8tY321mlBQ95b0+tZX35GadcIvotXda3TPhSrMXdWYOysZk5p9Ut/OpMPe38RQl4CsCEq9VqhR7S6kYrM75v1bbf3utfrXA6tyXllwWbqVw0ppN1Y9Q311NJVnc/fyGS4cC+PK6Uie3r9Od2OxGtBefT4J54I1bUNt3Se3f9/eEk0u0m9e6xnuLSP74XmqXt51l6qWCV7PaH8lVS/vkJcWj0s0mte2V5pmMjl5fyKvFimtLUUN63BZ2kFi3exWxm19yjQgHArYZOshWsj3P3NNURo56Xfob6/G2FNPWV4qF04eICYqmMdJ8XQ3l+MQQLCI00My1BrJSY6nMjeJ4Z4qTG0l5Kdd5+KxAGKP7ycvNYHhnkrGldYrW0IZlybG+ut5ePUUpw8FcSZiH/GnwhUdoyxyl7URl7UWl60Kl022USLp5Xt1uCRbzdoGLrFFWnBZO3BJNV6rmAK+PebGtnyyH12gNDtRmXWEpEdfk8fd62dUe65eOEpFQRq9rZWkJsUTfTiAk0f2En1kL0dCfbibEENPawWdTaXcvR7DqaOByHdqSjJpri3k1pWznIgIIvpwoPrekVBvnqcnYu6rwW5rxmFpZrhXx534k8QcCeLUoQDiT4WpMj0ucwcOYxsT1k61nXTJLsBpBEbAYXQDhKY1ahwW3z9ualxlK6r6YbJsu1ZcU4h+msszuHUxggvH9nL76mmaal4yYmxV45z95Bbno0O5cOqg6gdTTwNj5nYKsh+o8yciAoiJ2k/ynVhGTa1Y+hp5cv8y506EcuX8Mcrz07ENNJObfo+YqFCiDwdx8sg+osL9uXL2EIMteWpdyfZfNMM/HSd5P9W81D6XqstNKkJCQvWcEimhdk+iAcpnGifI1PfSYTe0YutpJCPpCnEnw9T8y0u/o8oxyfmn969y8Xgo54/t53nyDfr05bjM7ep7I/160u/FU5aTgqW3Fru1mfbGQmLPHCY6IphTR0KIP3uUtsZC+tpLef7kFrEnIjl3NIy78TG01xYwOig19mSuN2hzXZlbpu6HPzMF/KnGOoH803ID1B/jLsZHTDitEhWgLVyHsYnG8izCArayddU8/HeswWv9UtYu+ZRbcVGYOquoKkhh2Zy3VIVWW085Y4PVypNsN1YzMlDOmKFSGfOlJPVwbzkO2caorU0dxtaXRO7bwM2LB7B2lzJmqMJuqsbWW0pd0X1Ohm/DYRSDea3yzoqHVhnITXVafr+hjuGecuwDot1WMdZfgdMgKau1ykY73FPGZGqs2GxHesoY6S3HaRAOgjpG+ioYG6jCaazDZapX9xEuAWXblQwuJclkWzbVIRKvEpepFpdVbKxGsJsZt3UzLuxcslWxCrD++X3ktzQbaRN9ujz8vdZyKMQXfW0+zfV5+O30YN3KL9ixaQlL5/+Rx/evMTyoU9rY6GAtDaVPWL/sQxIuhDPQWkTBswS8N36B57rP2LriS1YveI+mslScJhkXcUDVqaq2htZSln72O7w2LMbf04PwwC28yEjAbq7Daa3DZavGZavANVSuOW7Us4uXXD5v0eI7HSactjY1MSesVe4x0sqTt9c8I+lKJFtWfMSVM0Hqe9aeUk4dCWLNks/x3rycNUu/4EDAdqqLnpIYdwK/HR74e61hw6r5fPiHXxK614vaslzizx1j/cr57NqxhuULPyEyzJ/87EfERIWw12cDvltXsXrJ53zw25+RGH8Cc6944JtxWFvo0Zez8NPf4b3pa8XbezhoJwVP7ytQFSEo1JXimHNadUw4B4EhcBgYV5qdtmUUZ5TMu6nmwYQIWKv0sRzadwTMTO1FxJ4IYN3i9/DbupjFc9/jTNR+BjpryU67zdb1i9ngMRfPzV+rMS54/gjLgJ4jB3ezaumn7PZazd5dG7hyIZJhUyuFuclsXD2PTR7z2bByHnt9NtLXWs3ju5cJ9ttCgPc6tq9bzFcf/4bta+fR35wLNlFaxGwiZeTFFi4KyzfHVG3ThKusQx2u0R4mxs0q9FIIjjRbpSZYRQhNdS/RMocGWsh4mMBmjwX47VjNxpXz8Nu+msr8DKoKn7Lky/fZtmYhO9YvZovHPNLvX2VksJW+liqePkxgyZz3uXQygu7mUkbNevKeJTH3k9/hu3Utezw3cCRkN7qqXJ6lXmPb2gVsX72c3VvWseizd4k7FU5fc6naLWhKRD0u5YSbeoxdw31aPLI7jvUvJAi4kVV5ssZVdpVwoypbhKkRW1sF12MiVBHAHl0ODlMVIwNlJF4K4YCfB40lT6jOf8z8D3+PruwFT+5cpuLlY4ydlQy0FpOfmUBHQ7aSCv36YrIexNNXn6fZagz1mJvyORG0jbuXIulvKqGt7jk1xckY2ovp0b/kasw+BJBlco6bBQylfHYVvfX5ZN2/QmNhJln3r1KXl05bZQ4lmbfpb8rDMVhLR3UumfdisXaIFldOTV4Kz5LiVEXWuvxUZPtcW5xOcfYDDG1VWLvraSjOJD/tptrSa4AsdhiRYlOlI04zpVXZqORaTTJqW3MJE2lntLeVazEnWPbVJwT7baWl/gX1lWkcCt1AX2c+XS15+Gz7WmkifW0V2M2NdDTmc2DPiNZhyAAAIABJREFUNj579y1iT0bQ31ZBxqMLXLmwF0NnPh3VpSz+5Pc8vhmDpasEl7lWlf2W8JPm8hf8/t/+meKce3Q25mLuKlOlyidkC61MQAL4YrsSgHBLcrFRif1Kts3jQ0w4rThtne72yDZVAEXMQe0cCfTBb9Nq1sz/lMunDqoQl8GWAub8/ueUZj5grFdHYfptwv02kZt8zW0H1qstYVLCOY6E7qGi4Bl5zx6xfMHHpD9MoLOpjMyUROLPHqG2OFU9p4QTWTqrOB3uz9kjgXQ35CuNXNrhNNehr37G2//+X6nKe0xnXQGWjhrsA26z06S5a8bKX0+Cyms7E1szLeXp3LkUoUqsDzQXEXf2IJvXfIm+9jkRIds5csCL3rZS+trLiDrky/GIXbTr8tm+YT4nj+5Rf3e3FDNkaGTM0szVixGE7t2I7G5Sbpxl26ovaa3MVjScTjEhmRrJTb1MROAG8tKkb6eav9P8fIZSWoV1ztBdx/IFf+R6bBQNsnZfpHDlwlGSEs8SdzaCnZuX0d9WgrmnkojgrRw76M1geyX3rp1h9eJP8Vj4KfGnD9PTVMDYQC0Z9y6w6JO36KzNo7u+AFtXDdIXGUnnuHYuFHNPFbbeahIvRbB15afUF6W+ZmacZvvFPDbUB05JvtESBFzfnXn1/cBa//IxwTvX8eDaSSYsYseRrU0Dw30VWGQhDjZQkZvM2//+/7Bq4ecs/Oxd3nvr/yMx9hhlLx+x328N2U8uY7c0UvL8IRuWfkpBWqLmmDI0YmjK59TBnVw7E4auPJuDezdxPMyLjvpcGsvSWfDRzxnpq1bapKbZ1VNXmIzvxiV88c7PWfb5u3z41r9y8VgoaXdiORK0jfLcJEb6ashMusKquR9QV/iUs4cDWfb5O+r94k9/x+e//x901xeRlXKdAE8P8p/eVVVho/Z7E3s82G0/lmiFas2RMOXE/GuAVQZRA9cJk/Am6BjpayT7QSJ7tq4n1G+n2t62NRTgHG7BMdSIqb+cR3fOsnzhhzy6dZmRwWb6W4u4FRtJoNc6Arav5+alUwy0VOCy6nGYq+nSPefG2ZMKWHWlGQpQBWwE+CydlaTfucIXv3uLHevmsX3tl8SdCqZLSpMrO6o846SNXbQbtzD4PmAV7X64HrtBCG1aKHr6kOayPKKCdxN3IkQBa3NlOj//7/+FnoZSxgaaaa/OI/rgbuKiQxRnrwB+T2M+29Ys4GnyDYaNraQ9uMZH7/ycK+eOsXrJF4T476Cm5LlmDrHpcBjqqS14zMqv3qWzLg+HoUnx+IrmZOosJvXeBb58/xdsXz2fbavmc/lkuFp4YsMb6xfPtDYeTksbEw4rTNiViWNcnHtKiMgWV0wc0gdTLcA/B9ZxxWEhQN7IUFclOcmX2egxh9iYg7RJW9cv4OQRfxy2Nqz9DTxOimXT6q/ISb/JljVzWfP1p2z0+JJ9fuspfZmM3dpKbsYtvLcuJe7UQc4cCiBwhwdDPXXYB8Qx2cZgSzFhe9ZzLeaA6oupn3uqdrk/nyFgFSwZ7Krj7V/8X5yLPoD3luX4blvJ46TLNFa+INB3I2ePh2LpkR1sI1fOHiA8YDP6yufUFmXQrSsmItCLmxePM9hSQl9TPrEn9rHwo7fwWb8Ez9ULSEk8h6m9HJesMSlWam5RdvkHCacI9FpOS+VTt9PVPbenpUDNELBWZz/iwK6tFKTf1Rwl4kQwisFYI7KWBIKynGR+9bP/m6qi53TrqwjwXs/RA748TblG0O51ZKddY9TcSFFOMuu//oLcxzeUB1sM6abWUg4FbCEmMoitaxZy8WQoHQ35jBmaqC9OY9En/8HYoHg4xQmgUyFCSVeiWPT579FXvqSzoZy5H/6OmMhQHt+O43CwF5UFj7H01pCVfJvlcz+mofQFZbnplOak0VRZQMb9G3z1x9+S+fAmPfpSArxWE386HLHveK9bRHHmPVUHS3nmBViVXXSqiSeDIx78yXArA9hNTIgpQIz0AqSi9SmNVe6lDaacF7Lt2oJUVs39kIrcDOJORRIdvo/W2gKc1lZGjPU0VWcSsNMDj0Wfcjv+LJ0NJaQnXcRr/SKaK/MJ99/JrUunMbRJFYYWhvqr1G7Bc/USVn71PgUZNxkbkG18gzIDiEMj9eZFYg7tI/nWee4nnMZr3XxOR+xmbEB2B5PODa3d06MN1DRWp0kEkh6noY1BfRVR+325fOoA2JrpanjO+7/+Ga21RYzbelQbj+z35mioD3ZzKxPDnUQe8ObUET/aG16q9j99dJW3/8c/EXVwj6q+u2fHegK9N1NXlK54djvrnxPktZy78VFKYKhnt4qTowlrTwVpSXEcC/Eh5eZFHiVcZOuKeZwO26OKSArPsDhfZTz+bsAqnnrRdEw6uutyORHqxcoFH3HqcCDd+nICvdcTHxPBmLGNgbZq0pKusHz+h2Q+SlBFMRMuRvH4ThxRYXtYMf9DDB21vHyaxK6tK/FY8DHrFn3GmUN7MbSIGawFx6CeWxcjObbfExGoE8oRNNX8nebnMwWsZj2D7TX87L/97+zauoq712KIPLCbbWsWcSv+FMG7NnHn6hmsvRJv3Uz86RCCvFfRWpODy9zKcH+jMk8mXjyG7IRFGF8/G8Hlk2Gk3Y4n8XyUUqKePbiCfbARp6mZMWMrTeXP+fqrP1CQkagUNrUTUyYeMeXJ7nTqfpgRjVWXn8Z+702k3rzkZuOXjKxWtd1qKM6gp7GQiheP+fLjdzD1tTBq6WK//3bC93uTnnyNff4byUq/wYilmcLcx3gs/YznqYnKgynZJ7JFP7R3Kws++x2/+49/JvLgbqQw4Ui/joaSpyz48D9U5QIJJRJPpng2b8dF4bXxa4YGWhkz9bBp1RIunDhMyp0rhO/zouRlMpb+ejIe3GLxnI/QVRaS/ywVvx0b1fv5n77Hb3/xLzy+m4C5p55r5w5zaO92zkcG4zH/j5jaJZ5SgEXYrmYYWCXkRcDVDaxiWx1szicqxJPf/tv/qWqBzXnvbT787S84HOxDR0MBo0Y9w4ONtNXlK9vSPp+tJJw/xs518/nkt//K2kWf8eGv/p35H/yWazFHMbZV4TTpVb+1VuZx4/wRAj1X0FSWhtNYr7aJUtlBtsSGlmosPeKNbuTC8WBCdq2js/alIglX4UVugNUiM9xhS3/JFCA2XAlZGdYjkQ1j/Tq12GUXcPlUqNrx9DUX8Idf/SudunKc1h6aawo4EurL5XOHGTO30tNSzsI5v6c8/wFDwplr1ZPxMI4lc37PgDjzOhp4mf4Az3XLSb1zCYehjsoXSSz74tcMtBSprZ+ApcrEEqFlbMTYWcNgazW2niZsXTrOHw3h4K4t9DYUur3NMtZ/P2DVzD065WyU6Ij+pkIayp6r7eyL9Hvs3LiMuNOHcFm7MHc38DDxojrXVPlCgaixsx5rr46yF6ks/fI9KvLSWDH/Ix7cuEBrVQEVOU+IDvXjxrlIJszt2Lrq2O4xl+QbMQz3Sqz41GAxHUBR18wQsIrwEyHywW/+lbIXT+hvraa6MJOwvTsI8tnA0RBfrl84hq27BruhUWmjYXs20tdUiH1Qh/h+RCG7dzmageYSRvsbMLdXY2qrZbhHj6m1jl0blyuwHWwuxdbTQGXeUwJ2rOHpgysY28pxisBTJi+JjZWwN/H9TN1XMwKsRl0JFyJD8N3wNT0NJUyYO9TAxUWHcsh/M80VWVTlpbLg83cZNrZjt3YRvs+bw6G+pD+6xp6dq7lz/TRDxibu37qotrLZjxOUFielWwaaizm634uI/TuJO3eEzavnk3onFruhhcbSTDewCvm1Fn4hmmty4lk2rlpAZ1MFg516ln71CWePHyL13nW1hchIvspgVxVxZ6IUkDZWFBIetJtAn208SUok4dIZ3vv1z9Xflt4G6ksy2eu1hpVz32fPluU4jVpojXJgiX1xJjXWPwPWBkW+nZ+ewLWYcG5eOqYKMW5dtZCkazHUlWQqwLP01DJmaCYv/R7+29dy78opMu/Hcv3sIRLPH2PV3I8I3LGWF49v8fRePI+un8bWXcton05pcrs2LdSAVRIYzDps3VVkPbiszCdDfTqG+5s4f2wfYf6blWBRwfKqzwV0JDRFBNsUwGquVk66CfGyqtRKPYbWMqU5xUUHI6V1+psL+PidX1LyIg1rv56XmfcJ9N3As1Tx5DeQ+fi62ga31GbisjWobKgX6dfxWPS+Erh2QzuZD27gt3UtOY8T1f1uXYrAf9tiZRKQ3xXNWIu11anwrbT78WQkXWakrxnHYDtnDwdzOGAH1o5qLTxQ0nP/jsAqi7WnPofUm6epL0jBZWzC2FHH/I/eJvNhAqF+WzkWupuBlir6mis5tNdTlYYvyHzAoxsX6KgrwmFsp6Ywk8Wf/4G2mgK++uAtslNuMtrfggjP6AN+HA/xVbb6ytwUBaziK5B181MEVgm7M3XWqUKfBZlJ2Hp11BRmcNB/GyfC9hB/+hCBO9cx2FKKtauacP9NHN67hbGBBlXySWyn4f4buXnxsDJ7iNb6OPE8pVkPmTB1MdrXgu+GZdy/eoqO2hc8vX+Zw/t2kfP4tqoqbR+UeHOJjhBnlZiDJCtSnMs/ErC6+hspzXqA19qFHN7rycmD/pwI3cXWlXO4HXsUc0cZ1fnJLJnzB4YHmnBaO4jY58WR/TspzEriePhu1i79hOgIP3Z7ejD3k1+T+yRBq11lbsLQUsSR4O0kXDqKvvYlYYHbObLfi7aaFzSWisb6S7U1VXGb7hjJmoLHynN+cK8Xxw4E8v6vf05M5EEKs1II3r2J7evnExXuy86NK1j0xfs0VuRxeP9uNq1ayNHQPQR4beCz994i4WI0xq4arD31xBwN4sv3fsmNc0eVRq40ViXN3AHkU3b4NE0BEmivYuW06yVOWLYjI/3iPKvC2lPD5dPhRIX6oq94rgo5Bnl5cGy/FzFH9rLfZz0nw/cogTbaV4O1sxJLR6Wq95Vw9jB9jcW8eHyDYK/VHA/xJuawH35bFnPzYgSDrUXKkZGdHKeANS/tBt7r53PsgA9nI4MI9PIgOTFGaQRS1kaL8RRAlXhlmXBTAaukTkppHrFJaiV5DK3FRAZvI/5ksIoltHRVEBHszR7PNUSF+eG95Wv279lEc80LDF1VRIX7cDhkBz1NuSrDS+JQ2+uyiQr1JMx/E6fC9+C3ZQWxJw7SVV9AS+UzQnet5qrUK5PIDolHteiUrTj7URxN5Zk8S7mKz6bFnDrkz7kj+wjyXMuTmxdwDWrb87+3jRWLjgF9PldO7iPUx4Mz4b6cPhTAlhVf0lr9kie3Y/HftpKj+7zUzmn1gg/JfpRAbUE6hwN3ELF3O2ePBhEZvFNdM9KnIyrEl2DvdZwM20NEwHZ2rl1I9sNrKkzy1sUjBHuvVmYAASAx200HMKZ1zQxprCKoRwd0xJ86wD7vNRwP9SHcf7MS7BW5j6h4kYzH/A+I3LedqP2e7PD4kuSEUzilhp7iANBxyH8dN84dYLClEGNbKfcuHydg2wpOhwcou7PU1at6mUza3XMs/+odFUVwcM82IkNkBxVCT+OLbzTWV2ncPxKwYhRHRwUVOQ85ExHAni0rObBLTANn6Wl8qRZQV0M2Z5RtTiZ1C8k3Tqv6U92N+VS+fMTBPRvY572a6xePEnVwp4ok0LZHjYx0S1HAE+Rl3MDW30Dpi4dcORtGXXEa3bp8ToZ5q9pa2sIWMGpUoFCa84iwgO0cDd7NirkfqxLYLdV55KTeIHjXGkL81nA7/jjHD+6ip6mEqvxU9XeA5yqiDvhwJeYQyTfPY+qqUQLhakwEG7/+goqclL8zsE5m72jAKuE5EpqiOZWEKEJPXnoi6XcvKGkt3u6y5/eVtJbFcvaIP/VFae7SNlp/jJsauX/5GIXpiQx1VWFsLiP7fjxhu9ez32cV186G0q+XLVQDCefDuHDMH/tgPVK08XbsYdVf+3zXkHIrRnlYxSb3zWLUfmNazitFxDEJrJrDx9pdRnJiNM+T41X4kjyDOCDOR+3Df8dKVeb8RdoNRgbqsfRUcuNSOFkpcdh6JWZRYi6blMe3pTKTU+E+7N2xnFPhvujLs3AY9HTU5nL97EHKc+/iMErEg4QP6agrTOHS8SA1/wY7S7gZe5iQ3evY77OOxzfPMthcrJXxUXGdf18bq2TJSUkjXXEqFyL92ee1QmnxJVn3sHZWKRth2p0LSisL8lpF/MkQJSyHe+sofHqb46E72e+9mkvH96Evf4bTqKetOkeBw76dqziwax23YyOVfVl2gam3z/Dk9hkGWvK1uGqVsjw1YPyYwCrCWsLZDG0lXD0TQoivB4eDNlOUefPV3Lx3OZJwvw0E7VjBvbhj9DbkuX0tks3XwKPrUeQ9icfWXar8Bu212UqAB3l6cNBvkyp8amgr5smd0+z1Wo7P5q/xWr+QXVuWcnTfVuR6Na+VAuUOs5pSgZoh5xVS50rlv0swurAFtTFhaVPquEh6LXxHbBOShyyZHbIQNXuS2kIq+47YRqWCq8ZCpOWnS0Mm0/jEWdLIhK0Fu2RImHU4TI04xJZnkwHQApq16yW/XZxYzbgMkj3Uye5Ny7lyMlzZ81QWiE0KH9aqBclQ62vONrmPON3E+SaST8dAWxmFz5LY67ma8IBtWLskZ1xSDyUzZDLcaAbDrcTMoNLmpJ8EBLQQMokN1TJIJF1UPPdNyLM7DCKs9ErbkxAatc2VTBOTVFkQg3sdLpXSpwWiC8iKuWQyjVU0OKwSzSFZVHry0q6Tm3pVFYeU3xGb65ipQXleJVh6TBw57j7XogK0CTe9cCstxlW1RRWV1OJZ5RnUs1tblA1UHFtS9VcyaFSkiXhtZaytOpzGWjcYaCYLGS95fnnOSW1Uxk7ao1UAljnpniPCYWDWvj/QXMiz+/F01L3AaRP7aSMO1a9ScVjup1XFwCb9KDZ1MTv8faICZG3ImhDnlcp+MosNuh6GW7Eb5Jm19khb5f3YoPSbVsBTOYoFmOV55VX6Subua3+rc7Ju5J42uUY0d62wp0NSOW3uNTkN0JgSXGdMY5W5LGFhkjkmTk+ZdzrskspqE9t4DWJSkgxC8a9ouwsNR0TYarXwpL3adl7DIcER3StTgfSZ9hvi0G1gxKBlMjpM0kdaH2oKmwgd6aPp9dOM2Fgl3ETTAprUYpAoAHE6yeRUxBuK8UeMv+7YV1nI8oCyUCQNVlLdZCsiGUJuoNTIIl7L05W83SGZPBKkq8MpWT8WHRM2AQQBFrc0ccdUah0g+cgSDtNOdKgvjxPOYmkTog3NG6zAe5J0Qu4t5WTk2WSLapR0Ri0oPy/jJp7rFnBo7zbqCqVKa6uWoqecNu7QGdWmqSS+tHMaUQGTwKoGUZ5Ba5u2fZb0O53SXlV4j+R/q0Wk9Z0mFGQhakHdEtfrMlXiEpIJ2YKrul0SQaGBq6SQyn0EsGWSiRZqbCvB0lnuXqSa4JI+FyEmvy3pf7IwNaP+pGCZbhyrAKtoqt8cWiC6xi8gDi1JY5SUZ4mEkEmtCWIRym7yFpWEMLlABGjl2WXxiGAQgaNV4BWgFwfIhLkNp9xXwq6MkioqAfoNShs3t0vCRjN2cy0Sm61SG5VQEjIUAXJxTlZpjFUzBqzSRum3b+JYRbsSwBKhJwJbZcuZJSxN4rOlb8RuKE7FOuX408bePQ4qplgC+rXy8uoaSWRQ2VPSL5qyIIJYzsnnqv8VG5f8Xatl3M0EqMo9ZhBYBVQ1ISzzZVIYSL9UuZMYhC9DFJw2jadBrUl5L2nagjmacJR1IIlDCieGNKEp60b6xmGU9OYqnOZaxpRQEoWlRSkqsh40cp2/zlQyQ8Aqk0Emxvcd0uGiiWlOH6XtfZddZxIYXwGlBm6yuCRMyWWQxeYmVFBg3KY0L1WHyuZmwrFIZ2hsTQKSUln1G0Yn7W8ti0kmrEh+2U5qdbC0cCcB/HqQxSgd6/5tFWuoJv5UAPqXPp8msM7UBP+B91Fg9gO+q0n2qWyskqX0l/rnxz3/17dzpqICftx2/uj9PUPA+qM/9wzOyx8RWDVJrDTT72yAG5RfAapmBhCtQdMcRIqLpBdWJs3mqMDZpEkqZYeUdEkVrK9lzAigitapQNXN5DOpkWplrEXTlvQ92W5ozEly3iXVZkVbNDRo4KpCn2ZiMbwZwPpDJ/SbBqx/fTtngXVafTYLrDOTefVNzKUAxw89JoH19S2Sm5vSotmdhOFK7Civ+CKVBtymeaZtEnAuGRTCB1CvrpNJIGW4sQkbjmbblVfResXWax+oYcxQy5ixjlHhERiULZGAdxPjg+Ks0Gng+p2C4IcA7SywaiaeH9J3P4XvzALrLLBObx7OkMaqbb1l+/2XD7FnuG1k32I3mrQBfcer2EDUll6HY7CRrAdxZCbFYu4o1uxGipawTdlAFPGKMKBb6klOOMPpsN2UZd9RdhKJjRSbVdXLB5wM28nNC+GIt1vsiE8fXFKpsZkPY+lqeKHsixWSF1+d7Q7Sn15HTmvCuW2mU2ZezRiQz+SzT32vWY11uimtU/fl9ObTT/Q+sxrrTGmseuUkkDRHyS8f7a/D3FGuYkslyNzaJXR04mWrwdRRqOj+xIsvjqihnkpMwqnZU6WuEeeLxL0O91Uz0leLpFVKwK/kdsdHh3LxWDCt1c+wdQtfpmivrW7nTQ0TNs3QHxnspfL8JVNJQnckNEi8wzGHd/PJb/9f9u74GiG5kGdNjI1UqZqJlyLpbSqirjCViIBNvEi5wmjP9IKBp78IZjXWWY31JwqGMynMZ4F1ZoB1wqBToJRx7xJ34qN4kXqDhPMRdDcU8PJJIjkp1xXx7lBfOTcvhVEvzFRtRdTkJ3PvynGunD6oMqU6al+qUJvEi4d4ev8Sj26cJulKNOW5ydi667h6+hDh/tu4ezmKm5eO8Dw5AUNrhQovEVBVdXosOk4e3MPSz95l1+YldNbnMTagw9BWrt4v/vQ37PddS1NZJvkZt4k7E6FS5G5cjKK9Np9HN2IUhd5Bv3W0VmS6vbQztRhmgXUWWGdqLv2E7zMLrDMDrNbWcq7ERDDnvf/JNo95rF74EfM+fEvxA0SH71HkFuPWdvpaClj25a+5dzWKgszb+G1bzoZln7Nl5TwWfvJ7ToYFImzvS+f8lnkf/Yrtq+fy9Zd/YNX8P9KjK+Xi8QOsXvgpG7/+nDWLPmLZnHd5fPsCDgm3GqrRuEGtTUQfDMBr3XIOB3mScvMCDmMruak3CfPfqtiL9nmvU+mLaxd/itemVWxetYj3f/2v3IqLVpwAn73zb+zatEiZDuwDwiYugDgTE3kWWGeBdSbm0U/8HrPAOjPAWv8yRQXPXz5ziJEBPdfPHWXl/D9S+vyRSq0U1iAplT3YVsLK+e9y7+pJGsuyaCh5TnttCSVZT4gKCWTVvDkMtlUqUBUG96HeRoqzHrJy3ofkpt7h/LEDeK1dRn3JM5Xmd2SfNwf9NzMx1MT4kLDYS4lmPdEHAwndtYPkxPME+25g3NpJWMA27lw+yX7fDQT7rKexNJvS5yl0NdVQXZTLFo8lRIb6kXH/qrpnXkaiCpCXdD/NdjgTk3kWWGeBdSbm0U/8HrPAOjPAWpn9gBC/LRRmPWSoX09O6m1Wzv+IkpwUog8FcOzAbhzmdvpby1j0+dskXT9Dc3U+UQf28vm7b/PpO2+z6NOP+frLOQy0VbJ26aekJV1WFF4Fzx4qlp7nj+9w6eQhYiJD6GwspktXwolwf/b7bcAuNHfDVTiHhOFdz/GDQRwLDdIYfuZ9SFtdkaJSE8afqAN+7N+9WX22f/dWPnj7P/jqoz/w7lv/xqEgHzLuXyPMfwv5GTfdAcJa3ZtZjXXqxTzrvJp1Xql1MgusMwOs+tKnhAV5ciPuJEP9HVw4cZQlcz6j+PkzDgfvxd9zM4MdOurKc3jv7Z9x6+oZHiddZc/ODTy8fZk8IUbx286yeZ9g6KzBY9FHpCXF47C0U/T8IauXfEL245tcjD7A2WP76WrIp09XwKkwH0J91yjnlZBYqFRNs55TYbs4ftAXqRfkt3MNoYHb2LxmPg1VOUSG+xG4ewPJ92KZ89FvqMx/TklOBuuWzSNiny/p968R4reZ3LSbOC0tOKWg3nclMvwg08CsxjqrsU4toGZGiP8Df2cWWGcGWKW65ZOkWDasmKPYolYv/op5H71Pac4zbl++wIr5n7Fl9WLF/v2Ht/5ZFXzLy0xix/olrF32BV4bl7F07vvM/eRteptLWTn/A57ci8UhdXuykvBY+EdFnHLxRAjnjwfTqyugt+ElZ8J9CPFepZhstEwuiVdtUtUGosN8MPXUcvf6KX798/+DCydD6W+vICp8N0G71pHx6CrzP3ubzSsWsmuzB1998BtCdm1RRNg+m5ax1eMrqgtTGTNqIWQzM9lngXUWWP+BgPeDlIEf8LyzwDozwCoJAv0thTy5e4ELUcGcPbqfpV+8T1nOEzrqinmYcI5L0aE8SozhxsUjitW9r7mE7JTrxJ0M5UpMGE/uXOTGxaMqBOrh9ZPoyzMVw3x3Qx6PEk7TXpND+fP7lD1PQkoTSyntkme3yE25rIgrhLxCi3ltpPhpIkVPbyqi2876l5w5sgddeSajgw3KaZadcpWO+hek3btEdNgegn028DAhhsyHVxS/q3x++UworTVZSFnlWRvr9BbXrClg1hQwawrQ1soMJQgIQYSkhDYpVviip3fYtPRTKnMfaWQlUhddAEpqxQtZhjvoX1jc5e/Jc06Dm/lKcv3lOkklVWVzNQIE7ZxWF+iVBinXunP5ZWFr5oBvXl8/J39Pvncp5qImBlpKuHgiSNWpVyWd5R7WJpzmRlU0T0g55Duvfu9v+ntWY53VWGdqLv2E7zOrsc6Qxippo27mJJehAV3xE2IO+dJelany/F1Goa5zk6l9kMzCAAAgAElEQVQYtdrzirBF2KMkh19y+uW84oTU2KVef6/+FoKXyc+tQrAizEMCuFraq0tIU5Sd9ZvUVXX95L0nCWIm7+F+PzZYQ23hQ4b7Kl+xAwmjkFCNCYOQcAi8KpvxN4GqLIRZYJ0F1p8wIP7N89vdtllgnSFgFbBS5CnugmiKp1So35o0nkeh6xLqNUWTJsDqPl69F3AVikABVyFAEcCVazQuRVWwbxKcFW/k97Fovf6Z0LK9dqh7ar/hGtSeR6Mk03gpJ/+WDDHFeGUTDlBhvRJAnIkFMQuss8A6E/PoJ36PWWCdIWBV6apaVVYhJ3YZhV2+WWVEKcZ2qQkljFTmehz9lRrYmgVMaxk3VH8bTKVK6ZDwpcrkaVAcqcJOpQiODbWKAlAxVE1qoH/Nq2zrX2mwwgcrAkGYsiYP0U6/YdVyKELdZqUJzwLr1ItZM5m8ObSBf/2YzpKwTKvPZoF1ZoA1P/U6xw54czTEm8jQXUSG7uZwsDeXY8LRVz9T7OwOS51ifsfayNhgNSmJx6kveoi8V8zz1kYchhqunw+ltzlPESqLrXPC1qQIlkcNtTSUpdLZ8FxjEFemBQHG7z7knhrxsZC/aIcwV718coWizBsoG6vUgH8NVJXWbRWtshFbZxllWXdUnfdpTaZpabSzGuusxjq1gJq5+fYP+q1ZYJ0ZYC1Iu0lUmD8he3aw5MsP2bhiIeFBPioPv6XuBWMWHQ5h/TfX4xJWd2sjWckX1WHuLsEhW3Qph2yqIz5mPz3N+bhsehXs75DvWpowdpUTHeFDR+MLrc7Rt3hbJ6sHfPMqwCplRF4/7MYGirNvk3Q1ClNnmSoo921glW2/mBKaMLWWcPVUCC1lmUha68xM9llgnQXWfxDYTUvwz9CzzQLrzACrrbOc1vqXFOc8ZvOqxZyJDKGm+CndzcUIsOak36Iw+wHJt87Q31pKU2U2ibHHuBgdSmnuI1pqcsl4EMtgR5niA+jTlyhAHFdg3IS5s5rkxAuciwzC1FlBZ30RL9PvUvjsPvevn+bpgzgG2kpxmvVYe2uoKkgh9c5FCjOTSLsXS1djPrbeGmqKHnPtXJgKv8pOvoalqxpzVwnJN05haq/GZWxT5CxZj+JUAbOSZ0kcCvBkUF/ojk74WyfeLLDOAuvfOofegO/PAuvMAKtsnaUGVUd9Ad4bV3Ar7iTm7iqcVp0Ksg/23UzAjvUcDfGkJOcRB/23479jHYE7NxG0cyOXosM44L+FttoXrJ43h6bSbKVNCreqhGl11RWyw2MJhRn3Ge1voCjrCXs8t7LHcyNBu7aorKprl45i6q0jL+s+wXu2EOSzkcCd6/FY+DGFz+5R/PwehwLl/BoCPFfjv30NTx9cx9JTxY41CynISMHSqed23ElC/dZi7irH2F7Nqnmf01SaocixtdCvyRCwHzLBZ4F1Flh/yLx5w74zC6wzCKyWRjrrC/DZsFyBk7WnWlW8LMu9j+faJcQcCVFB+veunmLV/A/JfJBAcVYy4QGezP/oN5w7FkSvvoi57/2O2vwMd8VN8dbraC5/zh9/9TP6mypwGZt4kZbE+q8XcvpoKCW5qSqbymPJh3Q2FRHiv5lgSUlNv8v1i8f46Pc/43laIjnpicTFhPHw5nkSLp1g50YPAr23IOYBSRI4GuxHdX4WpyMCOBK8FaelCVtvPVtWLCb7QRzD3RVaPKuKq/2hE30WWGeB9YfOnTfoe7PAOnPAKrbTzvr8V8BqEY3V0kDJ87uE7NpMfvp9rN3VnI7Yw9mjgYoG0GXuJOXmRUUNmH7vEnaDjvkf/I76wqeqtLOEPwkZtr4si09+8++Y2qRYYAvPU25xKNCX0twnmLvreXTrLMvn/0GZGDZ7fMWNS8cZNbVTW5rFgi9+R9aTG/S2lfPg1nkCd21iw8pFLPjsY3ZuXI3d1EBVXhqbvl5AbHQEB/w28ejmKZxmHXZjMwHb13P1dAim1qJXiQJSAeCH2VxngXUWWN8ggPyhdtlZYJ0pYJXy0/V01eXhu+Fr7sSewNJVzri5gYrcJA7v9aQsOwVzRymxJ/YRuW8HnbX52AeaSbpykm2rvmSguRi7oU4D1qIMFZjvVCVrG2kuz+Kr9/4DW1edqjLwMv02R0N2UV2YgbGzisd3z7F07tu0N7xk58bFXDt/FEufjoKcZBbM+T1PUxO4nXAGj2Wfcyx8L9djYwj224X35g3YJU7V2sHO9cvxmP8pATtWUVP4SJ23dtewd8d67lw6grG1SIGpZHn98EysWWCdBdZZYJUwyh++ht6M/puZlFbl7a9T+fy7N63gduwxLF3ida+jPPcuh/fuoCLnMaMDVVTk3mP5l7/jcOA2zkTsYcvyz4kM3qZCoiQMa/4Hb9NQnK5qfbss1Srmtb3mBcs+/wP9TSU4DA3kpiYQGeJNXXEa5u4KUu/GsHzeb+lqzCP+9EG2rJzL0RBfPDct4ze/+Ceeplwj8fJxPJZ+QsR+H4J8t/HuW/+TjSsX47JK6qqeJ3eu8Pk7vyRwpwcDbQW4rA3YemtZ8vl7lGbdwSnFBd3psz+c+HoWWGeB9c0Ahh+2I3O3bVZjnSGN1VjLhKUOU1sp5w8HUZB2i9G+KiRjqq3qKbcuRNJe+RKnoUYF/Gc/iOVEqBcR/pu5GxdJT32uCnOS6quH/HfQVfeScUmRtUq5lXoMraWcPOhHxr1YrF1lNFc+I+nKcTrrc7Abail6doNjIVtUccCB5lIeXD1D6K4tBHiuY95Hv6Ek5wHdTYVcORtGiN9GosP9Sbx4klOHAhk1VDFha6ci9wkbls0h7lSIMmGMDFahK3/K2kWf01WbqzgIVPlt4RKYNQV8pylkNkFgloRFAfIssM4QsEq2kq0Ox0A9A7pSbB1VTLjTXAVgTS3ljHTLpKtVmU2jvVV01ebQWZODsbVYedwl42ncVENnTaEqHshQPQzVqAKEUpxQX/ac8D2b6NfnMdxXhaWzjKHeclzmOqzdJfToclSm17mjARzeu524E2Ec3LWdJZ+8g7G1AvtAA4MtRbTXZNHT+JIBfTH9+kLGjNVkp1xBqhHs3rICcbY5zHVYeoq5EhPK3ctnsHSUf0P0MmsK+E5QlQU1C6yzwDoLrJrWPkOmgDomhA9AypiY2nAZhMNU4w+QgPsJYwvjBuEO0FJGJ4PwhUNVFqN6L6WxzTW4DO24TE2MW2sZt1bhstRqFWD7m7gXH0Vr9VOVIDAu5gdzLS5lh61VNl6XuVGVxz4a5EmEvyeRAb48jI/BNaBnwigNFt6AWsaNNUwoNq5GxoxVnIrYxX7fjTxPScTYUY7TWoelt4RbcYcZbK3CMfiNs0qBh+WHbudmTQGzpoAfOnfeoO/NaqxTa6wTyD9Q/5M/xp0w0s+4hB1NMlKZpOCegKKQp+gRhqtxo+Tf1ykAE1CbMAoTlWQwuc+Z3BSBwk6lQK5BaazjRvl+vdJux81SErsWx6B8R4+hpYiR3gplUphQMa41jJtrmBCwlHtbGhnqrqS7/gW6ogy6qvIY66lHqsiOCwOXPKdRuAnkEEFQjd1QRWtVprIPD3VXK1uv01TLSH85/c15OIXoWrRU0cBVVpaAo7yX5//rDg3YxQEn2WetYB8Eu4FxW6eqYjspjPgr7/vXPsff83pFniNEOqZ6xs0tMG4DhwWntUMTtjJeb2D7ZExk/jrNzUw4TDAxCnYT46Zm9zqoUT4FpUi8ge2byTFRuGBuYmK0D8atuEb7tN2MqUatO5nnkl4+k7/5U7vX+FAfOIdhwgkTE4xPaBD6vwmWyn/j7kO9mRgH1xgMGxg3NIMAqQIqTQMUgJw9/nIfKOYu0cRVWm8rOAbAPoDL2q4ItV0CSJY3ty81QSvCrhqnuQ67pRlcNhgz47K045Idi7X6jZ0jmCtwyg7MMQgTQ0owjgtnsDCvmarVDkr8BP+rrwHBhHEhPBrrhQkLrtFeXKKUCFYYhemuXtF+/mfuJ+dwLxPjI4AbWAVIgb8ArBMw7oBRMy5Th5LWIikUz6hFD7PHFH2gU6DqMDWpel44jOAw4RrqwWFuVbGzEramMrze2L5sYsKqwyXkObYucI3AmA2ntRunTceETfh238S5IjuuGhwWPS67W2N1WJiwtGs2Z4vW5gnrm9i2GX5mYaUz63GODjAxMYRjdEDboQn9pqWRcWuzOt7MeTC9vnKO9H8LWCfUtv81YNVMAe6z8um4E+eIhTFzDw5LBw5VcK8Fl7l19piqD6Qwoa1NbYsdtj5wDDFhH8JuG2TM0oXT0oZLaBenus9P9PNxcxvjIiAszYxZWxm19oLLCQ47DtsgdmsrDqv+jW2fVLSwWztwOGyM42LCMYLT3AUmjSbTYWnTxvAnOj4/1rxC+sHahX3MjHN8jLFRM05zJxPKp9KC0yy40fHGzoNp9eOYQTMXuTVWTV99DVg1y4Dosa+Bq9PBhGMIXFYYN4HLBM7ZY+o+MIJz0N1Xw+ByuIFnFJw2dz9Ofv4G9qfYHp1GcA3CuLwOo4xLshuyD2ttd/W/uXPF0QtOM+MTTlyyUsZd2riJaUDGdXYdaGMrvgOHmfFxu4gfXLLLdVlA+slhAKfFfbyBc3y6OCfYyNgrG+ufaazfCawuJ0671d05AhZGZcgXY/7s8X19YFA2VTEBiKaKUwPWCfsoE6o/xTQgDq3vu8dP/TODZjt2GpgQ473IZCeMTwKrU+zKP/U2fNfzyRzvRcbONe5SwDohwCrjZtds5ZOmnTezfd/V5h94bmzgFbA6JyZwOu3q/aSzVkBXHJr/mftpwm7WNFa38+rPgFWLCZjUVkVKjzM+NsyYtR/nUC/OoU7GhzqZsHXNHlP0gXj/ZbvvsHbhGBLpPQKOURzDJuy2PlxD3UzYOt7YfsTWDbYuxoc6cA53YR82gMsFDheOISOOoQ5cQ21vbvsszdht3TicI4wzwbhzjHFbP1g7wCZt62ZcjeH/2mtB+mN8qBeH3YZj3IHdbsM11Kv6CFsn47ZedfxnxgzXqAHEeeUG1skN/2vOK3e4lWx93DbWiVELDlMX42ITNOsZt+iRkiyzx/f3gfST09SI3dSswFVJbYcVsbfaxeak7KtS7aD5jexLJLzKIo4JPQ5bC3ZbDzjHYGwEu7UXu7RfVYz4/n76ac6jZhUHbbe24RSn1YSYw2yMmzuReGxxxDitLYzPrgNVXVkpEKMGXOPDOMaMKipECOSln1zKl9D2Rs7x6c5N58jAt4HVbWR9DVi13Zw6L8DqssOoiXFjG5gkllViFqXwnxbfOfv6ff0gmTl1qrS20+KOY5Wt5VAXDnMzUmrbJbF+b3RfShvrFQeDw9qm2SBHLTgtnTitDe7aZ9/XRz/lz4SxrYlxuzgmhlVEh4rVVTHO0ubJzKufcht+hGczyRzX4RyRkCMLjpE+XBIJIhmaEsMq1ZQV/eaP8Cz/oLXkHJEY3tc01u8HVtzAamBCAqMl1EoVA3RXWHUnALyqwiqZTjLp3BPvm/PuKq2qo//078mqqpPn5f3kAGiZU9++j5ybvHby9U/OCfC/eoY/+ezVd+W8HBI+Jsfke7mnJDZoyQ3f/i33NUqwuMvCvLqffO/1e0zep0al4Ypmo+JYHYNMDEmCQBPjKnmi6rXvTX7/u14n7zf5O5PPPZ1nn7zf5Hdefz/5t7zKvSeP189/39/uWFwRINZmLUHAbmbc1qH4H7BW/xXt+462SbHJb/Xr5LjIM0225y9dM3m/yeeXefFXtM9UqdViE5uqimM1MCFamKosXKOE5jfPNvkbf8vrZNv+9Lkn7ylzbrLNk+cmXyfbNfndyetef528doZfVdkkHRNjPTBuxjXao+JaJSlHHYrd6vUx+r7fn2yjXDP57PVaUpGsF3V8+7NvxuAv9IHCgu/6fTknWCMFMSc/f/0ek335fc+rfSZxrCrUcNIU8KfAiub//MaHJTbW0T7GbTptUkr6mmK3qmZ0oByXLChTHWMDNYwNyGu9yv0XVqpxyXyy1OEYrFIdIu9VMUCrVGEVKjHJStIpRishYNFoA5twDLbgGGxlQtilbFU4JSPLUqcAiqFGsDWo4GwpWT1hbVDvhbzFobKy6rSsK6M8px7cz4u1HqdkhsmrqQ6XSarMyha8VaXQyvNOCPOVoUql1mrptVUwJKm2koFTi1SgdRjqFN2h+q2hWoTjQPgLVBbVaxPhdYASEpdxpbGKM8vEhK1b20LKoKqFMnX64oS5mnFzJS4VcN2A06hntK+R4f4GhvvqGTE04DBLf1cxYZGMMi2AXZ7ZbqxjdLAOh7kJl01ChXSqUoPDoGO4txb7oA6HoRGHZNbZJCaxelolwGeOK0Aq6NZpGU2WJhxmPaMGPUMDOuzmFuxGnVsQSWZepZaxZ2rEaWhipK9B9cGQuw8k7RlzJRNuQp8xo8xPyfppBKMkuNRqvzMt7tEfr0qrKoZpk7knFY4bcJkacBjqcRgbcMhzDzXhMNbgsrYwJGPe36D6ZVwJ6EZtral5WKPOjw62MNynw2FsBcn6s4rZpkkF6muAJetj6nk3rWtmKKVVxshpqIURSZPXqbh5maOjA/UM9UuFkjrGzFUMDzYyZtAzOqjDbpBdn1Y8VCs0KsAsqe9Sc69VMdkN99epPnGYdDgtOkUROjJQo9bN2EA7o7167ANNuIxCESpAOQmuoiQK4E7dTzPDFWBqpL44mVuxh5SaL6BUmn2HS8cDKXt+j76mQtLvnqeh6JHKupCH1fgBZAJof7ukAyUjyaxXYCUcAAJqlS8eEh8dTt6Tuwr8Jmw1YJPthAZ8qry2SpETQBNgbXRrhFJGW8fYgGiA0hlNYHB3igQpC4ANN2nXKt4BARc95o5KSrPvUZR5E0R42Bo1YFHcBQKmonHWKyKY04d8sHVXYh+Ua6RQYg0OY5UCawmE/kbCvi796hU71t8KrFgllVdAs46x/mqaSp8Sums9IbvWc2DPBlJun8PYUar6F5tsw/Sqb2vyHnPpRAjHD+zm/vVz9DSVqn61D9bzKOEUJw74cD0mnKayDBXoz9A/CFgF1M2NanJLZYkHN2KIPODD/YTTyMJwyqR394GkTo/2VVNXkPqtPki/fwlrd5laWPbBKoYHqnmZkUBNQQrDPZIF5AZXpcFMvVjkecR2OOGwSvwY2C0qbndSu1FzUo37dO71/dfI+rAby3GatCwmrHo6anN4dj+OHl2+IoCXuS714i6fkTpu/uSkXmO0v1Z9psrHK/6NWlqqski4GEXkfm+uxhxS6dujA0J6pAOphCwa5DQBYzqgopQXUzMTI/0q884lr0qpEbOhCLpp8rEKJ4etCXt/DUOdVaTciOF46E6Srh6nrzlfkSU5bHXUFKdz8UQIJ8N3kfXoMsO9onRoSooob5L2Lu0tef6Ac8cCOXPEjxdpCYwM1lGV/4joQzsJ3bOaA3s2EuK7lSOBXjQKdenApIL0jwJWo56clAR2bVyC09hCa9VzNiz9hBMHvOnVFdJSmUVEwGbyHl8D2QJbW1Xu/4TYaE167P0iFcQ50IzL2KzAWbQ+0SQ7anO5fPIQty9FM9wr+dhyNOIUrcXU9K1DpLCcV4dJx+iggLBoqToNVIVMRf6WBSuHVfdKG9AcRq101Lzk/pVoOutyYahZaaWSSSSaqWjMSNaIpRlzRzlfvf8LRe4tAdF2Yz0O0chFuxApJ5qzZFEpiefeWrjNETOhsSKajKVaaSaWjlJux0ay8qt3iQ7bpSZPVspVVbFhwij92oajv4ny58lsWvoV+3ZuJjJ4D1tWLGGv1wZMHSWcPeLHjtVfERnsidfa+YT4rqWjNlsTTgYpSzO1RjNzGquMkaRANmBoKSYiaDtb18zneNhugnzXcWTfDiydVQowRXOXnY6wpF0/G86aBX/kVMQe1Qe5aTewdlcorUw0uaaKLOZ+9CvuXI7G1Fah5h5CzqPmxPcDnQYoPyawiuCQ0kQNSsOuLXhMsPcatqyYg670KaP99TRXPmWLx1cE7lxLZMhOAjyFC/mwmrcCrAIqLZWpBPuuZsfaRZwM34PPxqWsmvcH+poKNE4Pk+wkJdtvOu2f5jUzpbEqwSqgpuNk6E681szjUMAWdqyZS4Dn11h6ymitz2T14o8I9l2v5sn21V+SeCFccX64hM5UtHZLHTkpV/DdtJS9Xqs46L+JhZ++Rf7TW9QUpnD5zH5iIncTdWAnfltXsfDj36Avf6pp82oHKc8ga3nSRDB1P8yMxmps5WnSdbauXEBHbZGi3wvZtYG6onSG++poKEkn2GcN9+JPKG7W25ei6KzNw97fxFi/FAvM58HVU1w+eYDiZ0nYeqsZM9Sgr0jnTvwJ9vts4XzkAXqbChkzVJKedIH0e3HquB0XRVnOQ+wGyehpo7kyh9TbF0i5dY7nqddIu3teY7aaTKM06dQiLMi8xdVzB8lOicPWW8XYoI6agjSuxURwZJ8nyYkx9DcXKJualJSpfJnCrdhjpN+LpbepBGN7FR/95l/JenSd23EnSE+6RFdDrgJy2cZppDCvSzrZ3mqa60wAqzCBKV4Bcz0dNRql4skwP/Iz7tBUnqUqK9gNIghEiDUrhrHql6ncjTtFXWE2rVVF3L18ntWLPqcm/xGLPvkVjxPP0lqVS25KAgd2ryfzwUX3LkAk948MrG4NSkjGA708eHwnltbafAqz7rNy3nt01b/EaZwE13paKp4S6ruec0cCKcy8h77yueqDsUHZFelpr31JkPd65nzwFnfiT2Fqq0IJHekj2c1MY3v342qs2s7LaaqnvugJ0Qd82bVxGTs8FtBYnMlwTx33Lkfht32lqlbcWvOCO/FR7Nq0iJE+TaFwDFbT3ZBF0rVoirMf0Vr9kqJn95n3x19Q+DSRsX6ZQ5PsclOP7/T6SASVzPW/XWOVOSfcC2KySDhzkIL0WzRXPCfx4lHWLP4juoqnPEiMZsvqeRRlPaClOpfYE8H4bV3CUE+lu22aknMy3IeQ3RupK86gvuQpxw/4EB3uS0t1NgOtxXTrXpKTeh3PtQt5cO0kw71irtTIoDRTgJgBpF3T66eZAVZTOxlJiSz4+F2iQv358oNfU/I8meEBHQ5zCw1lT/HdvIQdHvM5GuTFzrWLidrvS0vFC3Ql2Ur19tu8goiA7Wxfs4DUuxeoLHjAuSh/grzXEebvjfeGlVyMDmGgvYAgHw82rviSQ4Ge+O9YzVaP+XQ1ltCjL+NY6C517mDANnw2L2Ov50rNwSDapkWPpb2U+1dP4L1xMQcDtuC9aT6Pbp6hLPcRxw7sYv+uTYT6bcZn8xJuXDrCiKGelFsXVcXXkN1b2LN9NWeOBNHZUMxv/v2f2Oe7kUOBXuq5Y6P3M9JXqzRtkZSyRf3zQZkZU4AweomdWLZxdfkpeMx7n+Cd6zngt4Uj+7woeHZPCQwlaWV7atVj7arA1iWMXnpGB/Rk3L/KqgUfItrQe7/8bzSVZuEytdFe/ZLT4bu5cCzAbWed5mRS4CRSXZxCIkTaYHyICacVp03CkuScbAWnlviircp45T1JICxgK6W5KYwaWmmufsmc935BUeYdRnrLlDYiC7A06y4e8z4gxGcDB/ds5WjwTlVafbivgZ6GIhLOH+VQkDdeG5eTdO0cgy2VStggrGs/SY1V45VwmhroqMmlNOsBd2KjCfJcS31hBqP9jVyPCePofh9aq/O18UyKY+Xcd2irznLzTTQy0luOpbuaof4m7IYWpXh89f7/oL4o1Q2sMrbS19Mb42mN3YwCq8zzJgb1RRhbysl7cosQ3w0E7lxNe90LIg94qnXb1VCM09TGkzsX8VzzFR21z1UfyPoQgv1Az5WcORzImKEFc1eNUpA8186jo/4lLkszg22l3LkcxZF929VuVEhjhB9a7LPfXsPTmLtChTrJbiVZZxMTuP6U3WpazitTO4/vXOOdX/4LqxZ8yhfv/YqXGfew9jbgtLZTX5apalEF7liLviyX27HRbFj6Bc+TE3l4/Rwr537Ii8e3aS5/QcQ+b3ZuWkz6g0vcux5N0vVz3L1yib1eW1i54CPaGrLZtnYuu7aupCTnMWlJV5jzgfZ7aUlX8Vy/hPsJ58h+fIttaxaxY+0CLS5UHBbGBhqKHhO004Oog7upLcki4dJhYk8fJD/zHrfiT/HgxkVuXDqBz+av2bZ2PuaeGjaumEf0oSBKcp6Qdu8aYXu90FW+4N/++38hMfYElfnpRAR54btxGZ21LzVKNBkQi0RLyMC8Lu1mClgnzQ06mkoyCPFZr2zRF48fwG/rCiU0GstSGTdXaM8htlKTEIeL46qW+pJUTh3eTeypEGWu+eS3/0J7dR4T5g466wqJPriLY/t3vLLladv8759UM2oKUGYbPfrSZwooT0YEIuN79dxRfv+L/0bm/csM95RrWoVZp2xi+73XER8dhvSBz6ZlRATtoOLlY5ITL7Bj7WLS71/Ha9MKLp06RGd9EfZ+t2lIhf58f9s0QPkxTQEasIrZS5yqwsHwPDlBCY76wnQchiby0m7gvXEZCeeP8fT+VcIDtrL0898q0MTWonYZInScpmbEedXVUMS1sxGE+q7F3FGGSwkvEbrCoyxCbzp9MI1rZhBYxdGtAX8Llo4arsccZue6xUTu96G2KJ1D+7Zz6VQ43boyXOYOMu7Fs93jS3QlaVrMrJjoBmvYt3M18acO4TR1YO1uIPPBFdYv/YTWmlwcJj0Fmbc5sGc9OalXlSlS1on4F/4cWKe3u5khYG3h0c1LvPurf+ZB4nm2rV2I9+Zl1JU+Y3hQT0N5Nvt3byTtzmVG+pupePGETcu/4tnDBK6fjWTn+qU4jO2q0S/S77Nx5ZdkPIwjNz2RA/472L5mJYs++5gFn72DvuYZfjtWEH/msNJgGspzWDb3AzKTbxB3OkLVupJzXboKzkaFsXX1As0Dr4KTm8hP///b+/KvqK5t3ffP3PfDe72VLnEAACAASURBVG/cMe459553b+7JyTk56TWJxiY2EbvEDhQ1igo2iIpII4qIRrBDBfsGRFRQ+r6HKqqKaoCihyqqpan2u2POVYWaaKwcKyhnbDN2iqratfdec831rbnmmvObV3lJUPU0F5OmftiGVehVN6Bf04wHNzOxf0c4NqxYiIVf/hUbVs7DYGcTFsz6G4of3IbLMgBjjxID2lZ0K2vx5z/+C7qVNSDyjez044gMWw1tc4mIXuCluswHrgSsfl9ecICVN9Z400ENa08bettr4BjpZhkq64uwe+tq5F0/AVjbgDFaylP9MCWs/Y3QthbgZMJ2XDx1AAZ9E0z6Fnzx/r+iu60SHlMPutuqcCJ2J9KP7hHVcgPcbAgqsBo7AKMGFr2My6mvXvwVViychT1b12DWB39AW8UDTA77lmtmDcYHFBhQ1cNp6IZrtAey6gJEhIXgfGosr2DWhsxFwoEdmDfrA2xYNR+FORd5kwOUsGCkCTAAwJjWzStigRI+Vo77NOtQnp+N6K2r0VFfyBuRxu56JMVEYOWCLxC6/BtexpKPeaCjGrB1wUMbfKYO2AeV0CtrceNCCoPviI5qx4lVjN8V8K4CK/mJCRjH+mQYG1DB0qNAY3Ee9v24FmeS9yM1YTd+Sj6IYV0bA+uD6xnYvHoeBlTVnKxCG19UUulw5AacPR4LqgxtG+gAnffj2kXsIpo0apB+bC8Dq32ojY0PD1U7IcOIj+eNo2kEVtqEepRzDmtXfolxkxYdbSVYOv8jHI+PRK+mAe2NRYjZFYai+9lwGLvQXPGQ60vRUvT2pTSErZiPIV0LLH0q3L16DlvWL0Vm+hFs2bAEB6K24EbmeaQmHMGiOZ9ApyhFRHgIMtOTMGnWQ91WgZCFn6HgfhZyb5zDwd3haKx8BFVLFeKjI7FlzVJ4rXreXSZfTWvlfcTt2Yyn929guFuNpuqHeJxzBXm3LmL9ym9xNHYPrmeeRuzerVi5eBYswx1Y8s2nyLl2ASN6JdobS3HvWjo62sow66M/QKeowIRFiytnjmH3pnXQNZOflSwMEeIkrNbfAVgJEGi5MqqGsbMJ9y6dwmiXAvYBHZrKHrJLoyQvE+TAp+UgLafGh2SofXITu8NXIOtMIvrVjVw+3NjZjIWfvYfawruw6BVoKMply4h8rmT5UHjPtFusJi0wqkOPrJIn4Pb6EnTKa9FcWYBZH/wRfYpaOEZkfLgMKujbypGXnQ4TyWBQh7qiXOzdtgZ3r5zCtXPHcTBqE2L3bcEXH/8J61bNweO7GTzJeE3ED0uxte8isMp84EpRLBqU519GzPbVUDcWwD7YgvbaHJTmX4es+il6lQ24ffEkQkO+hq1fxhvCjpF20KGsL0Ti/m1I2LcF+vZqWPva4BztgMtA8aBklanYag1MBgHIKWgWK4WZUcl7Ne5lHoO2sRi2vg5omyuRGrcXuzd/j2vnTyA6IhTK+lKYepS4lBaP0GVfwd4vx/ggke8LQv3EveFIjI7AQEcz+lQNOHF4Fw7tCoWxuxXd7ZU4sncTsjOO8GYthehxmJsvTFFYrb7VDW24B6ArQbFYadA9yk3H+tWz4bJ3YtykxtP8K1jyzYe4eCYBrbVPGFif3r8Cp1mP5sp8rA35GgX3LqGi8BbWLZ+DHzcsxZnjMfjq4/dxMikaD+6cQ9gPC7EtdDXi9+/FJ3/+b3z+1z9BLSvGzi3LkZmeAIdVD628Ekvm/R2Pcy5B2VyC1d/Nxpb1S7Bn+wb8/b3/wKbvl8Bj1XOspmtUhWFdPY7H7kLIgq+QEn8I82e/j2NxUbh79Sx+WLYAe7ZtxP6dW/DRn/+AJfM+hnlQhZNJBxC6ehFi92zFlvXLsG7FN+jTNeLjv/w/dKkq4bDpkJ2RgqiN69nVQcDqMrbCayEHOllD1CkUnUCdEhyLlQCT/WK2Tqjrn2DV/M9xcHsYLqUlYtva79jV0aOoQq+sHDmZqfCOdqOjjsqIv4fQkAVIjolCSmw0LqYlQddcgj3hq7B+6ddIORiJzasWYdOKedA2F701YPWOUCiUDrrmUmz+fhHCv1+KE3H7sPmHJUiL3wtbnxJdrQWoe5IFU1cD2srzsHzuJ4jdGY7Lp48ifPUipCXsgV5Zw341oqkz9iuxY+sq3L56EobeRo5jpioVFGERyGCZ3s0rqjLRKgpqWii8sAPl+ZmI2b4SyvoHbFVVPr6AJV9/iEO7wnFk9xZsW7cUeVfPcAxmzaNraCu/B11TAbat+xYLZ/2F/c4nDu/EqfidaKvM5XAi0qF3NdyK3Bi8STumw4Htq7B97SKcPLwbh3dtxop5s1DxiDYpqzH7w//P0S0Je3/EuqVfIeVgBMYGlCAZtFfdh72vBTlXTmHt0rnYv30Dkg/swCfv/Sue5lDkjBLlD68hZsdaVD+5xiFcHBdPhPOUzEKVotnP+haAFaNatFbl40JaDCZNSrisFMDbgkd3TiMr4wjaqh/idmYqVPWFHMjep6rAuZTdUNTdx/iwDMr6hzh3fD8OR4bi1sVkGDobYe5pQ8XDGzi6PwInYqPw4Fo6Th7ZiR5FObLPxaLy6RU4rR0Y1tcj7Wgk2hsKYRnoQGvNE5w5dgixkVsZ6GK2hcFj0ovdcSvl6ivRpyrDrYtJSNgXhuwzh7jkCxUMLLiVjqPRm3AmMQoPr5/BqSO7YOlphbG7CQ9vnkHygS24fPoQumSlMPe24GhMOAxd9cyVQC6Gm+cSYNTVcSkZGoTPDv8sT58FB1gJCDjI3azB5JAc2sYCXEzZhyORa3E38yj6FGUcVK2qeYzDO9fDM9qJ8vtZOBIZhkPb1yJuVxj/nRa3C10tT2DQ1iDnUjKOx4TjdHwEGotuskVDfjih4P42vPo1qK4ASlowqvhQ1j7AhZR9SNoXhrzsE7D2NPMKRFF9H1d/ioW+rRhj/TJ01D3C+WP7EBe5DrlXTmBQVcX1ynhJbNFwwsrtC4loKKIqwjRgqC20XA7Uvzh9PlbuXwYWAhdRqFFdn487FxMx2FHBGzNUqLO28DpOH9mJE4d+RHneJdj72jAxKMfTOxm4fT4RNY+zkXJwC2K2rWK5HIlah/jd69FceoeLf9IGIa04SUaBTS6v7v+p3wfJYuXr+cLADLoa5F9LRcrBzTiXvBvNJbfhGFHCZexAc+ldZBzdjaP7NuHepWMYUldznHL+1ZO4fyUFFn0T60xt4VVkJEUiYc961iMq4+Q0KNFccgt3M5MwoKJq0aJ9pPPPxu9vl01QLFYKrbD1y2Hpa8akgZYvFCyvgLmvHqP6Bo45tA8oeEea4kUnRmQwdtdgbLiZ40Sp6qqxq4E3Ucw9DXBQlpa5E7b+dgxrGzGkEdegc+yDrTD11cE8UAeHqZ2Dvoe7ajFuUHEA8K6NK5ASG4mk6AisXTwXt86nwmOi+FaRSURxgVQy29rXjCFNFUxdtaLGlqkD1p5GDKurYNTVcmeYuxsxSbv8oyqY9A0Y1lXzKy2pJ0baMdpdz2EZtEyz9bfw76kCLQGeAL2fK+HvAKwcW6tlMDfqajCgKoOpq46XgDRgNA1PcPV0HFwGNex9cgypatCvqJo6htU1vDtMz0vtJwUe7ayFneI/KUOMBkmAmzvBBlaKQaZrTg7JuE2k+PSMftnKKu6hNPcCx7p6RjUglwBNbAPKCrZinSPCheGmTCWbjvvZ3F0P50g7XAYFR0rQ9XkTJ4DlHQ206UoQmAKp556L5DDW34JxDiWiwH41xgfauM0jmhoGVSLBcQwrGFhpcjRoazGsrka/onzqIPnQOSQviv0mPaEso5fd8x/6LEjASu1j/bN3si6yfmqrWUdJDqQH1Hc0kfjbSSBK7RofkLEM6gqvcVsppI50ekRThaGOCth6mwSIWjQYG2iFnbCLws+ek/eb/B0cYB0ldh/qIAIUUcaaTHgOOWLk1wqLkZiPzBpQsT5yDosKqz4HPRUfs+g4bpKWPZyWZu6E26Tjg74jPyGnn/oqs9IuN5UyofNJofpV1bhyKg6Jezcjef+PyD6TgIGOGh/pA+2K0z0pFZZSSul+FIIlLDIefH4Lgf1OagYUDwVQmynon35Dvi5xUNKA/29K/fTSzErkEq8EVWEdBc1i9YEdKR8DH8cjUiYNZVn5S1HTpo4M/YoyYZGQdUJyNj13UAqk/5lZHiQTYQ3TtRnEfNd8naLxs7DbIwjhVr5BJXTqmdXG70mnLBpQYoSpu15MDHQ+pyBS7K6/+q+vP3yD5YV2+j7j9gU8mN4usPr7lftlqt+pL0V/i/5S8xJ/SF0JW2+zz8f43Pd+3fDJiACHfv+6vv1N3wcRWPm+fr18rs3cl9zn/iwummhId8ndpuF298iKhQx4E88/TsQ5U/1OFS1oD8E/BgLWhV+XWXCAlTOoaNebSl374r44dc0/wNRwDMk5gH58iHbv2uE0UR40+TFEthKBFOXzUu4+WbsEZPyeKfQo+F8ETPtDIARwU3VYihelgaaF29CBUV0D9K2l6G4tYWvZSz4kK4GicEgTsIp7EbAS3SEBJ1WNFAfnaHMqIL2nGDpKnRXZVALE6VqCk0CANPEN+FmNROdNAdIvOimIFisrm3/ACOB5poR+JaLOV8HN6aG+WEWOV6Slrzh4A8ynVAIY/aBMQCUc/2/DYvUrvn8A+d/Ts9Bz8Ss9tw8oeGD45e2Tjf+5p87xg4rvla5N50xd2//7V76+XWCd0isLWefC4va3gfp+SlZszIh+5M+onT9rk18m/t8HLoNfBxS+T5CAla5Fz8kuGwZMv16LPnuhz33t48987RVurJ8bG74x6tMdvgfxhPDqLFCX0OtlEBxgpWUEpcXRkot2GDlA3J8CJl6HO8qRfnQXRvV1bDV6bQR0FAIkgIl8nwyenLIqCFb4vUnNVq7gAVCKvH1myfHRFRJQkIXJg6QTIuCbmLeIB0DJu6pE2sLkKf5rm2i3UcOlrdkSZdAW4CmAl4hZKHuF6M+o4mi7IIax0OdkbYvnI5eHAFuyWMUgZUUlhXiu454pdfCA9RcK95xiTd2PrfF2QUXIRDfUP77EBd8rrSoYqPxK7H/25wZjoIOOnykIFisPet/9p4CBAHAKMAhQfe4Wnw+OBp+bSpz7fab+z3lg+sCYC/0JC51kRNf2g/SUzHxyfPn7twysJBO/heVrlwAdGuh+mdCkQ+4NinMm6018/vP2eOh7n8UnZPB6sPj5NV75np4zKJlX/n0EAljf5PAcwPr7j3WBVzF0PoGj0A3+my1z/3txjef7nFak/rE6dY9f1YHA5BQcYOXBKJTaMdSGiYE2mLvqMTFAfhAVPMZ2aJse4lLaAWaCIj8nWa1eAlWbYJcihiVa7ovYvWfxe8SOZeltxthQKxOgkOVJy2knEzM0YayXcr6psRo4BtvhHFLwQaEkBKzjIy2YMDTDQ+xOFkHZR+FDlr4W9KuqmNCCSC2GtTUY0lZxCA65GyaNbfx84jdKTBrkHOJiGyC/MPEYCBcEkXxQ6IvLp6ivVDburOAB66/fx9/5NMgoeuDXDuo3//lv9hosYA38eUiez6zvl//tG5BBaePbBdaXyyUQGbxORgKMXn79f0AnggSsgT/PNLcvAF0KDrCOkv9SybRmna1FqHiYjeSYLagvuglLbxOGtJW4eSEeh3as5V30yRGyAH0WJVl6tLFgomV5N5NOEPD6g6JV9Y9x/OBW1Bfd4E0nsihpJ2+ooxY5l1KQdjgCRm0DXAYNSnMzMdrZCHllHhTV+cw61S0vQWdbASYMrWxpksXZoyjGmaO7sCN0EXaELkP49/Oxbf232LZ+IbLPxsHc3wSPnSjFFMA4lXPWoqutCDlXjjM5A1m7XisRtHSgofgWCu9kwNhVFwBAvQ1gJSv1NUcAihKIkkvA+pxLKEgyfb3cAwGVQM4J4gQkAWuQUlppZ9WmxYCuHilxu7Bg1l/w/h//N9Z89yXKHl9F6aPLiI8Ow5M7l3DqSBRn+kz4qN8EGxU5kLvhHtX7NoSI9Jk2ujpRlpeFT9/7P1j/3RdM0UcbSUS5l5v9E7782x+xaPZf0KusgcvUhfybGUyhdvl0HHSt5RjsaEbKwZ1Mh0ekCmRpEmiTO+JpTgauph9ByqE9+Oy//41j2yifvObJLYyPEFepmtmvnATkRtr1b8fTexdR9iCL0wspxdBt6kRXaxlayu/D2tv6DgJroNbMP2CVvAQ4ph1YXzdhMLsYgUpw2kdLzLcZFfDSdgQig0DOYcs/SHKabmANqH1BnDgC0KfgWKwWDfSaKtzKTsOeiPVITYrBwq8/RtHDG+jR1qO67A4O7wtD7I5NuJ91BvYBJcgSzblyAnlXT4FiKbNOJ8Kok8HFPlUBqlSnvvzBdcz/5L8QGvIVFLUPORbROqBExvFYLJ37MZbP/wy6tkrI654iJS4SkZtX4vTRfWgufwR5ZTHm/O2/sHzu31Gce5FDomjjiigAKWRqUFODxrJCfPHBf6Kh9BFMfSpo28px+8oJ3MtORWrCdmjlT2DsakH145scbUDsSU0l9yGveoT72T+h8PYFPLp5DsOa2gAG8HRbrEEaKAEoEg36twOsL/qMf+5DFu6BYMnhXQXW18jgZ371X8iIvw/iBPRWgPU1MvD7aAPU5ZdOYr/ht0EBVnN3K25e+QnfL/sGKfH7sSZkIebP/giNlU9QU5KPvTtCER+zA8dj92LjqsV4cOMi8m9lInTlQmwPXYGkA7uwafVS/HQ0luNU/TVxiHWm/OFVfPvlX3DiSBQupB3BiF4Gef1THKOUtD2bsWTuR2iueoztYSuReGAHfjp2EFvWLeNr1j7NQ8jcz7BxxXxUF9xg5ikKi+JIASISNrSjo7kcX330n1A0FMNl0aO9vgA7Ny9D+Jq5OHcyGoOdtchKT8K2dcuQEL0NMTtCEf79Ity4kIqjB3YgKz0ZGccOoVdRKQErK55/85IG6huwWwWkxDRRBXL8EwNrQO0PREZ0TpDkNN3AGrAMgtS+AOQUFGDVNBRh/64tSE+Jh1Zej9PJh7FozqdoKC9EWtIhzJv1d0RuWY99EZuwaM5n2Lx2OS6ePsavd7LOQVZXhpOJB/HDsvkw91Imk0oU1rNoUPYoCysXfYbq4hxsWrMYXcoGXL2QgpT4KFxKT8LiuR9x/v6NS6eRdysTVzJOYOP33yFs1WJUPL6DvVvW4OLJOE40ILcDx7pxR1CpCznULSWY8/GfoGh4ArelC201+YgIW4yzJ/YxqE6MKrFiwedIPxbL+cjVT3IRsWEFdoSuRN7187h0+ijS4qOhl5cHoJikvMHLvAraQAhAUQK517RbrEF67kDaJs55By3WaZdBAOA07cAawDNNs5yCAqxtZXmI3rGRiU0mRntRnH8LyxfORn3ZI8RH78CXH72H7WGrELFxNbaFrsTByC3IyjiBhJidkNeXwdCjwrULaVi+cBZMPXW+DawOuBlYr2Dtstkw9siwYtEXqHqag70R63HpTBIe3LqApfM+gaq5EllnT+BQ1Fbs2RaKJXM+R9iqJQysRLhCZNljg1RPSwTICytHACuRQs/5+D+gbCjk8tOymgc4FLUWpfmXuNKk26LGotkf4Mm9LDhHe9Df0cQWaviqRRhQN+PWxTSkxu1Bt6xMAlZW3um0WKd7QEnAGtAkJAFrcDavOhuLEbd3K/OY6pX1uHo2BSsWfIH60nz8dPQAdm5ahaaKR1A2lqL6aS7ULZXIvXYWyYci+TODXoFbmaewbN6nMPfUiaB9znDSMD/iD0s+xbhBjYSYrYiL3oqw1QtQlJeNgnuX8d03n6ClqhAf/Pv/xdmUeOTfvIL9EeFMvkLnHNmzCedTD3DdrZ9brFSojIB17sf/DmVDARf0o1INsVFrUVmQBSfF1lo6sHbpl7h29hj08ho0luQhdtdGnDyyGxMjOty9fAqph6PQ1VYiAasErCKeeZqto4DAbjqfSQLW4ACrtbsF2WePYtHXf0XyoQiELPgEi7/+K5oqHqCi4CY2r/kWP65fgqQD27Au5GtcO38MeTcykBofBXVrKUx97bh/I52jCCw9DRybSH5QSjutKsjCxlVfMct35ZMbWDD7PcTsWg+dvILBdcWCz6BsLMGsv/0Juzb9gNiorVgw60Os/W4Oih9cQdyeMC7j0FB8kwutPe8KcBkVXI9r8ez3oG4s5DhaRW0+EqNDUVd0DbBr4TDKcS0jEeEr52P/tjXYHb4SP3z7OZrL8uA0diL/WjrOJu9Hn6JCAlYJWCVgJR2QgDU4wEpZTqbeVhTnXcLppCg8zb2A7Ix49KtrmJ1b21rE79MSdiL3ahrMfW3Qthaj/FE2RroaMTashLz2IW5fOg5KMBA7uSJdsUtWhLuXjwFj3bD0tyLz1AHUl9zmUrUdTU9x5Uw8jHoZVA1FOJ0YjQupcXiak4XivCy0VOeipTIHpxJ3or74JldWFX5A8nWKImqj3c24kLJfFFczaTCorkJRTga6ZIVTMbVUcre64BrX07ly+jBHNFBlVjqorEnlo6sw6xslYJWAVQJWCVgZB4LiY6XMJ6p5PjEsGK7GhmS8u08MULTD7zAqYRtohbm3CQ6DqHY6MSLHpEHBh9tEIKXgZAIqn/KMbV8Nl++6lC3lMnfAPizD+DDxDVDJCWJHJ8ZvDSYNKi4wR7VtHt3MwPiICvYRyrZSw9hTz+fTswhgFb45SmVzjCgxQQxWzKiug2NEPkWgzDwBXLtKy6S51t4W2PtamfHKQ/wI9m6mJ3MaiHA6kF1VafMq4JpXDNLT7UN93f0kH2tAbgfJYg2WxUoEKSKFdCqjyscG5RwlcBUMUVwj3EgMU0q4OFifWKyoEiIt+0Wu/hSocpqqyHNm9hkfq5ST2LOIqMXcDjelao5RGWzBN0Dxqb3KEhi66hiEXVYqcd0Bj03tS0EVTFZ+5SCQdRspj5gYb4iXkoCP7qkExjRwGFrBpLdGkVftzymm39NvGUytuud++/qBKUUFBEoq/TpZvo3vJWD1j51ffZWANUjAOkpAR4QlfqYqynASn00xQNlUU0QmTpPI2RcEJoLYhM4jlqhfACttIDEtnyA8IeYrYsUiAhe3pZUPD3EAEFO/jXg3fWQqFiWcViUcdC+rj4/ARxH4olIQoIpBysQVzP5EBBZKrtIoSEpEiJT/d35iECZz8NOvPU/68UprS7JYJYv1bUwI03xPCViDBKwmsgiJL0BYk2RRuogz1SrA1u0DWWKFIuYdBiam8yOWqDZ4qPAeVYo0E6/rM0Yb5ookbsVRqlRJqawEmgTa5E4QnK5eAlqqUUNUfpTaRrWgfNavi88VQEu/Fyw4P1cyQUFGzyTu7bNq6fmIsYusbR8DDgErW7XPUc2J3wVWB0eEeUlxrP4Jaua9ShZrQH0mAWuwgFXHm1SOURXM/Q1wWhSYGG3DmKEV/epy6BWlXF2AKot6TVpY9W1cKsFpEHWhvBYZF8Xrk9dhYpjSWpXMCzA2SJR3nb7cfK2PsPrlNGgBdfgrLcmfg+3v9V6yWCWL9ffSrXfouhKwBglYRzWwDcrRJS9GRcFlTBjlcFlU6FNXIPVIBPZHrIGmqUhwRFq6UJV/HTmZxzGiLQcsxJWqhLWnBXE7w6FtfsxkKXVF19FSnovJYeJj7eLgfpHqKgHruzqJiI1BKUHgXe2faXsuCViDBKwmLTQtRILyI+S195kVymPVoebpbWwImYfl33yBzJMJvp3zbtzMSMaZhEj0K4sBq5xL3A6qqhHy5aeQV+ew1dpcdgc3ziVCL6+QgPWtW9qBWUMSsL4N2sDA+mbaQJV0VQLW4ACra1iJwnvnsGfrcjhGO+AYpXpQXUzFdzhqG1IOxiAsZDGToFDF1FvnUpGetA+9ihJ4rWLTakhdh5CvP4eMgHVEDgrZyvopDqfioyRglYA1gBjh6QAYyccaEEBLwBocYO2XlyEtfheunk3gDCmXWYshbSO2rvkO18+eRlHOPYSvDEFbZR4cw524fZ6oAnejp70UXgqHsnRgsKMey778Ai0VdxhYKbY1NysV0T+uhr2/netT0WdUSiWYJRQCUpSgAZvkY5V8rNMxAbzle0jAGhxgVVY+wKFdGzjzym3pZHAtzc/Gws/fxw+L5iJs+XeY8+H7yEiOhsOgx52LZ3Am6QB6FBWci++1dWKgownffTUbrRV3MTlC7gE1Cu+cRdTGEKgbnwJWHUce+Hf3pxcQg6WoErBKwBosXXqHryMBa3CAVVFJxCUb2afqpCJ+Vh0S929CZPhyJEZvQ1L0DkRvC0XYim8wPtyNe5fPI3FfBDQtxIGqZtdBt6wOX37wAeQ197m+FJXJLntwGVGbQiCryuc8fsruElyqBFDvsGK98tkkYJWAdSbq7W98ZglYgwOsnY1FOHZwJ4rvX+Gwq9GeJmxYMQul+Zdh6G6GqUeOloqHCF3xDZT15SjJu4cf14bg9uVUdDQXQlFfgFuZP+HrDz/EgLqCC/NRccHC22exJ3wFutvKfJVaRYaW5Ar4jYr+SqAP7nWkzStp84oNHglYAwFWD/ifFwAdHjc8k8Nw2bTwUOqnuQMGbT2uZiTjakYiXCYtGkpvI2bHKmhbiTxaB7e5E4Oaei6Zkp2egl5lM5IP7OQifvt3rMbByPXYsHw+LqQmY2xQBsEdoMTN80nYu3kFHAZKW9Uw2xVXc2Wi6uCCwvRYwMSqrwDVO3db9IDTBDjNcNsGeLOPJwxKcpih7ePqDPzsog0esx5wjwFOG1y2Xni5rtJMTWml1YZv88plBeAAnBbeWOXS79SvVrGimh5depf1nxJ6dPCMDwNuG9zjw/BYtKz7pP8kRzEJv8tteLNn84wNAa4xwOMEvF54vAI+/5dAU/HGj6n8zuuAa3IUk3Y9JmwdcI4p4DAr0VB0Cwcjvueiem0VuWityIW5pwXuUVEYcHJEhW5ZKdeeGhuQg4L/G0vu4PbFZNy9EefaVQAABslJREFUdBw1Bde4Uit1CLFG9SkrkX50N+5mHvMVFqQ6WOKYsoxeW/qYgOxdOkip5Owrdlj74HXZ4XaNYXJsBE6rXgAPpea+U88cuPzITUPcDE6bCg6bBpPWXsA9AUyOwW3th5tSiq0ErIFf8506l9Oku+BhYHXC67QwOTq7NywyuGwyzgp8p575LcjabVXBafUBq8sO18QwJm061gvaqPaadQBlWb6FZ5uuezomhuD2jMELJ7xeL7w++/TVwOpxwDNhgNPWBQeRodhF6mq/ohSX0/ajJOcsOIf+ubRPAkI6+HO7jl8pFZQOYq/iHH1arvp/Y9Wi9P55XEuPxWjny4r00cAkkJppB4EKsXERj4EecJnhdVnhHBuEy9oF4iXghIkZ1y7RD5RKzOnMtnYeRJO2bmGxTlrhsfaCUpu9VtkM7DefnlmUcFkIWC0AJnm1QZP9M2CVg1KsZ55eBveZWQcsGmB8EHBZ4BkfgsOmhdMmUt6n3AUzVM8D6d/XAisBrQ9swbDrmQQmRuC2dsJD7FK2VnhMrXAa5DDr69Bcch3OERlbX7T0IwIV+PPurWrmBBC8ACr+nL7z+M6hVw/l59s0UNTkQN9WCGL5/+UsQ4pAn8+0g0ClFW5TO1zWTsBlBFwmuMb64LbSDN4OWKiM9kxrl+95fRwObpsMTls7HDYd4LYADjO8ViptTu0jvt0Z2j5icLN0wes0A5hgYGXryyT0kVwBXAF1xrYvOP1CJElktWK8XxgP4wNw2DrgssmfrVhMZBwF537v4nUcE4O/brH+ElgngPEReK2d8DJ5SitnTxGIuoxyjA00M3i6R9t9ICqAkwlNyPQf0wmwtWl8S98OBlIGWFJQC12nHRNDrXwQqco/DbBaZAycAlh1gGsEcBngtvcysBKxDKwEPOQOmIlKR+Q45GuUw2mjQwN4TIBjFF5rt7DmZjSwEqFPN/tWBbCa4DV3AgwSxL5G9JPkX56JfRe8Z34GrH1sOHgZWFXsKvFafa4uMqD+ieX0G4HVC7DFauANKQJBWCl4XyiVm5b8Ft8mE7FUWelvysKifH9xwKb1kU77z9NMnSd+K84ntizx2+eu4bsW+fIIiGfawUtlSzucFpq9aYAaAKcRLnsfnBYd88ZyJtoMbBv1BZW9oT4jy81hV8Bh1wIeMzBpgsfSK/qd3R0zr+94Q9GkgcvcA4+DNq/IFWDybV5pABPpdQ9zWsw0vQz287osCjhp/PtdAexj1cDFrgCy7mljiCahGagHAT6zY2IYbu+4z8fqof0r/jflY/XAy/+JyAACVhcwaYXL2g/YewB7Jzy2LrhtPdN2eGw9mJmHHm57F1z2Hrjsg7yUJB+Ue3wETlsfPOO9cNu7Z2jbeuCx9sFj64XL3gXHuA6O8R7AYwMmbfDYDXBb6ZyZ2z5YeuCyDsPlGocHLnhdNnhoHFCEh6UfbquB389M3QzemHLZO+G098AzYQJc43BPmjE51gvXGBkPnQBt1Fp7Z66eB4A/TocRHgZWFzyelwCrlz2s5BDwxQsQ9Lpd8Drt7JiGaxRwjrLfiXxP03GQz27GHi6zCNNx2AD3JOBxsPJ5nTaAdpvJfzdT2zdpBxw2eJ1GeNzDcLtNgNcJuD2A08Hfzdi2+frE6xyDy0uwSs2iNpmBiVFggiYQJ+AgGczgPgzGs/PegQVwO3mDxuN2wc0btQbAYQAmaRUjfO//rLJyu63wYgJemoC9LwFWwE0q5AtiFeasP/yKQJfCCSDUzHee//zf8ZViF2bqwbL0wOsm69+3M+gXKH/gnrlt87cHDnhBVp2DW8TLIP933pnaPreYCL0e1vhJ1noyNhyAZwLw9yf35QzWz2CMK4rxJT0nFZ9Sc1IAkhoZE27A888tI9L/Z8Dq/aUrQIAmzc8kGPF/l1d8SpBKIvR/6x87v/crDdSZeJCSkezo1e3DF9Ix1mX/5zSFzdD2+ScKch654YQTAoSovf7v6HVGto+U2u3iviOdJ4gg/RcWOVnlwNScMUP7L3j94hE67gFcdPhMLo9fSD6bK3j3e/d0ipDRy1pCracBIP5N+Vj9H0ivkgQkCTyTwLOh8uwz6S9JAi9K4JdaIgHrixKS3kkSkCQgSeCNJSAB6xuLULqAJAFJApIEXpSABKwvykN6J0lAkoAkgTeWgASsbyxC6QKSBCQJSBJ4UQISsL4oD+mdJAFJApIE3lgCErC+sQilC0gSkCQgSeBFCUjA+qI8pHeSBCQJSBJ4YwlIwPrGIpQuIElAkoAkgRclIAHri/KQ3kkSkCQgSeCNJSAB6xuLULqAJAFJApIEXpTA/wD2U4YzFK7GY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0"/>
            <a:ext cx="9144000" cy="1477328"/>
          </a:xfrm>
          <a:prstGeom prst="rect">
            <a:avLst/>
          </a:prstGeom>
        </p:spPr>
        <p:txBody>
          <a:bodyPr wrap="square">
            <a:spAutoFit/>
          </a:bodyPr>
          <a:lstStyle/>
          <a:p>
            <a:r>
              <a:rPr lang="vi-VN" sz="3000" dirty="0">
                <a:latin typeface="Times New Roman" pitchFamily="18" charset="0"/>
                <a:cs typeface="Times New Roman" pitchFamily="18" charset="0"/>
              </a:rPr>
              <a:t>?1 Người ta vẫn nói sao Hỏa, sao Kim sao Thổ, … đều là các ngôi sao trong hệ Mặt Trời. Nói như thế đúng hay sai? Tại sao?</a:t>
            </a:r>
            <a:endParaRPr lang="en-US" sz="3000" dirty="0">
              <a:latin typeface="Times New Roman" pitchFamily="18" charset="0"/>
              <a:cs typeface="Times New Roman" pitchFamily="18" charset="0"/>
            </a:endParaRPr>
          </a:p>
        </p:txBody>
      </p:sp>
      <p:sp>
        <p:nvSpPr>
          <p:cNvPr id="5" name="Rectangle 4"/>
          <p:cNvSpPr/>
          <p:nvPr/>
        </p:nvSpPr>
        <p:spPr>
          <a:xfrm>
            <a:off x="-16476" y="1467296"/>
            <a:ext cx="9144000" cy="1477328"/>
          </a:xfrm>
          <a:prstGeom prst="rect">
            <a:avLst/>
          </a:prstGeom>
        </p:spPr>
        <p:txBody>
          <a:bodyPr wrap="square">
            <a:spAutoFit/>
          </a:bodyPr>
          <a:lstStyle/>
          <a:p>
            <a:r>
              <a:rPr lang="vi-VN" sz="3000" dirty="0">
                <a:latin typeface="Times New Roman" pitchFamily="18" charset="0"/>
                <a:cs typeface="Times New Roman" pitchFamily="18" charset="0"/>
              </a:rPr>
              <a:t>- Người ta vẫn nói sao Hỏa, sao Kim, sao Thổ,… đều là các ngôi sao trong Hệ Mặt Trời. Nói như thế là không đúng, vì:</a:t>
            </a:r>
            <a:endParaRPr lang="en-US" sz="3000" dirty="0">
              <a:latin typeface="Times New Roman" pitchFamily="18" charset="0"/>
              <a:cs typeface="Times New Roman" pitchFamily="18" charset="0"/>
            </a:endParaRPr>
          </a:p>
        </p:txBody>
      </p:sp>
      <p:sp>
        <p:nvSpPr>
          <p:cNvPr id="6" name="Rectangle 5"/>
          <p:cNvSpPr/>
          <p:nvPr/>
        </p:nvSpPr>
        <p:spPr>
          <a:xfrm>
            <a:off x="-63844" y="2940505"/>
            <a:ext cx="5484194" cy="584775"/>
          </a:xfrm>
          <a:prstGeom prst="rect">
            <a:avLst/>
          </a:prstGeom>
        </p:spPr>
        <p:txBody>
          <a:bodyPr wrap="none">
            <a:spAutoFit/>
          </a:bodyPr>
          <a:lstStyle/>
          <a:p>
            <a:r>
              <a:rPr lang="en-US" sz="3200" dirty="0">
                <a:latin typeface="Times New Roman" pitchFamily="18" charset="0"/>
                <a:cs typeface="Times New Roman" pitchFamily="18" charset="0"/>
              </a:rPr>
              <a:t>-</a:t>
            </a:r>
            <a:r>
              <a:rPr lang="en-US" sz="3000" dirty="0">
                <a:latin typeface="Times New Roman" pitchFamily="18" charset="0"/>
                <a:cs typeface="Times New Roman" pitchFamily="18" charset="0"/>
              </a:rPr>
              <a:t> Sao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sáng</a:t>
            </a:r>
            <a:endParaRPr lang="en-US" sz="3000" dirty="0">
              <a:latin typeface="Times New Roman" pitchFamily="18" charset="0"/>
              <a:cs typeface="Times New Roman" pitchFamily="18" charset="0"/>
            </a:endParaRPr>
          </a:p>
        </p:txBody>
      </p:sp>
      <p:sp>
        <p:nvSpPr>
          <p:cNvPr id="7" name="Rectangle 6"/>
          <p:cNvSpPr/>
          <p:nvPr/>
        </p:nvSpPr>
        <p:spPr>
          <a:xfrm>
            <a:off x="0" y="3574822"/>
            <a:ext cx="9144000" cy="1477328"/>
          </a:xfrm>
          <a:prstGeom prst="rect">
            <a:avLst/>
          </a:prstGeom>
        </p:spPr>
        <p:txBody>
          <a:bodyPr wrap="square">
            <a:spAutoFit/>
          </a:bodyPr>
          <a:lstStyle/>
          <a:p>
            <a:r>
              <a:rPr lang="vi-VN" sz="3000" dirty="0">
                <a:latin typeface="Times New Roman" pitchFamily="18" charset="0"/>
                <a:cs typeface="Times New Roman" pitchFamily="18" charset="0"/>
              </a:rPr>
              <a:t>- Các hành tinh sao Hỏa, sao Kim, sao Thổ,… đều không tự phát sáng mà nhận ánh sáng từ Mặt Trời. Nên sao Hỏa, sao Kim, sao Thổ,… chỉ là các hành tinh quay quanh sao.</a:t>
            </a:r>
          </a:p>
        </p:txBody>
      </p:sp>
      <p:sp>
        <p:nvSpPr>
          <p:cNvPr id="8" name="Rectangle 7"/>
          <p:cNvSpPr/>
          <p:nvPr/>
        </p:nvSpPr>
        <p:spPr>
          <a:xfrm>
            <a:off x="0" y="5780782"/>
            <a:ext cx="9144000" cy="1077218"/>
          </a:xfrm>
          <a:prstGeom prst="rect">
            <a:avLst/>
          </a:prstGeom>
        </p:spPr>
        <p:txBody>
          <a:bodyPr wrap="square">
            <a:spAutoFit/>
          </a:bodyPr>
          <a:lstStyle/>
          <a:p>
            <a:r>
              <a:rPr lang="vi-VN" sz="3200" b="1" dirty="0">
                <a:solidFill>
                  <a:srgbClr val="C00000"/>
                </a:solidFill>
                <a:latin typeface="Times New Roman" pitchFamily="18" charset="0"/>
                <a:cs typeface="Times New Roman" pitchFamily="18" charset="0"/>
              </a:rPr>
              <a:t>?2.</a:t>
            </a:r>
            <a:r>
              <a:rPr lang="en-US" sz="3200" b="1" dirty="0" err="1">
                <a:solidFill>
                  <a:srgbClr val="C00000"/>
                </a:solidFill>
                <a:latin typeface="Times New Roman" pitchFamily="18" charset="0"/>
                <a:cs typeface="Times New Roman" pitchFamily="18" charset="0"/>
              </a:rPr>
              <a:t>Vì</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sao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nhìn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thấy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các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hành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tinh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trong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Hệ</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Mặt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Trời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Em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hãy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giải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thích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bằng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hình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vẽ</a:t>
            </a:r>
            <a:r>
              <a:rPr lang="en-US" sz="3200" b="1" dirty="0">
                <a:solidFill>
                  <a:srgbClr val="C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data:image/png;base64,iVBORw0KGgoAAAANSUhEUgAAAVYAAADfCAYAAACtZ/snAAAgAElEQVR4Aey9Z3hVV5bnPd/nw/Q709NdoSu0y13BLruqHMsu54ANDoDJCJQlQCCCRJTIOWdEzjkJgRCSUM7SzTko54wIxmCTfu+z9tE12MaWypZp24P9bM7VPveec/Y6a//3yvt/8HX/3QFu3YZbt+D2Hbh9WzveuQMPWxc0uM0doZvQUGgnH28JPaUJ/YA7t7u4xg+ZzvL8MrbOJp+5DlyFOzfu6e+pMXTeT9Htns+Kd6VTCNsNenKnW//fuinsfofbd65zm2vc4ebd8X7hGXpqfD/S63z+/j8DPtF4QOjzeb/vXf1Ix9cNnJNprKBRHe9wR34D/A/175f/6STOnZsgPKXajc7j5wDhA4qHRw0wv0gHH5De/OwOQkfVOml37+f7/fZH0+fjDVl7b17nzu1r3Ll1U41V8cyD4BXfot/Ne6n1TDD4G9qtG3Djxh1u3f6MO3ymJsttNUZQR/ltN+/3o3mX32Y8wteyjt78jNu3PuHWjevaGncPX/ykx38Lbsr4hTc+X9e/AqzSoXXK4fYNaGm8iMdWhcdaTZm9Hq+tFret5mHrigb2ajzOKtz2SkpdNVy7cpuPL96gsqxB9Um/x1H146WjXZ69GretXjWPo5qbn93gYkc7ZZ4KXLZqXNa6Hhufx1at8aHwoq0Cj728s5XisWvNba/o1v08thq6am57A05HBRcvXuLOnVtcvvQxTnsVTlsDTnud+uyyy/j/354LTovgQTVN9c18ev0TGusbcSu6CF/UaZ8Vr/x06VRf28Kn12/co8R/BVh98ruGrwpY6y/jsdZh19fgNjXiMjXiMNY/bF3QwGmqw2Otx2GqxGGq4Ppl+OTSbSo9Tbgs1dgMFbgtdTi7uM4PltamGhzSjA2quSw13Lp+h4ttlxTgOU01OHuQV1zGBlzGelzGOlzGGlzG6nua/F2L01jXJV8Kvd2GbjRrMw5LFRfbryi19nLHNezmauymBuymOuzmKhym2i7v94N9fz3Gdw04zTU01bZx8/pNaisacJiqP+cLxSOKT366mFFV0ci1Tz7l1i0xA4jkKjj6BVOA6AJap5JYP4OW+o/xWBtxGBpxG1vxGFtxGZsftm7QwG1sVEDgNtVy4wpcvwjVnhY85nqchno85mbc3bjOD5PeAnSNuAwtuIwteCwN8Cl83H6NckctAoTCL9/q2Q1ClxZchmatGZvxGNrx6NvwGFrwqL8bcesbcOubcOtbcevacRvauryf29CMV9+MV9d51DdTamjBq2/Bo/rkczNOUzN2UzUX268q1fZKx2c4zHU4TE04ZMEw1ygh41uN70f7zu8z7w0tuE0NtNRe5NY1aKxqw2Wq+5wvtAVR5sF9fvsT6aupbOb6tc++yRRwP2C9qoDVabwLrML0D1sXNBDA0Qs4NCogvXEZPhVgdbfiMTUgE9xjbPsR01H4oUmBmQCa19ykgPXqhU+pcAiodp77Nrwik9XXBLSNrXgFWHWtCvRKjY14DXV49NKacJe04dVdxKO/0CU9BZgVsOq1o1vXpEC11NCKNAWwAqwy6S11XGy7qmyIVy7cwCkLoklAtwmnWRYPoUEXfPBTP29ow2NqorX2Crc/gaaqDkSgEJ5wG1o1PhBe+AnTQQFrpylABNL7OK++BKxiY62/olRaUbPcpiZNWjDK8WH7JhoIcCpJytCE11TPzU5grXG3dAJrC15j+4+Yjo3as8vEMrRRam5WwPpJ+6dUOnznRMP5bnziNTbjNYlUWY9XX42jyIM514wlz4StwEqpoYIyQwPekkYleXbrfqJ93dM8Bu0Zpc8lUrAcTc24LbVcar0KN+BK+2e4TGKKaNYkVXMtbmPDdx5ft573O9Lwe72HLEamZtpqNGBtrrp4D1/43n8nP/yQx/Ednq1WJNZvBtb72FgbLilDv9NUjdtUp0DCa6znYftmGnhEUtW1Komq1FTLrcvw2cXb1Lo1oPUYBCza8Robfry0lEVDJpahjTJTk4q2uqaAtQGvOieLxzfT6f7nhSYNlIpkr6/DVliJKUePLiOblBPHObR9Ewe3rSP5xEH0WZlYcnXYC2w4ikq7vJ9H2WnrcRnEVivCQj3W4ioMeaUYcr3oc70UZTrR5ZRSlG2hvfGiioi50n4dl0mkVAHWBlzmajwyH77V+L4NTX6YvxENoNTYRHvNFe5chZbKDryGRrz6tk7eaPzJ06i2sqkrYBVvloCr5tVSzquGDjy2SpymStzmGsVMHmMdD1sXNBCJSGx/Ik2Za7h5RQPWGgWsdYiUpEms9V3T0lTb+R0NcLTJXIvXWIPXKEe5hq/JZP+6Jt8RKcv3XTneOw5t8n6x797zX/7cqNk8RY02N3ZKrNepdMh1RV0Xc8eXf3O/v33j057LbajFpa/EWVJGQWoJp/YnsmPtSrasnM2WlTFsWTWVzaui2bh0EmsXRrNpyWyObd9CYWoujuJy3Prqzvt+cZwufQ32kgrMxWVYdRXo893kZ1o4deQ8W9cfZO2ynaxfsZtVi7exfukeVi3aiLnYzPXL17jS9gluU02natugPnuMvue+35j+H+kTm7Wpkbaay9z5BFqqLmg8pjQZMeMIv/20afG5xOpzT31jHKtA7I07tChgrVHea7GTeJStRGxLD9s306AJp0FsdQ24LTV89jFcv3ybKm8TbrNIS024TWJjFfvTN9PSaqvEam3AYbiCp+Q65SUdVBrKqTI5qTRWUVbSjqu4A4ehBaeuQanNVYY6agx1VOvqqNLVU1FcT3mJSNDXsRd34DK347Q04xTHpLleqbceAUidTIyun0k5rpTzoQWXmIisdUpl/rjjKuXOOtXnVjbkbx6bqNMOcwUOUwNOUztOYwt2fRn63BxST+7gwOaZHIybwZFtMzm2YxbHd8zmxM7ZxO+cRfz2mRzZGM3+VZHsXBTOhnmT2Bu3icLMAmz6KuymNqx6GedFzLo60s+VcHD3Sfbs2M+GtZsYO3ocYSHhBAUEEzgymLDgsURPiCVoxDjCAsczJnwcY0aFc+bUKT6+cE1pbGI3FDqJRC6LR1fv7qd+XhyXbnMjLXWXNOdVdbsm0YvzUZpoHdJ+wrSqrWzn+rU7Ki5aogHuqMDd21+TIPAQWL8jM3wzsDr/CWCVsCVxmIjdz2UUKbgdl74NR4kWVSCM6zQ34bS24rTIfesoszTgEclPVF5TI25rGw7xpuuaqLBewGloVL+R8CF1beVpb6FUPO89BKyubgFroxa+ZJTnaMShryAnJZ2jezZyZOcizhxczNlDizh/YjkZp1aSGb+S9OPLSD20iJQD80jaO5szO2I4vjGKnSsmsmJ2JAtnTCIl/izmEi+JJ/OJW3uYWdNXMGlcLGPDowgPHkdI4GiC/EMI8g/+HFiDRoYRPWEGkyJjCfaPJDRoNKPCwkk4Gc/VjuufA6tm/hC74UNg7Q6wKnD9CdOq5iGwPsiJ0HPAWqq/gFe85OYaFVtpM7dg1l3FpvsEh74Br8WBR1+MOS2DosRE0g8dZP+qFexYuoQ9q9cQv/cA506cJjcli0qzh3JzmTJPSCiM0ySShYRFiQe3WdnHuiNddEdi7R6wNuEydyALjdNYTklWDknHd3H60CpSTqwg+8xaCs9tpDh1I0Up68k/u4bchJXkxC8j5+RSso4vJu3gPM7smM6h9ZGsnxfA/Ml+xE4IJTZqCtGR05kQMYMxYZMZGx7NhDFTGTd6KmFB4/D3C8bfL5DAkUEEB4YyKjSC6InTGRM2kbDASYwJG8+Gdeupqaji4wsPgfV+fPEQWBt5CKwPdNXsOWAt03UoSVLiYe3WKqyWBuzGC3j0jXgLDZSc2UXW9hjSl4eTvjyM80uDOR4ziIPTBrBj8kfERQ9kZWQ/Vkf7sWVJDOePHcRdYqPcLIHymgQs4TEiqYp99n4T6Mt9PQeszTj1V9U9jXmFpJ7axdkjy8hIWE5B8lr06XEYM7ZgytiEKX0DxrT1GFLXok9ZS2HiCnLjF5NxeB5Ju2dwcvM4DqwOZvOCIGLGDsGv73ssn7+MrRv2sH3TQTas2sXiueuYE7OcqMhY/P1CGTk8iKCAEIIDQokYNY7oidMIDYwgLCiKWTMWYjFa+eTKNT5u/1Q5uoRessh5jQ8lVuGJh8D6EFi7BRhfBpBv/3fPAauo5xLHqQLuzY24TZWUGayUZp/FcmINxdsnUbhqCJYVH2Jd1Rf7mn5YVvelYHFvkme9ybGpr7Jj3PMsD3qaCX4vExM+gB0rlpJ3NhdHYTUevdgNBSwk1KhahRF1Ne6eA9YWXCXXFaDnJsd3SqmLKUldiTljPdasOGy5W3HkbsKVuwln7iZsmRswnV9LSdJK8k4tJvPYfFIPzCJ5dzRnt4/n8LoJrJ87jpDB/dm+biu5qTqKs10kHs9n3fK9zJ+1mvERM/AfHkqAXwiBI0MICx5NZMQkwkPGKWk2ZsoyUpNyaa5v0+JY2z7FrbK2BFibFa0emgIeAqvMk4cS649UYlUqu5IsL1FuaKNSb6M89zCuM7Oojp9M+6kZXE6MpePsFFrjJ9BxOoq2UxOoPBCOfUcQBev9OLfkIw7E9mH5pHeZMORFgj94nWlhY0g5eh5ncbWSwFz6Wpy6qm4tQD0HrM24Sq7iKHaRkbCDvLPLMKUvx565FmdmHK7crbgLt+AtiKM0fxPu3I3YM9dhTl2DLmklRWeWk58gZoElZB+dR8aBWSTunMP2ZdOZFhHOGP8xpJ0uQJ9TTvyBXJbO3c70yQsIGjlGSayBI0KVvXXsqImEB0cyKngiMVMWkXiyALOujIvtn6jMq4/bP/sSsErEwU/bKdPV4irnH0qsD4G1W4DRHWbq3nd6TmKVjB+7vhF3cQuVhZVU5aZTmbGOT0wrwb4enHvAe4yb5fF85j7KZ45DfGzcRUvuJqpT1+BMWErRgTmkbInm0OIRxM0YQmzwBwS+/xaTgsJIOZ6KW1+lYkZLVRJI17boHgNWQxOO4jYMWQXkJsahT1mKPWMFpdmbKcvZRWn+djyFGynN3YAnax2O9LXY0tZiSV2LMWUtppSNmNPiMCRvpPjMGvJOriR5/zJ2r53LwmmT6dfrAw7tjOfssTzWL97PtPFLCBwxmsAR4YQGjSEsOIJxYyYxOnQCY0dNY9a0FZxP0mHViVOthksXrqs41o/bb2iSvDIFiMT6EFgfAqs2Tx5KrD9SiVXCtjyGeqqNpTQZSrhgSOKW5zR3Kk7xWVk8N6uTuVaTzsXqdC6Vp3DRdYYL5mNc0B+hIXcPnrNxlBxcRtqWWM6sGs32mCGsmDiAicPfYcAbLzBmxEjykvM1sJAU0QcaFdCkAsyL0s5RlLwBW+YKynM2UJWzh4rsA3hztuPIXYknay3u9HW40tbhytiIO3sr3rzdeHJ3487diy1jF4aULeSfWU/KsTXs37qIJbMn8/o/XmTmlJksnb2SqFEzCB0eQcCIEEKDwhkzaizjxkxQUQKRo6exYfU+CrI82PTNeKwXVbTCxbbrWhhZ+y1tYf4cWCU286HE+lBifSix/mglVq/uMuU6iUnNp810iptl56BBB21ebl6p5ONrbj792AhtudCQwZ3yM+A6DuaD3CjcxeW0OBriV+DeN4+crdNJXD2ObbNHMmvMBwT0e5l+b7/CgunzEFOAyvF+oMAqTqAqko7soih5Lc6MVZRnbKIibS/e8wdwZ2zFkbecspz1VOZuprpgB7VFe6nTHaRWd4SKwoOU5h/EmbMfc9Yu8lM2kXxyNXu2zWNaVCAvPPM4H33Qh1H+QYQOCyBc7Kkh4USOHc/osNEqEmD65Dns330KQ1EFVn0TDuMF7IZWHOYGOlqvc+czuNJ28x5gFSefJAc8BNaHwPoQWH+0wGozQUuRlxvGs1wpTeBK1SFulW/mVv1xblXu5bJ7Jx+bN3OraC3Xs5dxK38FN3IWcT19Fu0nI6ndF4h380BKlvbi/Px3iJ/Rix3j32J56BtMGvQCg9/8K4N7v8XhXcdwW6SoSM8kCKgwLsmvlxhcFTDeilNVw5IkCUkLlVJ/lUpSjt+/hayzSzBmzseeuQx3+hY86Xspy9lNReFGaku2U6/fTYvlEC3WYzSZj9NgOkl1yXGqSuLx5h3DlHmU7KRDHN29lrkzxjF88Hu89vJzvP9eb/xH+hMcFMaosHGMD49mdGAkY4ImsHLRRjLPFWMuKlMVuVTihrEZp6EVKf14pf2asrFe7fi0M6VVxqKltXbPJNS1WUWiMSp0zZQpbUFilsUMUY9dlUiso1RfpxbW0pJ6yvSNWjM0Ua7C46SIjKSNNiFp1Eo97yzvqcU/a9dTscydkQw96XR70MBqN7eitWZVaUzGqPGXJOO04jS2qxBC39gdZkmAuUsDGbtKue2kVU+8w4emgB+pKUBvvUJz3jlupSzkWtp8PkmIhP0fcXnXcK7tGUzT9oHUbxlI64b+VC/rRePq3jSv7c2luPdpWP4S5bP/QmnsY5in/YGE6CfZFfwnNgU+xRK/Z5nwwZ/p/+Jvef2p3xMZPBpbjzqvWrXCJfcAqwa2kuwglaKqcJoq8OhrSTi4jaykpRiy5uPIWU5p7naq8o5QrztCs2UvbfbDtNmP0u48SavjFE220zRaz1JvSaZSfxZnXjw5iQfYu3k1c6ZGEjJiIAM+fJe+7/dm8OAh+AeEMGrMREJCIhkXOpnY6AUkHE6lIN2MvaRSC6X6XAIV+7g8ey1XLnyisryvXryOS5UK/H6AtUyVL9QWNAmod5qklq/U69XSZiUMTksPlVKNUuugXqWSSuaaalK/QNWZvStFC5j6AMYHrAIkP2ZgdZgFUDsrjClQ9Y3Xt3h3lo683+LSOf9VHY+HwNr1it8Tq07PX6PnnFcSt+rYv4SaVR/Sum0kVzYNgHVv8ummgXy67SNungqHrFiunBxL3c7hfHJyDFePhXHtWDAde4ZQv6E3FStew77oRfLmv8SZyX9ne8jTLBn6Fya893s+euEXvPjHf+P1p58m/3wxTjEJdLEIdc95dQ+wdoKrWxIShOklrdcsqdIVmLKcJB7aSV7yauz5Kykv3kid/gDNhgTabae56D5BhzuedlcC7e5E2j3JtLjOU29Po9JyHmPWSRIPxbFx2SymRYYTPGwAIwb1Z0j/frz71jsMGzKSsNBIwsImEj1pDlvW7CU1IRd7STkOcdp1FmPRQEr47cECq9xPpGA5ahKVVhNCyku6LPXYbfWYLTWU6CsxmGsxW+ux2BqwWRswm2ox6qqwWxqwqepbUgBHajj0LIB+HT88aIlVCkFJ4RxpWs0LqUUgzTderVLZg6TBQ4m1C7D4Oub5dv09B6zuwlJcG6fRtKYvl+PHczVpAiSFcTMjhjs5M8C5Bjwb+VS/iKsFs8G2HAwLuVM4i6vnJ9ESH0blvmHYNr6PfdU7FC18h/io19gU/DwzB/6ZwDd+yztP/YIXH/sdO1bHYS2s6EFgbdCAtFNlc0vqrUhjxhpMxV7SEvPZsWovO1YtQ5e2jbKSbTRY9tFqO8kFWxIXXee4XJpIh/ccF7wptHvTaPVmUmtPx150lrTTe9m+YTGzp49jbKgfQUM/YsTAfgwfMJC+737AXx97miEfBTBp/CwWLdhA/PF0TAVenCpet1ZLU5X4VJ/k18kjD1JiFVXWJnUbTFItrJFyfQPlhgZV2EZAtdBSSY61gjSDl3xnLYayFswVbVjK2jC6Gik0VqK31GK01OI0acDqU3d9R5+UqhY1SXHuobnwoIHVa6zCa5TwQM3GrQGqgKkU/BFw1cZfatBMJqV6KSepte+LBg+BtYeYqXtM2XPA6jlfwIV90yBlNDgW0KSbzKW8cDqKY7mWFcVnOTHcypnB9aRwLp8YwfVTI7h2bAgXd39A85Z3aIzrRdXaNzDOfZbcGU9zPvp5DoU9w9rhTxLb97+I6P07+r/4a15/8hEWRk/BlOvpcuJ9VWKt/WIRFiWFicQqwCpNbK2i/tcrc0NRlp0jexOJiV7IuJGT2Lx0GUXJ+6gyHaPRepxW+xnanal0eNK4WJpGR1kWbaVZ1NrO4ypOJC/lMLviljJ7eiTjRgUQ5D+EwBEDCRj2EcM+6kffd9/nxadf4dknX2Zc+HT27zpDbqZNqdellkac+hpKLc2dBUI61enPwbXhgZoCBFjNlmYc5k5g1TUocJWyhkWGcpJ0TpJdFeRUNVHS0IGp+TLW5ivYmq7gaLyCveYiencDhZYqLKqgjhQZ12yJPmARgBW+9ZkGusfDXQPwgwbWUmMlpcYqJa1KMXK7sQ2bvg1TUSPWEjGRaNJrqaHprj1ap4Hs90WDh8D6IwXWipxz3IgPh9O9aU/sR3Nif64ceIVLuz+Are/Cure5te49PlnzHtfX9ObWmne5tvgVLsQ+Q83Exykb9ziesU9gjPgzKeP+zMnQJ9gy+I8s/uB3RL31S/xe+Fd6/+X/8NIffsHiydGY8r4dsIr33FfdSnaccOhbcBgaVPUjt1mk1CqsunLOJxawfMEmxoVNY2zoVNYt3EphSibW3BS8xaepNZ+hxSnSaRatnhya3dnU2DJxFieRfGIrW9fMZu60MUwY40/QiAEE+A3Cf8RgRg7/iCED+vBh71689cqbPPnH5xjaP5T0s4bOfbmacSge8IWU+Y4CIF8E1wcqsRobMYs9VIBeaj/o63HpainM93A628g5RzmZTW0Utl1C134FU8cnWDquYeu4hkOqbrVfw954BWNlKxZ3C1ZLEzZlc5VradLa9wUqDxpY3cYqZUayGJsoKWkjr+ACKWl1HDioJ/6kieyMUvSF1dhKahUt1cJSrDn9vi8aPATWHymwupPP0brOjxtLn+f6pn7c3joEVvWide5blEb+nuLwX3E+6D85N/L3ZIU8jiHyaXL8f0fyoF+S6vcoyf6Pk+D3BMeGP8beQb9iW9/fsqrPI8x5+7dM6fUIYW/8lt5//b/8/Xf/xtTQUAw5rm8lsX4ZWKUIS6lNPLV1qhq/TV/O3u3HmDx+FmH+E4gMn8aaJdsoSrPiNZZjzs3HkpNCqT6FGns6dc4svIbz5CQd5sjO9axZFEPMxDDGBA4mdMRHBPv1x39IXw1ch3/E4AHv8MF7r9DrzZd56omn+Nn/95+cOHgeS7FsNiiRCFIdTKQ5reCMFJ35YgSEgKvY7+oerMRqbMQm5R6trTh0dUqdL8j3EJ9aTKLOSVZdCxmtFyhqv4Sh4wrmi1exXbqG/dI1XJeu47n8Ke4L17C1XMZc3YHB3YLe2oBVgetdYBVV2OfQ+rFKrCKRG0zNnM+pZ9MeE+Ni4hk5di99R67m3QGzealXBAOGRbNu/WH0hZXK1lxlaaNc34SArIzbFyXQUzR4CKw/UmB1HM/COn4w3qC/YJn4DtZpH1I7610aNoZTuvJDKnYOo2nHAD5e+xqXlj9P06w/UhH1H7jG/wzrhF9hnvxHCqMeJzH0d+wd+Cgbej/C3Jf/gzF/+d8E/O1/M/zvv6D3X37Gq4//J9NHRWDIcfcIsNp1Ldh1mvqflaJn2fx1TBo7nZCRY4kMn8KiOWvZu+0Uuvwy7LpKrAU2ss8mce74XhIObWTXpvmsWhzDvNjJTIwIJTxwOKEjhxA6cjABQ/sRNmIAYQKug3ozrO+bDP3oTYYM7kWvt17id795hKkT55KfbsdracVjlv3HOj3Ivv2YPgdYX3jZfw+wStHzsuJGvDqthGOJropTaXoOZ5Rw1l5GWm0T2W0X0bVdwtx+BVvHVRwXr+G4dA3npesKXJ0Xr2G7cBVD02UKKtrIs9ejEy3BrDl1xM6ogLUTXHsKVB60xGqwt3Mi1cuizXlELsogaGYGAyeeoU/4Xl4dupKnek/hyVeH89iz79B3wGhSEvUqAUVC2QRYv4/F5SGw/kiBVbf/NAmDnyZrxH9QtTOYz7IWcONkGI2b/Whd/Botc/5O1dSnaIh5no65L9I+8ylaZzxB3bQ/UzHjaaxTnyNn/NOcDf8bR0c8RdwHj7PkrT8x5aXfEfD0z3jvsf/F33/zP/n7f/2aWZFRGL+ljfXLEquo0+bCahKOZDF72lJGBY0neMQowgPHERM9n6XzN7Bh5V727jjH/h1J7Nt6kg3LNjBv+mRiJocxcawfoYFDCPYfSeDIkQT4DSdg+BDCA4YTMKQ/gYM/xH/AO4wZ8SFRoYOICOlHv/4v88zTf+LDPh+Qk1aibYmtF+dUo9prTDa+k3q2dze7uzduV5NWH7TEKkWzq4uaKdNpNXKTs6zsTszmQJ6BRHcFmQ2t5LR0YGzuwNpyCXv7FRwdH+PouIrrsoDrJ9g7rmK9cAVd28fk1l4g01lHoaUOm0WT0kQN9qnC94ZefVeAfdDAmphdybpDBmZsKGLUkiL85+sZGJNPnwlneDVoB88OWspjbwbw27+9wSOPv0Kf3gHknberRevzxaUzDO27jt33+x4E1s4Cy0qVut9nkQC+aLP69n/Lte53j3+2zyeVdG2Q9xHsux170HkVf47UqEEY5r/NnZxpUDiZS0cG0bZrEBz1g4MDubz6baonP0v5xL9SOv4vGIIfpSDoUXJC/kR6yBOcD3uG5DEvsMv/cdb0/y9iX/01Y5/7FcOe+Dlv/e5f+dsv/oUnf/MLZkV1D1i19ym0FGBqxmOp5+Y1uNT+CWXOBuyGRopzytm1+QixUxYQFjCGQL8QAoYHEuIfxqSxU5g1bRFzY5apMn7To+czdeIsxoVLIZRgQgKGEeA3gBHDBjBy+BCCRw4jcPgARgx+D/+h7xIwrBdjQ/oxbfwIYicGEzXKj4/69OKl519ixOBATh0+h9NYrRxmn/OeqQGP8oj7dlYVHhK+uJc3NL59kDZWkVgrSpopMzRjMzaw+1gaa44lsafISEJpJZl1LRQ1dmBobMfUfAFL60Vs7ZexX7iC/eLH2DquKFC1tF+mpO0yObVtnLdWkFVSitPqC+HyASU8PV4AACAASURBVKuEdt073u82H3oOWOWZJBRP26xRvPuygWS5vp5Svdjn6zGbG9iTWc2SEw5idpuZEGdi1GojAYuLGRSbTu/I4/wjYBtP9Z3Bf704lH///Ss88thLzJ2zQZmDvCap4Ca7oMiYO7WXHhC2ehBYfcz4TceeBNZvus8/c+67MdE/B7Q9B6w1uXp0u1fj2B/Fp5lR3DwXSN3GN2nf3JfaVW9yeVdfbh/w4+KaftQv6kXT8g8pX9AH57w+OBb2xbqgP4a5/cib9T4HJjzP5pC/Mvf9Rxn7j98w6M+/4I1Hfs6TP/+/PPnIb9m1ZTPWoq7DrSSGUMoMSrlBmRBecwM3r8LFtk/wOOopzPawfeNxJo6dQkRYJKEBYQSNCCRguD8BwwMIHhnKqKAIxoREMjo4ghD/cIJHhBA0Iohg/2DCAkMYFRLC0IEDGTZoIMM/6ov/oA8JGva+kkynjB/KrGmBzIgKJHREfz569y0+ePNDJkfMI+l4nrZzgkFqy94bSuXjya74QN7dg0sQEGDX9gdrwmKsZ/2uUyw+EM/2Qj3HPGWcr2qgsKaVoroWihta0TW1Y2y9iEmZBi5jbr+sPktfQcsFsmqbSbGUkpxjwWWV9FsBqXuBVRaUrmjQvfM9B6zNSouQ7cU180U9FXrZVqiOMl09dnMTubpqtuU3seRcBbOPu5i6x8b4TQZGry4mYEEO/ack8Xr4QZ4buJTHXh/Nzx/vxc/+6zme/vu7FOZ5cYg5wCRlHyUkS9NieoIOPQis3SG6j4m/67E79/ohfqfngNVrqkSfmoj1zCouZ8+F9Am0buhD06K3KJ/2PO1Le3F1+3CuHxvLZ/ETuXMulhtJM7l0ajpNx6ZRsT8Ky5bRZC8fzvEZ77Il/HkWDvozU997jKCXHuWdx3/F84/+hjeffwGb3qoFzHcx8VS8oKjXPmD1SawXPsZscLFj81GiIucwcexkwoNGEzwymNCAYIL9gwgaGUSgXxCBw0MI8gsjeGQYo0PGEuQXyqjgCCJCxxEVKYA8joDhQYT4hxI+MpSJ4RHMnTaFRTOnMGdaJNMmhBE8fCDD+vUjZJg/e+IOUpzpVFvTyJY0skXNjwVYJUHAaWjAamlkzfYTzN99lLicQg7anZzxVpJeVkdWZT3ZNY3k1bdQ2NROcUsHutaL6Nsvo2+7RElLB9nNbaTWNHLW4uVMlhG7VYvt9AGrtu3ODxFYxUTTggCrgKjbJCFSDZSXyIIgkQ4XOJdbzqbsepYkVzE/oYLYQ14mbbcxdoOJoGWFDIxN5a2xR3lp2CqefCuCX/2lN//rl4/z60f+xqF9qVgKZePNVkolrVUtuD2DGw+BtQuw6InV6+41eg5YXbLpYImL6pzTfFa4BYoWw6kxXNsymE+3+XHnQDgkTeNm1lxuZi/gWuYC2s7NourUdByHJ1O8ezzpm8JIWOrHkRn92TzmdeYMfpLId3/HkBd+yeuP/YzX//Y4C6fPxmks65aapAViS366ZgrwWmq5fuVT2ltaOXH0JNOiZxMRFs3MaXMJCxxNaEAI4cGhjAkLJzwoVIFlWMBowgPHEh40likTZhAhpfvCJqrtUyJHTWHK+NksmbeOo/vOcOboeRIOJXFk1zG2rdvChhWr2b4+jnVL13A+IQNroQu3oUaldTr0tZRZm7UUz/uapLqaUA9WYhXV3CaRAcYG7LYWlq7fT0zcHtamZrFTb+KI3c1ZVznJpVWkVtSQUdNATkMLeU1t5DdfoLD1omp5Te2kNjQRX1bJkWILx9OKMZllcbkrsf5QgVXtXmGQqA0NWMUOrHbI0Ivm0EGhvo19Z+2sSKlgSUoNC85UE3O0nKjdHsbF2QleqWPw7DTemXCUV/1W8re3x/Cff+vD//n1E/z8Px5n3KjZFGeWItvOy1bt3h7c4LCHgFVWu+8qhf53/b6rCdWT53sOWCuKL9NY2Eh1YjLOzTOpjgvkwp6h3Dk7hovxobQljqXt7ERaEybSGD+BisMRuA+OxbIvgrwtoZxdMZxDc/uyc9p7bBr7PqvC3mTiB39k2D/+jdf/9D955pF/4aO3XiPtVJpy8NxdHL6eHneBtXOvLEstN6/foKLczeKFC9VGfGGB44gcFU3slDnMnjGHmKkxxE6LZVrUNMaPmahANGrcdEYHjyfIbxRjQiYRERrN/NhVHN6TSEGGDZuuBrs4n/QC4k241edq3IZKvKZqSk1ikpDSgy2UmpvxSMENfS1esxRhvp8ZQHjv68elnXvAwGpqwmppVrGnVnMjMfM3ErloHUvjk9iUV8Bug5ljFienXGVKek2qqCG1poH0umbVspvayWpsU9EDpyqrOWh3sTunmD1nMjFZJTHjbjbWDxlYSwVYTU3YO4umuGWXY10rFv1Fcg0XWX9Ex/QDeqYeshJzrIyphyoYt8PNmDgngStLGDgrhXfGH+bloUv42xth/PaJt/m3X/+ZX/7qcSLCYilM9yhBwCPRIUqb6YoPune+R4BV7EFS7EHymO0lNXgtYuMUp4AwrPRr3lctHrBBMbkwuzB6qaUJr4j5xgbF9NKn5aXXfz4JpM83KeR3otLJ9339CtQ7t9SVc777qgIUAvjqObSCFNo57bnUbqWKoEIsn122e4TreiLe7zo9B6yy51VdSTN1mcVYdq7EsDqI0m2DuJQYRvWxETj2D8e924+KbcMp3zYCw6r+6NYOonidH6dn9WHPhFfYFP48K4OeZ+6IN5k66AX833yUd5/6V/7++//Fm88+xrLZ83DoShED/xedOfcbm6Zeqi2gO0OWRGLlxm10xfnMio1hVKhIohIFICr+KE3ll2r9/uGEBowiLCCC0cETGBMSTfS4maxctImj+xIpyLRiKizDpq9RyQWSXaPseMqTL9582aPL94yyyLd0evgvdDrSOhftTj5Q/PIVQeD+Y7r7nh88sFqsLdp25JZmNsUdY/ycVczedZhVyWnE5RSwI7+YgwYrx21uBbCJpVUkV9Z93s5V1JLgLueg1cGOIj1x5zLZk5DxFYlVzV/lDO6KBt0731M2VgH8+wGrW9+ORd9BvukyhzKqWH6mjDknvUze72LMVjshG6yMXGlg8Pxs3o+O55WQbbzQfzZ//ocfv/zDS/zfX/6RX/zi90RFzlcSq/CLigxRPNG9Md7li/t/v0eA1VFSh6WwHFtxJR5Jn5Mtlo21qk+cHvLZIyXPdDWY8ssV+CrJQSr26Du3Y/bZvpSXVgNNa1EllsKKz4HSoZNCIALU2j1UCIy+BqehhjJrEw5dtbqnpahcfUcKaUifOuqrVZ+tpAp7SRUOfU3ntZrxitfRIMArE1AA9v7E+u79PQesJluzKrrhMrpxpp8jY9M0Uhf3o2DZuxiX96F4bi9MSz4gb/br5M55k5Rpr5A0/XUOjXuB7WHPsin4GVYMe5KYD//A6PeeZugrf+C9Z3/LC3/8Ga89/ThTx46jIK0Ij1kWKgGrrulyV2K9awq4df02pR4PixYsVtuchAdGMTpoMqMCJxHqH0nwiDGMC49mXsxSli/YwOa1+0hPKiYrxUBRth1LSaVKeXUaNSlLlYNT236L/a3tboiUAlcB2Hub7AnWXW2qq3f+YIFVstSMEq1gacalqyc1UUdU7ErGzF/F7P1HWZaYTFxmHrsKDBzQWzlidnLc5uGko4x4ZxknHaXq74MGGzvyS1iXlMbaY4mcTC7EYRV74l1TgJgdxPP+3flbo2FPAqs48O41Bai9xXSSYNJBifkiB5NdLD7mIHqnkYg4A8FrjQxbqmPw/EL6TU/hnbGH+Iffev7WK4pHn+rPzx55jn//jz/xm9/8mVNHMrEWCX+34VLpvTL/u+KD7p3vEWDNPGtk9aJtnE8owKkArE55hDet2MOO9UcQoBMQFGBNPJrNuiW7KMpwaE4ElQmiSaCaJKqVPxNpc+/meFbM24JTrzkcpE/7Th0usZ0ZaynKtLNh+W4FrvL30jkbObEvWYG73FP61HcNNeoZ0s8UsXbJDuToMQuAi+dRiNU1cHx3ovccsOptdejs9VisDbj0HoznEjiyMJTDk98me05f8qZ/QN7MD8mY24eMBR+SGNubM7M/5PDUPmwd9yarQl5iwfBnmdzvSfx7PUGvv/2apx75d17661+InTSDnJRiBapKe5DKQd1gOA1Y73Ve1XHj6h0utFwkP1tHwvEMTh/P5cyxXBKP53D6WBanjp4nOSGHnPMGCjMd6PNKlVRql722FJhKLruWAntvfQFVZ6CzApRMPK3Jtt3SfH/7FoROifUrUuq9/V1NmAcLrAJ2JpNodC0qltWUW8badQcZMX4mkas2ErPnICsSzrEpNYcd2cXsyTewr9DE/iIzewuN7M7XsyOnmLjzuaxOSGHxvuOs2XOC3EK3SiculYIunQkCUuhFHETdecfd+U5PAauak/c4r8TGKs6rCuXJb8NkauVcbgXLjjqI3qJn1OpiRi4tZvD8IvrGZNFnYgJvBO3kuY+W8uRrEfz28d7863/8hZ//6o+8/NI7FGU7cRlk/rfiMojW/QMDVtk7KHrMbE4dTFMAJ1KrSIkzo5ayZNZ6jPlepHiEQ1dD5lk9S2ZtJDfFooDVVlyFMa8Uc2GFOhrzJOOmRoHpygXbmBA2E/mOLtutfq+p91ImTJNGk47nMKB3ALmpJnXvbesOkXg0C3NhGbocl6qrKUdrsUi+dZzcn8L0CQs5dSgNU0EZlsJ7N8rTyot1h3m+3Xd6DljdRpG4m3DpL+HUteMq8VKQeITTG6I4MWcYp6YNJH5aP47FfsCR2A/ZGd2bbdHvsSribeaHvMHUYS8ypu9T+L35B9595ue8+Kd/p+/rrzBv2nwykvQ4JVzK2o5DL4uT3Ksr4BFTwH3CrT6BKx2f4nHU4VRVrKQ2ZgtKnVelAiULq04rct1ZRlAKXzt9UpRZKjz5CrZIWcFarQaqqoNa11nIxVfURUvPvLfIiyon942A6gPXrsb3gIFVVbdq0dIvdU1UGZvJOm8hZkkcAyfNIGTJKmL3HGLRkdOsTjjPhnNZbErJIS4ll43J2aw7m8GqhFR1fubW/cyP28uxpDxsljolrUq1LCmQLfGbAqxSz7Q777g73+k5YP1quFW5CreSPP8G7OZmCs0NrDvhIWpDEaHLChg6N4++M7J5d1IKb4Qd4cXB63ni7VgefXokP//dq/zLv/+J//rTU6xcvglLiWCC+AM605k7i9J0Z4xdfadHJNbEozlMGh3Lge0nKc6yqabPdTI1ci6LZq5BPpdk2zm48xTrlm1j2oR5rFwYR0ZSEfnpZjau3EPcqr2sWbKdpXM3kHD4PKZCLyvmbyJgSATb1h1g8ay1bF9/CF2urDJS2q0eXbaLJbPW8fe/vMGimasxFbiJW7WH00fSSTicxpI569i2/gBL5qxl06pdFGSYOXkwmciwaaxevJmlc9ere6SdKcQmhY2VXdhna/0+JNieA9YKXR1VJS2UlVzCq7+iVlyvxYMlL53T29eyY84U1oz3Y2FIL2aOeJWpQ19k4sDnGd33GQJ6/5UBr/yR3s8+Qq9nHuWDV54jfOgQDm7djz7HqUBPYjYF4CTERdG7G8CqzDTqe5opwGNp4M6ncLn9GqXOBhwSPmRs14BVJAT5rlnUUAFGcSxJSE0no4tdVwWGy/caOqVXMQcImNZ2Nh+w+swEPoCVv7XWPWDtClTl/IMFVrmfQ3ZuMDRSbW5VICi0Ss2wMGnOavzGxxIes4RJKzczc9sB5u49zryDJ5l3KJ45B04wa89Rpm3eS/S67cSs3MaO/Wcp0VXgkOLYSlq9K7GKeUXAtSuw6O75ngNWeSaJAJDFVbPhl6kEgTq8Oqk10YTF2kh8Vh0zN+QQODOJ/hPP8k5EIi8HHOL5QZt44p0YfvNcIL94tBf/+u9P8cjvnmfY0FEU5zkULUS70cBVjj23uPQMsB7LZpR/JFMjZ7JmySbWL9ui2siBISyIWUZJjoVz8WkM7jdMxSaG+o/mlb+/yeK5K4g/nETg8NG8+0Y/IkKjeL/XAIJHjCb5dAaL567k1RfeJsQ/glD/CF585jUO7z2JtUSC1RsoznQwf8YKnnviJWZPmY8u10LI8Ag2rtjJ+uXb+etjzyknyaigSPXbfTuOqN+PGBxMvz6DGR0cSa9XexEVMYXCTGOnLVibRJptrjsT7p/5Ts8B6/2Y/F5VJifZyoGNe5gbEca4wX0J7/8WI999kaFvPsOg155mwCvPMOjVFxg1cDC7N8VjLqjCVtw9yfR+95a+r5YNrPti2UAlkbb12AT+uuf4fvofNLD6pO97j1rRmJKcUtYu3UvoiMmMiprHmFlLCZu7jLDFqwhbtoaghcuJWLqW0XOWM2Xxeo4czcCYV6GKuZRZW3F2pvN+P3R68Ntfiy36VJKLqfNOM2LccXr57eHpPit54u0YHn1hBP/22Kv86rfP8Zc/vIr/4AlkJVu0rVtUPeB76fvPzOVv/m6PAOvZYzkEDR3NqIDxTB0/i+kTZqv2Ya9BzJm6CH2eDX2elZNHzpB2LpvTx5MYOSSY6MgY9mw7orzEKxZuwmOr5eThswzq68ehPSeYF7tUfTYW2TGXOOnbezDrV25Bn9tZEMRUR9qZfN599UOsJS5KbdUED4sgbtVuNqzYwQfvDKQw24DLUsGIwSEsmbeKHXH7lMNky/pdWHROdm3ew0d9hiiborLJKjuLrFw9t3rdZeDvF1jlPuLdFIB16htw6yvw6u04Cg2c2refratWsG7RQnatX092YjJunRWP3qO+65LSdCZt1dY8pN/MOHfHdPd7D4G152x0Ql8lxd8z+aXcokNSOQ0NKh2zONvLxnUHmRC1gIH+kXw4MoJ+weMZGBZF9LzV7DpwluwcOw6xkYs9Vb1fcfKKz+Lue+vpzz0nsXbvGcUR7jS3k5XVSNx2PSGRe+gzeAkvvj2eJ54dwKOPvcKAfuHsijuFqbAKcQxK+zJ95e+eokWPAKs4pKIjYok/eA63qQpbSSkuYyWxUQtYELMCY76T/HQDE8ZM4e9PvcLr/3iHF55+jfGjp7J321Gix83iwM547IZKTh8/z8APBFjjWbFoAxNGT8VjrcJQ6GD4wGBWLt5ISbZbAw9DrdpOo88b/TEXOnGZygkZPpa4lXvZsnYfQX5jsBvLqHDV4z80nCXz1rBz80FioueRFJ+OucTF/h2HGNBnmDJLaOFXQtx7gbUnJ8v3Daxic9VAVcDRIxXoJTzN0oDVUIHdVInLVoPNWIHdWIPTLJWTJJRNYgPFMSihbt1zVN2PAR8Ca0/yylcnvgYIDZ0hZ3Ksp0LMVyXVOHRV2Iw1mKS+rbkWt6UBj76GMkmMkKwiiecVW6quXnPYfo/O2gcNrJW6WspKaik1t+KytGMxtVNUWMvpU8UknynGUlyuQjd9gCp0k8XpBw+sZ4/lMjVyDicPJOMxibe+Goe+ghkTF7Bk9lqM+W7OHE3jzZf6kJlSyNn4dPyHjmJSRCz7tp9k/KgY9u9IwG6o5tiBs/R/z4/DexNYsXAj48Kn4jBWYCnxMnxACKuWbKY4SyRWsb80kHwyh7df/gCbzovHXEXQ0LFsXLGbzWsEWMfiMlfhtlQTOGwMS+auZcemg0weP5uEo6kYC13s2XKIfu8MIT2xqLMYhw9UfRJrT06W7xtYNYnVJ3G6TJIO2I7L3K6cE3ZDE3ZxCllasUs2i6EFj0ViPUXK1X4rgKmFnvzzq/dDYO1JXvkqsAp9BRTulbYqSuqpKKmjwtBAmVokNVukp6SWSn0D1VLTVecLJWxUkqssvvdbGHuq70EDa1VJI1W6BsrE92KsQmr8Os3V2MSmrKvBrZMoogaVVCKJJSJw3A9Uf3ASq4oKiJhLvIoK0GJWnYZaZk9ezqLYdRjyvKQm5PN+r0EKNIf0D6LPm4NUPOPmtfuZFDGHQ7vOYtNVE384jUEfBqksm+UL4pg4ZqbyBBsLvary+8pFWyjOkmr2WnqiXPeFv77BKP8J6HMdBA4WG+teNq8+QOjIiXiswog1BA2PZMncjWzfeJjJkXNJOJqBuaiUfVuP0v/dEaSdLkYCkj2qMpPmfNEYrSeZ8PsGVp8D4u5RxvP5mCS0xDc+cUwJsH7B5OH73T8PqgqQlZ1VC94Xh4jH2nM2VgF7MVWIRC0Lh08CU5K5OF/094DH96Lmyrt7kEVY7gOsUtrucxVWnH6dufPi4ZciIiK9djYpKCJ9FWLi6cEwou6A74MG1jJdO2V6rZCKaMxOcwVOS5VycApOePQSpyqOUx9NNdrdD1y7M77ufKdHTAHFGR7iD2RQmC6xqdpWvBJ7euZIDsknC5VTREKbDu5OYP2KHWxavY+9205ydO85UhKKOHkwnbw0O3Z9HUXZLvZtSyAv3UryqQJV7V3UGlNhuSqAnHqmGGtRLSq1TV+PMc/LljX72LHhIKYCD4d3neH86SLSE3UKrL3WJuyGGvX53KkCFUp06kiGuo9NX01uqpE9cScpzvSoa3ok9EJl8QgISdbWt1eNv/oCvm9g/SIgakHg9fhiFktVYV/JZpEmVeTFM9xz4/u+JVaROpRkLdqKQfhM0hC1MXvvLVr9EwbWL4OBhEtpJe80OvjO+3jvy+d9/d/n8UEDq9vQgcvQrkUPmCWsrwaH7PYr0SYSVSDnVXSBD1i//thTdOkRYJXVQBheUyE7pQe15UGTFsIg+dymRhyyk6JV6nLW4DKLJCkhMdoq7JTfi0oqKa2S3toZgqM+m2WbihrsBgmvkfto0pYmpUgygsS1SgKAtsOmSiQwajYoj6VJqU9usTWatD7tntr9BThlEXCUyCQVUJVsHp/EKsDak4b+Bw2sAqq1lBrqNCCVferVXvUCqto52dmyp5jpewXWTiAVCVXZgTsBVcBVk1p9ppsvLi49NbYHH2719ZPfB573PSqt4Yu/7TkadI+2DxpYncY2nMZWFTKm4YYv3E6LUJDtgFTSyD2OwPvS7ofmvNJUSgE7cYII8bWjV4zJEq+o12x4DsmCUnGIMnCJTdRAVQzJdp1k10iqmsQ2+mwgIrI3KaCVfuUVVVKLbKkh4CfXrcNrkZWpGq+k08peShL3KE6cTtFfu54ArAasEg8on93Kgy7AKpJQMy79TwtYlbStFhsxZ2jB1mrhUOaARm3R6MGF4/sEVgFQAVSRTG3FtRRluDl9OJvCdKfycisH3HdwvHUNPj8MU8BXAUErUq1igJUpy5fk8sX+rsfXPdDsznUeNLBqfF7fmaBSr0wfoo1JGUBfE0z4Ku2+uADJ+e6Mrzvf6RGJVdRnj1TiNgswiZTaglNJrCJFdDYJQDZLvQAB185BKrCUwUkFotbOdMQmPJ3AqgGvgGaj1ucLkzC04NILuMq9hIFE6qpF7LpaERdRbztBWQBUvN4+IJXvi43O0qL6NCm7M0jYl2eugEdzjv33mAIE9LSwKQmOVyYJdbz74qVfy0LTiszI53vDaIRmsq20Xe1x1ITd1ILDdAGHURxZrTjEQyxRASpLTnNcCXAp9Vo5BmX8omnI+7tre9UAzmd37vxO5/eFrp+nln6NjdVtlDhW7XpS+0FrNSrbThwN8rdoEE5x0sgiqtR6bWGWdyUAKp7t00eyCRgUyaoFOzDl+4pwy/3v0ki0JC3BQQtTUhNCBcJ/8bml3xdNoT3bF89rduivA1bh5yZsunpVJMauq1ZjET6X9yGZa1IDVpr2Lr94bd87Ez6W55B3oCRyka4+lz41ntXo2/lZ+LuT7k5xTumlRmmzKloihXC8SrjRTCf3G5Pq+/zd+p5J47u7wOHr9x2FtvIufH/fPd6tJyHP1aLSZlvqLnHrGjRWX9DmvMq4a0IJWEoAursIaFEpwldyTY0OPtr4nucuf959x1pfOR5jldLMJCNLWqmullKd9EmTeiGadtwVuPru9VWa3b2nNh99f9+lge/Z5Ro9BKwiPfpu9PD49bTonilASdPmRnR5HoyFHhymStwWsRnVKfOJTVeLPt+FPt+J3VihzunynJxPLFaRFQ5DLVaZ4JJvr+osNCpTR5mlQ9Me9GJO0VJVpciKZOOU2VvJSjZ3xvmJRN+I09CM19qh0lsdUjXM0kRRlls1u9IIRJuQMUl+vpYh0x1g1RxPDaSeyiP1dDYpCRkkn8og5VQWGWcLyTtvpDjb+fl9XLIQSJqrON/ElmoS2riVvf7cqVxlVhJTj3h8bRKjqT5X4zRVq7AjiV3MSbUqLcVrlUkv28ZI2qymHcmxONNNSZanc7EWp14rLr2YuFrxmoRuber+LnMNVy5cg9twteOGur48U0pCCSmn8zl3Op1zCekkn8pTW2znnLdQnGOhKMeE3VChBaZ3AozQLvW0TnsuWwvWkiry0i3knDdpmp1oWLo6FUZUam5TTkinvhmPLE6dlb2kIFF2skEly2i1L7R3W2ZtJOucHnNhaecC1YrbJGOQjDZRjVvxWi4oFVpoKzvCCu2EPsJ/PtooKU4Ek06hxmNpx1os5zuvI5lypjZKrR04RGPtTEd2W+q4C6wXOzXUJizFlRRmm5TH3mtqp9TcrsaVnWRVSQxKUDLUq1oiGYk65dWXBVcEh7xUC7psbyfwalppQZqDnLRClZ7q0Ldh17UrPijJM1GUW4xVJynynSnSIkRY6vHaJBSxQW2ZLX87VSaf7ISrga/wkSxiwiM+bVf+FroIPZyGKi11X0ovqjA2eSeisWuLgggfD4H1gS4I3QNWjakbCfeP4qP3RrBn2zFc5moVHSGgsXrxLt557SPmxSzHUOAkI7mYUYFRDB8QzrrluzAUePFYROKRyj1aUZsyS7sCV4eYXBQDNFCS5WDrugMc3HUaq66S8IDJqjiKT6OQSSbbREvNAJc4BUy1zJyyjIWz1ivHgNjIhfE0hpNogK4lVpdBPLQNGHK99H5tAG+//D4vPf06f//ry7z2xjwKpgAAIABJREFU/Dv0eWMAc6ctZ17MSlYv2U5xtkeBvAC2U8xKpkbE6ThzylJGDh7F7GnLSDtbrPY/kjAajwKGOubOWEniiQycphoO7znHxNFz8FoFIDQzlNDRbRFTVD25563ETFzKtrVSMKhSgZlMcImLFEDTzEQasN8LrB9fuKEWJWNBFe+94cdbL/fjxWdf47m/vsQrz7/Hu68NZfbUlcyfuZyVizdQlC3gLrZ9rf5BYaaTEYPGUpLrVgvirs3HCPYbz+jgaE4clNBFbT8urdSlCCwycZvVexSTmwJYUx2xUUtYPHMdJdkuBUCitZkLyhj4XiDH9yYpaVnekbWk9nOwEB4TAPEBqIp5Nsk+UnXIIio8IDQS+kjzLazawiULrma2U1KzuVldS/p8QHQ/YPVa29izJZ45M5aouHHRbCUSRzL+RPs4tjcFc4FUv6vi5IFUIkOnMWPiIlVaVDSZqeMWsicuXo2x1NKKtaiavZsTiAgdT2ayHqf4R0wd5J63ETN5DkvmL8VY6Mau0xYGh8Rum2qVxCx+Ho+1QQGsr0+2ZL87zho1fjUXZFdbKW+q+KcOj1kin7TCUMrE0OlU1QQqTdN8CKw/QGCV1dFSXEWw3wTeevlDZk5ZjEU2gTNJgedagoZF8fqL7zMvdhkluTbSzuazac0e9u+IZ1fccXS57s7CJnVYi8opSLNhyq/sVOEkZElUxDoVAhc0NIJVizdRnGvniK/2aVEpxTlOinNcFGTYyUk1Y9WVYtWXMSNqATHRizAUeMg5b1SOSLeYFIwCvKK6f3O4ldvYrhyaUtE/M6mYtMQ85s1YQrh/JPu2HlN9GWeLmT19CcvmbyAtsRgBIHNxFXZDLXZ9tZLU49bs4tj+RLUxYXqS7Lx6NyOpJMdD/z4j2bh6NyW5dvLSzSq8zlJSrkoSmorKVI3XklwnNn0leWkmpk9YQNzKPeQk6ynOciIqvaof3GmCEVVXFYa5R2L95OJNVTzGoW8kI8nE+cQi5s9cotKv92w5QUaSUUWhzItZprL+zifmU5jpwlykOXFlAZRFzVTsxVzs5dDuU+zeepiDu09w4tBZSq0NlGQ70Oe6KM5yUJhuV4WKBGSkxrHmMK5lz+YTTI6YQ+KxLGU3F1A9vvccgYPHkZpQgCHfS0GmXYUzShlGU1E52SlGMs7p0eV61EIlQCPvNDvVoGgitCrMsik6ST1cCXcsyLBqFaHExGTQNCiJ1pHi48Ircj25viweXwDWqosaYOsb2b/9NLOnLyb9bL6ir5jvBEj9+odzdM9ZDHlOrMWlnD+dx7K560g4dB6nlPg01ZF8Ml8Vb9LqNzcqk1BRhos+b33E6WMZav8qh76ZM8eyGfihH6dPJKnFrCjTi6VYNLhqpQllntMrrcBcVK4WNKuuisIsu9KC7IYqjIWlimdk3Fq/i/wMC/p8t3LAi+lR/DqGPI/SFGTrHykqJUAvC7KYQWsq2rl+7Q53bqP+u8MtRM35H9qfX/339o07tDR04LHVKGZWRWKVTfKhCeDrTQA+2nRPYpWwM1HnRQodMSiMqHGxpCcV4DRVcS4+jxC/KN57a5CShFLOZLN2+VaG9AskcFgEgcPGkngiC32+h6N7zzIhfDrBw8YTETiDpOMFWItErZLnaeDI7kTeeOE9+r83lEN7ThIeGMnZ+AzOJ+YxbeI8poyfS5j/JBU/vG3jPopzzCoNefjAECLDpxIycjxRY2ciACUMqVSpLoBVJFaRupR9WFQwYyUblm8lemwM505m4TRUK/V19vSFjAmZSJj/BAKHydbYIuWUKNPIkX2nGDE4CL9BIYwYHI7EQhsLy1VEiUSOHNhxmheffpsh/QM5uDue4wfPMmXCbAyFLoYNCCE6ciZhAeMJGTGOzev2kp1STHREDGNDogkbGUnwsLEsn7dRheKJ7b5UpH+xk4pEfg+wisQqxV58krQsfBtWb2XS2GmcPZmtAMZcVKEWQDWWgAkEDp1IbPQKUs/kUZxrVc+vy7eRlpTH9Kg5+A0KJHjkKKZOiEWXa2PHhv1ERcQwPmwagUMiiBo9i7TThap6nK8gfPY5o+pfvWirkqZE/ZcCSLMmL6cww875M4UsX7CJ1DP5WPXlnD6WxoTRMcyIXsiercfJOFfMxlW7FD2Chsv+YpPZv/MEC2auVPSZET2fyZGzCA+cyIhBo4hbs5fiHFmwTKxctJmRg0cTGT6doOFj2bfjJKZCMU99yRQgi6+hib1bTzFlwiyO7D2FLKCZSSUqLf2j3sM5sOMEmecKWLlwPYFDwxnWL4CAwaPZv+0ElqIyZk1exv5tCWpR0YSDRsS+HDoyktVLtlGU5cJYUMHOuGMM+GAExkInO+OOsH75XoqyHBTnONiwcjeTImYxY9IiMs6VcOZ4JrGTl6g49zD/icydsUzxzJzpS7VkoshZRI6aqtLupQD7meNpqua0VMebGB7LKP9JjA+dwaTRs8g8a+hc7JoemgK6BkMfKPbEsTvAKvZETe0OD5jI5PGz1Aq/Y9MBTEVuFs5ay+I5mxjcL5D5M5exbeNehn4UyJwZ/z97b/0kR5Ksi96/471f7jN79x47d/cszc7uzA6vpJE0YmaGETMzQwtazMzcgpbUoGZm7q5m5i5sLvqefZ6ZrRJ2SVPq1Z5XZRaWWQmRER4eX3h4uHvswfGDFzBt/AKsWrwVty77Y/XiLRK/4fCeM9L4+7edkYUeMiUlHko4owdPxaol6xHkH4YBfYaBoPXwTgAmjZmNOdOX4dDeM5gzbRmmjp8tzyyet1IC5RzYdQw7Nx/ED1/1xd1rT0Xqog64O4lV7A3FSkQxZdOlleOIzxksm7cez++Hy0JkSrQOm9ftwIhB47Bz8wFsXrMXU8bOg++e06KvHDt8MpYuWIXD+05h+YL1Ur7Hd8OUaWtqFQIfx+LnH4di46qdAlh0Y6ZLc2JUJn73v77A8oXrcXjfacyYNF8C/zy5F4Slc1dj1MDx8N11HGuXbsHk0b/i0sk7YsJHPTRN+V4HVupYRVIn4FKCTKvE0QOnsWTeKgFWmgqmxBRi+4Z9UpcdGw9iy5pDmDJmEQ7uPoHokCR88+U/ER2ahC3rd2HKuJlYsXiNbLY4asg4HNt3Grs27cfIgeOxde0e7NrkK56FOzccUkM5KrrH9NgSbF29H0vnrENqTC4SwjPw83dDcfviM5Gi/G4GYdWSTXh8NxCZyQW4eu4OhvQfgzXLtuDKuTvgoDluxDRs37gPR/afwYSR0zF/5jIBwAO7j2PK2F+FVkcPnMWC2SswacwsBDwKw5mjV+Tenq2+Eqj8yz9+h+MHzyEpKv8NYFXUCrVioz55zCzMm74E65Zux9ol27Bq4UZ892UfXD9/F4EPQ7B360Hs3rxPjjMnzMPMiQsQH8YASwtxzOeSCAXaojMX0o74XMCC2avx5H4oQp8nYv3K3Vi/cpdI3nQoolqJ8X6jQ9KwZe0+jB02Q5yEeI0DzJxpyyHPrd+HkYMmSn9bt2IbfHYcwajBk7B2+Vbs2nIQ0yfOw7oV22VQWzRrLRbOXIUDO0+Ic9KwfuPx7F6kqq6pR3mJ3iux9hy4ugesnNYy7ihHYsY3OHbwLJbMW4OokBSMHDQFdHBgI29Ztwu7thzAqCGTkBKXI+67F0/dwvgRs7Bl3T7Mnb4UNy/eQ0Z8niwK3bsSgJSoIhlVOWUJe5qMZXM34NzJy8hIysWgviNw59ojPLzzHPNnLcf5kzdE+X/l7D0MGzAG/g8CRRpjzIfU+BxEBCegf6/hOHP0mkzP3QLWFEb1V0zlNHOwI3vPSjkCHkSKZQfj925ZvxNL5q1ERFA8Qp7FYfmCzVi1ZCsighPxl99/hRfPIpCdWojHd4OweM5aCTlJ/SCdSShVjhg4Edcv3pcAPBdOXsfEUTORFJOFP/+fr8WlOjulUOJOzJy8ADcvPcCqReuxdskmpMZkI+BhGGZPWgTfXYoEyNi3BNe3AasScFvZl4ltdvTAKQHWpw8iRGJNiS0UwFo0ZyXCAhIQ+iwVKxfuFNCKUoE1JiwJQ38ZhTHDJmLFotVYMm85po6fiWXzVmP7+r1YNm8NQp/GICo4CRtX7ML86SvFvFDAnjFVU2tx7ugtzJu+DI9uP4ffzafo/c0gRAakyWKl381grFi0Dk/uByIrJR+M8sa2ZlCi8KBY7N3ui0ljZoqEl51ahOO+5zFm2BTs33lMgiTNm7FUwJdxN6imIC88uP0U61dulfgfybGZYB16fdcfxw6eQVKU7lVgpSqAi59pDaJjnT11EXZu2o+TBy/hlO8lHNt/Fn1/GISbF+8jJiQRfjef4MTB09i92Qdzpy3AoD7DERmUgGnj5uGYzwVVRaPom8lLgY/iMWHkbJw/eU1mXuw3Ny4+ET3xvh0nRQAJC4wXCZv9glL3hZO3Rb1GD9BTR64iM6kYoQHxMgCRV25deQjfvSclngnjisSEpmDHxv3iik89fP8fR+LulSfITNDhxIGzGDN4MvzvhguwUvdd4QVWT0ii7ubhLrAyiIYCrId8TuLOtYcYN2IKrp2/h34/jRD9J6ft1Of57DiEGZPmIjE6A7npJTKNmTJ2jkh5yxesxb1rD5CdnI/EiExZPeaeZIoeqAovHidg8a/rcPb4FaQn5kn0sNtXHsLv1nPZDdXvVpCM+jcuPsbwgePg/yBYpquMOpabXoqYsFQM6TdOpuKJUbnuqQJS9IojhpjhUWqtwJG957Bs7kYEPIhSgbUAG1dvhc+Ow4gOSUFYQCJWLtoqut2IoET89E0/hAZGCUg8fxSK5Qs34sCu02LOl59JybEcQ/qPFRAg+J4/oQArp97ff/WzDAgEiQO7T4Cd/OZlPwl5efLgBSRHZ+HFk2jMmbIMvrvOqIsUBAUu4ryqCqDE6g6wblm7B3u2+SLqRYqErFu7dC9WLtqMqJBkfPNlL8SEJYs6Zubkudi+aQ92bNor6cje09izxRd7NvsiMigRMS/SsGX1PiyauUYWJpXFyQZxS6Z6gJHltq/fjW3rdmPJr2uQHFkgzi4PbgRh9dKNuHfjiUSJO3PskrR1kH84slMLZGGNe42lJ+iQlVwofEZweXQ3EI/vBWHZgnXCE5R2b199KGX1u/0MG1Ztx6olG2SQpdQ98OfhAqy0ZnlFFVBqVNSGqfW4cPI+Nq7eiRdPo0Tq5gp7VmIhxg+bhlsX/RD8JAIrFqzDkL4jMWHEFIwaNAoDeg9GTEgCpo+biyN7z78KrMkNyEyoxPQJC7Bj027s2e4jwZqiX2QhL7UedIvnrsBhgTEIeRYLTvFnTV6EzOQiiSEy7JcJuH7hATKTChH1IlnUNgxfmptWAkrobDuCcmx4GnZt8cXkMb+KSeDAXqPhd+MZMhJycOboBYwbNgVP7oQqQW5Sm7zA2nPSKsHXTWClWVVqKWZPXQzfvcdFOlv46wqMHTZVOmRCZK7oQ7du2CUSEqfMnMJHhyZj1WLqwhbj7LFrWLFwLbau24rgJ2HYsX4fVi7YKmYsXJWnTWWIfxIWzVovkgkl3pGDJ+LGJT/43QpU4ym8EDOWGxcZGGc8ntwPxuqlm7Fx9S6xUqBCf1CfsThz9CZSYgpUW8X3L17lJhNYFT2r2AOmVroAa7SsYHMXCepY9+08htiwDIQHpmDlom1YtXi7/O/z/RAc9z0nnYVShSKhPEJOCld8y1GQVYUBfUbg9NFLSI3PxfkTNzFp9GzEhafj+7/3RXhQIvIyynFw9yn8OnWJLBoxiBClp7QYHV48icWcycvhu+usuneasiHmxwIrFxk5AMaEporZ15olBNatIkF989c+cn3+zOVYsXC9xCEOfhqBS2duSrS4nRsOYPu6A4gNSUd0cBq2rjmARTPXSbQmhstjkGba2VJ9sm/bEfT/aTDGDp2Ey6dugyoCOu/434uQ2cshn1MIC6T0v17oE/AoXAbjU0eoTpomAZAig5OxcDal5nUIfR4vlhUrFm7CPYJIUqEMQpwh+d1+joN7TmDmpAWiOuLg9F//8SWO7KPE+qYqgKvrpN+VM4+wec0uBPtHCW05YGXEF2LskOm4eeEhrpy5g7nTluDcsasIehSKpfOW4JdeAxAZFIsZExgH5DWJVQKy1+LgnlOyffqU8ZNlEKFqJi22UnSqMybPwu2rD3DtwgNQ6KCulMGZGNxpxqSFWLtsGwIeR8pi6JSxc4UvCLwnD13GpjV7EB6YgLiIDOzackjWMehGzZgkPtsO4dmDQKxfsRFD+o7AkzsvFFOwhHqUF3tVAT1og+sesHK0z04pkQUWAmtqfCZOHGLg7q9w++oTpCcUym6mW9dThxgGnx2++ObLn/DH//wSg/uNht/tQFllvnruJkYMHI5/fPEtfv5+kOhUMxO42s3FGNo/pmLlgm344vff4vSRK+jz/WDcvuKPBzeDsGz+Zjy8HSoLETcvPhOzryf3Q7B66VZsWrNXLBSiQzIwqM94nDp0E0nRBYorcreLVyqw0hmD5kOpVW8F1vUrt0t0M24oGBaQitWLd2HN0t1Iiy/ErSuP0b/XMPzp/3yJXt/9goN7Tsq0jlI+bVdJu5GDJ+H7r3rLtJbTvomj5iAhMhs/fDUAkcEpyE4pFb0aFwhvXHyEFfM34eTBy2JFEfSIwLoSvrvOKxHP1MhfHwWsMYXYTAuH7b6IDUtHeEAG1i7xkYGCiz/f/PVnxISmyeLknOlL8eUfvsVf//AtRg+ZjODHMbLDxba1BxATnCFp88oDWDhjvboASccGOuXQwaUS18/fw7d//QG9vumLlJgcVRdZL1YVXJT54vffgUBO4BzYZ5SAiS6jHLFhaaD+9+9/6oW//O57jBg4RVbZOT1+ci8UKxi57kYAMpNLcOvyY4wcNAl+twJERcNFrb/87hv89Q/f48s/fC+2xe8CVto+Mw7IhlU78MI/pmuTUG44On7YbFlMDXwYgYUzV+KL332D777shVGDR6L3d33wwj8M08bOxlGfc29IrLQEePogDCOHjMAvP/fF1fO3FDPAJNpmJ2H4oBH44r/+LnrlybJ2sAT5WeXQZZbh+aMw0b+T5v/4ohcWzVkH2oSzDx47cBGbVvvIIhctBHZvOYIpY+fLjO/O5acY/PNI/P1PX+Pvf/o7hvQdhmcPQpEVXwFdildi7UFQdVdi1SLsVyMxIh+pMdSJVsqeYFFBGciMLxM70ISwPDG9IVCmRBeCwcZ3bTyGiOdpyi64yVWywy1NQaKDMiRATlYCN1bUvKZorlKJ5KhCRAVlinQTG5KDjLhSWfCgLpbmI3w+I75cDOj5bT7PRHCmV1FcSI7sGyZeUuIt1I3E2uV5pXms1MjOvZRStR0MFDvXAqTFFIsXklLOIiRHFkp5WI7YkGxEBSr1So0pfqVelITjQ3MR8yJL8uC+ZqQXvXRoUK549FTLd5MiCqTu/H5aDE3SuIV7BXj9pUeX1navRbcytCv7b4k3H/Ws1bKPWnJUwat14Z5uUhfu01Ypem7mT/pFB2fJkZ5aiRE6RAdlgu3MdmOM1ZRolqMU2Qm0X61HSmQ5EsNJf6pR6GGoeualVoMAFfOCNMkUnlHu0YuJ3yxAdBCl3gwkRuQhLjQb3LGYedDkiTwk3w7MRFxoLjITGP6zWvgtJVrhBebHLYz4De4h53cjCBeO38Gz+xES/OinrwaK/WlGfMVbPa/oVJAaUyYLeoxkp80WSXM6aJDfqKpKisiXskQHsyzZ0o7cBy8xXIe0aG6hpHpzdnlK1khd4sOyEBeaqW5eqvA5d2Pm9aigdJC/E8JyZUsnRb9PT9ASMWmLCkoV2vDbisUK+bJYEtuGNOR/hiyl+ddp32sguD67Hy4zignDZwtdxEkjvQYVJV5zq64G1hr60x3dkVhfuny+rxxkRiYlKnwdogIzcWjXJWTE0paOjPcyvur78vHkPcUF0x1gdVcn/Tk9x7Z7DViNLsBKSZ1G9Z60ixYjdOapxXloekONooHn+7+rgq8Gwu88dk9v7n8msTmSy3HtjB9mTViCCcN/xZjBM7Bs7iZxOqFZFa0AXnpeMfIU1U/qLrri0v6xtNIWrcjjXAT9LV6fLEOVMkB1DVLd04Dqiy2r9mPyyHkYN3SWHA/vPqduWFol9KkoafRaBbyfKbsntPvvew5YuQDF7ypmJzUy2kcHZanmHso998vlmTp6gfVjweId9O8CVoZJ1AIEqSoUkVjp/eMKNKokp0l0XUfm7w64vqMcLoMFpbWCDA7adDvNEkeEs0du4sKx2wjxTxCJliZ3nxZYWefX07vq/q7rr7+v/e+eBgz2FPQwFhdP3AXrfvviU8SGZMoCp8QtSa2EF1hdmObTA5HngFUpK5nBlRG0/xqTaP9dn/l0515g9TSwalN9tqMrQPC/pgp4/Z7rc9o529yDwJrOYC1cOFMSpViqq+h6y+OnBdbX+Zf10ur5oUdN4tWOfP/1/N/8L84iSbSuYcAc5UgLjfw0lkVxIy/3SqxvEs4d4n7cM54DVpnuqzFJNemVR01FoJTPC6wf105v44meVwVw1V9zq6VDh0TrUjt+lixCKlHcuHhFcFECgVBtoJxnJbDja3Vhp1eBWlQWbwNa7dn3HZXYE0r8Ai2WAZ8n0FeLX7/ngJX865q07xDQFRCTGMyMvZBEXTJncJTuNYBVQpkqtFHi+DIymsTKYGQ8CWrPmYA6G3BTrUCPtwLGDUhSXIuVaGzc/oVhLRmjowpeYHVjhPJs56TPebVEpOpsBtrNDpTmUyelGKAzUpDCTO9j7s/znldiZWf3XNswJoBIgMmVsjiTGV+M7KQyMUl7fCtcjVymBJbnQMuwnTS9YqCdgvRGPLoRgaSIQiUMIZ1OkjVQVAHqDSnWnbK/DZBfveZZYNVAkgCrSMS0gMhPr0J6HBd3ubFojdQzMiALGbHcwl2lRaoSWpQxfPkuF+4C/egOrEYNS29ENuNHJzNyGKNsUc3iGRp4g7C4RUh3iO3OM56TWN1jAHfK5LlnvMDqaWBVJExOOQMfRmH/9hN4di8cYU+TMHX0IrFeoNSkxCBm7NcK6BiJKY0WGxUY1GsC/K6/EEBlPFhtqk7JUiTMjwLW7vnlzXisH7t4RTB9FVg51WY8ifiwDBzbdxZnjlyW7ZkeXAuGz5aT4vSixb9lfQvSOfCQLhXYt+0oFs1eLbuNEJxp/cEoWfkUZkRq5be6r587z3iB1UOEdIfYlEQZU9QrsXqGed2juae+9S9QBUg8Vm43VIHThy5jxvi5uHD8BuJCMnD3cqCYbiWG50j82rjQDIkMFhOcJvFCc5PLQO+gu1eeIuJ5iri3csoqU9VkZZeNN8HVM7TyKLAS8ARcVYmVu5CklErgnKljZmPjym1S78jAZDmSNjxPjMhGREASwp8nIjOhCLmpRdi/4xAWzlqO5CgGpolCanS+gC7VZ+yb+am/xcLgVdp5gdULrB4bpb0SqyclVmUnDk7fKW2tmL8eP33dF9PHz5NoT+OH/iqRyq6eeYBZExdi0sjZGNZvHIb3n4Ab5x8gM6EQfb8fiunj52PskJkYPXAGNq3YJ+6YVC+8CarulN1VgtQkyTePnw5YqVtlIPMy+N8Lwndf/hN9vuuHkwcv4sqZu9i10Rc3zvth/vTlmDL6V4wfNh39fxyO3Zt8Ef0iDnu3+mBQn6GYMmYGhvcfi+nj5kmELQbSZsBqzcLm/QO2ezTwAqsXWL3A6hYP9LzEygUrmeqnV+Pc0RsS3enC8Zt4dCsIP387VAzhzxy+jPHDp8Fn22GcPXoFi2atxNK5a5CVVIDvvuwtkaPokbVp5U6MHToV4c8TZCrNKbUCrq5A8arU9SbA8Nnu0ycDVrFCoPNBGcKex2D6+NlYu3SDhBq8dOomNq3aKaqBWRMXYOGsFbh1yQ87NuzDuGHT8ODGM2xf54N+PwwFaXjt7AMJtH760HVxwlDiLnRXf97vvv58xgusbnUqdwjuzjNeVQB3zHyzw7pDu3/1Mz0PrOIBxA3x0qpx98pzrFuyE0/vhkn80p+/G4yM+HwQWJfPX4tnD0IQF5aKvVt8wSkygfXn7wbi2rk7yErS4eLJqxg/fCqe3AkWVYECrKQpJU7N3MgzNP5kwCqWB9SXliMqOBFrFm/EEZ/jEpHshgweO3Du6BUsnLkcpw5dRF5qMe5fe4KRAyfg5oVH2LXxCGZOWCJuy2mxhRg1cBp8d56RIOKMu6tYYXiGBl5g9QKrx4DOqwpwZzrtfscVEyt108g7l59j1cLt8L8bJtH1f/lphKyInz58GZtX70bYs1jEh6fBZ9sRTB49C9nJhRjUeyQe3wmELq0EV87cwsSRM/H4drAay5ULY67A6rmFG48Cq4A+y0ZJkeZd9JQqR1RQEtYs2YxDu48jPS4X187excaVOyV4y7K5a3HzwgPo0kslAtWoQRNx68Ij7Nt6Akt/3SB5pMcVya4FB3ecQUJ4jpKvmKO53z7vExC8wOoFVi+wusUDPS+xsuMqer9q3LsShIUz10nc1af3wjCo9xgkR+bizOEr2Lx6D0KfxiEuLB0+W49g0kgCazEG/HMkHt4MQF5aqUS7mjB8JvgutzlRbFo1YNX0pJ4BFc8Cq1Y2BVgVSbtCFuxWzN+ADcu3i3rj4ombEqv27JFrWD5vA66ff4D89Ar43XiO0YMm48Z5AutJLJrFyGAVSIstEjfcQ7vOISkiT4BVsY31DA28wOpWp/IMsTnqeq0CvKqA90k6rvcIqnT6oFH7i8eJmD1xOcYOmYVLJ+5iRP9JEm7vwvHb4I4C4c+TkBCWhcN7zmLetBUSXGTckBnwvxsqQbEJLDMnLJYo98p28Zp0TcDSwMszfP4pgZW6UJaf+4Dt3nQEX/+pN47tu4jLJ+9KMJTLp+5h7ZLtuHPZX+r95E4Ipo6ZDwZ5P7z7AtYu3iV664y4EswYtxTHfC5L0Jcu5wkP4YHFeoPrAAAgAElEQVQXWD1ESNcO8e5zL7B6dazugpcr4NGbiAtZ9KSihw9tOZUN9jQHAgUYFAcA2nFy2izPqkFGCEjKddX7qovv+R0tuVu29z/nOWDld14vGwcEJta1EjlJjMCm0OSVo+Zlxl1mxc1Wc5DQFu1U+nDjw65ntcHm/fV7d/9++Z4XWLsY7CVR3CHcxz3jBVYvsLrLZ2rglS5pkgCjvasAizKl1659PkfPAuvnU6+X9O++TF5g7WLW7on1IYR9+7NeYPUCq7t8pkW0ooE8V+21BRzt/Q8JwqJN9V2PrkCt5emZ46cFVpbbtR7unn+6+r6tr3uB1QusLpLQb+tYXqsAz00lZQosbpYMEKKZQ7mCA7/F5A6waO9rAM13XPP6be3+OrD0DLC+rU7u0OJ9z3iOJh8GrE7AYQXqqw3ISy8R5bBOdDg1yKExsze9nwaMup9ci2ya0GRUodUMNJucKNbVIyeN27HUIC+t/v15fM405uIcU2o1stMqkJNRAXsHYG5yID+Lrry1ElLu35VPcrkFdkYp9Pp22B2AydiOnPQi5KWWICe1Atmstyfbh1GbupJGW62fVQudc4WmpOu708s8lDZQ2kjLx/NH7jyQm1aN6opWtLUB5aUmoY/oRVNq1DqRTz7i2xqPyVGjj0qbV+69eu199HG991Fleks9Kkpq0dFmhdMBwOmEUznB/8DrPycfAGADjPUWVBbWoLKgBlUFdagobERpod6buqFBWYEe5flNkGOJHmaTExazE1UVJpQWNqEsvwmVBXqUdZPP50rr8gIjyln+olqUFleitLQWHe2ARQ9UFreivKAJ5QUN/6Z80oTKojKUllShyWJHqxMwtlhRVlyGqsJSVBRWq/Uy9Gj9SO+KblJP81MlMaGoEbV1NpjbgOradpQX1aC6oBpV+Y2oyLegrMD82dGJtPRU32qqb4Stsx1w2EF0dToJnngPsBKBrQrAosMBdDqBTgdg8ya3aNBpV2llg8NuhcNug9NuA2x2gPc6eP5vSkvyhdUB2NsBZwucznbYOh1wdGo8w3r9G9evsx2OThusTqCDXcDhBOydgLVDqbfWL/5d289T5SagWDthtTnRbgfsxBROXaytgNX6Ej889b3PMh8rYLcqwOp4C7BqgqpIq0Rdhx3OjjY425ths+jhbDECrY1Ae603uUODtlo422rg7KwDHE2AvRFOaz0c7TVwtFQBrTX/vnRsqwdYv44KODpLYe+sApwWwMrAswagrQZoq/73rV9rHWxtRtgdVtjhgMPRDrQ1Aa31QKsBztYWOPnfHT7w1DNttUJz0v2dyVPfcjeftgqgvRp2mx5Whxk2mx7oqALayoFWHhuAdqYexoz30Yj3PFgeZ2czHLbOLonV4aBE6iKxdgGrXLYDjg442g2wNdfCZqqA3VwOh6UEzuZCb+qOBpZCOM35sJvzYbMUAbYawF4DR1sZ7M1FcJjzAXM+nHyuu7w+w/uwFAOWQjha8mBrzYGttQCwNQKdTXCQT0w6wKL7t6wb2wTGQnQYymDrNMLhbIXDaoDTUg6YiwFzOeyWajgspT1fP/LL+1IP8wpMubAZdbC2VcEJA2wdNXA25wOWHMCSB1iK4Gwu/m9NJ1urQYDV6bC9XRVAnFWwlshqAxytcLY3wG4ph91EoCgATEyFaioAjG/5z2uvX3/lPe39txy1d7Ujv2vIl8TvOgz5Lt9/y/tdZftX3yNd8uEwElxLAGs9YG2Ao6UCDnMxnKSH0PMjy0n6mAkAGv21o0t+XfdevUZ6Shu+ft9c9AG05bMFcFpyYWtmKgbsRqDDCJgrpO4w5X1Afi5lVNtceI1ler2cWhuz/to5n3k9fVB9XPKSPHWwmYrhpASGZsDaCKeJdc4FTDo4zEXq/9ff+8j/Wtm1+vDoWm+es76uic+YC4WXyE9OeZd8oNLiN9XfzXoY8+A0FsLRxlmZWTl20SlPeFwpl5v5udZfO3elg3bN9eh630g6KLTid3nuUO/zqN0TOrrm8RvOba16OF0k1jd0rK8CK3UGLUB7HZwcmU2UsHRKoxmKAD2ZrAQwaqkYMBYDBiZ2BuW/k8/xmvrfrSPfd8lDOed3itVvfmB+H/Jtjz1LGnAgoHRaAXQaJDmba0SicxpVEPvY75H2Gp1eo/krNHalvaEY0h7aN+V9rc1UmppK3WwrtkeRDLZ2SyFsrKOtFWhvBkw1UncOLK+URfuuu0etvK688LZ3Xe9LfVVeeduz7l4z58JOYBJgbQGsTSpwZQPmLDgojbEzuptfd8+51kHrU9K/2GbKdxz6QjiNxV1J+h+fkcTrWr9Rr/Gbru3fXRk+6j5BvERRi9jb4GjVA8YywMi2V/GCQPsxeQt/avjxnjYVPnnZFqTDSzpp50WAuUSus09+VHneUQdbi8FdYKVS4CWwwszOpkhgilTgUjC59zrQqQ1MhtCIw0Z/R8FeXud7Lwkk59r7PKqM9vL517/7Of1neQtgJ7CaqoBOI9BpgtNSB4epQukElFi7pcn76kSaFikdz5VurnnKdbU9hKFc31HbRO2Y0lYfQmPOIMwFsJuLYTNXA9Z2oL0VMNWqIKT7+PqZlAFaQEWrg2u9eK7xhuu5dk3eJy+5w3ev05idMBc2zixsBgBtAFUBIonlAOZM2JtzFOnn9TJ99H/Xcqq87toWBgJEERxGSmFURxA8KWgoSe69Tqd38cRHl/F1OvF/AZzGUgVQbR1wtJrgNFYAnBUZdXCadQovfMw3WWfBEBVHWNc38lF5WwaVl88p4KrQTGjkQi+5J33hbfl9+LUPAFbKriqwUvlsLlclSIrz6lRDphv5sDXlwmlgB+L0kqlA/nfWZ8Gh5zRBG7Vc3nPNw/XcmA+HIU/yZL6u7zsMOtgac2DXcyqmfOeVsrjm81mck6nyYDMSeCixKsDqaK5VdZAFig7qo+pC1YgO1oZsoS/PpQ1er7fWJlRHNOWqbVQgNNbaqes69XbyvBvtpH6HOmSHRQebpRBWcyVgawPaW+A0V0uHgjnnVX55vXzv+C91a8xW2tqslvddZVN5hrwi/KLSgrQhz3w0r5jzYDWXwmEzQ+wCrCbYKc1TFWDJgo3Aqs3g3lGPj+NPAlK+1IX1eaX8pIUxH9amHLTXZ6KtLgOttelorctAe0MWrPpcOIw6ebeD/c/AqfhrfdajZVWELYepBHYu5NnbYW8zwmEqB4wsezYcFtKJ5+7zVdezRoXPyQ/kU/Z/BWfekpdKM+KOnbxAOpjy0dmU8wqd2uoz0SG89ZFleks93FIFUFZVfg7A0aas6pnLVElSmb6yAQ1liShICkDM8+vIiXuKsswwWKpS4TTpYK5MQmLwDdgNOqmgokYgGOpEnUBCO01M+WpiJZl0sDVloSjFH6UZgbDpc2WqqRAoG6WZQShMeQoHG01GQo6GOjRXp6KhOF6RICz5cJpz4TCzQfl+Hhz8HjuB+o6oNKRTKNe6/qvPeOY/v5kDu1EHu6UMsOoBqxGOlhrYLaXq4k6uol5x47usJzsZadJUkoD0yPuIC7yG3IQnMJQlwSadiN8kbVT6Ml9LAfRl8ShOD4SpMklobDfkyvfLsl6gOD0Iluo0VRfGb7hHE5FEhK55sFu4QFcO2FuATgsclkq1HJw2u5OfwgfsDE0l8ciNfyJ1y4z2g7FcqZvSfmrd1HZ0mPLQVpeO/OSn0JclCA1Yx5z4R4gOuIzsuEcwVvB9bTBm/RTe6b5c+bByEc7WrAgZVjPspjKVPjmwN5PH3KmbO89QzaaARUtNOsoyQ5AcdhspYXdQlRsuQCoDoYW6XR0K0wIQ8ugcQh6ex4uH5xBw9yTig2+gqSwB9UWxyIzxQ4T/BaRF3EVdQTTswhtaX2N5VLWeJ8pvyoPDVAR7ewOcjlbY2vRwaAOQORNOC9Um7vK50r5sG4W/8tHRmIW6wiikht9GbOAVFKQEwFyVCjt1uxqemPLQXp8hvBwXdB2pkQ9QqYuCgbyQ9BiBficQ6HcKwQ/P4umdY0iPuY+WOvK8O23T/TP21ibA1vHSKuBNO1a7gqlEV1G4OuBor4ejmVOqPHVxoBi1BYk4d2AHhv30I8b8/AuG/7M3Zo0ejqB7l9BWn4vsuCeYMqQPrA0l6KwvhLWR0lCRAC07td2YDYcxG1Z9AWxNBbA15gKUqAx5MBfH4sSOxbh7bi/MVZmwmUvQaSyCpTYbqZF+2LdpHqwyInGarROpJurpdezbtBrtjSVAaylam1LQbkyBvYXvZ6OtKQtWI0EpD3Y9CaUMEF0LH79Bcf3uPNhRdLLY5uDA1KkXqVXRsVJnTQU7B5vulfoyAMmUqwSG0kyc2b8dfb/6M0b3/ycG/vg33Dx3GJYaglgunCZOUfNgJ9NZitDelIeH149g3ZLJyE0KlDa0NupQX5yMzStmYc+mJSjLjYVDQIPToO7LwzIrCxKUrsgXrEe56OSdNgtszVWqpEVAcyO/5jLYmwrRWp2Hcwe2Y3TfHzC897cY0utrnPDZhOZ6SvcFMlA5TRwsdQKibfXZSAy7i7mTByAp4iGaa3Pw6PoRjOj3N4wZ/B16/+N3uHnhAAwVGXByWszpKUHGnTKZCmAzl8NptQDOTqDTrNBI6kqA4wDONnajft0+w+ksdYgViA/2w4yxgzCo11cY3vdbzJ88HDW58XDqaYVRAJsxH9dP7sW4X3pjbL9+GNO3L77/4+8wdXg/pIY/hu/2NRj287cY/csPGPDDF9i4eBqM5ZlwUg9qLIbDwLbzIP9TRSg61gbA3gw7Z7gyZecMSRnQ3Fu8Yn9QgZUCl5ntXYzynEjs2Tgffb/9PYb2/QqD+3yH5/evwFSdDYf0IR2sTdlIj/LD5JF9MeKXf6L/j99gy+rFSIl9hoO7l2HM0O8wevA/Maj3t/j6z/8vNq2ejvqyOA+1XSGcLfXK+gJdVZ1OseUlhLp4XnUPrJ212Xhw+SBmjumLkoxodDaWwVyZhyM7V2L9ovHIiHkgUtSEgb1gqcpHdmwgmkrSYDMUoaUuC8UZwTBWJsJp0aG5Lhc58c9hLE9VKmnQwVAch8PbFsLvyiHoyzNgqslGdWE8zDXZaCxNgf/NoypBC0UaNlcm4+yBTZg+aiiyYoPRaShAetxdWOoTYbNko74sBtmJT1CSGYri1EAFVDVg1Y7dMv7HdB7PAaus/MpCWDFy4wIxdXh/5MSGobmmBPcvncSOtYuQGftYQJXgSunHaS6EzVCIqOc38euEgZgx9hfkp4TB1pCL3Dh/zJs0CCP6/wPb1sz9lwIrOx07u7WxAGXpkdi67Ff4XToJS1UhEkOeYEivv6O2OE2VUKjfpDRTgM6mPFTlxWLS8J8wrM/fkBD6CKXZ0ThzcD0e3TiG5oZ83Ll0GLMnDURW3LOXwCqqF3fas+eAVVbVm4oASyVWz5+MC8f2oL40B7lJ4di0dBaeXD0Oa30+bMYcoLkQdmMxOhvL0VFfhZK0ZIz6+UdkRgcgJcwPR3avRXzIY1hqCpCb+AK9vvzfiA28hfZ6ghx1x4VA878HsNqNhQh9dAHTx/yMwvRwWM3cwXYXDu5Yg+LMCFGLOEy5qC+MwoIpA3HrwiFUFWYgMSIYR322IfTZDbSbi9BqKESboQLBj29j8+p5iIu4B6ubQo07A6dHgLU4KQg7Vs3CjdM70UmdjkUHuzkH+oo4VOS+gKUmFdnxT9Hn6z9jyewJmDqqP0b+8g2CHl5EbkoQDu5Ygviw22LbmRb7HEtmj0Zi6L0uZXxjUQKO7lqB62d9UKZLwOlDm3FwxzKU50ajJDMc00b9hLb6LJH4qBMsSQvA0hmj8NNf/4ytK+YDLZWYOb6XTAFsZh3Cn17E0tkjcf7wZvhumY+O+mwFxMVcxp0O9rHPeBpYqWssROzz2xjy09/Q0VAOq74K2fGh2LZ6PsKeXFJUH6ZcmTqSKUsyIuCzcSk2LZ2DDYvnIDcxHJ312QKsqZEPcebQZhzatQpluTFwaMr9HpZYCay2Js4iShH64DK2LpuN9IjncJpqUJ2fgnGDfkRqtD/aGzOBZqqW8mAz6FBbEIf1i6biyol9mD5qEJLCAtDRVIqWumzoK9KRmxKC7evmY9+2pajOj4ddT8nq85ZYO+sLMGHwT3h65yJaG8tRX5KFW2d9sWfNPHTU5okwYtem3sYyNBZn4ejODbhybDf0pWlob8yDuSYHzXUFsJnKUZEbi6G9/oKcBH+Z3YnUz1mU6D8/lq9fe+8TSqydeh1unduLWeP7wVJLlVMl4sKeYuWCKUiNfATaUnM2V50XgR+/+J94eOMkdmxYikO7NiMuxB/GmmxYLUXoNJVAX5mHJbMn4cXja2huzIHN7QH2tfq+RQjzCLBmR/hj95pFiH52XfQ9zuZsOJsz0d6Uik59Dmz6IqRHP8c3f/lPPH9wDclRAVg0aywO7VmL8IBb2L5+HsKeX0ervhCJ0c8xddwARAfehs1YLCvoDUVJ8N2xHKcPbcPuLctxeO8a5CYHobUhD/kpwRjd/0uRVtghCaxU3l8/uQezx45ERW4KrIZyjB30D2TGPYGjuRTBfhcwY2x/3Dp3AHfO7UJrLadFnHZ4cNR+C7EVBbznVAFijG8oRHzgHUwZ9jMchmpYDVUoSo/BhmWz8ODKQXCa7OD0y1IMfVkKDm1bidvnjuD+pTPYtnIZ8pNjBFxaazJhqcnC7YsHcWTvGpTlRqvASiZyb3qrTO88pArgIGcsQtCdsziwaRnyk8IBcw0aSjIwceg/EfjwIpprU5XFPnMBGoricP3UbhzathrZcWH4ddxIJIQEwkHLhOZS6CszcHzfeowf+hNO+W5GRW6MYmrDxSBZTO2+s5AOPacKoJqiGJ31+Zg8vDcC/a7AZq6CoTIPt88dxJJpQ9Fekw2bIRt2rhmYCtHRWICkUD/MmzgY9YWJsJOnW2mIX4pOQwnqipNx58J+rJk/BoaKJFj12cIfNNqnqsgdScytZz4hsFr1Oty/fABLZo0Q5ySrqRwpMQFYNHM0Ip5eU501ClGdG4Gvf/9/YdOKWTh/fA/WL52LHeuWICc5CG2GPLQbCnDl1D7s27oapTlxaKMq0eIen7tDA48Aa0FsKLYtW4KQB9cBS1mXxNpQEouKnGjoS3OQER2KwX2+gaFGEcF3b14Gn20r8ML/Oratn4+QZzfQZixFYtRzTB07AFGBd0A9pN1YAn15GvZuWoRZk4ai749/xenDW1BdmACrsRh5SYECrB20GBBwpL4oH09vnsTy2VNhN9bCaqjAuEHfIzP2mTRG0IOLmDl2IJ7cOIMaXRRsTWQsdzrWb33GkxIrJTpaTBQiI/IxpgzrA4ehClZDJfJTwrFpxWw8v3tSBVbFYDv4/jmM/PkfWDt/OpbPnoLR/fvAd9t61OSGqk4Lxbh98QCO7F2tACs96gRU3dX7kj6eAVb5rqUEUf5XcWjrcuQnhcFhrEJdcRrGDPgWcSH30FqfrgCCpQhJIXcw6Mc/YemMsdixejEGfP81dq5dBV1SOOymYrQ15iM3+QXCnt3EolkjEcOpcF0OINYrXMByp217GFi5sq4vwtSRvRHy+Do6jZVoKM3ErXP7sWnxZHTWKQuOTks+7JTSdNE4vGMZzh/aCKueHnxMOtjMRdJf/G+fwKGdy5AT/1gVeLJlRgNtIcktGrhBp08IrHRK8r91XGacNlMZOo3lSIh4goUzRyEu+I4MlpyJVOdF4Ye//D+ICb6LioIkRAU+xKZlc3D7wn6Z8jdVpGLaqP5ICnuK5rp82MRE0HODi0eAtT4nFcd27MTuNcthquC0rBjNNdkIvHsWR3asRUlaAnLiIjFuaG90mirRYarA3q3LsX/HKrx4ch3rl3OTs/No1Zcg4NE1TBnTD1GBtwVUHcZiGMvT4LNpIVYvmoIdGxZj6ZyxiAm+BZupBLrkIIz55W/oaOQCDRud4JWPJzeOY8WvU0SCo8Q6ou/XSI54AkuNDg+uHMescYORGvHUzQ7lBjO5xZSeA1bFgoKK/SKkRzzCxME/oqk4Ex1NZYh6fgcbl89EXPAt1WqA5mr5iAm4id1r52PrirmYO2kEhvX5FttXL0BV9gtl0c9chLtXDuKoz2qU66IVzzoCJVdK3ZBaPSuxcuAoRFr4A+xcPQdxgffQ0ViCovRI9PnHf6IoK1ym/9Qd0/OOVijrFk7C9pVzsHbhdPz8jz9jw9I5iA64g/SohyjJjkSnqRRtTcWiY713yRct1ZlKvT5XiVU1ap87aSD8rp2AqSYfZTlx2Ld5MU7vXQ1rPRd9qWfNF4k1KfQ2ls4cisyYh+Li2qnPht2Ui8L0F7h14SDOHdqCtKhHsgAktsa0BDFycVNdoXeLh93oC58QWJ2WYgTeP4P5U4fAUJmFdkMpHt4+hbVLpiAz7hnsejpFlKBWF4cRfb6ELjUElsYCUY/tWrsIN8/uRltjFhJCbmPG6P6ozE0Syw7Sg4OQewNs9zTwCLDa6ooR/fQhFkwag3vnjyPi8S0E3LmI+ZOG4cz+LagvTEd2XDDGD/1RpiQcafZuXoyD25cjJugOdqydhy0rZyPy+S3sWL8QowZ8g7igW6IDcxoKoC9JxKHtS3DjrA9ykkKwZvFkHN+3BjWFCdClBGHsgL+/BViPYNrofshOCIbdVIEJQ37CCZ8NiHh6E1tXzsGUEX2RFRvgMUK61yCeBFbFbIwqjNL0UCycOgxXju1BbOB9bF4+C/u3LUNpVjj0pYnIin4o0+rWulwYKzLQWJqGp3fOYsPS6UiJfARbY6aY39B/+87l/QKslQUxsIu9IyVQLnKw7O9nKE8BK6VVBxdlzJzSRWHXmjnYv2kJQh9exfnD2zBx2I/QV2WgoTgB5ZmhaKnJRFttDgxlaaJXzEsKxuzxAxDqfx2l2ZE4d2gjju5djcjAWwh7ehNTRvdBUvgD2PWUxKlndbdD9azE6pTyFePkvnXYvnYunt2/gJvnDmDhtKGIfHIJjiYdMqIewVSZIdY0z++cxOxxfWCpSQdaimEz5qGxNFZW0OdOHoarJ/ci5NFlRD+/gfriBLGIEdtOMVNyb1bSHQ/I/U8MrCkRD0RivXvpECIDbmPJnNE45bsJNYWJqM6LR0HSCxjLMrB56XQc81mL4CeXcfn4XuxcPR9ZsY9hqEjE6QOrsXf9QjSVZMJJSw9amHxuwEpvF0N5OsIfX8PSGeMw6Ie/YewvP+LM/s0ozQyXgAzFGUFYNXcUOrkoYSnFed+NuHB4M8qzIhH59BomDv4e4wZ8A59Ni7Bw6mBkRD6Ak/ovgw7t1Wm4fmIr/G8cg6kqC2FPr2Ln+jnSOUqzI2SU7qRTgovEGv38MqaO+ie2rZ4Nu7kMflePiW5uysg+2LRsJjYumwF2QLcYpRtAcT8PzwHrSzOqfDRXZyH8yTUsnDIcQ3p9KaDCqXJ7Yz5SQu9h8bTBojLg4pXNQPOcAiRH3MWhXUtQlBkMGHMgJm/mAjy9dwJXTu9AVWEMnM30fSfo9Dyw2g0E1nzYDQUIf3wZK34dixE//x0zxvZFmP8VtOl1iAm4jlN7V6M0PUQkcrupSKbADaUJ2LiMu5g+RltjLjJjHmPT8mkY3OevmDl+APxuHEdDSbIMNp+zKoDASeuA8pwoHNyxHGPYR4Z8j0M7lqG1Jkt4d864AUgM8UNrnU6sZnaunSX6dPYHtJQgOfwO5kwchL7f/hl9v/mDpIHf/xEv/C6gvY66d1XdI4Po+wdOt/n8EwIrVQH68lQ8v3cGsycMwODeX2Lu9CHISgxAW0MBHl09hu3LZ8HaUITa/ESsWzIFQ/p9idkThiDE76rwR31JNA5uWwC/y0dhLM+Bw1gqahMuhLpdx24wwSMSq5i7NDNyTSGsTcVwGKvhNNHTphRcseRClrM5QySQrkUiRgRiQAvxc6Y9nZpMbGi6JhYo9oViE6l6cZlLZDGLNqx25m0ukWhCBAuHBJ4gYxC88sWtknaqzuYSWOn2ZylHc60OgfcvIP7FPViNJXCYaTvqIWZyKx/PASttUxUzKkoadGesgFVfCruxHJwRUE1iN5WgLCMcl49sVYGHo3KBRBqy0QPMkidG7WDkIS6AMDIV6WUuEgsNAqtiPN+zwMo2VFQdZHSCe6nUz2muhM3ETlAGq6kIJemhCPU7j7r8OAUgGDGsmTEK8tBhyIKNwWBo3yrtXyYOC1zs6DSWysIoQUvjF/c6VM9KrIqagwNhETqNxVJ+m/nVsl8/4YPiNBr8l8NuKEFnE83OdHBaikRFIKoCUzmsxmrYDJVwmKvgMJaLlAZzmdr/uFDowX7gUWClSoh8oNixinBAAYEL26YysQqwtZSjw1gkvJER6Q+/i0fg0HN9plQcb2zNZbAZy6XedFygQwWdZ6w0ZzNXwUk6iA3yZ6ZjlVgBLJh4TanRYgTgeE6CvCSOLG6IWQNB5i2J07KuxBVbLb28TpdY5stpjOvxZd5aWVSjYumoBeLyl/jiBnLjHwMMW0a3ToPi6vaufCRPhroTW1DqoqjXfFd9umNOzwGrQjvX7xGAFENv5cgoR0VoqU5HVU64Yr7EsH7qAKQ94zqwuF7Tzt0DHKUcSl6eWbx687sEeaWOvMdv1RfGwlROyZN0pQ2zclTKrvChVo+3Hd/8his933bew8Cq1vN9ZdclPkNrLaVXhTYOA+v9sj2Ud3nPNb2tbh685jFgfbNMb9KCsRLUOpuLxAOxriBG7QsKn7xKA9drzF+xBNLy/XCeeLOMwp+ecBDoCsYigEkJ6rckjk4cOd6XFEBVAFZxkXXnm3T9pJtbR4OiUxS/afrDy4CglJnnr+elgCotB1wU/eoo+vJZpVO/v2E8Caxvb1DX75PhuLBj0+tgZ5hFt6Tq7vN1/YbruZL/pwLWN8tlbcwViw7FGoRSlztt8GY+rnV4/3nPA+v7y0PzwgJpX4mFaypUbFM/cTt3VyYlKJOan88AACAASURBVBOjW/1Wzyv32kqbBWu8bm3ynOTZbV3fQWvPqALI0JoU91uPbwG2l+ClgR6BlUCnSI7a0a0yNCtuo3xfiy8gZkuyOvoyT9e8xA5UJHJ+VzOm1sqiHd3p1D0LrJpdLhnvU4MqGbCngfX1ekkHewejf2wHefW9zw9YNUAl7T99/d0Dup4GVm2m4srvr7abm+X2IO94CFg55VaCffzW45sgqgHXyyNVC3RbY7Jz4cWoRMvp7tvUJb58Rge7MRftDenoaOTKoPKfeb58RgtgUiiBTjrFpEtRQXSVUxtIRK3RXQP2MLCSUej0YC6SeAifuuP1NLBqnYff7ZoOerBzaPm/PH5+wKoNLtK2VPN8cqm9Ox5nDBFPxQpw41vqgKLVW+FB99572a6ef95jwCpudWqkHVmwUs+pKHZNyj0uLjHClHKPZg5d59SHuoaDo30ZF6Fc9LGyvYkpD6aqROQmPpKoNIqRNF38FMNoeqNo17S8xUNFK49FB6shB8UZAYh/cVWMzaUOLuXS3kNzCcwVqShNpxlHkuh2XwVWTj0I/N01UM8Cq3Q6VVoVtcAnllx7Glg59WMdeWTqnv7dtU939z8/YGXIQNJdo4MmtX16WryHVj0MrKyrxgNddOi2L76n/B541zPAqqfnRwHo/dRan4W2hmxJVqMO7Y05cm5nkAxGqqpJg5XeLs1F4i3CZ1vrM+UenyEAUDLsaOCqN6Nf5cs5o1CRibj4wpXOjqYcpEc/wNWTW9FSn4mWuky0NWRJrIL2phwxkGaZtNVRfoP78LB8nYxoZVLyyE3yx4Gt81CdHyXmRbzHekjMA3pjMCxfUwFqdfF4euM4kl7cRicjbwnQa6HWPk9g7enO1dPA2tP1Y5v3qEurBzp4z9Oo5yXWf0kdu2kbzwCroQim6iyUZEUgJug2ynOiERVwAw2lKRKWLicxQMyj6FYY8ey6BE+x1OaI73Jq1CNEPLsGXUqwRLZqrc9G5NNLqMmPFl/nxpIExAZdg7kqTezz6BNNMyt+64zvRoQ8voS2xgIE+Z1HpS4WKZEPkRX/DE3laXBYytChL0SlLk6uF2eGIyH0PspyotDeVIC64iSxhb1z8QDSY55ItKzaokS5xvdpskQnBPri0+A4yv8aTuxeCX0JY5hyxNOAldYC7khMPSux9jTDeYFVsULpabp/dt/7F0isnxsNPAKs7TW58Lt6HP/8+3+Kh9PUkT9j+M9fISM2AMf3rsfB7SvFjqypLBNTRvTBk5unERN0F4tnjsKQ3n/DyH7/QP/v/ojb531hrsrAkhlDcffiPrTUZiM28DomDvkWpkqGiSuEw1Qs0fYD71/E9tVzUZ4TB2NlDn744n9hVP9vJPX5+nfYv2UZWuoKUJAajgE//BnjBv2AcYN/lG9dObEHiWGPMGlYL4zo9w+MHfQ9fvryP/Dw+glkxwfh4LYVUpaW+kI8vnEK21fMQVFyOErTInBm33pEPL7kBda3jNheYPUCqwCcF1g9E4+1JCUM29cuwtE9G1Gak4jTB7djwtA+SI54Jtd8d6yF1VglIc8mDvsZ96+cRF5yBOJePEJWfAiiAu7j0M51mDl+CEzVmfC/fRx7Ns5F3ItbuHd5P1bOG40OmgyZi2GlcbCpAsd8NmPt4pmSb21xBv78v/9v+N++gLLcRJw6uB2r5k9FYpg/zh/dgxVzJ6MoI1aC4f46aTiunjqAqvxU+V+YHoPUqAAsnjkOR/ZsRHFmHB5eP4M5k4ZDX5GHTSvm4toxH+iLM1GnS8IF3804uWeVC7BSWvVKrOxQXmD1AqsXWBXdrUck1oyIx9iyah4int9Fc10RQv1vYfLIfkiOJLBuwP5tq2A1V6GpIhsThvXBg2unUZyZiBtnj2Hu5PGYNmo4xg0aiKkjR8BQnYbS3AisWzoF+7etxMHtq3HtzAHYLKWyj1KHKRudpmKcPLBZ4gowlFpTZQ56ff17FGVGo11fhpvnfbFm0VREB9/DjnULcf3MIZhqipAVH4bVC2fgxrlDqCpIxon9mzF7/BjMnjASvb7+L+zbtgwV+fFIj3uOxbPG4cWjOxjS+0ekhD1CR50OxrI03Di5E5sWT1QNiz80zKBXFaC4x37ahYNPNy306ljdoq1XYvWMxFqUFIzdGxbj6Z1zsNTm4/6V45g4rBdSo56JGmDb6nlyvTw3DgN+/Ase3TiNyOf3sWHJXJzw2YWbZ05hzfz5mDJ8OPSVKWhrysOpg5sweXg/LJoxHgkhT2BjCMHmQnSYMmE1FeL80e3w2bwEVmMZ9BWZ6P/9H1GRFw+rqQw3z+3HmkWTkBjmh8O71sjWFMaqAiSE+GPBtDG4ec4XyZGPMWlEb9w5fw5+V85jysh+8NmyCDVF8agpotS9DbPHj8Lgn35EaXqEuIQaSpNx4+QO7Fk7u2snTHEnpUupW1tbeIHVC6z/roPKB5TbC6yeAVZTSaroJNcunCIRdFbOnYAxA79HesxzXDq+G79OGIQzBzfj6J5V6P31f8Dv2lFEPL2FlXMnY9/mlTjnuwfzJo3FmF/6oL40ATZzIWKD72LKiH74dcIw1BdnyEIS99nqNGVJ1KUHV4/AZ/MiWGpzYajMwC8//AHluTHiL3zr3D6sXTQJGbFPEfnsJmaNG4SLR/dg/eKZGDvwR9w8ewCpUU8wZuC3OHdwH84f9sHYQT9g1/o5KM4MRWuDDqmRT9H3H19g6cxpqMtPAF0FyzJCcMpnFR5f9XWRWBVXS7dGcrEk8Eyga/e+9wGd4S060w/9hlcV4FUFCM94gdUzwOpsKkJZVjRO+KzHyjnjsG3Vrxg78DukRfkjPzkEvttXYNH0YTi6Zzl2rp2JmMDrKMuJxI0ze7Fo2gisXTgVpw9sBeOE1hbFwmYqhC75BTYsmY4dq+fBZiyTaPYEVptF2UIhK84fJ/etQV5SAJprs7Fx6RTUFXHfrDKE+1/BWd8N8o3KvDjs37IU86cMx9yJQzFleB88un5CVvvP+m7ErDFDsWHJLAH+c4c3oSjjBVrqclCYFo6xA37C9ZOHYKpIF9OvhKDr8Fk/G4UpHxtu0CuxeiXWnh3sPnRw9MjzXmD1DLCCOz0yKpW5FO0NOiSF3sPscX2REf1YNjmTPcY5VW6mXSgN8/PEjtVBO1UjQ71xtb9EAlszOEpZVhhuntmLtfMnIvTRFdgNxWCAW+6Cyb20uBOjpToD4U8u4va5PRIKz2kpkS13uQ0HI9jweXN1OvxvHsflo9uRlxCMW2f2Y8uyGUgOewCGmKPplsNYAZu+VMruNBfJ3lnl2WG4c34/RvX7GsVpUbA2cdfHPDy8vB/XT24FfdQ/jgG9wOoFVi+w0kxRmd3896WFRxavJPwfwwBaGLYsH9lx/ti6Yipy4p9K/EOaSRG0FG8relwx0ftKS0rYP4b+Y1rx6whMG/kT7l7Yj5ZaAinf5T2d7EeubDNciLLsUFw9sRWmqlQBW+195VggDgOJobcwa2xfDOv1BaaP6oOnt04KKDNiuIMRskwEZII28y9AcUYgtq6YhNnje+PJjSOykywNw2vywhH55Bwqsl686nnVFduAoNkdo3iB1Qus3fHIf4P7XonVQxKrxAMtErcyekoxmlL7azufOuhtpe0R7hp6T/O17zoWw1yZBktlOjoaaMakrbxrxvgM26f461ubcmT3UR5fj0rFYCn0/+f15upMNFdlSbI20g2S2/3SPIgeUwS7l3EIGEawrS4DLfQQa8qBrSlXQgtaG7Ml7CDvM06m6zvKuRdYvTpWr45VhAsvsHoIWElIM8OXEQgV3367uKASTBlZiaL/S/DqAiUBUwKVlpSI6dwMjNtmKFt0qLFPX3lWvdbCMGkM5cf3XZ/juRLmTzyiJBAJA2krO38q5dFCALLMr7/LqT+301bLZcmX/4xypewR9JbvCUB3J214JVavxNodj/w3uO8FVk8CK4FQkRBln3d9LlzjpSrASmBxTa5SqAJW3FHAYaD0WyCSohISUAU4FYCVzc8YO0AFVe5V0wXOyrPKM9x6Il92NoC5RNnBUeKSspx8l/EItEj8BFgFjLmlsBah32nmTpa8riSCsBJG8NUyKYNFd53CC6xeYO2OR/4b3PcCq7vA6gSc6EpOWyscnU1wttcDkniuBzr0cLTXw9lRB0d7HZwd9XC2N8o9Z5seaDO4JD3AdyQ1Ae1qajMC7UbludYmoM3lXtcz6nXea2t8Mw8+98o9ftcItBqAdp43Aa2N6rt8X03a9dYG9R7zaVCeZTl5X8qgnss3tG+9Xj/Xurqcy/dNcLQ1A7ZOwGaFs6MNznYLnCzfG3RyedeVfq/TTaPNRx0bFBrIt0l7Nck3SBu2sx7OdoPSlnLO/01wdjR2JWlLoQlpy/stgB1w2AB7R7vaTvUuPPCOurGeH1UPrX1cj41AB+unJdaH98l7Kj9IvcjD707KO3VwdBhhd9hZLTjtdqDdBLSRPuR3fsMdPiB9+R6TyutSHpZJK7tWTu3/bzkyL63+7zqSj9/THh90jzQww261wuYki9uUukq/Yt/id9R6d5Pv+9rkQ+69bGvSkTxRryTp+7ym8AJxrCvfLt5ukLYlngkvdVNmqV+nGXC0AQ4r4HTCoULo/0DXjyzkUFFVOTgdDjgcVtgdbbA7muFwdAiTOR2dcDra4HQ2K8nRCqfcsylMaLMKkBBM/v+bbIDNAQeTE0pysJM64CQDWt2kjb2TaNVNagfsbd2kVsBhARwEwQ7AxvIxWZX/vO4wK+0o7dsBp6NdTWzrVjW1ALZ2wMYytYG8QNxxOAAHj3bWkfdau297t+rWXd21+2Ru1qFV+badNOE9Dmqspx2w29T6sW7vTrAbhL+tADohY4ZKMzNgZ0fSaNhdG9qhIA6PLrSWsrG9tLJqdfitR9c8tbxfP7Ltuiu3u/dJYxusDqADgJVCmZ28zW8wufDYe79JPHl3e3zIPfk+vyu8RZ5oVpL0D5UXuvhA428eycvk8RYV08jnbtCB/OZsB5wKsDpJAwAuwEpQVYGVNx0O2DvbYWszwdbeCFtbHeztTbC1GWDjsb0Bto5aJbXXK9faDLC36WFvr++xRMnZ0fa5pTrYW+tga2uAldK9DErNsHYaYRUaul9ebnvhbG18b2L97e01708d1bB3VMDeUaU+x3ca1HaqUa53VMDWUeOSqmHrYHK9VgNnWx3QVgtHezWsHbXo7DAqo7XNDmu7Gdb2GljbKtzige7q5vZ90qmtTk0azZrgbNXLDMHZaoSjlbzb2G1ytpYo9XK2wgY7HI524TG0VQDtpFE17O11bvBdA+xtjSqdNVrXKvSX9mA+1e9tW7frTx4RGtTD2fbupPBK9/3TnT7lbKmGva0BHdYWdMKOTlur1BVtNWDiPfKYO3m50y7uPOPgDKrVAGdrk0qHWjjbmOqVa60G8BmbYBZxyzU1dP0nhrlTbqfVpAKrTfrAG8CqaQAEbnnXYYOzzYROYxXspnIxhbIbaYPKHVm5Myh3TyxUE2Ou8lqpeE5ZGVy6h5LszsndGD/D1GkpQGdLKWCrk9TZWo52SxGsFvqiu1dm0thBffR7ks1cAKslt/vUnAWrJUd9Lk9tIx75bjaszdzxNBv2rpQj9sR2cy6UxAA5OrFR5n++09Gci7bmEsBplulzRzPrmIsOS2b3PCB67PfX7X31fvWeaq9MenXRrAQO7tJrLIXDqO7mKXxL3n13cpqz0NlSCKu9EQ40w2Frkh1tqY93mHPQSd52q/3yYWXbmPNdaKHRm/RT2uLVevwGemg22xoN3nJk7GJ3+qY7/Gk3kRYF6OiogdVpRDsHWe4OLHTKVerNxe5uacU4z+9ujw+6J23N9ma7u/AEz1VesHPnV7GVp708v+2KY1o5itwotw5WqoeoCnC+A1g1ebULWClKtxvgMJQpbp1GGsszaZsAav+1I02alMUlhyUbPZWclmzgc0zNOWKLa28pAmy1gJ1SbKk0lrOZi22Z7pWbi3VCc9L9Hcmc+xH0VsrnsPD4sr1gyYAkcyZgzgLM2UqSttfKwgXAbDgtmbA1E5CLAIcR6GyCraVUrtmb01/J1/Ub2rnTkvPuOr2rru+8zrJpvKjx6Tvo9c48NN5Oh42mftYGwNks9ZKt2tX8HRbuWsFt4N/Pe3zGYWHbuKZX6f1paeBKD/Wcjjcu7f2u8+7qJvfNWZBdQTqr4YQe1o5KkDYwZwjvcDFY/ndDJ1lYfm+bfGw7vl5/DaPIv+RvLZHHyYsaf6t80F25KYy01sJJlQ5VAdSHqb8uVcCrwOpQdEpc+DGVAbRNNWYDxizAkKWca0zMjm/MUa/xmRzZvI8WA9qGfGJnSlvT9yUTdxjlCr6yJ5Wyyq9sCMi8rE1cwX8zj3eCjccb6kMaV+nk3AnBYS6TjolOA5zN1eKyK5YTDEHoVhlz4NRnAibSNls95zUyL5khWwBFyZPSLS0wFLO4l9uGKyZtsBSBSbmubJjI7W9oqsadGyQPbknOctGOV7Yn526s3NvIJRl4zvfYcSjFlgG2ZqDDDKeZe9qznbg/2avtxe90XRPLEtJJqZfwFnmMFhy8ZlDrrP3nNaHZa/fJk3xG+JNgp5rgNWUo17r4Vc2boMh7zIv3+B3Jg/e1suTBYSoFOM1zdEi9YCgHpN6UyBiMR7H8eH8bsr6vJsUskHkoSbEy4Xc5iOUoZdLKwaOWpLwsK8GcvKOBgctR6JcL6EkTDUhzlf6p/RcLGx1g4S4eBEGl/bvaRTNJdIc3+T6l5PY6wMGF2rqXQph6T7F57q7vkNdYLx5VOvC/tI1GGwojKr8IT5AP2N4u7djM+qjXeY9WPqSFgXmo14WvVEA1ZQIGurHzm6SZC73lG92VWwdba/1LYHU6uX4lv3cAq1NR/nK13lShAKsUVGNgVrJQrjua2IC0XVVNoaSxFFtSMX0yFYOmVS+jQ739vOsZc6n6bIlijmWk40CxmFBp+b2SF/P+7BJNaRiEhVORKqVjdljgtDTAYaoQO1uxqXWr3DQj415PZBTmSQbJU83L6ARBZiKNygBzGWxNtOEthV1fBIeetC8BLPxmKRx6tksJQLdk0tXM+wRb0pwzk3I49SUAk4lAUgroNfoWAXyWyVAMGPhNetJRDVQFWNuA9lY4TbUv47UKAL1sb07N2M5KW/MbPFc7N83lyEMckHnNUiB1dHKmxM7O3Xa1ust/5ZqAtYH8qAwmdvIjJWgCBsFEJH4O2Ow0/K9u2813+B3hWwVcwGtyX3GBRicXw2gR0AoYqhS6GEi7MoB07Lb9FBopnno8Z7kUvmZbgeBtLoXU0aSDrYkdnGVhX1Lr10x7cdJI+S/nYnettr0pD3Y9wZXvqPvIWQrh0BOk8uE00GZcSTIYUj1gYFLKorTByzbq6lvd1o18we1ZSuGkxY69FY5WvfyXAcig3ON99+ikg1OjP2nA9lTbx9HEtlPvuwI+n2tW+pr2rJMgykFI6EV+Ynurg4fwEs1DCdrEMrY/6UQMcwVkfo/3Nd5/99HW2vAqsKpCazfAaoTTXKV0JoKnNB4bhQ1YitaaPNia2ChkjiIZhSn5tFRnwMmRjMSVTstnVMZ6x5Hv02GgvS5HsW3Vc/M4bp5WBGujDm212ehsYAd5LR+ts39OR5Fm6MlFfR+B1QJ0tLwEVt6X0dkFrN5Rfquee4gVwGpg4O9i2ExFaGvMk9TepPv/2Hvvt6rSbN/3/h33/HKe5959zg377t17n+7Tu6u7uru6Qlcuq8yhDJizIKAIgggKoiKKASNgQowYQAREEJScM4tFzrAyaQX43Ge8c2FZ3dUFXU1Xl/tQPrMWa6655ppv+o7xjvAd6v2EWRa5LNI2BaZjfQ04+htxuUFWQHOsr5Gx3iY1Xi6DRlatFW6UBdaqwMLe14SlrR5LWx1DnfWM9emYMLYoDU00j0nt6xXAuoFVuHJxasA6bulWNk6lCf/pWJn12AfqsPcLSMoz6HHKuFv0jPTXMSYJIxY9Y4MNDPfXYumqxNhehqmzHEN7qSLNEQJ0sblJP5g6K1TfjFuaVWkeW08dpo5Kdch3TZ2lDPdX45SUZtHQxP5n0jPcXY2lo1wdkq031i9gLnNUEzqiKIyLYLGLR9kJYzYwdmjCRFW30ITCq374C2OnAepkwowAgMxd7XfGjXo1VkPdNao9MsZSikjaL22TsR3qq4GhNjXu8pmMu7mrQvWH9Im1p0p9V9ov3x/qrWV0oAGH2BDNLdh6ajB3VqnD1Fmp2OGsXVVqnTkHBZhl7OV5vmN9/qU2feu8rM8WxhWwDjE+MsiECAul2cv4Nqtjyn6SvlcCRo/MzbG+Ohwqc9IthCU23dzMaG8tY321mlBQ95b0+tZX35GadcIvotXda3TPhSrMXdWYOysZk5p9Ut/OpMPe38RQl4CsCEq9VqhR7S6kYrM75v1bbf3utfrXA6tyXllwWbqVw0ppN1Y9Q311NJVnc/fyGS4cC+PK6Uie3r9Od2OxGtBefT4J54I1bUNt3Se3f9/eEk0u0m9e6xnuLSP74XmqXt51l6qWCV7PaH8lVS/vkJcWj0s0mte2V5pmMjl5fyKvFimtLUUN63BZ2kFi3exWxm19yjQgHArYZOshWsj3P3NNURo56Xfob6/G2FNPWV4qF04eICYqmMdJ8XQ3l+MQQLCI00My1BrJSY6nMjeJ4Z4qTG0l5Kdd5+KxAGKP7ycvNYHhnkrGldYrW0IZlybG+ut5ePUUpw8FcSZiH/GnwhUdoyxyl7URl7UWl60Kl022USLp5Xt1uCRbzdoGLrFFWnBZO3BJNV6rmAK+PebGtnyyH12gNDtRmXWEpEdfk8fd62dUe65eOEpFQRq9rZWkJsUTfTiAk0f2En1kL0dCfbibEENPawWdTaXcvR7DqaOByHdqSjJpri3k1pWznIgIIvpwoPrekVBvnqcnYu6rwW5rxmFpZrhXx534k8QcCeLUoQDiT4WpMj0ucwcOYxsT1k61nXTJLsBpBEbAYXQDhKY1ahwW3z9ualxlK6r6YbJsu1ZcU4h+msszuHUxggvH9nL76mmaal4yYmxV45z95Bbno0O5cOqg6gdTTwNj5nYKsh+o8yciAoiJ2k/ynVhGTa1Y+hp5cv8y506EcuX8Mcrz07ENNJObfo+YqFCiDwdx8sg+osL9uXL2EIMteWpdyfZfNMM/HSd5P9W81D6XqstNKkJCQvWcEimhdk+iAcpnGifI1PfSYTe0YutpJCPpCnEnw9T8y0u/o8oxyfmn969y8Xgo54/t53nyDfr05bjM7ep7I/160u/FU5aTgqW3Fru1mfbGQmLPHCY6IphTR0KIP3uUtsZC+tpLef7kFrEnIjl3NIy78TG01xYwOig19mSuN2hzXZlbpu6HPzMF/KnGOoH803ID1B/jLsZHTDitEhWgLVyHsYnG8izCArayddU8/HeswWv9UtYu+ZRbcVGYOquoKkhh2Zy3VIVWW085Y4PVypNsN1YzMlDOmKFSGfOlJPVwbzkO2caorU0dxtaXRO7bwM2LB7B2lzJmqMJuqsbWW0pd0X1Ohm/DYRSDea3yzoqHVhnITXVafr+hjuGecuwDot1WMdZfgdMgKau1ykY73FPGZGqs2GxHesoY6S3HaRAOgjpG+ioYG6jCaazDZapX9xEuAWXblQwuJclkWzbVIRKvEpepFpdVbKxGsJsZt3UzLuxcslWxCrD++X3ktzQbaRN9ujz8vdZyKMQXfW0+zfV5+O30YN3KL9ixaQlL5/+Rx/evMTyoU9rY6GAtDaVPWL/sQxIuhDPQWkTBswS8N36B57rP2LriS1YveI+mslScJhkXcUDVqaq2htZSln72O7w2LMbf04PwwC28yEjAbq7Daa3DZavGZavANVSuOW7Us4uXXD5v0eI7HSactjY1MSesVe4x0sqTt9c8I+lKJFtWfMSVM0Hqe9aeUk4dCWLNks/x3rycNUu/4EDAdqqLnpIYdwK/HR74e61hw6r5fPiHXxK614vaslzizx1j/cr57NqxhuULPyEyzJ/87EfERIWw12cDvltXsXrJ53zw25+RGH8Cc6944JtxWFvo0Zez8NPf4b3pa8XbezhoJwVP7ytQFSEo1JXimHNadUw4B4EhcBgYV5qdtmUUZ5TMu6nmwYQIWKv0sRzadwTMTO1FxJ4IYN3i9/DbupjFc9/jTNR+BjpryU67zdb1i9ngMRfPzV+rMS54/gjLgJ4jB3ezaumn7PZazd5dG7hyIZJhUyuFuclsXD2PTR7z2bByHnt9NtLXWs3ju5cJ9ttCgPc6tq9bzFcf/4bta+fR35wLNlFaxGwiZeTFFi4KyzfHVG3ThKusQx2u0R4mxs0q9FIIjjRbpSZYRQhNdS/RMocGWsh4mMBmjwX47VjNxpXz8Nu+msr8DKoKn7Lky/fZtmYhO9YvZovHPNLvX2VksJW+liqePkxgyZz3uXQygu7mUkbNevKeJTH3k9/hu3Utezw3cCRkN7qqXJ6lXmPb2gVsX72c3VvWseizd4k7FU5fc6naLWhKRD0u5YSbeoxdw31aPLI7jvUvJAi4kVV5ssZVdpVwoypbhKkRW1sF12MiVBHAHl0ODlMVIwNlJF4K4YCfB40lT6jOf8z8D3+PruwFT+5cpuLlY4ydlQy0FpOfmUBHQ7aSCv36YrIexNNXn6fZagz1mJvyORG0jbuXIulvKqGt7jk1xckY2ovp0b/kasw+BJBlco6bBQylfHYVvfX5ZN2/QmNhJln3r1KXl05bZQ4lmbfpb8rDMVhLR3UumfdisXaIFldOTV4Kz5LiVEXWuvxUZPtcW5xOcfYDDG1VWLvraSjOJD/tptrSa4AsdhiRYlOlI04zpVXZqORaTTJqW3MJE2lntLeVazEnWPbVJwT7baWl/gX1lWkcCt1AX2c+XS15+Gz7WmkifW0V2M2NdDTmc2DPiNZhyAAAIABJREFUNj579y1iT0bQ31ZBxqMLXLmwF0NnPh3VpSz+5Pc8vhmDpasEl7lWlf2W8JPm8hf8/t/+meKce3Q25mLuKlOlyidkC61MQAL4YrsSgHBLcrFRif1Kts3jQ0w4rThtne72yDZVAEXMQe0cCfTBb9Nq1sz/lMunDqoQl8GWAub8/ueUZj5grFdHYfptwv02kZt8zW0H1qstYVLCOY6E7qGi4Bl5zx6xfMHHpD9MoLOpjMyUROLPHqG2OFU9p4QTWTqrOB3uz9kjgXQ35CuNXNrhNNehr37G2//+X6nKe0xnXQGWjhrsA26z06S5a8bKX0+Cyms7E1szLeXp3LkUoUqsDzQXEXf2IJvXfIm+9jkRIds5csCL3rZS+trLiDrky/GIXbTr8tm+YT4nj+5Rf3e3FDNkaGTM0szVixGE7t2I7G5Sbpxl26ovaa3MVjScTjEhmRrJTb1MROAG8tKkb6eav9P8fIZSWoV1ztBdx/IFf+R6bBQNsnZfpHDlwlGSEs8SdzaCnZuX0d9WgrmnkojgrRw76M1geyX3rp1h9eJP8Vj4KfGnD9PTVMDYQC0Z9y6w6JO36KzNo7u+AFtXDdIXGUnnuHYuFHNPFbbeahIvRbB15afUF6W+ZmacZvvFPDbUB05JvtESBFzfnXn1/cBa//IxwTvX8eDaSSYsYseRrU0Dw30VWGQhDjZQkZvM2//+/7Bq4ecs/Oxd3nvr/yMx9hhlLx+x328N2U8uY7c0UvL8IRuWfkpBWqLmmDI0YmjK59TBnVw7E4auPJuDezdxPMyLjvpcGsvSWfDRzxnpq1bapKbZ1VNXmIzvxiV88c7PWfb5u3z41r9y8VgoaXdiORK0jfLcJEb6ashMusKquR9QV/iUs4cDWfb5O+r94k9/x+e//x901xeRlXKdAE8P8p/eVVVho/Z7E3s82G0/lmiFas2RMOXE/GuAVQZRA9cJk/Am6BjpayT7QSJ7tq4n1G+n2t62NRTgHG7BMdSIqb+cR3fOsnzhhzy6dZmRwWb6W4u4FRtJoNc6Arav5+alUwy0VOCy6nGYq+nSPefG2ZMKWHWlGQpQBWwE+CydlaTfucIXv3uLHevmsX3tl8SdCqZLSpMrO6o846SNXbQbtzD4PmAV7X64HrtBCG1aKHr6kOayPKKCdxN3IkQBa3NlOj//7/+FnoZSxgaaaa/OI/rgbuKiQxRnrwB+T2M+29Ys4GnyDYaNraQ9uMZH7/ycK+eOsXrJF4T476Cm5LlmDrHpcBjqqS14zMqv3qWzLg+HoUnx+IrmZOosJvXeBb58/xdsXz2fbavmc/lkuFp4YsMb6xfPtDYeTksbEw4rTNiViWNcnHtKiMgWV0wc0gdTLcA/B9ZxxWEhQN7IUFclOcmX2egxh9iYg7RJW9cv4OQRfxy2Nqz9DTxOimXT6q/ISb/JljVzWfP1p2z0+JJ9fuspfZmM3dpKbsYtvLcuJe7UQc4cCiBwhwdDPXXYB8Qx2cZgSzFhe9ZzLeaA6oupn3uqdrk/nyFgFSwZ7Krj7V/8X5yLPoD3luX4blvJ46TLNFa+INB3I2ePh2LpkR1sI1fOHiA8YDP6yufUFmXQrSsmItCLmxePM9hSQl9TPrEn9rHwo7fwWb8Ez9ULSEk8h6m9HJesMSlWam5RdvkHCacI9FpOS+VTt9PVPbenpUDNELBWZz/iwK6tFKTf1Rwl4kQwisFYI7KWBIKynGR+9bP/m6qi53TrqwjwXs/RA748TblG0O51ZKddY9TcSFFOMuu//oLcxzeUB1sM6abWUg4FbCEmMoitaxZy8WQoHQ35jBmaqC9OY9En/8HYoHg4xQmgUyFCSVeiWPT579FXvqSzoZy5H/6OmMhQHt+O43CwF5UFj7H01pCVfJvlcz+mofQFZbnplOak0VRZQMb9G3z1x9+S+fAmPfpSArxWE386HLHveK9bRHHmPVUHS3nmBViVXXSqiSeDIx78yXArA9hNTIgpQIz0AqSi9SmNVe6lDaacF7Lt2oJUVs39kIrcDOJORRIdvo/W2gKc1lZGjPU0VWcSsNMDj0Wfcjv+LJ0NJaQnXcRr/SKaK/MJ99/JrUunMbRJFYYWhvqr1G7Bc/USVn71PgUZNxkbkG18gzIDiEMj9eZFYg7tI/nWee4nnMZr3XxOR+xmbEB2B5PODa3d06MN1DRWp0kEkh6noY1BfRVR+325fOoA2JrpanjO+7/+Ga21RYzbelQbj+z35mioD3ZzKxPDnUQe8ObUET/aG16q9j99dJW3/8c/EXVwj6q+u2fHegK9N1NXlK54djvrnxPktZy78VFKYKhnt4qTowlrTwVpSXEcC/Eh5eZFHiVcZOuKeZwO26OKSArPsDhfZTz+bsAqnnrRdEw6uutyORHqxcoFH3HqcCDd+nICvdcTHxPBmLGNgbZq0pKusHz+h2Q+SlBFMRMuRvH4ThxRYXtYMf9DDB21vHyaxK6tK/FY8DHrFn3GmUN7MbSIGawFx6CeWxcjObbfExGoE8oRNNX8nebnMwWsZj2D7TX87L/97+zauoq712KIPLCbbWsWcSv+FMG7NnHn6hmsvRJv3Uz86RCCvFfRWpODy9zKcH+jMk8mXjyG7IRFGF8/G8Hlk2Gk3Y4n8XyUUqKePbiCfbARp6mZMWMrTeXP+fqrP1CQkagUNrUTUyYeMeXJ7nTqfpgRjVWXn8Z+702k3rzkZuOXjKxWtd1qKM6gp7GQiheP+fLjdzD1tTBq6WK//3bC93uTnnyNff4byUq/wYilmcLcx3gs/YznqYnKgynZJ7JFP7R3Kws++x2/+49/JvLgbqQw4Ui/joaSpyz48D9U5QIJJRJPpng2b8dF4bXxa4YGWhkz9bBp1RIunDhMyp0rhO/zouRlMpb+ejIe3GLxnI/QVRaS/ywVvx0b1fv5n77Hb3/xLzy+m4C5p55r5w5zaO92zkcG4zH/j5jaJZ5SgEXYrmYYWCXkRcDVDaxiWx1szicqxJPf/tv/qWqBzXnvbT787S84HOxDR0MBo0Y9w4ONtNXlK9vSPp+tJJw/xs518/nkt//K2kWf8eGv/p35H/yWazFHMbZV4TTpVb+1VuZx4/wRAj1X0FSWhtNYr7aJUtlBtsSGlmosPeKNbuTC8WBCdq2js/alIglX4UVugNUiM9xhS3/JFCA2XAlZGdYjkQ1j/Tq12GUXcPlUqNrx9DUX8Idf/SudunKc1h6aawo4EurL5XOHGTO30tNSzsI5v6c8/wFDwplr1ZPxMI4lc37PgDjzOhp4mf4Az3XLSb1zCYehjsoXSSz74tcMtBSprZ+ApcrEEqFlbMTYWcNgazW2niZsXTrOHw3h4K4t9DYUur3NMtZ/P2DVzD065WyU6Ij+pkIayp6r7eyL9Hvs3LiMuNOHcFm7MHc38DDxojrXVPlCgaixsx5rr46yF6ks/fI9KvLSWDH/Ix7cuEBrVQEVOU+IDvXjxrlIJszt2Lrq2O4xl+QbMQz3Sqz41GAxHUBR18wQsIrwEyHywW/+lbIXT+hvraa6MJOwvTsI8tnA0RBfrl84hq27BruhUWmjYXs20tdUiH1Qh/h+RCG7dzmageYSRvsbMLdXY2qrZbhHj6m1jl0blyuwHWwuxdbTQGXeUwJ2rOHpgysY28pxisBTJi+JjZWwN/H9TN1XMwKsRl0JFyJD8N3wNT0NJUyYO9TAxUWHcsh/M80VWVTlpbLg83cZNrZjt3YRvs+bw6G+pD+6xp6dq7lz/TRDxibu37qotrLZjxOUFielWwaaizm634uI/TuJO3eEzavnk3onFruhhcbSTDewCvm1Fn4hmmty4lk2rlpAZ1MFg516ln71CWePHyL13nW1hchIvspgVxVxZ6IUkDZWFBIetJtAn208SUok4dIZ3vv1z9Xflt4G6ksy2eu1hpVz32fPluU4jVpojXJgiX1xJjXWPwPWBkW+nZ+ewLWYcG5eOqYKMW5dtZCkazHUlWQqwLP01DJmaCYv/R7+29dy78opMu/Hcv3sIRLPH2PV3I8I3LGWF49v8fRePI+un8bWXcton05pcrs2LdSAVRIYzDps3VVkPbiszCdDfTqG+5s4f2wfYf6blWBRwfKqzwV0JDRFBNsUwGquVk66CfGyqtRKPYbWMqU5xUUHI6V1+psL+PidX1LyIg1rv56XmfcJ9N3As1Tx5DeQ+fi62ga31GbisjWobKgX6dfxWPS+Erh2QzuZD27gt3UtOY8T1f1uXYrAf9tiZRKQ3xXNWIu11anwrbT78WQkXWakrxnHYDtnDwdzOGAH1o5qLTxQ0nP/jsAqi7WnPofUm6epL0jBZWzC2FHH/I/eJvNhAqF+WzkWupuBlir6mis5tNdTlYYvyHzAoxsX6KgrwmFsp6Ywk8Wf/4G2mgK++uAtslNuMtrfggjP6AN+HA/xVbb6ytwUBaziK5B181MEVgm7M3XWqUKfBZlJ2Hp11BRmcNB/GyfC9hB/+hCBO9cx2FKKtauacP9NHN67hbGBBlXySWyn4f4buXnxsDJ7iNb6OPE8pVkPmTB1MdrXgu+GZdy/eoqO2hc8vX+Zw/t2kfP4tqoqbR+UeHOJjhBnlZiDJCtSnMs/ErC6+hspzXqA19qFHN7rycmD/pwI3cXWlXO4HXsUc0cZ1fnJLJnzB4YHmnBaO4jY58WR/TspzEriePhu1i79hOgIP3Z7ejD3k1+T+yRBq11lbsLQUsSR4O0kXDqKvvYlYYHbObLfi7aaFzSWisb6S7U1VXGb7hjJmoLHynN+cK8Xxw4E8v6vf05M5EEKs1II3r2J7evnExXuy86NK1j0xfs0VuRxeP9uNq1ayNHQPQR4beCz994i4WI0xq4arD31xBwN4sv3fsmNc0eVRq40ViXN3AHkU3b4NE0BEmivYuW06yVOWLYjI/3iPKvC2lPD5dPhRIX6oq94rgo5Bnl5cGy/FzFH9rLfZz0nw/cogTbaV4O1sxJLR6Wq95Vw9jB9jcW8eHyDYK/VHA/xJuawH35bFnPzYgSDrUXKkZGdHKeANS/tBt7r53PsgA9nI4MI9PIgOTFGaQRS1kaL8RRAlXhlmXBTAaukTkppHrFJaiV5DK3FRAZvI/5ksIoltHRVEBHszR7PNUSF+eG95Wv279lEc80LDF1VRIX7cDhkBz1NuSrDS+JQ2+uyiQr1JMx/E6fC9+C3ZQWxJw7SVV9AS+UzQnet5qrUK5PIDolHteiUrTj7URxN5Zk8S7mKz6bFnDrkz7kj+wjyXMuTmxdwDWrb87+3jRWLjgF9PldO7iPUx4Mz4b6cPhTAlhVf0lr9kie3Y/HftpKj+7zUzmn1gg/JfpRAbUE6hwN3ELF3O2ePBhEZvFNdM9KnIyrEl2DvdZwM20NEwHZ2rl1I9sNrKkzy1sUjBHuvVmYAASAx200HMKZ1zQxprCKoRwd0xJ86wD7vNRwP9SHcf7MS7BW5j6h4kYzH/A+I3LedqP2e7PD4kuSEUzilhp7iANBxyH8dN84dYLClEGNbKfcuHydg2wpOhwcou7PU1at6mUza3XMs/+odFUVwcM82IkNkBxVCT+OLbzTWV2ncPxKwYhRHRwUVOQ85ExHAni0rObBLTANn6Wl8qRZQV0M2Z5RtTiZ1C8k3Tqv6U92N+VS+fMTBPRvY572a6xePEnVwp4ok0LZHjYx0S1HAE+Rl3MDW30Dpi4dcORtGXXEa3bp8ToZ5q9pa2sIWMGpUoFCa84iwgO0cDd7NirkfqxLYLdV55KTeIHjXGkL81nA7/jjHD+6ip6mEqvxU9XeA5yqiDvhwJeYQyTfPY+qqUQLhakwEG7/+goqclL8zsE5m72jAKuE5EpqiOZWEKEJPXnoi6XcvKGkt3u6y5/eVtJbFcvaIP/VFae7SNlp/jJsauX/5GIXpiQx1VWFsLiP7fjxhu9ez32cV186G0q+XLVQDCefDuHDMH/tgPVK08XbsYdVf+3zXkHIrRnlYxSb3zWLUfmNazitFxDEJrJrDx9pdRnJiNM+T41X4kjyDOCDOR+3Df8dKVeb8RdoNRgbqsfRUcuNSOFkpcdh6JWZRYi6blMe3pTKTU+E+7N2xnFPhvujLs3AY9HTU5nL97EHKc+/iMErEg4QP6agrTOHS8SA1/wY7S7gZe5iQ3evY77OOxzfPMthcrJXxUXGdf18bq2TJSUkjXXEqFyL92ee1QmnxJVn3sHZWKRth2p0LSisL8lpF/MkQJSyHe+sofHqb46E72e+9mkvH96Evf4bTqKetOkeBw76dqziwax23YyOVfVl2gam3z/Dk9hkGWvK1uGqVsjw1YPyYwCrCWsLZDG0lXD0TQoivB4eDNlOUefPV3Lx3OZJwvw0E7VjBvbhj9DbkuX0tks3XwKPrUeQ9icfWXar8Bu212UqAB3l6cNBvkyp8amgr5smd0+z1Wo7P5q/xWr+QXVuWcnTfVuR6Na+VAuUOs5pSgZoh5xVS50rlv0swurAFtTFhaVPquEh6LXxHbBOShyyZHbIQNXuS2kIq+47YRqWCq8ZCpOWnS0Mm0/jEWdLIhK0Fu2RImHU4TI04xJZnkwHQApq16yW/XZxYzbgMkj3Uye5Ny7lyMlzZ81QWiE0KH9aqBclQ62vONrmPON3E+SaST8dAWxmFz5LY67ma8IBtWLskZ1xSDyUzZDLcaAbDrcTMoNLmpJ8EBLQQMokN1TJIJF1UPPdNyLM7DCKs9ErbkxAatc2VTBOTVFkQg3sdLpXSpwWiC8iKuWQyjVU0OKwSzSFZVHry0q6Tm3pVFYeU3xGb65ipQXleJVh6TBw57j7XogK0CTe9cCstxlW1RRWV1OJZ5RnUs1tblA1UHFtS9VcyaFSkiXhtZaytOpzGWjcYaCYLGS95fnnOSW1Uxk7ao1UAljnpniPCYWDWvj/QXMiz+/F01L3AaRP7aSMO1a9ScVjup1XFwCb9KDZ1MTv8faICZG3ImhDnlcp+MosNuh6GW7Eb5Jm19khb5f3YoPSbVsBTOYoFmOV55VX6Subua3+rc7Ju5J42uUY0d62wp0NSOW3uNTkN0JgSXGdMY5W5LGFhkjkmTk+ZdzrskspqE9t4DWJSkgxC8a9ouwsNR0TYarXwpL3adl7DIcER3StTgfSZ9hvi0G1gxKBlMjpM0kdaH2oKmwgd6aPp9dOM2Fgl3ETTAprUYpAoAHE6yeRUxBuK8UeMv+7YV1nI8oCyUCQNVlLdZCsiGUJuoNTIIl7L05W83SGZPBKkq8MpWT8WHRM2AQQBFrc0ccdUah0g+cgSDtNOdKgvjxPOYmkTog3NG6zAe5J0Qu4t5WTk2WSLapR0Ri0oPy/jJp7rFnBo7zbqCqVKa6uWoqecNu7QGdWmqSS+tHMaUQGTwKoGUZ5Ba5u2fZb0O53SXlV4j+R/q0Wk9Z0mFGQhakHdEtfrMlXiEpIJ2YKrul0SQaGBq6SQyn0EsGWSiRZqbCvB0lnuXqSa4JI+FyEmvy3pf7IwNaP+pGCZbhyrAKtoqt8cWiC6xi8gDi1JY5SUZ4mEkEmtCWIRym7yFpWEMLlABGjl2WXxiGAQgaNV4BWgFwfIhLkNp9xXwq6MkioqAfoNShs3t0vCRjN2cy0Sm61SG5VQEjIUAXJxTlZpjFUzBqzSRum3b+JYRbsSwBKhJwJbZcuZJSxN4rOlb8RuKE7FOuX408bePQ4qplgC+rXy8uoaSWRQ2VPSL5qyIIJYzsnnqv8VG5f8Xatl3M0EqMo9ZhBYBVQ1ISzzZVIYSL9UuZMYhC9DFJw2jadBrUl5L2nagjmacJR1IIlDCieGNKEp60b6xmGU9OYqnOZaxpRQEoWlRSkqsh40cp2/zlQyQ8Aqk0Emxvcd0uGiiWlOH6XtfZddZxIYXwGlBm6yuCRMyWWQxeYmVFBg3KY0L1WHyuZmwrFIZ2hsTQKSUln1G0Yn7W8ti0kmrEh+2U5qdbC0cCcB/HqQxSgd6/5tFWuoJv5UAPqXPp8msM7UBP+B91Fg9gO+q0n2qWyskqX0l/rnxz3/17dzpqICftx2/uj9PUPA+qM/9wzOyx8RWDVJrDTT72yAG5RfAapmBhCtQdMcRIqLpBdWJs3mqMDZpEkqZYeUdEkVrK9lzAigitapQNXN5DOpkWplrEXTlvQ92W5ozEly3iXVZkVbNDRo4KpCn2ZiMbwZwPpDJ/SbBqx/fTtngXVafTYLrDOTefVNzKUAxw89JoH19S2Sm5vSotmdhOFK7Civ+CKVBtymeaZtEnAuGRTCB1CvrpNJIGW4sQkbjmbblVfResXWax+oYcxQy5ixjlHhERiULZGAdxPjg+Ks0Gng+p2C4IcA7SywaiaeH9J3P4XvzALrLLBObx7OkMaqbb1l+/2XD7FnuG1k32I3mrQBfcer2EDUll6HY7CRrAdxZCbFYu4o1uxGipawTdlAFPGKMKBb6klOOMPpsN2UZd9RdhKJjRSbVdXLB5wM28nNC+GIt1vsiE8fXFKpsZkPY+lqeKHsixWSF1+d7Q7Sn15HTmvCuW2mU2ZezRiQz+SzT32vWY11uimtU/fl9ObTT/Q+sxrrTGmseuUkkDRHyS8f7a/D3FGuYkslyNzaJXR04mWrwdRRqOj+xIsvjqihnkpMwqnZU6WuEeeLxL0O91Uz0leLpFVKwK/kdsdHh3LxWDCt1c+wdQtfpmivrW7nTQ0TNs3QHxnspfL8JVNJQnckNEi8wzGHd/PJb/9f9u74GiG5kGdNjI1UqZqJlyLpbSqirjCViIBNvEi5wmjP9IKBp78IZjXWWY31JwqGMynMZ4F1ZoB1wqBToJRx7xJ34qN4kXqDhPMRdDcU8PJJIjkp1xXx7lBfOTcvhVEvzFRtRdTkJ3PvynGunD6oMqU6al+qUJvEi4d4ev8Sj26cJulKNOW5ydi667h6+hDh/tu4ezmKm5eO8Dw5AUNrhQovEVBVdXosOk4e3MPSz95l1+YldNbnMTagw9BWrt4v/vQ37PddS1NZJvkZt4k7E6FS5G5cjKK9Np9HN2IUhd5Bv3W0VmS6vbQztRhmgXUWWGdqLv2E7zMLrDMDrNbWcq7ERDDnvf/JNo95rF74EfM+fEvxA0SH71HkFuPWdvpaClj25a+5dzWKgszb+G1bzoZln7Nl5TwWfvJ7ToYFImzvS+f8lnkf/Yrtq+fy9Zd/YNX8P9KjK+Xi8QOsXvgpG7/+nDWLPmLZnHd5fPsCDgm3GqrRuEGtTUQfDMBr3XIOB3mScvMCDmMruak3CfPfqtiL9nmvU+mLaxd/itemVWxetYj3f/2v3IqLVpwAn73zb+zatEiZDuwDwiYugDgTE3kWWGeBdSbm0U/8HrPAOjPAWv8yRQXPXz5ziJEBPdfPHWXl/D9S+vyRSq0U1iAplT3YVsLK+e9y7+pJGsuyaCh5TnttCSVZT4gKCWTVvDkMtlUqUBUG96HeRoqzHrJy3ofkpt7h/LEDeK1dRn3JM5Xmd2SfNwf9NzMx1MT4kLDYS4lmPdEHAwndtYPkxPME+25g3NpJWMA27lw+yX7fDQT7rKexNJvS5yl0NdVQXZTLFo8lRIb6kXH/qrpnXkaiCpCXdD/NdjgTk3kWWGeBdSbm0U/8HrPAOjPAWpn9gBC/LRRmPWSoX09O6m1Wzv+IkpwUog8FcOzAbhzmdvpby1j0+dskXT9Dc3U+UQf28vm7b/PpO2+z6NOP+frLOQy0VbJ26aekJV1WFF4Fzx4qlp7nj+9w6eQhYiJD6GwspktXwolwf/b7bcAuNHfDVTiHhOFdz/GDQRwLDdIYfuZ9SFtdkaJSE8afqAN+7N+9WX22f/dWPnj7P/jqoz/w7lv/xqEgHzLuXyPMfwv5GTfdAcJa3ZtZjXXqxTzrvJp1Xql1MgusMwOs+tKnhAV5ciPuJEP9HVw4cZQlcz6j+PkzDgfvxd9zM4MdOurKc3jv7Z9x6+oZHiddZc/ODTy8fZk8IUbx286yeZ9g6KzBY9FHpCXF47C0U/T8IauXfEL245tcjD7A2WP76WrIp09XwKkwH0J91yjnlZBYqFRNs55TYbs4ftAXqRfkt3MNoYHb2LxmPg1VOUSG+xG4ewPJ92KZ89FvqMx/TklOBuuWzSNiny/p968R4reZ3LSbOC0tOKWg3nclMvwg08CsxjqrsU4toGZGiP8Df2cWWGcGWKW65ZOkWDasmKPYolYv/op5H71Pac4zbl++wIr5n7Fl9WLF/v2Ht/5ZFXzLy0xix/olrF32BV4bl7F07vvM/eRteptLWTn/A57ci8UhdXuykvBY+EdFnHLxRAjnjwfTqyugt+ElZ8J9CPFepZhstEwuiVdtUtUGosN8MPXUcvf6KX798/+DCydD6W+vICp8N0G71pHx6CrzP3ubzSsWsmuzB1998BtCdm1RRNg+m5ax1eMrqgtTGTNqIWQzM9lngXUWWP+BgPeDlIEf8LyzwDozwCoJAv0thTy5e4ELUcGcPbqfpV+8T1nOEzrqinmYcI5L0aE8SozhxsUjitW9r7mE7JTrxJ0M5UpMGE/uXOTGxaMqBOrh9ZPoyzMVw3x3Qx6PEk7TXpND+fP7lD1PQkoTSyntkme3yE25rIgrhLxCi3ltpPhpIkVPbyqi2876l5w5sgddeSajgw3KaZadcpWO+hek3btEdNgegn028DAhhsyHVxS/q3x++UworTVZSFnlWRvr9BbXrClg1hQwawrQ1soMJQgIQYSkhDYpVviip3fYtPRTKnMfaWQlUhddAEpqxQtZhjvoX1jc5e/Jc06Dm/lKcv3lOkklVWVzNQIE7ZxWF+iVBinXunP5ZWFr5oBvXl8/J39Pvncp5qImBlpKuHgiSNWpVyWd5R7WJpzmRlU0T0g55Duvfu9v+ntWY53VWGdqLv2E7zOrsc6Qxippo27mJJehAV3xE2IO+dJelany/F1Goa5zk6l9kMzCAAAgAElEQVQYtdrzirBF2KMkh19y+uW84oTU2KVef6/+FoKXyc+tQrAizEMCuFraq0tIU5Sd9ZvUVXX95L0nCWIm7+F+PzZYQ23hQ4b7Kl+xAwmjkFCNCYOQcAi8KpvxN4GqLIRZYJ0F1p8wIP7N89vdtllgnSFgFbBS5CnugmiKp1So35o0nkeh6xLqNUWTJsDqPl69F3AVikABVyFAEcCVazQuRVWwbxKcFW/k97Fovf6Z0LK9dqh7ar/hGtSeR6Mk03gpJ/+WDDHFeGUTDlBhvRJAnIkFMQuss8A6E/PoJ36PWWCdIWBV6apaVVYhJ3YZhV2+WWVEKcZ2qQkljFTmehz9lRrYmgVMaxk3VH8bTKVK6ZDwpcrkaVAcqcJOpQiODbWKAlAxVE1qoH/Nq2zrX2mwwgcrAkGYsiYP0U6/YdVyKELdZqUJzwLr1ItZM5m8ObSBf/2YzpKwTKvPZoF1ZoA1P/U6xw54czTEm8jQXUSG7uZwsDeXY8LRVz9T7OwOS51ifsfayNhgNSmJx6kveoi8V8zz1kYchhqunw+ltzlPESqLrXPC1qQIlkcNtTSUpdLZ8FxjEFemBQHG7z7knhrxsZC/aIcwV718coWizBsoG6vUgH8NVJXWbRWtshFbZxllWXdUnfdpTaZpabSzGuusxjq1gJq5+fYP+q1ZYJ0ZYC1Iu0lUmD8he3aw5MsP2bhiIeFBPioPv6XuBWMWHQ5h/TfX4xJWd2sjWckX1WHuLsEhW3Qph2yqIz5mPz3N+bhsehXs75DvWpowdpUTHeFDR+MLrc7Rt3hbJ6sHfPMqwCplRF4/7MYGirNvk3Q1ClNnmSoo921glW2/mBKaMLWWcPVUCC1lmUha68xM9llgnQXWfxDYTUvwz9CzzQLrzACrrbOc1vqXFOc8ZvOqxZyJDKGm+CndzcUIsOak36Iw+wHJt87Q31pKU2U2ibHHuBgdSmnuI1pqcsl4EMtgR5niA+jTlyhAHFdg3IS5s5rkxAuciwzC1FlBZ30RL9PvUvjsPvevn+bpgzgG2kpxmvVYe2uoKkgh9c5FCjOTSLsXS1djPrbeGmqKHnPtXJgKv8pOvoalqxpzVwnJN05haq/GZWxT5CxZj+JUAbOSZ0kcCvBkUF/ojk74WyfeLLDOAuvfOofegO/PAuvMAKtsnaUGVUd9Ad4bV3Ar7iTm7iqcVp0Ksg/23UzAjvUcDfGkJOcRB/23479jHYE7NxG0cyOXosM44L+FttoXrJ43h6bSbKVNCreqhGl11RWyw2MJhRn3Ge1voCjrCXs8t7LHcyNBu7aorKprl45i6q0jL+s+wXu2EOSzkcCd6/FY+DGFz+5R/PwehwLl/BoCPFfjv30NTx9cx9JTxY41CynISMHSqed23ElC/dZi7irH2F7Nqnmf01SaocixtdCvyRCwHzLBZ4F1Flh/yLx5w74zC6wzCKyWRjrrC/DZsFyBk7WnWlW8LMu9j+faJcQcCVFB+veunmLV/A/JfJBAcVYy4QGezP/oN5w7FkSvvoi57/2O2vwMd8VN8dbraC5/zh9/9TP6mypwGZt4kZbE+q8XcvpoKCW5qSqbymPJh3Q2FRHiv5lgSUlNv8v1i8f46Pc/43laIjnpicTFhPHw5nkSLp1g50YPAr23IOYBSRI4GuxHdX4WpyMCOBK8FaelCVtvPVtWLCb7QRzD3RVaPKuKq/2hE30WWGeB9YfOnTfoe7PAOnPAKrbTzvr8V8BqEY3V0kDJ87uE7NpMfvp9rN3VnI7Yw9mjgYoG0GXuJOXmRUUNmH7vEnaDjvkf/I76wqeqtLOEPwkZtr4si09+8++Y2qRYYAvPU25xKNCX0twnmLvreXTrLMvn/0GZGDZ7fMWNS8cZNbVTW5rFgi9+R9aTG/S2lfPg1nkCd21iw8pFLPjsY3ZuXI3d1EBVXhqbvl5AbHQEB/w28ejmKZxmHXZjMwHb13P1dAim1qJXiQJSAeCH2VxngXUWWN8ggPyhdtlZYJ0pYJXy0/V01eXhu+Fr7sSewNJVzri5gYrcJA7v9aQsOwVzRymxJ/YRuW8HnbX52AeaSbpykm2rvmSguRi7oU4D1qIMFZjvVCVrG2kuz+Kr9/4DW1edqjLwMv02R0N2UV2YgbGzisd3z7F07tu0N7xk58bFXDt/FEufjoKcZBbM+T1PUxO4nXAGj2Wfcyx8L9djYwj224X35g3YJU7V2sHO9cvxmP8pATtWUVP4SJ23dtewd8d67lw6grG1SIGpZHn98EysWWCdBdZZYJUwyh++ht6M/puZlFbl7a9T+fy7N63gduwxLF3ida+jPPcuh/fuoCLnMaMDVVTk3mP5l7/jcOA2zkTsYcvyz4kM3qZCoiQMa/4Hb9NQnK5qfbss1Srmtb3mBcs+/wP9TSU4DA3kpiYQGeJNXXEa5u4KUu/GsHzeb+lqzCP+9EG2rJzL0RBfPDct4ze/+Ceeplwj8fJxPJZ+QsR+H4J8t/HuW/+TjSsX47JK6qqeJ3eu8Pk7vyRwpwcDbQW4rA3YemtZ8vl7lGbdwSnFBd3psz+c+HoWWGeB9c0Ahh+2I3O3bVZjnSGN1VjLhKUOU1sp5w8HUZB2i9G+KiRjqq3qKbcuRNJe+RKnoUYF/Gc/iOVEqBcR/pu5GxdJT32uCnOS6quH/HfQVfeScUmRtUq5lXoMraWcPOhHxr1YrF1lNFc+I+nKcTrrc7Abail6doNjIVtUccCB5lIeXD1D6K4tBHiuY95Hv6Ek5wHdTYVcORtGiN9GosP9Sbx4klOHAhk1VDFha6ci9wkbls0h7lSIMmGMDFahK3/K2kWf01WbqzgIVPlt4RKYNQV8pylkNkFgloRFAfIssM4QsEq2kq0Ox0A9A7pSbB1VTLjTXAVgTS3ljHTLpKtVmU2jvVV01ebQWZODsbVYedwl42ncVENnTaEqHshQPQzVqAKEUpxQX/ac8D2b6NfnMdxXhaWzjKHeclzmOqzdJfToclSm17mjARzeu524E2Ec3LWdJZ+8g7G1AvtAA4MtRbTXZNHT+JIBfTH9+kLGjNVkp1xBqhHs3rICcbY5zHVYeoq5EhPK3ctnsHSUf0P0MmsK+E5QlQU1C6yzwDoLrJrWPkOmgDomhA9AypiY2nAZhMNU4w+QgPsJYwvjBuEO0FJGJ4PwhUNVFqN6L6WxzTW4DO24TE2MW2sZt1bhstRqFWD7m7gXH0Vr9VOVIDAu5gdzLS5lh61VNl6XuVGVxz4a5EmEvyeRAb48jI/BNaBnwigNFt6AWsaNNUwoNq5GxoxVnIrYxX7fjTxPScTYUY7TWoelt4RbcYcZbK3CMfiNs0qBh+WHbudmTQGzpoAfOnfeoO/NaqxTa6wTyD9Q/5M/xp0w0s+4hB1NMlKZpOCegKKQp+gRhqtxo+Tf1ykAE1CbMAoTlWQwuc+Z3BSBwk6lQK5BaazjRvl+vdJux81SErsWx6B8R4+hpYiR3gplUphQMa41jJtrmBCwlHtbGhnqrqS7/gW6ogy6qvIY66lHqsiOCwOXPKdRuAnkEEFQjd1QRWtVprIPD3VXK1uv01TLSH85/c15OIXoWrRU0cBVVpaAo7yX5//rDg3YxQEn2WetYB8Eu4FxW6eqYjspjPgr7/vXPsff83pFniNEOqZ6xs0tMG4DhwWntUMTtjJeb2D7ZExk/jrNzUw4TDAxCnYT46Zm9zqoUT4FpUi8ge2byTFRuGBuYmK0D8atuEb7tN2MqUatO5nnkl4+k7/5U7vX+FAfOIdhwgkTE4xPaBD6vwmWyn/j7kO9mRgH1xgMGxg3NIMAqQIqTQMUgJw9/nIfKOYu0cRVWm8rOAbAPoDL2q4ItV0CSJY3ty81QSvCrhqnuQ67pRlcNhgz47K045Idi7X6jZ0jmCtwyg7MMQgTQ0owjgtnsDCvmarVDkr8BP+rrwHBhHEhPBrrhQkLrtFeXKKUCFYYhemuXtF+/mfuJ+dwLxPjI4AbWAVIgb8ArBMw7oBRMy5Th5LWIikUz6hFD7PHFH2gU6DqMDWpel44jOAw4RrqwWFuVbGzEramMrze2L5sYsKqwyXkObYucI3AmA2ntRunTceETfh238S5IjuuGhwWPS67W2N1WJiwtGs2Z4vW5gnrm9i2GX5mYaUz63GODjAxMYRjdEDboQn9pqWRcWuzOt7MeTC9vnKO9H8LWCfUtv81YNVMAe6z8um4E+eIhTFzDw5LBw5VcK8Fl7l19piqD6Qwoa1NbYsdtj5wDDFhH8JuG2TM0oXT0oZLaBenus9P9PNxcxvjIiAszYxZWxm19oLLCQ47DtsgdmsrDqv+jW2fVLSwWztwOGyM42LCMYLT3AUmjSbTYWnTxvAnOj4/1rxC+sHahX3MjHN8jLFRM05zJxPKp9KC0yy40fHGzoNp9eOYQTMXuTVWTV99DVg1y4Dosa+Bq9PBhGMIXFYYN4HLBM7ZY+o+MIJz0N1Xw+ByuIFnFJw2dz9Ofv4G9qfYHp1GcA3CuLwOo4xLshuyD2ttd/W/uXPF0QtOM+MTTlyyUsZd2riJaUDGdXYdaGMrvgOHmfFxu4gfXLLLdVlA+slhAKfFfbyBc3y6OCfYyNgrG+ufaazfCawuJ0671d05AhZGZcgXY/7s8X19YFA2VTEBiKaKUwPWCfsoE6o/xTQgDq3vu8dP/TODZjt2GpgQ473IZCeMTwKrU+zKP/U2fNfzyRzvRcbONe5SwDohwCrjZtds5ZOmnTezfd/V5h94bmzgFbA6JyZwOu3q/aSzVkBXHJr/mftpwm7WNFa38+rPgFWLCZjUVkVKjzM+NsyYtR/nUC/OoU7GhzqZsHXNHlP0gXj/ZbvvsHbhGBLpPQKOURzDJuy2PlxD3UzYOt7YfsTWDbYuxoc6cA53YR82gMsFDheOISOOoQ5cQ21vbvsszdht3TicI4wzwbhzjHFbP1g7wCZt62ZcjeH/2mtB+mN8qBeH3YZj3IHdbsM11Kv6CFsn47ZedfxnxgzXqAHEeeUG1skN/2vOK3e4lWx93DbWiVELDlMX42ITNOsZt+iRkiyzx/f3gfST09SI3dSswFVJbYcVsbfaxeak7KtS7aD5jexLJLzKIo4JPQ5bC3ZbDzjHYGwEu7UXu7RfVYz4/n76ac6jZhUHbbe24RSn1YSYw2yMmzuReGxxxDitLYzPrgNVXVkpEKMGXOPDOMaMKipECOSln1zKl9D2Rs7x6c5N58jAt4HVbWR9DVi13Zw6L8DqssOoiXFjG5gkllViFqXwnxbfOfv6ff0gmTl1qrS20+KOY5Wt5VAXDnMzUmrbJbF+b3RfShvrFQeDw9qm2SBHLTgtnTitDe7aZ9/XRz/lz4SxrYlxuzgmhlVEh4rVVTHO0ubJzKufcht+hGczyRzX4RyRkCMLjpE+XBIJIhmaEsMq1ZQV/eaP8Cz/oLXkHJEY3tc01u8HVtzAamBCAqMl1EoVA3RXWHUnALyqwiqZTjLp3BPvm/PuKq2qo//078mqqpPn5f3kAGiZU9++j5ybvHby9U/OCfC/eoY/+ezVd+W8HBI+Jsfke7mnJDZoyQ3f/i33NUqwuMvCvLqffO/1e0zep0al4Ypmo+JYHYNMDEmCQBPjKnmi6rXvTX7/u14n7zf5O5PPPZ1nn7zf5Hdefz/5t7zKvSeP189/39/uWFwRINZmLUHAbmbc1qH4H7BW/xXt+462SbHJb/Xr5LjIM0225y9dM3m/yeeXefFXtM9UqdViE5uqimM1MCFamKosXKOE5jfPNvkbf8vrZNv+9Lkn7ylzbrLNk+cmXyfbNfndyetef528doZfVdkkHRNjPTBuxjXao+JaJSlHHYrd6vUx+r7fn2yjXDP57PVaUpGsF3V8+7NvxuAv9IHCgu/6fTknWCMFMSc/f/0ek335fc+rfSZxrCrUcNIU8KfAiub//MaHJTbW0T7GbTptUkr6mmK3qmZ0oByXLChTHWMDNYwNyGu9yv0XVqpxyXyy1OEYrFIdIu9VMUCrVGEVKjHJStIpRishYNFoA5twDLbgGGxlQtilbFU4JSPLUqcAiqFGsDWo4GwpWT1hbVDvhbzFobKy6rSsK6M8px7cz4u1HqdkhsmrqQ6XSarMyha8VaXQyvNOCPOVoUql1mrptVUwJKm2koFTi1SgdRjqFN2h+q2hWoTjQPgLVBbVaxPhdYASEpdxpbGKM8vEhK1b20LKoKqFMnX64oS5mnFzJS4VcN2A06hntK+R4f4GhvvqGTE04DBLf1cxYZGMMi2AXZ7ZbqxjdLAOh7kJl01ChXSqUoPDoGO4txb7oA6HoRGHZNbZJCaxelolwGeOK0Aq6NZpGU2WJhxmPaMGPUMDOuzmFuxGnVsQSWZepZaxZ2rEaWhipK9B9cGQuw8k7RlzJRNuQp8xo8xPyfppBKMkuNRqvzMt7tEfr0qrKoZpk7knFY4bcJkacBjqcRgbcMhzDzXhMNbgsrYwJGPe36D6ZVwJ6EZtral5WKPOjw62MNynw2FsBcn6s4rZpkkF6muAJetj6nk3rWtmKKVVxshpqIURSZPXqbh5maOjA/UM9UuFkjrGzFUMDzYyZtAzOqjDbpBdn1Y8VCs0KsAsqe9Sc69VMdkN99epPnGYdDgtOkUROjJQo9bN2EA7o7167ANNuIxCESpAOQmuoiQK4E7dTzPDFWBqpL44mVuxh5SaL6BUmn2HS8cDKXt+j76mQtLvnqeh6JHKupCH1fgBZAJof7ukAyUjyaxXYCUcAAJqlS8eEh8dTt6Tuwr8Jmw1YJPthAZ8qry2SpETQBNgbXRrhFJGW8fYgGiA0hlNYHB3igQpC4ANN2nXKt4BARc95o5KSrPvUZR5E0R42Bo1YFHcBQKmonHWKyKY04d8sHVXYh+Ua6RQYg0OY5UCawmE/kbCvi796hU71t8KrFgllVdAs46x/mqaSp8Sums9IbvWc2DPBlJun8PYUar6F5tsw/Sqb2vyHnPpRAjHD+zm/vVz9DSVqn61D9bzKOEUJw74cD0mnKayDBXoz9A/CFgF1M2NanJLZYkHN2KIPODD/YTTyMJwyqR394GkTo/2VVNXkPqtPki/fwlrd5laWPbBKoYHqnmZkUBNQQrDPZIF5AZXpcFMvVjkecR2OOGwSvwY2C0qbndSu1FzUo37dO71/dfI+rAby3GatCwmrHo6anN4dj+OHl2+IoCXuS714i6fkTpu/uSkXmO0v1Z9psrHK/6NWlqqski4GEXkfm+uxhxS6dujA0J6pAOphCwa5DQBYzqgopQXUzMTI/0q884lr0qpEbOhCLpp8rEKJ4etCXt/DUOdVaTciOF46E6Srh6nrzlfkSU5bHXUFKdz8UQIJ8N3kfXoMsO9onRoSooob5L2Lu0tef6Ac8cCOXPEjxdpCYwM1lGV/4joQzsJ3bOaA3s2EuK7lSOBXjQKdenApIL0jwJWo56clAR2bVyC09hCa9VzNiz9hBMHvOnVFdJSmUVEwGbyHl8D2QJbW1Xu/4TYaE167P0iFcQ50IzL2KzAWbQ+0SQ7anO5fPIQty9FM9wr+dhyNOIUrcXU9K1DpLCcV4dJx+iggLBoqToNVIVMRf6WBSuHVfdKG9AcRq101Lzk/pVoOutyYahZaaWSSSSaqWjMSNaIpRlzRzlfvf8LRe4tAdF2Yz0O0chFuxApJ5qzZFEpiefeWrjNETOhsSKajKVaaSaWjlJux0ay8qt3iQ7bpSZPVspVVbFhwij92oajv4ny58lsWvoV+3ZuJjJ4D1tWLGGv1wZMHSWcPeLHjtVfERnsidfa+YT4rqWjNlsTTgYpSzO1RjNzGquMkaRANmBoKSYiaDtb18zneNhugnzXcWTfDiydVQowRXOXnY6wpF0/G86aBX/kVMQe1Qe5aTewdlcorUw0uaaKLOZ+9CvuXI7G1Fah5h5CzqPmxPcDnQYoPyawiuCQ0kQNSsOuLXhMsPcatqyYg670KaP99TRXPmWLx1cE7lxLZMhOAjyFC/mwmrcCrAIqLZWpBPuuZsfaRZwM34PPxqWsmvcH+poKNE4Pk+wkJdtvOu2f5jUzpbEqwSqgpuNk6E681szjUMAWdqyZS4Dn11h6ymitz2T14o8I9l2v5sn21V+SeCFccX64hM5UtHZLHTkpV/DdtJS9Xqs46L+JhZ++Rf7TW9QUpnD5zH5iIncTdWAnfltXsfDj36Avf6pp82oHKc8ga3nSRDB1P8yMxmps5WnSdbauXEBHbZGi3wvZtYG6onSG++poKEkn2GcN9+JPKG7W25ei6KzNw97fxFi/FAvM58HVU1w+eYDiZ0nYeqsZM9Sgr0jnTvwJ9vts4XzkAXqbChkzVJKedIH0e3HquB0XRVnOQ+wGyehpo7kyh9TbF0i5dY7nqddIu3teY7aaTKM06dQiLMi8xdVzB8lOicPWW8XYoI6agjSuxURwZJ8nyYkx9DcXKJualJSpfJnCrdhjpN+LpbepBGN7FR/95l/JenSd23EnSE+6RFdDrgJy2cZppDCvSzrZ3mqa60wAqzCBKV4Bcz0dNRql4skwP/Iz7tBUnqUqK9gNIghEiDUrhrHql6ncjTtFXWE2rVVF3L18ntWLPqcm/xGLPvkVjxPP0lqVS25KAgd2ryfzwUX3LkAk948MrG4NSkjGA708eHwnltbafAqz7rNy3nt01b/EaZwE13paKp4S6ruec0cCKcy8h77yueqDsUHZFelpr31JkPd65nzwFnfiT2Fqq0IJHekj2c1MY3v342qs2s7LaaqnvugJ0Qd82bVxGTs8FtBYnMlwTx33Lkfht32lqlbcWvOCO/FR7Nq0iJE+TaFwDFbT3ZBF0rVoirMf0Vr9kqJn95n3x19Q+DSRsX6ZQ5PsclOP7/T6SASVzPW/XWOVOSfcC2KySDhzkIL0WzRXPCfx4lHWLP4juoqnPEiMZsvqeRRlPaClOpfYE8H4bV3CUE+lu22aknMy3IeQ3RupK86gvuQpxw/4EB3uS0t1NgOtxXTrXpKTeh3PtQt5cO0kw71irtTIoDRTgJgBpF3T66eZAVZTOxlJiSz4+F2iQv358oNfU/I8meEBHQ5zCw1lT/HdvIQdHvM5GuTFzrWLidrvS0vFC3Ql2Ur19tu8goiA7Wxfs4DUuxeoLHjAuSh/grzXEebvjfeGlVyMDmGgvYAgHw82rviSQ4Ge+O9YzVaP+XQ1ltCjL+NY6C517mDANnw2L2Ov50rNwSDapkWPpb2U+1dP4L1xMQcDtuC9aT6Pbp6hLPcRxw7sYv+uTYT6bcZn8xJuXDrCiKGelFsXVcXXkN1b2LN9NWeOBNHZUMxv/v2f2Oe7kUOBXuq5Y6P3M9JXqzRtkZSyRf3zQZkZU4AweomdWLZxdfkpeMx7n+Cd6zngt4Uj+7woeHZPCQwlaWV7atVj7arA1iWMXnpGB/Rk3L/KqgUfItrQe7/8bzSVZuEytdFe/ZLT4bu5cCzAbWed5mRS4CRSXZxCIkTaYHyICacVp03CkuScbAWnlviircp45T1JICxgK6W5KYwaWmmufsmc935BUeYdRnrLlDYiC7A06y4e8z4gxGcDB/ds5WjwTlVafbivgZ6GIhLOH+VQkDdeG5eTdO0cgy2VStggrGs/SY1V45VwmhroqMmlNOsBd2KjCfJcS31hBqP9jVyPCePofh9aq/O18UyKY+Xcd2irznLzTTQy0luOpbuaof4m7IYWpXh89f7/oL4o1Q2sMrbS19Mb42mN3YwCq8zzJgb1RRhbysl7cosQ3w0E7lxNe90LIg94qnXb1VCM09TGkzsX8VzzFR21z1UfyPoQgv1Az5WcORzImKEFc1eNUpA8186jo/4lLkszg22l3LkcxZF929VuVEhjhB9a7LPfXsPTmLtChTrJbiVZZxMTuP6U3WpazitTO4/vXOOdX/4LqxZ8yhfv/YqXGfew9jbgtLZTX5apalEF7liLviyX27HRbFj6Bc+TE3l4/Rwr537Ii8e3aS5/QcQ+b3ZuWkz6g0vcux5N0vVz3L1yib1eW1i54CPaGrLZtnYuu7aupCTnMWlJV5jzgfZ7aUlX8Vy/hPsJ58h+fIttaxaxY+0CLS5UHBbGBhqKHhO004Oog7upLcki4dJhYk8fJD/zHrfiT/HgxkVuXDqBz+av2bZ2PuaeGjaumEf0oSBKcp6Qdu8aYXu90FW+4N/++38hMfYElfnpRAR54btxGZ21LzVKNBkQi0RLyMC8Lu1mClgnzQ06mkoyCPFZr2zRF48fwG/rCiU0GstSGTdXaM8htlKTEIeL46qW+pJUTh3eTeypEGWu+eS3/0J7dR4T5g466wqJPriLY/t3vLLladv8759UM2oKUGYbPfrSZwooT0YEIuN79dxRfv+L/0bm/csM95RrWoVZp2xi+73XER8dhvSBz6ZlRATtoOLlY5ITL7Bj7WLS71/Ha9MKLp06RGd9EfZ+t2lIhf58f9s0QPkxTQEasIrZS5yqwsHwPDlBCY76wnQchiby0m7gvXEZCeeP8fT+VcIDtrL0898q0MTWonYZInScpmbEedXVUMS1sxGE+q7F3FGGSwkvEbrCoyxCbzp9MI1rZhBYxdGtAX8Llo4arsccZue6xUTu96G2KJ1D+7Zz6VQ43boyXOYOMu7Fs93jS3QlaVrMrJjoBmvYt3M18acO4TR1YO1uIPPBFdYv/YTWmlwcJj0Fmbc5sGc9OalXlSlS1on4F/4cWKe3u5khYG3h0c1LvPurf+ZB4nm2rV2I9+Zl1JU+Y3hQT0N5Nvt3byTtzmVG+pupePGETcu/4tnDBK6fjWTn+qU4jO2q0S/S77Nx5ZdkPIwjNz2RA/472L5mJYs++5gFn72DvuYZfjtWEH/msNJgGspzWDb3AzKTbxB3OkLVupJzXboKzkaFsXX1As0Dr4KTm8hP///b+/KvqK5t3ffP3PfDe72VLnEAACAASURBVG/cMe459553b+7JyTk56TWJxiY2EbvEDhQ1igo2iIpII4qIRrBDBfsGRFRQ+r6HKqqKaoCihyqqpan2u2POVYWaaKwcKyhnbDN2iqratfdec831rbnmmvObV3lJUPU0F5OmftiGVehVN6Bf04wHNzOxf0c4NqxYiIVf/hUbVs7DYGcTFsz6G4of3IbLMgBjjxID2lZ0K2vx5z/+C7qVNSDyjez044gMWw1tc4mIXuCluswHrgSsfl9ecICVN9Z400ENa08bettr4BjpZhkq64uwe+tq5F0/AVjbgDFaylP9MCWs/Y3QthbgZMJ2XDx1AAZ9E0z6Fnzx/r+iu60SHlMPutuqcCJ2J9KP7hHVcgPcbAgqsBo7AKMGFr2My6mvXvwVViychT1b12DWB39AW8UDTA77lmtmDcYHFBhQ1cNp6IZrtAey6gJEhIXgfGosr2DWhsxFwoEdmDfrA2xYNR+FORd5kwOUsGCkCTAAwJjWzStigRI+Vo77NOtQnp+N6K2r0VFfyBuRxu56JMVEYOWCLxC6/BtexpKPeaCjGrB1wUMbfKYO2AeV0CtrceNCCoPviI5qx4lVjN8V8K4CK/mJCRjH+mQYG1DB0qNAY3Ee9v24FmeS9yM1YTd+Sj6IYV0bA+uD6xnYvHoeBlTVnKxCG19UUulw5AacPR4LqgxtG+gAnffj2kXsIpo0apB+bC8Dq32ojY0PD1U7IcOIj+eNo2kEVtqEepRzDmtXfolxkxYdbSVYOv8jHI+PRK+mAe2NRYjZFYai+9lwGLvQXPGQ60vRUvT2pTSErZiPIV0LLH0q3L16DlvWL0Vm+hFs2bAEB6K24EbmeaQmHMGiOZ9ApyhFRHgIMtOTMGnWQ91WgZCFn6HgfhZyb5zDwd3haKx8BFVLFeKjI7FlzVJ4rXreXSZfTWvlfcTt2Yyn929guFuNpuqHeJxzBXm3LmL9ym9xNHYPrmeeRuzerVi5eBYswx1Y8s2nyLl2ASN6JdobS3HvWjo62sow66M/QKeowIRFiytnjmH3pnXQNZOflSwMEeIkrNbfAVgJEGi5MqqGsbMJ9y6dwmiXAvYBHZrKHrJLoyQvE+TAp+UgLafGh2SofXITu8NXIOtMIvrVjVw+3NjZjIWfvYfawruw6BVoKMply4h8rmT5UHjPtFusJi0wqkOPrJIn4Pb6EnTKa9FcWYBZH/wRfYpaOEZkfLgMKujbypGXnQ4TyWBQh7qiXOzdtgZ3r5zCtXPHcTBqE2L3bcEXH/8J61bNweO7GTzJeE3ED0uxte8isMp84EpRLBqU519GzPbVUDcWwD7YgvbaHJTmX4es+il6lQ24ffEkQkO+hq1fxhvCjpF20KGsL0Ti/m1I2LcF+vZqWPva4BztgMtA8aBklanYag1MBgHIKWgWK4WZUcl7Ne5lHoO2sRi2vg5omyuRGrcXuzd/j2vnTyA6IhTK+lKYepS4lBaP0GVfwd4vx/ggke8LQv3EveFIjI7AQEcz+lQNOHF4Fw7tCoWxuxXd7ZU4sncTsjOO8GYthehxmJsvTFFYrb7VDW24B6ArQbFYadA9yk3H+tWz4bJ3YtykxtP8K1jyzYe4eCYBrbVPGFif3r8Cp1mP5sp8rA35GgX3LqGi8BbWLZ+DHzcsxZnjMfjq4/dxMikaD+6cQ9gPC7EtdDXi9+/FJ3/+b3z+1z9BLSvGzi3LkZmeAIdVD628Ekvm/R2Pcy5B2VyC1d/Nxpb1S7Bn+wb8/b3/wKbvl8Bj1XOspmtUhWFdPY7H7kLIgq+QEn8I82e/j2NxUbh79Sx+WLYAe7ZtxP6dW/DRn/+AJfM+hnlQhZNJBxC6ehFi92zFlvXLsG7FN+jTNeLjv/w/dKkq4bDpkJ2RgqiN69nVQcDqMrbCayEHOllD1CkUnUCdEhyLlQCT/WK2Tqjrn2DV/M9xcHsYLqUlYtva79jV0aOoQq+sHDmZqfCOdqOjjsqIv4fQkAVIjolCSmw0LqYlQddcgj3hq7B+6ddIORiJzasWYdOKedA2F701YPWOUCiUDrrmUmz+fhHCv1+KE3H7sPmHJUiL3wtbnxJdrQWoe5IFU1cD2srzsHzuJ4jdGY7Lp48ifPUipCXsgV5Zw341oqkz9iuxY+sq3L56EobeRo5jpioVFGERyGCZ3s0rqjLRKgpqWii8sAPl+ZmI2b4SyvoHbFVVPr6AJV9/iEO7wnFk9xZsW7cUeVfPcAxmzaNraCu/B11TAbat+xYLZ/2F/c4nDu/EqfidaKvM5XAi0qF3NdyK3Bi8STumw4Htq7B97SKcPLwbh3dtxop5s1DxiDYpqzH7w//P0S0Je3/EuqVfIeVgBMYGlCAZtFfdh72vBTlXTmHt0rnYv30Dkg/swCfv/Sue5lDkjBLlD68hZsdaVD+5xiFcHBdPhPOUzEKVotnP+haAFaNatFbl40JaDCZNSrisFMDbgkd3TiMr4wjaqh/idmYqVPWFHMjep6rAuZTdUNTdx/iwDMr6hzh3fD8OR4bi1sVkGDobYe5pQ8XDGzi6PwInYqPw4Fo6Th7ZiR5FObLPxaLy6RU4rR0Y1tcj7Wgk2hsKYRnoQGvNE5w5dgixkVsZ6GK2hcFj0ovdcSvl6ivRpyrDrYtJSNgXhuwzh7jkCxUMLLiVjqPRm3AmMQoPr5/BqSO7YOlphbG7CQ9vnkHygS24fPoQumSlMPe24GhMOAxd9cyVQC6Gm+cSYNTVcSkZGoTPDv8sT58FB1gJCDjI3azB5JAc2sYCXEzZhyORa3E38yj6FGUcVK2qeYzDO9fDM9qJ8vtZOBIZhkPb1yJuVxj/nRa3C10tT2DQ1iDnUjKOx4TjdHwEGotuskVDfjih4P42vPo1qK4ASlowqvhQ1j7AhZR9SNoXhrzsE7D2NPMKRFF9H1d/ioW+rRhj/TJ01D3C+WP7EBe5DrlXTmBQVcX1ynhJbNFwwsrtC4loKKIqwjRgqC20XA7Uvzh9PlbuXwYWAhdRqFFdn487FxMx2FHBGzNUqLO28DpOH9mJE4d+RHneJdj72jAxKMfTOxm4fT4RNY+zkXJwC2K2rWK5HIlah/jd69FceoeLf9IGIa04SUaBTS6v7v+p3wfJYuXr+cLADLoa5F9LRcrBzTiXvBvNJbfhGFHCZexAc+ldZBzdjaP7NuHepWMYUldznHL+1ZO4fyUFFn0T60xt4VVkJEUiYc961iMq4+Q0KNFccgt3M5MwoKJq0aJ9pPPPxu9vl01QLFYKrbD1y2Hpa8akgZYvFCyvgLmvHqP6Bo45tA8oeEea4kUnRmQwdtdgbLiZ40Sp6qqxq4E3Ucw9DXBQlpa5E7b+dgxrGzGkEdegc+yDrTD11cE8UAeHqZ2Dvoe7ajFuUHEA8K6NK5ASG4mk6AisXTwXt86nwmOi+FaRSURxgVQy29rXjCFNFUxdtaLGlqkD1p5GDKurYNTVcmeYuxsxSbv8oyqY9A0Y1lXzKy2pJ0baMdpdz2EZtEyz9bfw76kCLQGeAL2fK+HvAKwcW6tlMDfqajCgKoOpq46XgDRgNA1PcPV0HFwGNex9cgypatCvqJo6htU1vDtMz0vtJwUe7ayFneI/KUOMBkmAmzvBBlaKQaZrTg7JuE2k+PSMftnKKu6hNPcCx7p6RjUglwBNbAPKCrZinSPCheGmTCWbjvvZ3F0P50g7XAYFR0rQ9XkTJ4DlHQ206UoQmAKp556L5DDW34JxDiWiwH41xgfauM0jmhoGVSLBcQwrGFhpcjRoazGsrka/onzqIPnQOSQviv0mPaEso5fd8x/6LEjASu1j/bN3si6yfmqrWUdJDqQH1Hc0kfjbSSBK7RofkLEM6gqvcVsppI50ekRThaGOCth6mwSIWjQYG2iFnbCLws+ek/eb/B0cYB0ldh/qIAIUUcaaTHgOOWLk1wqLkZiPzBpQsT5yDosKqz4HPRUfs+g4bpKWPZyWZu6E26Tjg74jPyGnn/oqs9IuN5UyofNJofpV1bhyKg6Jezcjef+PyD6TgIGOGh/pA+2K0z0pFZZSSul+FIIlLDIefH4Lgf1OagYUDwVQmynon35Dvi5xUNKA/29K/fTSzErkEq8EVWEdBc1i9YEdKR8DH8cjUiYNZVn5S1HTpo4M/YoyYZGQdUJyNj13UAqk/5lZHiQTYQ3TtRnEfNd8naLxs7DbIwjhVr5BJXTqmdXG70mnLBpQYoSpu15MDHQ+pyBS7K6/+q+vP3yD5YV2+j7j9gU8mN4usPr7lftlqt+pL0V/i/5S8xJ/SF0JW2+zz8f43Pd+3fDJiACHfv+6vv1N3wcRWPm+fr18rs3cl9zn/iwummhId8ndpuF298iKhQx4E88/TsQ5U/1OFS1oD8E/BgLWhV+XWXCAlTOoaNebSl374r44dc0/wNRwDMk5gH58iHbv2uE0UR40+TFEthKBFOXzUu4+WbsEZPyeKfQo+F8ETPtDIARwU3VYihelgaaF29CBUV0D9K2l6G4tYWvZSz4kK4GicEgTsIp7EbAS3SEBJ1WNFAfnaHMqIL2nGDpKnRXZVALE6VqCk0CANPEN+FmNROdNAdIvOimIFisrm3/ACOB5poR+JaLOV8HN6aG+WEWOV6Slrzh4A8ynVAIY/aBMQCUc/2/DYvUrvn8A+d/Ts9Bz8Ss9tw8oeGD45e2Tjf+5p87xg4rvla5N50xd2//7V76+XWCd0isLWefC4va3gfp+SlZszIh+5M+onT9rk18m/t8HLoNfBxS+T5CAla5Fz8kuGwZMv16LPnuhz33t48987RVurJ8bG74x6tMdvgfxhPDqLFCX0OtlEBxgpWUEpcXRkot2GDlA3J8CJl6HO8qRfnQXRvV1bDV6bQR0FAIkgIl8nwyenLIqCFb4vUnNVq7gAVCKvH1myfHRFRJQkIXJg6QTIuCbmLeIB0DJu6pE2sLkKf5rm2i3UcOlrdkSZdAW4CmAl4hZKHuF6M+o4mi7IIax0OdkbYvnI5eHAFuyWMUgZUUlhXiu454pdfCA9RcK95xiTd2PrfF2QUXIRDfUP77EBd8rrSoYqPxK7H/25wZjoIOOnykIFisPet/9p4CBAHAKMAhQfe4Wnw+OBp+bSpz7fab+z3lg+sCYC/0JC51kRNf2g/SUzHxyfPn7twysJBO/heVrlwAdGuh+mdCkQ+4NinMm6018/vP2eOh7n8UnZPB6sPj5NV75np4zKJlX/n0EAljf5PAcwPr7j3WBVzF0PoGj0A3+my1z/3txjef7nFak/rE6dY9f1YHA5BQcYOXBKJTaMdSGiYE2mLvqMTFAfhAVPMZ2aJse4lLaAWaCIj8nWa1eAlWbYJcihiVa7ovYvWfxe8SOZeltxthQKxOgkOVJy2knEzM0YayXcr6psRo4BtvhHFLwQaEkBKzjIy2YMDTDQ+xOFkHZR+FDlr4W9KuqmNCCSC2GtTUY0lZxCA65GyaNbfx84jdKTBrkHOJiGyC/MPEYCBcEkXxQ6IvLp6ivVDburOAB66/fx9/5NMgoeuDXDuo3//lv9hosYA38eUiez6zvl//tG5BBaePbBdaXyyUQGbxORgKMXn79f0AnggSsgT/PNLcvAF0KDrCOkv9SybRmna1FqHiYjeSYLagvuglLbxOGtJW4eSEeh3as5V30yRGyAH0WJVl6tLFgomV5N5NOEPD6g6JV9Y9x/OBW1Bfd4E0nsihpJ2+ooxY5l1KQdjgCRm0DXAYNSnMzMdrZCHllHhTV+cw61S0vQWdbASYMrWxpksXZoyjGmaO7sCN0EXaELkP49/Oxbf232LZ+IbLPxsHc3wSPnSjFFMA4lXPWoqutCDlXjjM5A1m7XisRtHSgofgWCu9kwNhVFwBAvQ1gJSv1NUcAihKIkkvA+pxLKEgyfb3cAwGVQM4J4gQkAWuQUlppZ9WmxYCuHilxu7Bg1l/w/h//N9Z89yXKHl9F6aPLiI8Ow5M7l3DqSBRn+kz4qN8EGxU5kLvhHtX7NoSI9Jk2ujpRlpeFT9/7P1j/3RdM0UcbSUS5l5v9E7782x+xaPZf0KusgcvUhfybGUyhdvl0HHSt5RjsaEbKwZ1Mh0ekCmRpEmiTO+JpTgauph9ByqE9+Oy//41j2yifvObJLYyPEFepmtmvnATkRtr1b8fTexdR9iCL0wspxdBt6kRXaxlayu/D2tv6DgJroNbMP2CVvAQ4ph1YXzdhMLsYgUpw2kdLzLcZFfDSdgQig0DOYcs/SHKabmANqH1BnDgC0KfgWKwWDfSaKtzKTsOeiPVITYrBwq8/RtHDG+jR1qO67A4O7wtD7I5NuJ91BvYBJcgSzblyAnlXT4FiKbNOJ8Kok8HFPlUBqlSnvvzBdcz/5L8QGvIVFLUPORbROqBExvFYLJ37MZbP/wy6tkrI654iJS4SkZtX4vTRfWgufwR5ZTHm/O2/sHzu31Gce5FDomjjiigAKWRqUFODxrJCfPHBf6Kh9BFMfSpo28px+8oJ3MtORWrCdmjlT2DsakH145scbUDsSU0l9yGveoT72T+h8PYFPLp5DsOa2gAG8HRbrEEaKAEoEg36twOsL/qMf+5DFu6BYMnhXQXW18jgZ371X8iIvw/iBPRWgPU1MvD7aAPU5ZdOYr/ht0EBVnN3K25e+QnfL/sGKfH7sSZkIebP/giNlU9QU5KPvTtCER+zA8dj92LjqsV4cOMi8m9lInTlQmwPXYGkA7uwafVS/HQ0luNU/TVxiHWm/OFVfPvlX3DiSBQupB3BiF4Gef1THKOUtD2bsWTuR2iueoztYSuReGAHfjp2EFvWLeNr1j7NQ8jcz7BxxXxUF9xg5ikKi+JIASISNrSjo7kcX330n1A0FMNl0aO9vgA7Ny9D+Jq5OHcyGoOdtchKT8K2dcuQEL0NMTtCEf79Ity4kIqjB3YgKz0ZGccOoVdRKQErK55/85IG6huwWwWkxDRRBXL8EwNrQO0PREZ0TpDkNN3AGrAMgtS+AOQUFGDVNBRh/64tSE+Jh1Zej9PJh7FozqdoKC9EWtIhzJv1d0RuWY99EZuwaM5n2Lx2OS6ePsavd7LOQVZXhpOJB/HDsvkw91Imk0oU1rNoUPYoCysXfYbq4hxsWrMYXcoGXL2QgpT4KFxKT8LiuR9x/v6NS6eRdysTVzJOYOP33yFs1WJUPL6DvVvW4OLJOE40ILcDx7pxR1CpCznULSWY8/GfoGh4ArelC201+YgIW4yzJ/YxqE6MKrFiwedIPxbL+cjVT3IRsWEFdoSuRN7187h0+ijS4qOhl5cHoJikvMHLvAraQAhAUQK517RbrEF67kDaJs55By3WaZdBAOA07cAawDNNs5yCAqxtZXmI3rGRiU0mRntRnH8LyxfORn3ZI8RH78CXH72H7WGrELFxNbaFrsTByC3IyjiBhJidkNeXwdCjwrULaVi+cBZMPXW+DawOuBlYr2Dtstkw9siwYtEXqHqag70R63HpTBIe3LqApfM+gaq5EllnT+BQ1Fbs2RaKJXM+R9iqJQysRLhCZNljg1RPSwTICytHACuRQs/5+D+gbCjk8tOymgc4FLUWpfmXuNKk26LGotkf4Mm9LDhHe9Df0cQWaviqRRhQN+PWxTSkxu1Bt6xMAlZW3um0WKd7QEnAGtAkJAFrcDavOhuLEbd3K/OY6pX1uHo2BSsWfIH60nz8dPQAdm5ahaaKR1A2lqL6aS7ULZXIvXYWyYci+TODXoFbmaewbN6nMPfUiaB9znDSMD/iD0s+xbhBjYSYrYiL3oqw1QtQlJeNgnuX8d03n6ClqhAf/Pv/xdmUeOTfvIL9EeFMvkLnHNmzCedTD3DdrZ9brFSojIB17sf/DmVDARf0o1INsVFrUVmQBSfF1lo6sHbpl7h29hj08ho0luQhdtdGnDyyGxMjOty9fAqph6PQ1VYiAasErCKeeZqto4DAbjqfSQLW4ACrtbsF2WePYtHXf0XyoQiELPgEi7/+K5oqHqCi4CY2r/kWP65fgqQD27Au5GtcO38MeTcykBofBXVrKUx97bh/I52jCCw9DRybSH5QSjutKsjCxlVfMct35ZMbWDD7PcTsWg+dvILBdcWCz6BsLMGsv/0Juzb9gNiorVgw60Os/W4Oih9cQdyeMC7j0FB8kwutPe8KcBkVXI9r8ez3oG4s5DhaRW0+EqNDUVd0DbBr4TDKcS0jEeEr52P/tjXYHb4SP3z7OZrL8uA0diL/WjrOJu9Hn6JCAlYJWCVgJR2QgDU4wEpZTqbeVhTnXcLppCg8zb2A7Ix49KtrmJ1b21rE79MSdiL3ahrMfW3Qthaj/FE2RroaMTashLz2IW5fOg5KMBA7uSJdsUtWhLuXjwFj3bD0tyLz1AHUl9zmUrUdTU9x5Uw8jHoZVA1FOJ0YjQupcXiak4XivCy0VOeipTIHpxJ3or74JldWFX5A8nWKImqj3c24kLJfFFczaTCorkJRTga6ZIVTMbVUcre64BrX07ly+jBHNFBlVjqorEnlo6sw6xslYJWAVQJWCVgZB4LiY6XMJ6p5PjEsGK7GhmS8u08MULTD7zAqYRtohbm3CQ6DqHY6MSLHpEHBh9tEIKXgZAIqn/KMbV8Nl++6lC3lMnfAPizD+DDxDVDJCWJHJ8ZvDSYNKi4wR7VtHt3MwPiICvYRyrZSw9hTz+fTswhgFb45SmVzjCgxQQxWzKiug2NEPkWgzDwBXLtKy6S51t4W2PtamfHKQ/wI9m6mJ3MaiHA6kF1VafMq4JpXDNLT7UN93f0kH2tAbgfJYg2WxUoEKSKFdCqjyscG5RwlcBUMUVwj3EgMU0q4OFifWKyoEiIt+0Wu/hSocpqqyHNm9hkfq5ST2LOIqMXcDjelao5RGWzBN0Dxqb3KEhi66hiEXVYqcd0Bj03tS0EVTFZ+5SCQdRspj5gYb4iXkoCP7qkExjRwGFrBpLdGkVftzymm39NvGUytuud++/qBKUUFBEoq/TpZvo3vJWD1j51ffZWANUjAOkpAR4QlfqYqynASn00xQNlUU0QmTpPI2RcEJoLYhM4jlqhfACttIDEtnyA8IeYrYsUiAhe3pZUPD3EAEFO/jXg3fWQqFiWcViUcdC+rj4/ARxH4olIQoIpBysQVzP5EBBZKrtIoSEpEiJT/d35iECZz8NOvPU/68UprS7JYJYv1bUwI03xPCViDBKwmsgiJL0BYk2RRuogz1SrA1u0DWWKFIuYdBiam8yOWqDZ4qPAeVYo0E6/rM0Yb5ookbsVRqlRJqawEmgTa5E4QnK5eAlqqUUNUfpTaRrWgfNavi88VQEu/Fyw4P1cyQUFGzyTu7bNq6fmIsYusbR8DDgErW7XPUc2J3wVWB0eEeUlxrP4Jaua9ShZrQH0mAWuwgFXHm1SOURXM/Q1wWhSYGG3DmKEV/epy6BWlXF2AKot6TVpY9W1cKsFpEHWhvBYZF8Xrk9dhYpjSWpXMCzA2SJR3nb7cfK2PsPrlNGgBdfgrLcmfg+3v9V6yWCWL9ffSrXfouhKwBglYRzWwDcrRJS9GRcFlTBjlcFlU6FNXIPVIBPZHrIGmqUhwRFq6UJV/HTmZxzGiLQcsxJWqhLWnBXE7w6FtfsxkKXVF19FSnovJYeJj7eLgfpHqKgHruzqJiI1BKUHgXe2faXsuCViDBKwmLTQtRILyI+S195kVymPVoebpbWwImYfl33yBzJMJvp3zbtzMSMaZhEj0K4sBq5xL3A6qqhHy5aeQV+ew1dpcdgc3ziVCL6+QgPWtW9qBWUMSsL4N2sDA+mbaQJV0VQLW4ACra1iJwnvnsGfrcjhGO+AYpXpQXUzFdzhqG1IOxiAsZDGToFDF1FvnUpGetA+9ihJ4rWLTakhdh5CvP4eMgHVEDgrZyvopDqfioyRglYA1gBjh6QAYyccaEEBLwBocYO2XlyEtfheunk3gDCmXWYshbSO2rvkO18+eRlHOPYSvDEFbZR4cw524fZ6oAnejp70UXgqHsnRgsKMey778Ai0VdxhYKbY1NysV0T+uhr2/netT0WdUSiWYJRQCUpSgAZvkY5V8rNMxAbzle0jAGhxgVVY+wKFdGzjzym3pZHAtzc/Gws/fxw+L5iJs+XeY8+H7yEiOhsOgx52LZ3Am6QB6FBWci++1dWKgownffTUbrRV3MTlC7gE1Cu+cRdTGEKgbnwJWHUce+Hf3pxcQg6WoErBKwBosXXqHryMBa3CAVVFJxCUb2afqpCJ+Vh0S929CZPhyJEZvQ1L0DkRvC0XYim8wPtyNe5fPI3FfBDQtxIGqZtdBt6wOX37wAeQ197m+FJXJLntwGVGbQiCryuc8fsruElyqBFDvsGK98tkkYJWAdSbq7W98ZglYgwOsnY1FOHZwJ4rvX+Gwq9GeJmxYMQul+Zdh6G6GqUeOloqHCF3xDZT15SjJu4cf14bg9uVUdDQXQlFfgFuZP+HrDz/EgLqCC/NRccHC22exJ3wFutvKfJVaRYaW5Ar4jYr+SqAP7nWkzStp84oNHglYAwFWD/ifFwAdHjc8k8Nw2bTwUOqnuQMGbT2uZiTjakYiXCYtGkpvI2bHKmhbiTxaB7e5E4Oaei6Zkp2egl5lM5IP7OQifvt3rMbByPXYsHw+LqQmY2xQBsEdoMTN80nYu3kFHAZKW9Uw2xVXc2Wi6uCCwvRYwMSqrwDVO3db9IDTBDjNcNsGeLOPJwxKcpih7ePqDPzsog0esx5wjwFOG1y2Xni5rtJMTWml1YZv88plBeAAnBbeWOXS79SvVrGimh5depf1nxJ6dPCMDwNuG9zjw/BYtKz7pP8kRzEJv8tteLNn84wNAa4xwOMEvF54vAI+/5dAU/HGj6n8zuuAa3IUk3Y9JmwdcI4p4DAr0VB0Cwcjvueiem0VuWityIW5pwXuUVEYcHJEhW5ZKdeeGhuQg4L/G0vu4PbFZNy9EefaVQAABslJREFUdBw1Bde4Uit1CLFG9SkrkX50N+5mHvMVFqQ6WOKYsoxeW/qYgOxdOkip5Owrdlj74HXZ4XaNYXJsBE6rXgAPpea+U88cuPzITUPcDE6bCg6bBpPWXsA9AUyOwW3th5tSiq0ErIFf8506l9Oku+BhYHXC67QwOTq7NywyuGwyzgp8p575LcjabVXBafUBq8sO18QwJm061gvaqPaadQBlWb6FZ5uuezomhuD2jMELJ7xeL7w++/TVwOpxwDNhgNPWBQeRodhF6mq/ohSX0/ajJOcsOIf+ubRPAkI6+HO7jl8pFZQOYq/iHH1arvp/Y9Wi9P55XEuPxWjny4r00cAkkJppB4EKsXERj4EecJnhdVnhHBuEy9oF4iXghIkZ1y7RD5RKzOnMtnYeRJO2bmGxTlrhsfaCUpu9VtkM7DefnlmUcFkIWC0AJnm1QZP9M2CVg1KsZ55eBveZWQcsGmB8EHBZ4BkfgsOmhdMmUt6n3AUzVM8D6d/XAisBrQ9swbDrmQQmRuC2dsJD7FK2VnhMrXAa5DDr69Bcch3OERlbX7T0IwIV+PPurWrmBBC8ACr+nL7z+M6hVw/l59s0UNTkQN9WCGL5/+UsQ4pAn8+0g0ClFW5TO1zWTsBlBFwmuMb64LbSDN4OWKiM9kxrl+95fRwObpsMTls7HDYd4LYADjO8ViptTu0jvt0Z2j5icLN0wes0A5hgYGXryyT0kVwBXAF1xrYvOP1CJElktWK8XxgP4wNw2DrgssmfrVhMZBwF537v4nUcE4O/brH+ElgngPEReK2d8DJ5SitnTxGIuoxyjA00M3i6R9t9ICqAkwlNyPQf0wmwtWl8S98OBlIGWFJQC12nHRNDrXwQqco/DbBaZAycAlh1gGsEcBngtvcysBKxDKwEPOQOmIlKR+Q45GuUw2mjQwN4TIBjFF5rt7DmZjSwEqFPN/tWBbCa4DV3AgwSxL5G9JPkX56JfRe8Z34GrH1sOHgZWFXsKvFafa4uMqD+ieX0G4HVC7DFauANKQJBWCl4XyiVm5b8Ft8mE7FUWelvysKifH9xwKb1kU77z9NMnSd+K84ntizx2+eu4bsW+fIIiGfawUtlSzucFpq9aYAaAKcRLnsfnBYd88ZyJtoMbBv1BZW9oT4jy81hV8Bh1wIeMzBpgsfSK/qd3R0zr+94Q9GkgcvcA4+DNq/IFWDybV5pABPpdQ9zWsw0vQz287osCjhp/PtdAexj1cDFrgCy7mljiCahGagHAT6zY2IYbu+4z8fqof0r/jflY/XAy/+JyAACVhcwaYXL2g/YewB7Jzy2LrhtPdN2eGw9mJmHHm57F1z2Hrjsg7yUJB+Ue3wETlsfPOO9cNu7Z2jbeuCx9sFj64XL3gXHuA6O8R7AYwMmbfDYDXBb6ZyZ2z5YeuCyDsPlGocHLnhdNnhoHFCEh6UfbquB389M3QzemHLZO+G098AzYQJc43BPmjE51gvXGBkPnQBt1Fp7Z66eB4A/TocRHgZWFzyelwCrlz2s5BDwxQsQ9Lpd8Drt7JiGaxRwjrLfiXxP03GQz27GHi6zCNNx2AD3JOBxsPJ5nTaAdpvJfzdT2zdpBxw2eJ1GeNzDcLtNgNcJuD2A08Hfzdi2+frE6xyDy0uwSs2iNpmBiVFggiYQJ+AgGczgPgzGs/PegQVwO3mDxuN2wc0btQbAYQAmaRUjfO//rLJyu63wYgJemoC9LwFWwE0q5AtiFeasP/yKQJfCCSDUzHee//zf8ZViF2bqwbL0wOsm69+3M+gXKH/gnrlt87cHDnhBVp2DW8TLIP933pnaPreYCL0e1vhJ1noyNhyAZwLw9yf35QzWz2CMK4rxJT0nFZ9Sc1IAkhoZE27A888tI9L/Z8Dq/aUrQIAmzc8kGPF/l1d8SpBKIvR/6x87v/crDdSZeJCSkezo1e3DF9Ix1mX/5zSFzdD2+ScKch654YQTAoSovf7v6HVGto+U2u3iviOdJ4gg/RcWOVnlwNScMUP7L3j94hE67gFcdPhMLo9fSD6bK3j3e/d0ipDRy1pCracBIP5N+Vj9H0ivkgQkCTyTwLOh8uwz6S9JAi9K4JdaIgHrixKS3kkSkCQgSeCNJSAB6xuLULqAJAFJApIEXpSABKwvykN6J0lAkoAkgTeWgASsbyxC6QKSBCQJSBJ4UQISsL4oD+mdJAFJApIE3lgCErC+sQilC0gSkCQgSeBFCUjA+qI8pHeSBCQJSBJ4YwlIwPrGIpQuIElAkoAkgRclIAHri/KQ3kkSkCQgSeCNJSAB6xuLULqAJAFJApIEXpTA/wD2U4YzFK7GY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2357" y="-53847"/>
            <a:ext cx="9144000" cy="1015663"/>
          </a:xfrm>
          <a:prstGeom prst="rect">
            <a:avLst/>
          </a:prstGeom>
        </p:spPr>
        <p:txBody>
          <a:bodyPr wrap="square">
            <a:spAutoFit/>
          </a:bodyPr>
          <a:lstStyle/>
          <a:p>
            <a:r>
              <a:rPr lang="vi-VN" sz="3000" b="1" dirty="0">
                <a:solidFill>
                  <a:srgbClr val="C00000"/>
                </a:solidFill>
                <a:latin typeface="Times New Roman" pitchFamily="18" charset="0"/>
                <a:cs typeface="Times New Roman" pitchFamily="18" charset="0"/>
              </a:rPr>
              <a:t>?2 </a:t>
            </a:r>
            <a:r>
              <a:rPr lang="en-US" sz="3000" b="1" dirty="0" err="1">
                <a:solidFill>
                  <a:srgbClr val="C00000"/>
                </a:solidFill>
                <a:latin typeface="Times New Roman" pitchFamily="18" charset="0"/>
                <a:cs typeface="Times New Roman" pitchFamily="18" charset="0"/>
              </a:rPr>
              <a:t>Vì</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sao</a:t>
            </a:r>
            <a:r>
              <a:rPr lang="en-US" sz="3000" b="1" dirty="0">
                <a:solidFill>
                  <a:srgbClr val="C00000"/>
                </a:solidFill>
                <a:latin typeface="Times New Roman" pitchFamily="18" charset="0"/>
                <a:cs typeface="Times New Roman" pitchFamily="18" charset="0"/>
              </a:rPr>
              <a:t> ta </a:t>
            </a:r>
            <a:r>
              <a:rPr lang="en-US" sz="3000" b="1" dirty="0" err="1">
                <a:solidFill>
                  <a:srgbClr val="C00000"/>
                </a:solidFill>
                <a:latin typeface="Times New Roman" pitchFamily="18" charset="0"/>
                <a:cs typeface="Times New Roman" pitchFamily="18" charset="0"/>
              </a:rPr>
              <a:t>nhìn</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thấy</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các</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hành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tinh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trong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Hệ</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Mặt</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Trời</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Em</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hãy</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giải</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thích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bằng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hình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vẽ</a:t>
            </a:r>
            <a:r>
              <a:rPr lang="en-US" sz="3000" b="1" dirty="0">
                <a:solidFill>
                  <a:srgbClr val="C00000"/>
                </a:solidFill>
                <a:latin typeface="Times New Roman" pitchFamily="18" charset="0"/>
                <a:cs typeface="Times New Roman" pitchFamily="18" charset="0"/>
              </a:rPr>
              <a:t>?</a:t>
            </a:r>
          </a:p>
        </p:txBody>
      </p:sp>
      <p:sp>
        <p:nvSpPr>
          <p:cNvPr id="9" name="Rectangle 8"/>
          <p:cNvSpPr/>
          <p:nvPr/>
        </p:nvSpPr>
        <p:spPr>
          <a:xfrm>
            <a:off x="37070" y="1052432"/>
            <a:ext cx="9067800" cy="553998"/>
          </a:xfrm>
          <a:prstGeom prst="rect">
            <a:avLst/>
          </a:prstGeom>
        </p:spPr>
        <p:txBody>
          <a:bodyPr wrap="square">
            <a:spAutoFit/>
          </a:bodyPr>
          <a:lstStyle/>
          <a:p>
            <a:r>
              <a:rPr lang="vi-VN" sz="3000" dirty="0">
                <a:latin typeface="Times New Roman" pitchFamily="18" charset="0"/>
                <a:cs typeface="Times New Roman" pitchFamily="18" charset="0"/>
              </a:rPr>
              <a:t>- </a:t>
            </a:r>
            <a:r>
              <a:rPr lang="en-US" sz="3000" dirty="0">
                <a:latin typeface="Times New Roman" pitchFamily="18" charset="0"/>
                <a:cs typeface="Times New Roman" pitchFamily="18" charset="0"/>
              </a:rPr>
              <a:t>Ta </a:t>
            </a:r>
            <a:r>
              <a:rPr lang="en-US" sz="3000" dirty="0" err="1">
                <a:latin typeface="Times New Roman" pitchFamily="18" charset="0"/>
                <a:cs typeface="Times New Roman" pitchFamily="18" charset="0"/>
              </a:rPr>
              <a:t>nhìn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thấy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vì</a:t>
            </a:r>
            <a:r>
              <a:rPr lang="en-US" sz="3000" dirty="0">
                <a:latin typeface="Times New Roman" pitchFamily="18" charset="0"/>
                <a:cs typeface="Times New Roman" pitchFamily="18" charset="0"/>
              </a:rPr>
              <a:t>:</a:t>
            </a:r>
          </a:p>
        </p:txBody>
      </p:sp>
      <p:sp>
        <p:nvSpPr>
          <p:cNvPr id="10" name="Rectangle 9"/>
          <p:cNvSpPr/>
          <p:nvPr/>
        </p:nvSpPr>
        <p:spPr>
          <a:xfrm>
            <a:off x="37070" y="1697046"/>
            <a:ext cx="7555851" cy="584775"/>
          </a:xfrm>
          <a:prstGeom prst="rect">
            <a:avLst/>
          </a:prstGeom>
        </p:spPr>
        <p:txBody>
          <a:bodyPr wrap="non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1" name="Rectangle 10"/>
          <p:cNvSpPr/>
          <p:nvPr/>
        </p:nvSpPr>
        <p:spPr>
          <a:xfrm>
            <a:off x="0" y="2281821"/>
            <a:ext cx="9144000" cy="1077218"/>
          </a:xfrm>
          <a:prstGeom prst="rect">
            <a:avLst/>
          </a:prstGeom>
        </p:spPr>
        <p:txBody>
          <a:bodyPr wrap="square">
            <a:spAutoFit/>
          </a:bodyPr>
          <a:lstStyle/>
          <a:p>
            <a:r>
              <a:rPr lang="vi-VN" sz="3200" dirty="0">
                <a:latin typeface="Times New Roman" pitchFamily="18" charset="0"/>
                <a:cs typeface="Times New Roman" pitchFamily="18" charset="0"/>
              </a:rPr>
              <a:t>- </a:t>
            </a:r>
            <a:r>
              <a:rPr lang="vi-VN" sz="3000" dirty="0">
                <a:latin typeface="Times New Roman" pitchFamily="18" charset="0"/>
                <a:cs typeface="Times New Roman" pitchFamily="18" charset="0"/>
              </a:rPr>
              <a:t>Các hành tinh quay quanh Mặt trời theo quỹ đạo riêng của nó.</a:t>
            </a:r>
            <a:endParaRPr lang="en-US" sz="3000" dirty="0">
              <a:latin typeface="Times New Roman" pitchFamily="18" charset="0"/>
              <a:cs typeface="Times New Roman" pitchFamily="18" charset="0"/>
            </a:endParaRPr>
          </a:p>
        </p:txBody>
      </p:sp>
      <p:sp>
        <p:nvSpPr>
          <p:cNvPr id="12" name="Rectangle 11"/>
          <p:cNvSpPr/>
          <p:nvPr/>
        </p:nvSpPr>
        <p:spPr>
          <a:xfrm>
            <a:off x="37070" y="3359039"/>
            <a:ext cx="9067800" cy="1938992"/>
          </a:xfrm>
          <a:prstGeom prst="rect">
            <a:avLst/>
          </a:prstGeom>
        </p:spPr>
        <p:txBody>
          <a:bodyPr wrap="square">
            <a:spAutoFit/>
          </a:bodyPr>
          <a:lstStyle/>
          <a:p>
            <a:r>
              <a:rPr lang="vi-VN" sz="3000" dirty="0">
                <a:latin typeface="Times New Roman" pitchFamily="18" charset="0"/>
                <a:cs typeface="Times New Roman" pitchFamily="18" charset="0"/>
              </a:rPr>
              <a:t>- Nên các hành tinh đều nhận được ánh sáng Mặt Trời, và ta nhìn thấy các hành tinh do có ánh sáng phản chiếu từ các hành tinh đó tới mắt ta, khi quan sát qua các dụng cụ hỗ trợ hiện đại.</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98750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plus(in)">
                                      <p:cBhvr>
                                        <p:cTn id="26" dur="20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barn(inHorizontal)">
                                      <p:cBhvr>
                                        <p:cTn id="3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Vì sao ta nhìn thấy các hành tinh trong Hệ Mặt Trời? Em hãy giải thích bằng hình vẽ"/>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heel(4)">
                                      <p:cBhvr>
                                        <p:cTn id="7"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38" y="-38100"/>
            <a:ext cx="9144000" cy="1477328"/>
          </a:xfrm>
          <a:prstGeom prst="rect">
            <a:avLst/>
          </a:prstGeom>
        </p:spPr>
        <p:txBody>
          <a:bodyPr wrap="square">
            <a:spAutoFit/>
          </a:bodyPr>
          <a:lstStyle/>
          <a:p>
            <a:r>
              <a:rPr lang="vi-VN" sz="3000" b="1" dirty="0">
                <a:solidFill>
                  <a:srgbClr val="C00000"/>
                </a:solidFill>
                <a:latin typeface="Times New Roman" pitchFamily="18" charset="0"/>
                <a:cs typeface="Times New Roman" pitchFamily="18" charset="0"/>
              </a:rPr>
              <a:t>?3 Nếu như em đứng trên Hải Vương tinh, sẽ nhìn thấy Mặt Trời lớn hơn hay nhỏ hơn so với khi ở Trái Đất?</a:t>
            </a:r>
            <a:endParaRPr lang="en-US" sz="3000" b="1" dirty="0">
              <a:solidFill>
                <a:srgbClr val="C00000"/>
              </a:solidFill>
              <a:latin typeface="Times New Roman" pitchFamily="18" charset="0"/>
              <a:cs typeface="Times New Roman" pitchFamily="18" charset="0"/>
            </a:endParaRPr>
          </a:p>
        </p:txBody>
      </p:sp>
      <p:sp>
        <p:nvSpPr>
          <p:cNvPr id="4" name="Rectangle 3"/>
          <p:cNvSpPr/>
          <p:nvPr/>
        </p:nvSpPr>
        <p:spPr>
          <a:xfrm>
            <a:off x="0" y="1600200"/>
            <a:ext cx="9144000" cy="1477328"/>
          </a:xfrm>
          <a:prstGeom prst="rect">
            <a:avLst/>
          </a:prstGeom>
        </p:spPr>
        <p:txBody>
          <a:bodyPr wrap="square">
            <a:spAutoFit/>
          </a:bodyPr>
          <a:lstStyle/>
          <a:p>
            <a:r>
              <a:rPr lang="vi-VN" sz="3000" dirty="0">
                <a:latin typeface="Times New Roman" pitchFamily="18" charset="0"/>
                <a:cs typeface="Times New Roman" pitchFamily="18" charset="0"/>
              </a:rPr>
              <a:t>- Nếu như em đứng trên Hải Vương tinh, sẽ nhìn thấy Mặt Trời nhỏ hơn so với khi ở Trái Đất, vì Trái Đất ở gần Mặt Trời hơn Hải Vương tinh.</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plus(in)">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9144000" cy="1015663"/>
          </a:xfrm>
          <a:prstGeom prst="rect">
            <a:avLst/>
          </a:prstGeom>
        </p:spPr>
        <p:txBody>
          <a:bodyPr wrap="square">
            <a:spAutoFit/>
          </a:bodyPr>
          <a:lstStyle/>
          <a:p>
            <a:r>
              <a:rPr lang="vi-VN" sz="3000" b="1" dirty="0">
                <a:solidFill>
                  <a:srgbClr val="7030A0"/>
                </a:solidFill>
                <a:latin typeface="Times New Roman" pitchFamily="18" charset="0"/>
                <a:cs typeface="Times New Roman" pitchFamily="18" charset="0"/>
              </a:rPr>
              <a:t>1.Vẽ sơ đồ biểu diễn khoảng cách từ Mặt Trời đến các hành tinh theo tỉ lệ 1cm ứng với 1 AU?</a:t>
            </a:r>
            <a:endParaRPr lang="en-US" sz="3000" b="1" dirty="0">
              <a:solidFill>
                <a:srgbClr val="7030A0"/>
              </a:solidFill>
              <a:latin typeface="Times New Roman" pitchFamily="18" charset="0"/>
              <a:cs typeface="Times New Roman" pitchFamily="18" charset="0"/>
            </a:endParaRPr>
          </a:p>
        </p:txBody>
      </p:sp>
      <p:sp>
        <p:nvSpPr>
          <p:cNvPr id="6" name="Rectangle 5"/>
          <p:cNvSpPr/>
          <p:nvPr/>
        </p:nvSpPr>
        <p:spPr>
          <a:xfrm>
            <a:off x="0" y="1186598"/>
            <a:ext cx="9144000" cy="553998"/>
          </a:xfrm>
          <a:prstGeom prst="rect">
            <a:avLst/>
          </a:prstGeom>
        </p:spPr>
        <p:txBody>
          <a:bodyPr wrap="square">
            <a:spAutoFit/>
          </a:bodyPr>
          <a:lstStyle/>
          <a:p>
            <a:r>
              <a:rPr lang="vi-VN" sz="3000" dirty="0">
                <a:latin typeface="Times New Roman" pitchFamily="18" charset="0"/>
                <a:cs typeface="Times New Roman" pitchFamily="18" charset="0"/>
              </a:rPr>
              <a:t>- </a:t>
            </a:r>
            <a:r>
              <a:rPr lang="en-US" sz="3000" dirty="0">
                <a:latin typeface="Times New Roman" pitchFamily="18" charset="0"/>
                <a:cs typeface="Times New Roman" pitchFamily="18" charset="0"/>
              </a:rPr>
              <a:t>Au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endParaRPr lang="en-US" sz="3000" dirty="0">
              <a:latin typeface="Times New Roman" pitchFamily="18" charset="0"/>
              <a:cs typeface="Times New Roman" pitchFamily="18" charset="0"/>
            </a:endParaRPr>
          </a:p>
        </p:txBody>
      </p:sp>
      <p:sp>
        <p:nvSpPr>
          <p:cNvPr id="7" name="Rectangle 6"/>
          <p:cNvSpPr/>
          <p:nvPr/>
        </p:nvSpPr>
        <p:spPr>
          <a:xfrm>
            <a:off x="-10297" y="1740596"/>
            <a:ext cx="9144000" cy="1015663"/>
          </a:xfrm>
          <a:prstGeom prst="rect">
            <a:avLst/>
          </a:prstGeom>
        </p:spPr>
        <p:txBody>
          <a:bodyPr wrap="square">
            <a:spAutoFit/>
          </a:bodyPr>
          <a:lstStyle/>
          <a:p>
            <a:r>
              <a:rPr lang="en-US" sz="3000" dirty="0">
                <a:solidFill>
                  <a:srgbClr val="FF0000"/>
                </a:solidFill>
                <a:latin typeface="Times New Roman" pitchFamily="18" charset="0"/>
                <a:cs typeface="Times New Roman" pitchFamily="18" charset="0"/>
              </a:rPr>
              <a:t>1 Au </a:t>
            </a:r>
            <a:r>
              <a:rPr lang="en-US" sz="3000" dirty="0" err="1">
                <a:solidFill>
                  <a:srgbClr val="FF0000"/>
                </a:solidFill>
                <a:latin typeface="Times New Roman" pitchFamily="18" charset="0"/>
                <a:cs typeface="Times New Roman" pitchFamily="18" charset="0"/>
              </a:rPr>
              <a:t>là</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đơn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vị</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thiên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văn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đvtv</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bằng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khoảng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cách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từ</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Trái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đến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Mặt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trời</a:t>
            </a:r>
            <a:r>
              <a:rPr lang="en-US" sz="3000" dirty="0">
                <a:solidFill>
                  <a:srgbClr val="FF0000"/>
                </a:solidFill>
                <a:latin typeface="Times New Roman" pitchFamily="18" charset="0"/>
                <a:cs typeface="Times New Roman" pitchFamily="18" charset="0"/>
              </a:rPr>
              <a:t> , </a:t>
            </a:r>
            <a:r>
              <a:rPr lang="en-US" sz="3000" dirty="0" err="1">
                <a:solidFill>
                  <a:srgbClr val="FF0000"/>
                </a:solidFill>
                <a:latin typeface="Times New Roman" pitchFamily="18" charset="0"/>
                <a:cs typeface="Times New Roman" pitchFamily="18" charset="0"/>
              </a:rPr>
              <a:t>xấp</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xỉ</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bằng</a:t>
            </a:r>
            <a:r>
              <a:rPr lang="en-US" sz="3000" dirty="0">
                <a:solidFill>
                  <a:srgbClr val="FF0000"/>
                </a:solidFill>
                <a:latin typeface="Times New Roman" pitchFamily="18" charset="0"/>
                <a:cs typeface="Times New Roman" pitchFamily="18" charset="0"/>
              </a:rPr>
              <a:t> 150 </a:t>
            </a:r>
            <a:r>
              <a:rPr lang="en-US" sz="3000" dirty="0" err="1">
                <a:solidFill>
                  <a:srgbClr val="FF0000"/>
                </a:solidFill>
                <a:latin typeface="Times New Roman" pitchFamily="18" charset="0"/>
                <a:cs typeface="Times New Roman" pitchFamily="18" charset="0"/>
              </a:rPr>
              <a:t>triệu</a:t>
            </a:r>
            <a:r>
              <a:rPr lang="en-US" sz="3000" dirty="0">
                <a:solidFill>
                  <a:srgbClr val="FF0000"/>
                </a:solidFill>
                <a:latin typeface="Times New Roman" pitchFamily="18" charset="0"/>
                <a:cs typeface="Times New Roman" pitchFamily="18" charset="0"/>
              </a:rPr>
              <a:t> km</a:t>
            </a:r>
            <a:endParaRPr lang="en-US" sz="3000" dirty="0">
              <a:solidFill>
                <a:srgbClr val="FF0000"/>
              </a:solidFill>
            </a:endParaRPr>
          </a:p>
        </p:txBody>
      </p:sp>
    </p:spTree>
    <p:extLst>
      <p:ext uri="{BB962C8B-B14F-4D97-AF65-F5344CB8AC3E}">
        <p14:creationId xmlns:p14="http://schemas.microsoft.com/office/powerpoint/2010/main" val="125608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4)">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4)">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ình nền Powerpoint đẹp cho giáo án"/>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8636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2620464">
                <a:tc>
                  <a:txBody>
                    <a:bodyPr/>
                    <a:lstStyle/>
                    <a:p>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a:latin typeface="Times New Roman" pitchFamily="18" charset="0"/>
                          <a:cs typeface="Times New Roman" pitchFamily="18" charset="0"/>
                        </a:rPr>
                        <a:t>Kim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Hỏa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Mộc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vi-VN" sz="2400" dirty="0">
                          <a:latin typeface="Times New Roman" pitchFamily="18" charset="0"/>
                          <a:cs typeface="Times New Roman" pitchFamily="18" charset="0"/>
                        </a:rPr>
                        <a:t>Thiên Vương Tinh</a:t>
                      </a:r>
                    </a:p>
                  </a:txBody>
                  <a:tcPr marL="95250" marR="95250" marT="47625" marB="47625" anchor="ctr"/>
                </a:tc>
                <a:tc>
                  <a:txBody>
                    <a:bodyPr/>
                    <a:lstStyle/>
                    <a:p>
                      <a:r>
                        <a:rPr lang="vi-VN" sz="2400" dirty="0">
                          <a:latin typeface="Times New Roman" pitchFamily="18" charset="0"/>
                          <a:cs typeface="Times New Roman" pitchFamily="18" charset="0"/>
                        </a:rPr>
                        <a:t>Hải Vương Tinh</a:t>
                      </a:r>
                    </a:p>
                  </a:txBody>
                  <a:tcPr marL="95250" marR="95250" marT="47625" marB="47625" anchor="ctr"/>
                </a:tc>
                <a:extLst>
                  <a:ext uri="{0D108BD9-81ED-4DB2-BD59-A6C34878D82A}">
                    <a16:rowId xmlns:a16="http://schemas.microsoft.com/office/drawing/2014/main" val="10000"/>
                  </a:ext>
                </a:extLst>
              </a:tr>
              <a:tr h="2118768">
                <a:tc>
                  <a:txBody>
                    <a:bodyPr/>
                    <a:lstStyle/>
                    <a:p>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(AU)</a:t>
                      </a:r>
                    </a:p>
                  </a:txBody>
                  <a:tcPr marL="95250" marR="95250" marT="47625" marB="47625" anchor="ctr"/>
                </a:tc>
                <a:tc>
                  <a:txBody>
                    <a:bodyPr/>
                    <a:lstStyle/>
                    <a:p>
                      <a:r>
                        <a:rPr lang="en-US" sz="2800">
                          <a:latin typeface="Times New Roman" pitchFamily="18" charset="0"/>
                          <a:cs typeface="Times New Roman" pitchFamily="18" charset="0"/>
                        </a:rPr>
                        <a:t>0,39</a:t>
                      </a:r>
                    </a:p>
                  </a:txBody>
                  <a:tcPr marL="95250" marR="95250" marT="47625" marB="47625" anchor="ctr"/>
                </a:tc>
                <a:tc>
                  <a:txBody>
                    <a:bodyPr/>
                    <a:lstStyle/>
                    <a:p>
                      <a:r>
                        <a:rPr lang="en-US" sz="2800">
                          <a:latin typeface="Times New Roman" pitchFamily="18" charset="0"/>
                          <a:cs typeface="Times New Roman" pitchFamily="18" charset="0"/>
                        </a:rPr>
                        <a:t>0,72</a:t>
                      </a:r>
                    </a:p>
                  </a:txBody>
                  <a:tcPr marL="95250" marR="95250" marT="47625" marB="47625" anchor="ctr"/>
                </a:tc>
                <a:tc>
                  <a:txBody>
                    <a:bodyPr/>
                    <a:lstStyle/>
                    <a:p>
                      <a:r>
                        <a:rPr lang="en-US" sz="2800">
                          <a:latin typeface="Times New Roman" pitchFamily="18" charset="0"/>
                          <a:cs typeface="Times New Roman" pitchFamily="18" charset="0"/>
                        </a:rPr>
                        <a:t>1</a:t>
                      </a:r>
                    </a:p>
                  </a:txBody>
                  <a:tcPr marL="95250" marR="95250" marT="47625" marB="47625" anchor="ctr"/>
                </a:tc>
                <a:tc>
                  <a:txBody>
                    <a:bodyPr/>
                    <a:lstStyle/>
                    <a:p>
                      <a:r>
                        <a:rPr lang="en-US" sz="2800">
                          <a:latin typeface="Times New Roman" pitchFamily="18" charset="0"/>
                          <a:cs typeface="Times New Roman" pitchFamily="18" charset="0"/>
                        </a:rPr>
                        <a:t>1,52</a:t>
                      </a:r>
                    </a:p>
                  </a:txBody>
                  <a:tcPr marL="95250" marR="95250" marT="47625" marB="47625" anchor="ctr"/>
                </a:tc>
                <a:tc>
                  <a:txBody>
                    <a:bodyPr/>
                    <a:lstStyle/>
                    <a:p>
                      <a:r>
                        <a:rPr lang="en-US" sz="2800">
                          <a:latin typeface="Times New Roman" pitchFamily="18" charset="0"/>
                          <a:cs typeface="Times New Roman" pitchFamily="18" charset="0"/>
                        </a:rPr>
                        <a:t>5,2</a:t>
                      </a:r>
                    </a:p>
                  </a:txBody>
                  <a:tcPr marL="95250" marR="95250" marT="47625" marB="47625" anchor="ctr"/>
                </a:tc>
                <a:tc>
                  <a:txBody>
                    <a:bodyPr/>
                    <a:lstStyle/>
                    <a:p>
                      <a:r>
                        <a:rPr lang="en-US" sz="2800">
                          <a:latin typeface="Times New Roman" pitchFamily="18" charset="0"/>
                          <a:cs typeface="Times New Roman" pitchFamily="18" charset="0"/>
                        </a:rPr>
                        <a:t>9,54</a:t>
                      </a:r>
                    </a:p>
                  </a:txBody>
                  <a:tcPr marL="95250" marR="95250" marT="47625" marB="47625" anchor="ctr"/>
                </a:tc>
                <a:tc>
                  <a:txBody>
                    <a:bodyPr/>
                    <a:lstStyle/>
                    <a:p>
                      <a:r>
                        <a:rPr lang="en-US" sz="2800">
                          <a:latin typeface="Times New Roman" pitchFamily="18" charset="0"/>
                          <a:cs typeface="Times New Roman" pitchFamily="18" charset="0"/>
                        </a:rPr>
                        <a:t>19,2</a:t>
                      </a:r>
                    </a:p>
                  </a:txBody>
                  <a:tcPr marL="95250" marR="95250" marT="47625" marB="47625" anchor="ctr"/>
                </a:tc>
                <a:tc>
                  <a:txBody>
                    <a:bodyPr/>
                    <a:lstStyle/>
                    <a:p>
                      <a:r>
                        <a:rPr lang="en-US" sz="2800" dirty="0">
                          <a:latin typeface="Times New Roman" pitchFamily="18" charset="0"/>
                          <a:cs typeface="Times New Roman" pitchFamily="18" charset="0"/>
                        </a:rPr>
                        <a:t>30,07</a:t>
                      </a:r>
                    </a:p>
                  </a:txBody>
                  <a:tcPr marL="95250" marR="95250" marT="47625" marB="47625" anchor="ctr"/>
                </a:tc>
                <a:extLst>
                  <a:ext uri="{0D108BD9-81ED-4DB2-BD59-A6C34878D82A}">
                    <a16:rowId xmlns:a16="http://schemas.microsoft.com/office/drawing/2014/main" val="10001"/>
                  </a:ext>
                </a:extLst>
              </a:tr>
              <a:tr h="2118768">
                <a:tc>
                  <a:txBody>
                    <a:bodyPr/>
                    <a:lstStyle/>
                    <a:p>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(cm)</a:t>
                      </a:r>
                    </a:p>
                  </a:txBody>
                  <a:tcPr marL="95250" marR="95250" marT="47625" marB="47625" anchor="ctr"/>
                </a:tc>
                <a:tc>
                  <a:txBody>
                    <a:bodyPr/>
                    <a:lstStyle/>
                    <a:p>
                      <a:pPr algn="ctr"/>
                      <a:r>
                        <a:rPr lang="en-US" sz="2800" dirty="0">
                          <a:latin typeface="Times New Roman" pitchFamily="18" charset="0"/>
                          <a:cs typeface="Times New Roman" pitchFamily="18" charset="0"/>
                        </a:rPr>
                        <a:t>0,39cm</a:t>
                      </a:r>
                    </a:p>
                  </a:txBody>
                  <a:tcPr marL="95250" marR="95250" marT="47625" marB="47625" anchor="ctr"/>
                </a:tc>
                <a:tc>
                  <a:txBody>
                    <a:bodyPr/>
                    <a:lstStyle/>
                    <a:p>
                      <a:pPr algn="ctr"/>
                      <a:r>
                        <a:rPr lang="en-US" sz="2800" dirty="0">
                          <a:latin typeface="Times New Roman" pitchFamily="18" charset="0"/>
                          <a:cs typeface="Times New Roman" pitchFamily="18" charset="0"/>
                        </a:rPr>
                        <a:t>0,72cm</a:t>
                      </a:r>
                    </a:p>
                  </a:txBody>
                  <a:tcPr marL="95250" marR="95250" marT="47625" marB="47625" anchor="ctr"/>
                </a:tc>
                <a:tc>
                  <a:txBody>
                    <a:bodyPr/>
                    <a:lstStyle/>
                    <a:p>
                      <a:pPr algn="ctr"/>
                      <a:r>
                        <a:rPr lang="en-US" sz="2800" dirty="0">
                          <a:latin typeface="Times New Roman" pitchFamily="18" charset="0"/>
                          <a:cs typeface="Times New Roman" pitchFamily="18" charset="0"/>
                        </a:rPr>
                        <a:t>1</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1,52</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5,2</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9,54cm</a:t>
                      </a:r>
                    </a:p>
                  </a:txBody>
                  <a:tcPr marL="95250" marR="95250" marT="47625" marB="47625" anchor="ctr"/>
                </a:tc>
                <a:tc>
                  <a:txBody>
                    <a:bodyPr/>
                    <a:lstStyle/>
                    <a:p>
                      <a:pPr algn="ctr"/>
                      <a:r>
                        <a:rPr lang="en-US" sz="2800" dirty="0">
                          <a:latin typeface="Times New Roman" pitchFamily="18" charset="0"/>
                          <a:cs typeface="Times New Roman" pitchFamily="18" charset="0"/>
                        </a:rPr>
                        <a:t>19,2</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30,07cm</a:t>
                      </a:r>
                    </a:p>
                  </a:txBody>
                  <a:tcPr marL="95250" marR="95250" marT="47625" marB="476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Vẽ sơ đồ biểu diễn khoảng cách từ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372600" cy="1477328"/>
          </a:xfrm>
          <a:prstGeom prst="rect">
            <a:avLst/>
          </a:prstGeom>
        </p:spPr>
        <p:txBody>
          <a:bodyPr wrap="square">
            <a:spAutoFit/>
          </a:bodyPr>
          <a:lstStyle/>
          <a:p>
            <a:r>
              <a:rPr lang="vi-VN" sz="3000" dirty="0">
                <a:latin typeface="Times New Roman" pitchFamily="18" charset="0"/>
                <a:cs typeface="Times New Roman" pitchFamily="18" charset="0"/>
              </a:rPr>
              <a:t>Em đã biết Trái Đất quay quanh Mặt Trời, Mặt Trăng quay quanh Trái Đất. Vậy còn có những thiên thể nào khác quay quanh Mặt Trời không?</a:t>
            </a:r>
            <a:endParaRPr lang="en-US" sz="3000" dirty="0">
              <a:latin typeface="Times New Roman" pitchFamily="18" charset="0"/>
              <a:cs typeface="Times New Roman" pitchFamily="18" charset="0"/>
            </a:endParaRPr>
          </a:p>
        </p:txBody>
      </p:sp>
      <p:pic>
        <p:nvPicPr>
          <p:cNvPr id="5" name="Picture 2" descr="Hệ mặt trời là gì có bao nhiêu hành tinh - Quan sát hệ mặt trời"/>
          <p:cNvPicPr>
            <a:picLocks noChangeAspect="1" noChangeArrowheads="1"/>
          </p:cNvPicPr>
          <p:nvPr/>
        </p:nvPicPr>
        <p:blipFill>
          <a:blip r:embed="rId2"/>
          <a:srcRect/>
          <a:stretch>
            <a:fillRect/>
          </a:stretch>
        </p:blipFill>
        <p:spPr bwMode="auto">
          <a:xfrm>
            <a:off x="0" y="1477328"/>
            <a:ext cx="9144000" cy="53806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38" y="152400"/>
            <a:ext cx="9144000" cy="553998"/>
          </a:xfrm>
          <a:prstGeom prst="rect">
            <a:avLst/>
          </a:prstGeom>
        </p:spPr>
        <p:txBody>
          <a:bodyPr wrap="square">
            <a:spAutoFit/>
          </a:bodyPr>
          <a:lstStyle/>
          <a:p>
            <a:r>
              <a:rPr lang="vi-VN" sz="3000" dirty="0">
                <a:solidFill>
                  <a:srgbClr val="7030A0"/>
                </a:solidFill>
                <a:latin typeface="Times New Roman" pitchFamily="18" charset="0"/>
                <a:cs typeface="Times New Roman" pitchFamily="18" charset="0"/>
              </a:rPr>
              <a:t>2.</a:t>
            </a:r>
            <a:r>
              <a:rPr lang="en-US" sz="3000" dirty="0" err="1">
                <a:solidFill>
                  <a:srgbClr val="7030A0"/>
                </a:solidFill>
                <a:latin typeface="Times New Roman" pitchFamily="18" charset="0"/>
                <a:cs typeface="Times New Roman" pitchFamily="18" charset="0"/>
              </a:rPr>
              <a:t>Có</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nhận</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xét</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gì</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về</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khoảng</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cách</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giữa</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các</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hành</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tinh</a:t>
            </a:r>
            <a:r>
              <a:rPr lang="en-US" sz="3000" dirty="0">
                <a:solidFill>
                  <a:srgbClr val="7030A0"/>
                </a:solidFill>
                <a:latin typeface="Times New Roman" pitchFamily="18" charset="0"/>
                <a:cs typeface="Times New Roman" pitchFamily="18" charset="0"/>
              </a:rPr>
              <a:t>?</a:t>
            </a:r>
          </a:p>
        </p:txBody>
      </p:sp>
      <p:sp>
        <p:nvSpPr>
          <p:cNvPr id="7" name="Rectangle 6"/>
          <p:cNvSpPr/>
          <p:nvPr/>
        </p:nvSpPr>
        <p:spPr>
          <a:xfrm>
            <a:off x="8238" y="714636"/>
            <a:ext cx="9144000" cy="1015663"/>
          </a:xfrm>
          <a:prstGeom prst="rect">
            <a:avLst/>
          </a:prstGeom>
        </p:spPr>
        <p:txBody>
          <a:bodyPr wrap="square">
            <a:spAutoFit/>
          </a:bodyPr>
          <a:lstStyle/>
          <a:p>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xét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càng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khoảng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giữa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lớn</a:t>
            </a:r>
            <a:r>
              <a:rPr lang="en-US" sz="30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slide(fromBottom)">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1401" y="9963"/>
            <a:ext cx="2069797" cy="646331"/>
          </a:xfrm>
          <a:prstGeom prst="rect">
            <a:avLst/>
          </a:prstGeom>
        </p:spPr>
        <p:txBody>
          <a:bodyPr wrap="none">
            <a:spAutoFit/>
          </a:bodyPr>
          <a:lstStyle/>
          <a:p>
            <a:r>
              <a:rPr lang="vi-VN" sz="3600" b="1" dirty="0">
                <a:solidFill>
                  <a:srgbClr val="FF0000"/>
                </a:solidFill>
                <a:latin typeface="Times New Roman" pitchFamily="18" charset="0"/>
                <a:cs typeface="Times New Roman" pitchFamily="18" charset="0"/>
              </a:rPr>
              <a:t>Kết Luận</a:t>
            </a:r>
            <a:endParaRPr lang="en-US" sz="3600" b="1" dirty="0">
              <a:solidFill>
                <a:srgbClr val="FF0000"/>
              </a:solidFill>
            </a:endParaRPr>
          </a:p>
        </p:txBody>
      </p:sp>
      <p:sp>
        <p:nvSpPr>
          <p:cNvPr id="4" name="Rectangle 3"/>
          <p:cNvSpPr/>
          <p:nvPr/>
        </p:nvSpPr>
        <p:spPr>
          <a:xfrm>
            <a:off x="0" y="738426"/>
            <a:ext cx="9144000" cy="1938992"/>
          </a:xfrm>
          <a:prstGeom prst="rect">
            <a:avLst/>
          </a:prstGeom>
        </p:spPr>
        <p:txBody>
          <a:bodyPr wrap="square">
            <a:spAutoFit/>
          </a:bodyPr>
          <a:lstStyle/>
          <a:p>
            <a:r>
              <a:rPr lang="vi-VN" sz="3000" dirty="0">
                <a:latin typeface="Times New Roman" pitchFamily="18" charset="0"/>
                <a:cs typeface="Times New Roman" pitchFamily="18" charset="0"/>
              </a:rPr>
              <a:t>- Hệ Mặt Trời ( hay Thái Dương Hệ) gồm: Mặt Trời ở trung tâm và tám hành tinh quay quanh là: Thuỷ tinh, Kim tỉnh, Trái Đất, Hoả tinh, Mộc tinh, Thổ tinh, Thiên Vương tinh, Hải Vương tinh</a:t>
            </a:r>
            <a:endParaRPr lang="en-US" sz="3000" dirty="0">
              <a:latin typeface="Times New Roman" pitchFamily="18" charset="0"/>
              <a:cs typeface="Times New Roman" pitchFamily="18" charset="0"/>
            </a:endParaRPr>
          </a:p>
        </p:txBody>
      </p:sp>
      <p:sp>
        <p:nvSpPr>
          <p:cNvPr id="5" name="Rectangle 4"/>
          <p:cNvSpPr/>
          <p:nvPr/>
        </p:nvSpPr>
        <p:spPr>
          <a:xfrm>
            <a:off x="0" y="2677418"/>
            <a:ext cx="9144000" cy="1015663"/>
          </a:xfrm>
          <a:prstGeom prst="rect">
            <a:avLst/>
          </a:prstGeom>
        </p:spPr>
        <p:txBody>
          <a:bodyPr wrap="square">
            <a:spAutoFit/>
          </a:bodyPr>
          <a:lstStyle/>
          <a:p>
            <a:r>
              <a:rPr lang="vi-VN" sz="3000" dirty="0">
                <a:latin typeface="Times New Roman" pitchFamily="18" charset="0"/>
                <a:cs typeface="Times New Roman" pitchFamily="18" charset="0"/>
              </a:rPr>
              <a:t>- Các hành tinh vừa chuyển động quanh Mặt Trời, vừa tự quay quanh trục của nó.</a:t>
            </a:r>
            <a:endParaRPr lang="en-US" sz="3000" dirty="0">
              <a:latin typeface="Times New Roman" pitchFamily="18" charset="0"/>
              <a:cs typeface="Times New Roman" pitchFamily="18" charset="0"/>
            </a:endParaRPr>
          </a:p>
        </p:txBody>
      </p:sp>
      <p:sp>
        <p:nvSpPr>
          <p:cNvPr id="6" name="Rectangle 5"/>
          <p:cNvSpPr/>
          <p:nvPr/>
        </p:nvSpPr>
        <p:spPr>
          <a:xfrm>
            <a:off x="-16476" y="3693081"/>
            <a:ext cx="9144000" cy="1015663"/>
          </a:xfrm>
          <a:prstGeom prst="rect">
            <a:avLst/>
          </a:prstGeom>
        </p:spPr>
        <p:txBody>
          <a:bodyPr wrap="square">
            <a:spAutoFit/>
          </a:bodyPr>
          <a:lstStyle/>
          <a:p>
            <a:r>
              <a:rPr lang="vi-VN" sz="3000" dirty="0">
                <a:latin typeface="Times New Roman" pitchFamily="18" charset="0"/>
                <a:cs typeface="Times New Roman" pitchFamily="18" charset="0"/>
              </a:rPr>
              <a:t>- Khoảng cách từ các hành tinh đến Mặt Trời là khác nhau.</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ệ Mặt Trời là gì, Thứ Tự Các Hành Tinh Trong Hệ Mặt Trời"/>
          <p:cNvPicPr>
            <a:picLocks noChangeAspect="1" noChangeArrowheads="1"/>
          </p:cNvPicPr>
          <p:nvPr/>
        </p:nvPicPr>
        <p:blipFill>
          <a:blip r:embed="rId2"/>
          <a:srcRect/>
          <a:stretch>
            <a:fillRect/>
          </a:stretch>
        </p:blipFill>
        <p:spPr bwMode="auto">
          <a:xfrm>
            <a:off x="0" y="685800"/>
            <a:ext cx="9144000" cy="6172200"/>
          </a:xfrm>
          <a:prstGeom prst="rect">
            <a:avLst/>
          </a:prstGeom>
          <a:noFill/>
        </p:spPr>
      </p:pic>
      <p:sp>
        <p:nvSpPr>
          <p:cNvPr id="3" name="Rectangle 2"/>
          <p:cNvSpPr/>
          <p:nvPr/>
        </p:nvSpPr>
        <p:spPr>
          <a:xfrm>
            <a:off x="0" y="0"/>
            <a:ext cx="9144000" cy="553998"/>
          </a:xfrm>
          <a:prstGeom prst="rect">
            <a:avLst/>
          </a:prstGeom>
        </p:spPr>
        <p:txBody>
          <a:bodyPr wrap="square">
            <a:spAutoFit/>
          </a:bodyPr>
          <a:lstStyle/>
          <a:p>
            <a:pPr algn="ctr"/>
            <a:r>
              <a:rPr lang="vi-VN" sz="3000" dirty="0">
                <a:latin typeface="Times New Roman" pitchFamily="18" charset="0"/>
                <a:cs typeface="Times New Roman" pitchFamily="18" charset="0"/>
              </a:rPr>
              <a:t>Chỉ ra vị trí của Trái Đất trong Hệ Mặt Trời.</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9067800" cy="2862322"/>
          </a:xfrm>
          <a:prstGeom prst="rect">
            <a:avLst/>
          </a:prstGeom>
        </p:spPr>
        <p:txBody>
          <a:bodyPr wrap="square">
            <a:spAutoFit/>
          </a:bodyPr>
          <a:lstStyle/>
          <a:p>
            <a:r>
              <a:rPr lang="vi-VN" sz="3000" dirty="0">
                <a:latin typeface="Times New Roman" pitchFamily="18" charset="0"/>
                <a:cs typeface="Times New Roman" pitchFamily="18" charset="0"/>
              </a:rPr>
              <a:t>Trái Đất còn có tên gọi khác là Địa Cầu hay Hành tinh Xanh, trong Thái Dương Hệ hành tinh này có vị trí thứ 3 tính từ Mặt Trời. Xét về khối lượng, bán kính và mật độ vật chất trong các hành tinh đất đá thì Trái Đất là hành tinh lớn nhất, đồng thời đây cũng là hành tinh đất đá duy nhất,  mà các mảng kiến tạo vẫn còn đang hoạt động.  </a:t>
            </a:r>
            <a:endParaRPr lang="en-US" sz="3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0"/>
            <a:ext cx="9144000" cy="977007"/>
          </a:xfrm>
          <a:prstGeom prst="rect">
            <a:avLst/>
          </a:prstGeom>
          <a:noFill/>
          <a:ln w="9525">
            <a:noFill/>
            <a:miter lim="800000"/>
            <a:headEnd/>
            <a:tailEnd/>
          </a:ln>
        </p:spPr>
        <p:txBody>
          <a:bodyPr wrap="square" lIns="114117" tIns="57059" rIns="114117" bIns="57059">
            <a:spAutoFit/>
          </a:bodyPr>
          <a:lstStyle/>
          <a:p>
            <a:r>
              <a:rPr lang="vi-VN" sz="2800" dirty="0">
                <a:latin typeface="Times New Roman" pitchFamily="18" charset="0"/>
                <a:cs typeface="Times New Roman" pitchFamily="18" charset="0"/>
              </a:rPr>
              <a:t>Vận dụng: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p>
        </p:txBody>
      </p:sp>
      <p:pic>
        <p:nvPicPr>
          <p:cNvPr id="5" name="Picture 4"/>
          <p:cNvPicPr>
            <a:picLocks noChangeAspect="1"/>
          </p:cNvPicPr>
          <p:nvPr/>
        </p:nvPicPr>
        <p:blipFill>
          <a:blip r:embed="rId2"/>
          <a:srcRect/>
          <a:stretch>
            <a:fillRect/>
          </a:stretch>
        </p:blipFill>
        <p:spPr bwMode="auto">
          <a:xfrm>
            <a:off x="0" y="914400"/>
            <a:ext cx="8991600" cy="2249488"/>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0" y="3197225"/>
            <a:ext cx="8991600" cy="366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0"/>
            <a:ext cx="2198038" cy="646331"/>
          </a:xfrm>
          <a:prstGeom prst="rect">
            <a:avLst/>
          </a:prstGeom>
        </p:spPr>
        <p:txBody>
          <a:bodyPr wrap="none">
            <a:spAutoFit/>
          </a:bodyPr>
          <a:lstStyle/>
          <a:p>
            <a:r>
              <a:rPr lang="vi-VN" sz="3600" b="1" dirty="0">
                <a:latin typeface="Times New Roman" pitchFamily="18" charset="0"/>
                <a:cs typeface="Times New Roman" pitchFamily="18" charset="0"/>
              </a:rPr>
              <a:t>Luyện tập</a:t>
            </a:r>
            <a:endParaRPr lang="en-US" sz="3600" b="1" dirty="0"/>
          </a:p>
        </p:txBody>
      </p:sp>
      <p:sp>
        <p:nvSpPr>
          <p:cNvPr id="4" name="Rectangle 3"/>
          <p:cNvSpPr/>
          <p:nvPr/>
        </p:nvSpPr>
        <p:spPr>
          <a:xfrm>
            <a:off x="0" y="762000"/>
            <a:ext cx="9144000" cy="4708981"/>
          </a:xfrm>
          <a:prstGeom prst="rect">
            <a:avLst/>
          </a:prstGeom>
        </p:spPr>
        <p:txBody>
          <a:bodyPr wrap="square">
            <a:spAutoFit/>
          </a:bodyPr>
          <a:lstStyle/>
          <a:p>
            <a:r>
              <a:rPr lang="vi-VN" sz="3000" b="1" dirty="0">
                <a:latin typeface="Times New Roman" pitchFamily="18" charset="0"/>
                <a:cs typeface="Times New Roman" pitchFamily="18" charset="0"/>
              </a:rPr>
              <a:t>Câu 1. Các hành tinh quay quanh Mặt Trời sắp xếp theo khoảng cách đến Mặt Trời từ gần đến xa là:</a:t>
            </a:r>
          </a:p>
          <a:p>
            <a:r>
              <a:rPr lang="vi-VN" sz="3000" dirty="0">
                <a:latin typeface="Times New Roman" pitchFamily="18" charset="0"/>
                <a:cs typeface="Times New Roman" pitchFamily="18" charset="0"/>
              </a:rPr>
              <a:t>A. Hoả tinh, Thuỷ tinh, Trái Đất, Kim tinh, Mộc tinh, Thổ tinh, Hải Vương tinh, Thiên Vương tinh.</a:t>
            </a:r>
          </a:p>
          <a:p>
            <a:r>
              <a:rPr lang="vi-VN" sz="3000" dirty="0">
                <a:latin typeface="Times New Roman" pitchFamily="18" charset="0"/>
                <a:cs typeface="Times New Roman" pitchFamily="18" charset="0"/>
              </a:rPr>
              <a:t>B. Thuỷ tinh, Kim tinh, Hoả tinh, Trái Đất, Mộc tinh, Thổ tinh, Thiên Vương tinh, Hải Vương tinh.</a:t>
            </a:r>
          </a:p>
          <a:p>
            <a:r>
              <a:rPr lang="vi-VN" sz="3000" dirty="0">
                <a:latin typeface="Times New Roman" pitchFamily="18" charset="0"/>
                <a:cs typeface="Times New Roman" pitchFamily="18" charset="0"/>
              </a:rPr>
              <a:t>C Kim tinh, Thuỷ tính, Trái Đất, Hoả tinh, Thổ tinh, Mộc tính, Thiên Vương tinh, Hải Vương tinh.</a:t>
            </a:r>
          </a:p>
          <a:p>
            <a:r>
              <a:rPr lang="vi-VN" sz="3000" dirty="0">
                <a:latin typeface="Times New Roman" pitchFamily="18" charset="0"/>
                <a:cs typeface="Times New Roman" pitchFamily="18" charset="0"/>
              </a:rPr>
              <a:t>D. Thuỷ tinh, Kim tỉnh, Trái Đất, Hoả tinh, Mộc tinh, Thổ tinh, Thiên Vương tinh, Hải Vương tinh.</a:t>
            </a:r>
          </a:p>
        </p:txBody>
      </p:sp>
      <p:sp>
        <p:nvSpPr>
          <p:cNvPr id="5" name="Oval 4"/>
          <p:cNvSpPr/>
          <p:nvPr/>
        </p:nvSpPr>
        <p:spPr>
          <a:xfrm>
            <a:off x="0" y="44196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631216"/>
          </a:xfrm>
          <a:prstGeom prst="rect">
            <a:avLst/>
          </a:prstGeom>
        </p:spPr>
        <p:txBody>
          <a:bodyPr wrap="square">
            <a:spAutoFit/>
          </a:bodyPr>
          <a:lstStyle/>
          <a:p>
            <a:r>
              <a:rPr lang="vi-VN" sz="3200" dirty="0">
                <a:solidFill>
                  <a:srgbClr val="C00000"/>
                </a:solidFill>
                <a:latin typeface="Times New Roman" pitchFamily="18" charset="0"/>
                <a:cs typeface="Times New Roman" pitchFamily="18" charset="0"/>
              </a:rPr>
              <a:t>Câu 2. Hãy khoanh vào từ “Đúng” hoặc “Sai” để đánh giá các câu dưới đây.</a:t>
            </a:r>
          </a:p>
          <a:p>
            <a:br>
              <a:rPr lang="vi-VN" dirty="0"/>
            </a:br>
            <a:endParaRPr lang="en-US" dirty="0"/>
          </a:p>
        </p:txBody>
      </p:sp>
      <p:graphicFrame>
        <p:nvGraphicFramePr>
          <p:cNvPr id="12" name="Table 11"/>
          <p:cNvGraphicFramePr>
            <a:graphicFrameLocks noGrp="1"/>
          </p:cNvGraphicFramePr>
          <p:nvPr/>
        </p:nvGraphicFramePr>
        <p:xfrm>
          <a:off x="0" y="1066800"/>
          <a:ext cx="8991600" cy="5379720"/>
        </p:xfrm>
        <a:graphic>
          <a:graphicData uri="http://schemas.openxmlformats.org/drawingml/2006/table">
            <a:tbl>
              <a:tblPr firstRow="1" bandRow="1">
                <a:tableStyleId>{5C22544A-7EE6-4342-B048-85BDC9FD1C3A}</a:tableStyleId>
              </a:tblPr>
              <a:tblGrid>
                <a:gridCol w="749300">
                  <a:extLst>
                    <a:ext uri="{9D8B030D-6E8A-4147-A177-3AD203B41FA5}">
                      <a16:colId xmlns:a16="http://schemas.microsoft.com/office/drawing/2014/main" val="20000"/>
                    </a:ext>
                  </a:extLst>
                </a:gridCol>
                <a:gridCol w="66421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09600">
                <a:tc>
                  <a:txBody>
                    <a:bodyPr/>
                    <a:lstStyle/>
                    <a:p>
                      <a:pPr algn="ctr" fontAlgn="t"/>
                      <a:r>
                        <a:rPr lang="en-US" sz="2800" b="0" dirty="0">
                          <a:latin typeface="Times New Roman" pitchFamily="18" charset="0"/>
                          <a:cs typeface="Times New Roman" pitchFamily="18" charset="0"/>
                        </a:rPr>
                        <a:t>STT</a:t>
                      </a:r>
                    </a:p>
                  </a:txBody>
                  <a:tcPr marL="47625" marR="47625" marT="47625" marB="47625"/>
                </a:tc>
                <a:tc>
                  <a:txBody>
                    <a:bodyPr/>
                    <a:lstStyle/>
                    <a:p>
                      <a:pPr algn="ctr" fontAlgn="t"/>
                      <a:r>
                        <a:rPr lang="en-US" sz="2800" b="0" dirty="0" err="1">
                          <a:latin typeface="Times New Roman" pitchFamily="18" charset="0"/>
                          <a:cs typeface="Times New Roman" pitchFamily="18" charset="0"/>
                        </a:rPr>
                        <a:t>Nói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về</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hệ</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Mặt</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Trời</a:t>
                      </a:r>
                      <a:endParaRPr lang="en-US" sz="2800" b="0" dirty="0">
                        <a:latin typeface="Times New Roman" pitchFamily="18" charset="0"/>
                        <a:cs typeface="Times New Roman" pitchFamily="18" charset="0"/>
                      </a:endParaRPr>
                    </a:p>
                  </a:txBody>
                  <a:tcPr marL="47625" marR="47625" marT="47625" marB="47625"/>
                </a:tc>
                <a:tc>
                  <a:txBody>
                    <a:bodyPr/>
                    <a:lstStyle/>
                    <a:p>
                      <a:pPr algn="ctr" fontAlgn="t"/>
                      <a:r>
                        <a:rPr lang="en-US" sz="2800" b="0" dirty="0" err="1">
                          <a:latin typeface="Times New Roman" pitchFamily="18" charset="0"/>
                          <a:cs typeface="Times New Roman" pitchFamily="18" charset="0"/>
                        </a:rPr>
                        <a:t>Đánh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giá</a:t>
                      </a:r>
                      <a:endParaRPr lang="en-US" sz="2800" b="0" dirty="0">
                        <a:latin typeface="Times New Roman" pitchFamily="18" charset="0"/>
                        <a:cs typeface="Times New Roman" pitchFamily="18" charset="0"/>
                      </a:endParaRPr>
                    </a:p>
                  </a:txBody>
                  <a:tcPr marL="47625" marR="47625" marT="47625" marB="47625"/>
                </a:tc>
                <a:extLst>
                  <a:ext uri="{0D108BD9-81ED-4DB2-BD59-A6C34878D82A}">
                    <a16:rowId xmlns:a16="http://schemas.microsoft.com/office/drawing/2014/main" val="10000"/>
                  </a:ext>
                </a:extLst>
              </a:tr>
              <a:tr h="914400">
                <a:tc>
                  <a:txBody>
                    <a:bodyPr/>
                    <a:lstStyle/>
                    <a:p>
                      <a:pPr algn="ctr" fontAlgn="t"/>
                      <a:r>
                        <a:rPr lang="en-US" sz="3200" b="0" dirty="0">
                          <a:latin typeface="Times New Roman" pitchFamily="18" charset="0"/>
                          <a:cs typeface="Times New Roman" pitchFamily="18" charset="0"/>
                        </a:rPr>
                        <a:t>1</a:t>
                      </a:r>
                    </a:p>
                  </a:txBody>
                  <a:tcPr marL="47625" marR="47625" marT="47625" marB="47625"/>
                </a:tc>
                <a:tc>
                  <a:txBody>
                    <a:bodyPr/>
                    <a:lstStyle/>
                    <a:p>
                      <a:pPr fontAlgn="t"/>
                      <a:r>
                        <a:rPr lang="en-US" sz="3200" b="0" dirty="0" err="1">
                          <a:latin typeface="Times New Roman" pitchFamily="18" charset="0"/>
                          <a:cs typeface="Times New Roman" pitchFamily="18" charset="0"/>
                        </a:rPr>
                        <a:t>Hệ</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chỉ</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gồm</a:t>
                      </a:r>
                      <a:r>
                        <a:rPr lang="en-US" sz="3200" b="0" dirty="0">
                          <a:latin typeface="Times New Roman" pitchFamily="18" charset="0"/>
                          <a:cs typeface="Times New Roman" pitchFamily="18" charset="0"/>
                        </a:rPr>
                        <a:t> 8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quay </a:t>
                      </a:r>
                      <a:r>
                        <a:rPr lang="en-US" sz="3200" b="0" dirty="0" err="1">
                          <a:latin typeface="Times New Roman" pitchFamily="18" charset="0"/>
                          <a:cs typeface="Times New Roman" pitchFamily="18" charset="0"/>
                        </a:rPr>
                        <a:t>xung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quanh</a:t>
                      </a:r>
                      <a:r>
                        <a:rPr lang="en-US" sz="3200" b="0" dirty="0">
                          <a:latin typeface="Times New Roman" pitchFamily="18" charset="0"/>
                          <a:cs typeface="Times New Roman" pitchFamily="18" charset="0"/>
                        </a:rPr>
                        <a:t>.</a:t>
                      </a:r>
                    </a:p>
                  </a:txBody>
                  <a:tcPr marL="47625" marR="47625" marT="47625" marB="47625"/>
                </a:tc>
                <a:tc>
                  <a:txBody>
                    <a:bodyPr/>
                    <a:lstStyle/>
                    <a:p>
                      <a:endParaRPr lang="en-US"/>
                    </a:p>
                  </a:txBody>
                  <a:tcPr/>
                </a:tc>
                <a:extLst>
                  <a:ext uri="{0D108BD9-81ED-4DB2-BD59-A6C34878D82A}">
                    <a16:rowId xmlns:a16="http://schemas.microsoft.com/office/drawing/2014/main" val="10001"/>
                  </a:ext>
                </a:extLst>
              </a:tr>
              <a:tr h="914400">
                <a:tc>
                  <a:txBody>
                    <a:bodyPr/>
                    <a:lstStyle/>
                    <a:p>
                      <a:pPr algn="ctr" fontAlgn="t"/>
                      <a:r>
                        <a:rPr lang="en-US" sz="3200" b="0" dirty="0">
                          <a:latin typeface="Times New Roman" pitchFamily="18" charset="0"/>
                          <a:cs typeface="Times New Roman" pitchFamily="18" charset="0"/>
                        </a:rPr>
                        <a:t>2</a:t>
                      </a:r>
                    </a:p>
                  </a:txBody>
                  <a:tcPr marL="47625" marR="47625" marT="47625" marB="47625"/>
                </a:tc>
                <a:tc>
                  <a:txBody>
                    <a:bodyPr/>
                    <a:lstStyle/>
                    <a:p>
                      <a:pPr fontAlgn="t"/>
                      <a:r>
                        <a:rPr lang="en-US" sz="3200" b="0" dirty="0" err="1">
                          <a:latin typeface="Times New Roman" pitchFamily="18" charset="0"/>
                          <a:cs typeface="Times New Roman" pitchFamily="18" charset="0"/>
                        </a:rPr>
                        <a:t>Trái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Đất</a:t>
                      </a:r>
                      <a:r>
                        <a:rPr lang="en-US" sz="3200" b="0" dirty="0">
                          <a:latin typeface="Times New Roman" pitchFamily="18" charset="0"/>
                          <a:cs typeface="Times New Roman" pitchFamily="18" charset="0"/>
                        </a:rPr>
                        <a:t> ở </a:t>
                      </a:r>
                      <a:r>
                        <a:rPr lang="en-US" sz="3200" b="0" dirty="0" err="1">
                          <a:latin typeface="Times New Roman" pitchFamily="18" charset="0"/>
                          <a:cs typeface="Times New Roman" pitchFamily="18" charset="0"/>
                        </a:rPr>
                        <a:t>gần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nhất</a:t>
                      </a:r>
                      <a:r>
                        <a:rPr lang="en-US" sz="3200" b="0" dirty="0">
                          <a:latin typeface="Times New Roman" pitchFamily="18" charset="0"/>
                          <a:cs typeface="Times New Roman" pitchFamily="18" charset="0"/>
                        </a:rPr>
                        <a:t> so </a:t>
                      </a:r>
                      <a:r>
                        <a:rPr lang="en-US" sz="3200" b="0" dirty="0" err="1">
                          <a:latin typeface="Times New Roman" pitchFamily="18" charset="0"/>
                          <a:cs typeface="Times New Roman" pitchFamily="18" charset="0"/>
                        </a:rPr>
                        <a:t>với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các</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khác</a:t>
                      </a:r>
                      <a:r>
                        <a:rPr lang="en-US" sz="3200" b="0" dirty="0">
                          <a:latin typeface="Times New Roman" pitchFamily="18" charset="0"/>
                          <a:cs typeface="Times New Roman" pitchFamily="18" charset="0"/>
                        </a:rPr>
                        <a:t>.</a:t>
                      </a:r>
                    </a:p>
                  </a:txBody>
                  <a:tcPr marL="47625" marR="47625" marT="47625" marB="47625"/>
                </a:tc>
                <a:tc>
                  <a:txBody>
                    <a:bodyPr/>
                    <a:lstStyle/>
                    <a:p>
                      <a:endParaRPr lang="en-US" dirty="0"/>
                    </a:p>
                  </a:txBody>
                  <a:tcPr/>
                </a:tc>
                <a:extLst>
                  <a:ext uri="{0D108BD9-81ED-4DB2-BD59-A6C34878D82A}">
                    <a16:rowId xmlns:a16="http://schemas.microsoft.com/office/drawing/2014/main" val="10002"/>
                  </a:ext>
                </a:extLst>
              </a:tr>
              <a:tr h="914400">
                <a:tc>
                  <a:txBody>
                    <a:bodyPr/>
                    <a:lstStyle/>
                    <a:p>
                      <a:pPr algn="ctr" fontAlgn="t"/>
                      <a:r>
                        <a:rPr lang="en-US" sz="3200" b="0" dirty="0">
                          <a:latin typeface="Times New Roman" pitchFamily="18" charset="0"/>
                          <a:cs typeface="Times New Roman" pitchFamily="18" charset="0"/>
                        </a:rPr>
                        <a:t>3</a:t>
                      </a:r>
                    </a:p>
                  </a:txBody>
                  <a:tcPr marL="47625" marR="47625" marT="47625" marB="47625"/>
                </a:tc>
                <a:tc>
                  <a:txBody>
                    <a:bodyPr/>
                    <a:lstStyle/>
                    <a:p>
                      <a:pPr fontAlgn="t"/>
                      <a:r>
                        <a:rPr lang="vi-VN" sz="3200" b="0" dirty="0">
                          <a:latin typeface="Times New Roman" pitchFamily="18" charset="0"/>
                          <a:cs typeface="Times New Roman" pitchFamily="18" charset="0"/>
                        </a:rPr>
                        <a:t>Thủy tinh và Hỏa tinh có khối lượng nhỏ nhất trong 8 hành tinh của hệ Mặt Trời.</a:t>
                      </a:r>
                    </a:p>
                  </a:txBody>
                  <a:tcPr marL="47625" marR="47625" marT="47625" marB="47625"/>
                </a:tc>
                <a:tc>
                  <a:txBody>
                    <a:bodyPr/>
                    <a:lstStyle/>
                    <a:p>
                      <a:endParaRPr lang="en-US"/>
                    </a:p>
                  </a:txBody>
                  <a:tcPr/>
                </a:tc>
                <a:extLst>
                  <a:ext uri="{0D108BD9-81ED-4DB2-BD59-A6C34878D82A}">
                    <a16:rowId xmlns:a16="http://schemas.microsoft.com/office/drawing/2014/main" val="10003"/>
                  </a:ext>
                </a:extLst>
              </a:tr>
              <a:tr h="914400">
                <a:tc>
                  <a:txBody>
                    <a:bodyPr/>
                    <a:lstStyle/>
                    <a:p>
                      <a:pPr algn="ctr" fontAlgn="t"/>
                      <a:r>
                        <a:rPr lang="en-US" sz="3200" b="0" dirty="0">
                          <a:latin typeface="Times New Roman" pitchFamily="18" charset="0"/>
                          <a:cs typeface="Times New Roman" pitchFamily="18" charset="0"/>
                        </a:rPr>
                        <a:t>4</a:t>
                      </a:r>
                    </a:p>
                  </a:txBody>
                  <a:tcPr marL="47625" marR="47625" marT="47625" marB="47625"/>
                </a:tc>
                <a:tc>
                  <a:txBody>
                    <a:bodyPr/>
                    <a:lstStyle/>
                    <a:p>
                      <a:pPr fontAlgn="t"/>
                      <a:r>
                        <a:rPr lang="vi-VN" sz="3200" b="0" dirty="0">
                          <a:latin typeface="Times New Roman" pitchFamily="18" charset="0"/>
                          <a:cs typeface="Times New Roman" pitchFamily="18" charset="0"/>
                        </a:rPr>
                        <a:t>Hành tinh ở càng xa Mặt Trời thì có kích thước càng lớn.</a:t>
                      </a:r>
                    </a:p>
                  </a:txBody>
                  <a:tcPr marL="47625" marR="47625" marT="47625" marB="47625"/>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13" name="Rectangle 12"/>
          <p:cNvSpPr/>
          <p:nvPr/>
        </p:nvSpPr>
        <p:spPr>
          <a:xfrm>
            <a:off x="7543800" y="4267200"/>
            <a:ext cx="1199367" cy="584775"/>
          </a:xfrm>
          <a:prstGeom prst="rect">
            <a:avLst/>
          </a:prstGeom>
        </p:spPr>
        <p:txBody>
          <a:bodyPr wrap="none">
            <a:spAutoFit/>
          </a:bodyPr>
          <a:lstStyle/>
          <a:p>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p>
        </p:txBody>
      </p:sp>
      <p:sp>
        <p:nvSpPr>
          <p:cNvPr id="14" name="Rectangle 13"/>
          <p:cNvSpPr/>
          <p:nvPr/>
        </p:nvSpPr>
        <p:spPr>
          <a:xfrm>
            <a:off x="7696200" y="1981200"/>
            <a:ext cx="811441" cy="584775"/>
          </a:xfrm>
          <a:prstGeom prst="rect">
            <a:avLst/>
          </a:prstGeom>
        </p:spPr>
        <p:txBody>
          <a:bodyPr wrap="none">
            <a:spAutoFit/>
          </a:bodyPr>
          <a:lstStyle/>
          <a:p>
            <a:r>
              <a:rPr lang="vi-VN" sz="3200" dirty="0">
                <a:latin typeface="Times New Roman" pitchFamily="18" charset="0"/>
                <a:cs typeface="Times New Roman" pitchFamily="18" charset="0"/>
              </a:rPr>
              <a:t>Sai</a:t>
            </a:r>
            <a:r>
              <a:rPr lang="en-US" sz="3200" dirty="0">
                <a:latin typeface="Times New Roman" pitchFamily="18" charset="0"/>
                <a:cs typeface="Times New Roman" pitchFamily="18" charset="0"/>
              </a:rPr>
              <a:t> </a:t>
            </a:r>
          </a:p>
        </p:txBody>
      </p:sp>
      <p:sp>
        <p:nvSpPr>
          <p:cNvPr id="15" name="Rectangle 14"/>
          <p:cNvSpPr/>
          <p:nvPr/>
        </p:nvSpPr>
        <p:spPr>
          <a:xfrm>
            <a:off x="7772400" y="2971800"/>
            <a:ext cx="811441" cy="584775"/>
          </a:xfrm>
          <a:prstGeom prst="rect">
            <a:avLst/>
          </a:prstGeom>
        </p:spPr>
        <p:txBody>
          <a:bodyPr wrap="none">
            <a:spAutoFit/>
          </a:bodyPr>
          <a:lstStyle/>
          <a:p>
            <a:r>
              <a:rPr lang="vi-VN" sz="3200" dirty="0">
                <a:latin typeface="Times New Roman" pitchFamily="18" charset="0"/>
                <a:cs typeface="Times New Roman" pitchFamily="18" charset="0"/>
              </a:rPr>
              <a:t>Sai</a:t>
            </a:r>
            <a:r>
              <a:rPr lang="en-US" sz="3200" dirty="0">
                <a:latin typeface="Times New Roman" pitchFamily="18" charset="0"/>
                <a:cs typeface="Times New Roman" pitchFamily="18" charset="0"/>
              </a:rPr>
              <a:t> </a:t>
            </a:r>
          </a:p>
        </p:txBody>
      </p:sp>
      <p:sp>
        <p:nvSpPr>
          <p:cNvPr id="16" name="Rectangle 15"/>
          <p:cNvSpPr/>
          <p:nvPr/>
        </p:nvSpPr>
        <p:spPr>
          <a:xfrm>
            <a:off x="7772400" y="5638800"/>
            <a:ext cx="811441" cy="584775"/>
          </a:xfrm>
          <a:prstGeom prst="rect">
            <a:avLst/>
          </a:prstGeom>
        </p:spPr>
        <p:txBody>
          <a:bodyPr wrap="none">
            <a:spAutoFit/>
          </a:bodyPr>
          <a:lstStyle/>
          <a:p>
            <a:r>
              <a:rPr lang="vi-VN" sz="3200" dirty="0">
                <a:latin typeface="Times New Roman" pitchFamily="18" charset="0"/>
                <a:cs typeface="Times New Roman" pitchFamily="18" charset="0"/>
              </a:rPr>
              <a:t>Sai</a:t>
            </a:r>
            <a:r>
              <a:rPr lang="en-US" sz="3200" dirty="0">
                <a:latin typeface="Times New Roman" pitchFamily="18" charset="0"/>
                <a:cs typeface="Times New Roman" pitchFamily="18" charset="0"/>
              </a:rPr>
              <a:t> </a:t>
            </a:r>
          </a:p>
        </p:txBody>
      </p:sp>
    </p:spTree>
    <p:extLst>
      <p:ext uri="{BB962C8B-B14F-4D97-AF65-F5344CB8AC3E}">
        <p14:creationId xmlns:p14="http://schemas.microsoft.com/office/powerpoint/2010/main" val="35780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plus(in)">
                                      <p:cBhvr>
                                        <p:cTn id="19" dur="20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plus(in)">
                                      <p:cBhvr>
                                        <p:cTn id="24" dur="20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plus(in)">
                                      <p:cBhvr>
                                        <p:cTn id="29" dur="20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plus(in)">
                                      <p:cBhvr>
                                        <p:cTn id="34"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77328"/>
          </a:xfrm>
          <a:prstGeom prst="rect">
            <a:avLst/>
          </a:prstGeom>
        </p:spPr>
        <p:txBody>
          <a:bodyPr wrap="square">
            <a:spAutoFit/>
          </a:bodyPr>
          <a:lstStyle/>
          <a:p>
            <a:r>
              <a:rPr lang="vi-VN" sz="3000" dirty="0">
                <a:solidFill>
                  <a:srgbClr val="C00000"/>
                </a:solidFill>
                <a:latin typeface="Times New Roman" pitchFamily="18" charset="0"/>
                <a:cs typeface="Times New Roman" pitchFamily="18" charset="0"/>
              </a:rPr>
              <a:t>Câu 3. Sắp xếp các hành tinh của hệ Mặt Trời theo thử tự từ nhỏ đến lớn về khối lượng; từ nhỏ đến lớn về kích thước.</a:t>
            </a:r>
            <a:endParaRPr lang="en-US" sz="3000" dirty="0">
              <a:solidFill>
                <a:srgbClr val="C00000"/>
              </a:solidFill>
              <a:latin typeface="Times New Roman" pitchFamily="18" charset="0"/>
              <a:cs typeface="Times New Roman" pitchFamily="18" charset="0"/>
            </a:endParaRPr>
          </a:p>
        </p:txBody>
      </p:sp>
      <p:sp>
        <p:nvSpPr>
          <p:cNvPr id="6" name="Rectangle 5"/>
          <p:cNvSpPr/>
          <p:nvPr/>
        </p:nvSpPr>
        <p:spPr>
          <a:xfrm>
            <a:off x="2059" y="1542879"/>
            <a:ext cx="9144000" cy="1015663"/>
          </a:xfrm>
          <a:prstGeom prst="rect">
            <a:avLst/>
          </a:prstGeom>
        </p:spPr>
        <p:txBody>
          <a:bodyPr wrap="square">
            <a:spAutoFit/>
          </a:bodyPr>
          <a:lstStyle/>
          <a:p>
            <a:r>
              <a:rPr lang="vi-VN" sz="3000" dirty="0">
                <a:latin typeface="Times New Roman" pitchFamily="18" charset="0"/>
                <a:cs typeface="Times New Roman" pitchFamily="18" charset="0"/>
              </a:rPr>
              <a:t>Về khối lượng: Thuỷ tinh; Hoả tinh; Kim tinh; Trái Đất; Thiên Vương tinh; Hải Vương tinh; Thổ tinh; Mộc tinh.</a:t>
            </a:r>
          </a:p>
        </p:txBody>
      </p:sp>
      <p:sp>
        <p:nvSpPr>
          <p:cNvPr id="7" name="Rectangle 6"/>
          <p:cNvSpPr/>
          <p:nvPr/>
        </p:nvSpPr>
        <p:spPr>
          <a:xfrm>
            <a:off x="0" y="2624093"/>
            <a:ext cx="8915400" cy="1015663"/>
          </a:xfrm>
          <a:prstGeom prst="rect">
            <a:avLst/>
          </a:prstGeom>
        </p:spPr>
        <p:txBody>
          <a:bodyPr wrap="square">
            <a:spAutoFit/>
          </a:bodyPr>
          <a:lstStyle/>
          <a:p>
            <a:r>
              <a:rPr lang="vi-VN" sz="3000" dirty="0">
                <a:latin typeface="Times New Roman" pitchFamily="18" charset="0"/>
                <a:cs typeface="Times New Roman" pitchFamily="18" charset="0"/>
              </a:rPr>
              <a:t>Về kích thước: Thuỷ tinh; Hoả tinh; Kim tinh; Trái Đất; Hải Vương tinh; Thiên Vương tinh; Thổ tinh; Mộc tinh.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lide(fromBottom)">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dirty="0">
                <a:solidFill>
                  <a:srgbClr val="C00000"/>
                </a:solidFill>
                <a:latin typeface="Times New Roman" pitchFamily="18" charset="0"/>
                <a:cs typeface="Times New Roman" pitchFamily="18" charset="0"/>
              </a:rPr>
              <a:t>Câu 4. Lập công thức tính khoảng cách d giữa 2 hành tỉnh với Rx, Ry, là khoảng cách từ 2 hành tinh đến Mặt Trời. Vận dụng công thức để tính khoảng cách giữa Trái Đất và các hành tinh còn lại của hệ Mặt Trời. Có nhận xét gì về khoảng cách giữa các hành tinh?</a:t>
            </a:r>
            <a:endParaRPr lang="en-US" sz="3200" dirty="0">
              <a:solidFill>
                <a:srgbClr val="C00000"/>
              </a:solidFill>
              <a:latin typeface="Times New Roman" pitchFamily="18" charset="0"/>
              <a:cs typeface="Times New Roman" pitchFamily="18" charset="0"/>
            </a:endParaRPr>
          </a:p>
        </p:txBody>
      </p:sp>
      <p:sp>
        <p:nvSpPr>
          <p:cNvPr id="5" name="Rectangle 4"/>
          <p:cNvSpPr/>
          <p:nvPr/>
        </p:nvSpPr>
        <p:spPr>
          <a:xfrm>
            <a:off x="0" y="2514600"/>
            <a:ext cx="9144000" cy="2062103"/>
          </a:xfrm>
          <a:prstGeom prst="rect">
            <a:avLst/>
          </a:prstGeom>
        </p:spPr>
        <p:txBody>
          <a:bodyPr wrap="square">
            <a:spAutoFit/>
          </a:bodyPr>
          <a:lstStyle/>
          <a:p>
            <a:r>
              <a:rPr lang="vi-VN" sz="3200" dirty="0">
                <a:latin typeface="Times New Roman" pitchFamily="18" charset="0"/>
                <a:cs typeface="Times New Roman" pitchFamily="18" charset="0"/>
              </a:rPr>
              <a:t>d= (Ry - Rx) (Rx là khoảng cách đến Mặt Trời từ hành tinh ở gần Mặt Trời hơn, Ry là khoảng cách đến Mặt Trời từ hành tỉnh ở xa Mặt Trời hơn).</a:t>
            </a:r>
          </a:p>
          <a:p>
            <a:r>
              <a:rPr lang="vi-VN" sz="3200" dirty="0">
                <a:latin typeface="Times New Roman" pitchFamily="18" charset="0"/>
                <a:cs typeface="Times New Roman" pitchFamily="18" charset="0"/>
              </a:rPr>
              <a:t>Vận dụng công thức tính khoảng cách:</a:t>
            </a:r>
          </a:p>
        </p:txBody>
      </p:sp>
      <p:sp>
        <p:nvSpPr>
          <p:cNvPr id="6" name="Rectangle 5"/>
          <p:cNvSpPr/>
          <p:nvPr/>
        </p:nvSpPr>
        <p:spPr>
          <a:xfrm>
            <a:off x="0" y="4572000"/>
            <a:ext cx="9144000" cy="1077218"/>
          </a:xfrm>
          <a:prstGeom prst="rect">
            <a:avLst/>
          </a:prstGeom>
        </p:spPr>
        <p:txBody>
          <a:bodyPr wrap="square">
            <a:spAutoFit/>
          </a:bodyPr>
          <a:lstStyle/>
          <a:p>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Thuỷ</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0,61 (AU) -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Thổ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8,54 (AU)</a:t>
            </a:r>
          </a:p>
        </p:txBody>
      </p:sp>
      <p:sp>
        <p:nvSpPr>
          <p:cNvPr id="7" name="Rectangle 6"/>
          <p:cNvSpPr/>
          <p:nvPr/>
        </p:nvSpPr>
        <p:spPr>
          <a:xfrm>
            <a:off x="0" y="5562600"/>
            <a:ext cx="8915400" cy="1077218"/>
          </a:xfrm>
          <a:prstGeom prst="rect">
            <a:avLst/>
          </a:prstGeom>
        </p:spPr>
        <p:txBody>
          <a:bodyPr wrap="square">
            <a:spAutoFit/>
          </a:bodyPr>
          <a:lstStyle/>
          <a:p>
            <a:r>
              <a:rPr lang="vi-VN" sz="3200" dirty="0">
                <a:latin typeface="Times New Roman" pitchFamily="18" charset="0"/>
                <a:cs typeface="Times New Roman" pitchFamily="18" charset="0"/>
              </a:rPr>
              <a:t>Trái Đất - Kim tinh: 0,28 (AU) Trái Đất - Thiên Vương tinh: 18,2 (AU)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slide(fromBottom)">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EB29D4-739B-49F9-B78E-D64EB616C747}"/>
              </a:ext>
            </a:extLst>
          </p:cNvPr>
          <p:cNvSpPr>
            <a:spLocks noGrp="1"/>
          </p:cNvSpPr>
          <p:nvPr>
            <p:ph type="title"/>
          </p:nvPr>
        </p:nvSpPr>
        <p:spPr>
          <a:xfrm>
            <a:off x="0" y="1"/>
            <a:ext cx="9144000" cy="761999"/>
          </a:xfrm>
        </p:spPr>
        <p:txBody>
          <a:bodyPr>
            <a:normAutofit/>
          </a:bodyPr>
          <a:lstStyle/>
          <a:p>
            <a:r>
              <a:rPr lang="en-US" sz="3000" dirty="0" err="1">
                <a:solidFill>
                  <a:srgbClr val="FF0000"/>
                </a:solidFill>
                <a:latin typeface="Times New Roman" pitchFamily="18" charset="0"/>
                <a:cs typeface="Times New Roman" pitchFamily="18" charset="0"/>
              </a:rPr>
              <a:t>Các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đặc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trưng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của</a:t>
            </a:r>
            <a:r>
              <a:rPr lang="en-US" sz="3000" dirty="0">
                <a:solidFill>
                  <a:srgbClr val="FF0000"/>
                </a:solidFill>
                <a:latin typeface="Times New Roman" pitchFamily="18" charset="0"/>
                <a:cs typeface="Times New Roman" pitchFamily="18" charset="0"/>
              </a:rPr>
              <a:t> 8 </a:t>
            </a:r>
            <a:r>
              <a:rPr lang="en-US" sz="3000" dirty="0" err="1">
                <a:solidFill>
                  <a:srgbClr val="FF0000"/>
                </a:solidFill>
                <a:latin typeface="Times New Roman" pitchFamily="18" charset="0"/>
                <a:cs typeface="Times New Roman" pitchFamily="18" charset="0"/>
              </a:rPr>
              <a:t>hành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Hệ</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Mặt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Trời</a:t>
            </a:r>
            <a:endParaRPr lang="vi-VN" sz="3000" dirty="0">
              <a:solidFill>
                <a:srgbClr val="FF0000"/>
              </a:solidFill>
              <a:latin typeface="Times New Roman" pitchFamily="18" charset="0"/>
              <a:cs typeface="Times New Roman" pitchFamily="18" charset="0"/>
            </a:endParaRPr>
          </a:p>
        </p:txBody>
      </p:sp>
      <p:graphicFrame>
        <p:nvGraphicFramePr>
          <p:cNvPr id="5" name="Bảng 5">
            <a:extLst>
              <a:ext uri="{FF2B5EF4-FFF2-40B4-BE49-F238E27FC236}">
                <a16:creationId xmlns:a16="http://schemas.microsoft.com/office/drawing/2014/main" id="{FD5B8E2D-6FC8-4332-AB1E-BECADEBD7DE2}"/>
              </a:ext>
            </a:extLst>
          </p:cNvPr>
          <p:cNvGraphicFramePr>
            <a:graphicFrameLocks noGrp="1"/>
          </p:cNvGraphicFramePr>
          <p:nvPr>
            <p:ph idx="1"/>
            <p:extLst>
              <p:ext uri="{D42A27DB-BD31-4B8C-83A1-F6EECF244321}">
                <p14:modId xmlns:p14="http://schemas.microsoft.com/office/powerpoint/2010/main" val="1057014257"/>
              </p:ext>
            </p:extLst>
          </p:nvPr>
        </p:nvGraphicFramePr>
        <p:xfrm>
          <a:off x="49426" y="762000"/>
          <a:ext cx="9094573" cy="5623560"/>
        </p:xfrm>
        <a:graphic>
          <a:graphicData uri="http://schemas.openxmlformats.org/drawingml/2006/table">
            <a:tbl>
              <a:tblPr firstRow="1" bandRow="1">
                <a:tableStyleId>{5C22544A-7EE6-4342-B048-85BDC9FD1C3A}</a:tableStyleId>
              </a:tblPr>
              <a:tblGrid>
                <a:gridCol w="2804160">
                  <a:extLst>
                    <a:ext uri="{9D8B030D-6E8A-4147-A177-3AD203B41FA5}">
                      <a16:colId xmlns:a16="http://schemas.microsoft.com/office/drawing/2014/main" val="3966464287"/>
                    </a:ext>
                  </a:extLst>
                </a:gridCol>
                <a:gridCol w="2899215">
                  <a:extLst>
                    <a:ext uri="{9D8B030D-6E8A-4147-A177-3AD203B41FA5}">
                      <a16:colId xmlns:a16="http://schemas.microsoft.com/office/drawing/2014/main" val="3255770381"/>
                    </a:ext>
                  </a:extLst>
                </a:gridCol>
                <a:gridCol w="3391198">
                  <a:extLst>
                    <a:ext uri="{9D8B030D-6E8A-4147-A177-3AD203B41FA5}">
                      <a16:colId xmlns:a16="http://schemas.microsoft.com/office/drawing/2014/main" val="399913321"/>
                    </a:ext>
                  </a:extLst>
                </a:gridCol>
              </a:tblGrid>
              <a:tr h="990600">
                <a:tc>
                  <a:txBody>
                    <a:bodyPr/>
                    <a:lstStyle/>
                    <a:p>
                      <a:pPr algn="ctr"/>
                      <a:r>
                        <a:rPr lang="en-US" sz="2600" dirty="0" err="1">
                          <a:latin typeface="Times New Roman" pitchFamily="18" charset="0"/>
                          <a:cs typeface="Times New Roman" pitchFamily="18" charset="0"/>
                        </a:rPr>
                        <a:t>Hành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tinh</a:t>
                      </a:r>
                      <a:endParaRPr lang="vi-VN" sz="2600" dirty="0">
                        <a:latin typeface="Times New Roman" pitchFamily="18" charset="0"/>
                        <a:cs typeface="Times New Roman" pitchFamily="18" charset="0"/>
                      </a:endParaRPr>
                    </a:p>
                  </a:txBody>
                  <a:tcPr marL="68580" marR="68580"/>
                </a:tc>
                <a:tc>
                  <a:txBody>
                    <a:bodyPr/>
                    <a:lstStyle/>
                    <a:p>
                      <a:pPr algn="ctr"/>
                      <a:r>
                        <a:rPr lang="en-US" sz="2600" dirty="0" err="1">
                          <a:latin typeface="Times New Roman" pitchFamily="18" charset="0"/>
                          <a:cs typeface="Times New Roman" pitchFamily="18" charset="0"/>
                        </a:rPr>
                        <a:t>Khoảng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r>
                        <a:rPr lang="vi-VN" sz="2600" baseline="0" dirty="0">
                          <a:latin typeface="Times New Roman" pitchFamily="18" charset="0"/>
                          <a:cs typeface="Times New Roman" pitchFamily="18" charset="0"/>
                        </a:rPr>
                        <a:t> </a:t>
                      </a:r>
                      <a:r>
                        <a:rPr lang="en-US" sz="2600" dirty="0">
                          <a:latin typeface="Times New Roman" pitchFamily="18" charset="0"/>
                          <a:cs typeface="Times New Roman" pitchFamily="18" charset="0"/>
                        </a:rPr>
                        <a:t>(AU)</a:t>
                      </a:r>
                    </a:p>
                    <a:p>
                      <a:pPr algn="ctr"/>
                      <a:endParaRPr lang="vi-VN" sz="2600" dirty="0">
                        <a:latin typeface="Times New Roman" pitchFamily="18" charset="0"/>
                        <a:cs typeface="Times New Roman" pitchFamily="18" charset="0"/>
                      </a:endParaRPr>
                    </a:p>
                  </a:txBody>
                  <a:tcPr marL="68580" marR="68580"/>
                </a:tc>
                <a:tc>
                  <a:txBody>
                    <a:bodyPr/>
                    <a:lstStyle/>
                    <a:p>
                      <a:pPr algn="ctr"/>
                      <a:r>
                        <a:rPr lang="en-US" sz="2600" dirty="0">
                          <a:latin typeface="Times New Roman" pitchFamily="18" charset="0"/>
                          <a:cs typeface="Times New Roman" pitchFamily="18" charset="0"/>
                        </a:rPr>
                        <a:t>Chu </a:t>
                      </a:r>
                      <a:r>
                        <a:rPr lang="en-US" sz="2600" dirty="0" err="1">
                          <a:latin typeface="Times New Roman" pitchFamily="18" charset="0"/>
                          <a:cs typeface="Times New Roman" pitchFamily="18" charset="0"/>
                        </a:rPr>
                        <a:t>kì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endParaRPr lang="vi-VN" sz="26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3435049741"/>
                  </a:ext>
                </a:extLst>
              </a:tr>
              <a:tr h="461946">
                <a:tc>
                  <a:txBody>
                    <a:bodyPr/>
                    <a:lstStyle/>
                    <a:p>
                      <a:pPr algn="l"/>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0,39</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89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2653223507"/>
                  </a:ext>
                </a:extLst>
              </a:tr>
              <a:tr h="461946">
                <a:tc>
                  <a:txBody>
                    <a:bodyPr/>
                    <a:lstStyle/>
                    <a:p>
                      <a:pPr algn="l"/>
                      <a:r>
                        <a:rPr lang="en-US" sz="2800" dirty="0">
                          <a:latin typeface="Times New Roman" pitchFamily="18" charset="0"/>
                          <a:cs typeface="Times New Roman" pitchFamily="18" charset="0"/>
                        </a:rPr>
                        <a:t>Kim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0,72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224,7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233747276"/>
                  </a:ext>
                </a:extLst>
              </a:tr>
              <a:tr h="502920">
                <a:tc>
                  <a:txBody>
                    <a:bodyPr/>
                    <a:lstStyle/>
                    <a:p>
                      <a:pPr algn="l"/>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365,2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43762076"/>
                  </a:ext>
                </a:extLst>
              </a:tr>
              <a:tr h="461946">
                <a:tc>
                  <a:txBody>
                    <a:bodyPr/>
                    <a:lstStyle/>
                    <a:p>
                      <a:pPr algn="l"/>
                      <a:r>
                        <a:rPr lang="en-US" sz="2800" dirty="0" err="1">
                          <a:latin typeface="Times New Roman" pitchFamily="18" charset="0"/>
                          <a:cs typeface="Times New Roman" pitchFamily="18" charset="0"/>
                        </a:rPr>
                        <a:t>Hỏa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1,52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3727475683"/>
                  </a:ext>
                </a:extLst>
              </a:tr>
              <a:tr h="461946">
                <a:tc>
                  <a:txBody>
                    <a:bodyPr/>
                    <a:lstStyle/>
                    <a:p>
                      <a:pPr algn="l"/>
                      <a:r>
                        <a:rPr lang="en-US" sz="2800" dirty="0" err="1">
                          <a:latin typeface="Times New Roman" pitchFamily="18" charset="0"/>
                          <a:cs typeface="Times New Roman" pitchFamily="18" charset="0"/>
                        </a:rPr>
                        <a:t>Mộc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5,20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4343,5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45570476"/>
                  </a:ext>
                </a:extLst>
              </a:tr>
              <a:tr h="461946">
                <a:tc>
                  <a:txBody>
                    <a:bodyPr/>
                    <a:lstStyle/>
                    <a:p>
                      <a:pPr algn="l"/>
                      <a:r>
                        <a:rPr lang="en-US" sz="2800" dirty="0" err="1">
                          <a:latin typeface="Times New Roman" pitchFamily="18" charset="0"/>
                          <a:cs typeface="Times New Roman" pitchFamily="18" charset="0"/>
                        </a:rPr>
                        <a:t>Thổ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9,54</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10767,5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997452850"/>
                  </a:ext>
                </a:extLst>
              </a:tr>
              <a:tr h="553916">
                <a:tc>
                  <a:txBody>
                    <a:bodyPr/>
                    <a:lstStyle/>
                    <a:p>
                      <a:pPr algn="l"/>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19,20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30587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18673708"/>
                  </a:ext>
                </a:extLst>
              </a:tr>
              <a:tr h="680524">
                <a:tc>
                  <a:txBody>
                    <a:bodyPr/>
                    <a:lstStyle/>
                    <a:p>
                      <a:pPr algn="l"/>
                      <a:r>
                        <a:rPr lang="en-US" sz="2800" dirty="0" err="1">
                          <a:latin typeface="Times New Roman" pitchFamily="18" charset="0"/>
                          <a:cs typeface="Times New Roman" pitchFamily="18" charset="0"/>
                        </a:rPr>
                        <a: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30,07</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60152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671897942"/>
                  </a:ext>
                </a:extLst>
              </a:tr>
            </a:tbl>
          </a:graphicData>
        </a:graphic>
      </p:graphicFrame>
    </p:spTree>
    <p:extLst>
      <p:ext uri="{BB962C8B-B14F-4D97-AF65-F5344CB8AC3E}">
        <p14:creationId xmlns:p14="http://schemas.microsoft.com/office/powerpoint/2010/main" val="283773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48" y="29497"/>
            <a:ext cx="9144000" cy="553998"/>
          </a:xfrm>
          <a:prstGeom prst="rect">
            <a:avLst/>
          </a:prstGeom>
        </p:spPr>
        <p:txBody>
          <a:bodyPr wrap="square">
            <a:spAutoFit/>
          </a:bodyPr>
          <a:lstStyle/>
          <a:p>
            <a:r>
              <a:rPr lang="vi-VN" sz="3000" dirty="0">
                <a:latin typeface="Times New Roman" pitchFamily="18" charset="0"/>
                <a:cs typeface="Times New Roman" pitchFamily="18" charset="0"/>
              </a:rPr>
              <a:t>- N</a:t>
            </a:r>
            <a:r>
              <a:rPr lang="en-US" sz="3000" dirty="0" err="1">
                <a:latin typeface="Times New Roman" pitchFamily="18" charset="0"/>
                <a:cs typeface="Times New Roman" pitchFamily="18" charset="0"/>
              </a:rPr>
              <a:t>hững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khác</a:t>
            </a:r>
            <a:r>
              <a:rPr lang="en-US" sz="3000" dirty="0">
                <a:latin typeface="Times New Roman" pitchFamily="18" charset="0"/>
                <a:cs typeface="Times New Roman" pitchFamily="18" charset="0"/>
              </a:rPr>
              <a:t> quay </a:t>
            </a:r>
            <a:r>
              <a:rPr lang="en-US" sz="3000" dirty="0" err="1">
                <a:latin typeface="Times New Roman" pitchFamily="18" charset="0"/>
                <a:cs typeface="Times New Roman" pitchFamily="18" charset="0"/>
              </a:rPr>
              <a:t>quanh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Trời</a:t>
            </a:r>
            <a:r>
              <a:rPr lang="en-US" sz="3000" dirty="0">
                <a:latin typeface="Times New Roman" pitchFamily="18" charset="0"/>
                <a:cs typeface="Times New Roman" pitchFamily="18" charset="0"/>
              </a:rPr>
              <a:t>:</a:t>
            </a:r>
          </a:p>
        </p:txBody>
      </p:sp>
      <p:sp>
        <p:nvSpPr>
          <p:cNvPr id="5" name="Rectangle 4"/>
          <p:cNvSpPr/>
          <p:nvPr/>
        </p:nvSpPr>
        <p:spPr>
          <a:xfrm>
            <a:off x="-14748" y="553998"/>
            <a:ext cx="9144000" cy="553998"/>
          </a:xfrm>
          <a:prstGeom prst="rect">
            <a:avLst/>
          </a:prstGeom>
        </p:spPr>
        <p:txBody>
          <a:bodyPr wrap="square">
            <a:spAutoFit/>
          </a:bodyPr>
          <a:lstStyle/>
          <a:p>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Thổ</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a:t>
            </a:r>
            <a:r>
              <a:rPr lang="vi-VN" sz="3000" dirty="0">
                <a:latin typeface="Times New Roman" pitchFamily="18" charset="0"/>
                <a:cs typeface="Times New Roman" pitchFamily="18" charset="0"/>
              </a:rPr>
              <a:t> Thủy tinh</a:t>
            </a:r>
            <a:r>
              <a:rPr lang="en-US" sz="3000" dirty="0">
                <a:latin typeface="Times New Roman" pitchFamily="18" charset="0"/>
                <a:cs typeface="Times New Roman" pitchFamily="18" charset="0"/>
              </a:rPr>
              <a:t>….</a:t>
            </a:r>
          </a:p>
        </p:txBody>
      </p:sp>
      <p:sp>
        <p:nvSpPr>
          <p:cNvPr id="6" name="Rectangle 5"/>
          <p:cNvSpPr/>
          <p:nvPr/>
        </p:nvSpPr>
        <p:spPr>
          <a:xfrm>
            <a:off x="0" y="1032301"/>
            <a:ext cx="6561412" cy="553998"/>
          </a:xfrm>
          <a:prstGeom prst="rect">
            <a:avLst/>
          </a:prstGeom>
        </p:spPr>
        <p:txBody>
          <a:bodyPr wrap="none">
            <a:spAutoFit/>
          </a:bodyPr>
          <a:lstStyle/>
          <a:p>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thạch</a:t>
            </a:r>
            <a:r>
              <a:rPr lang="en-US" sz="3000" dirty="0">
                <a:latin typeface="Times New Roman" pitchFamily="18" charset="0"/>
                <a:cs typeface="Times New Roman" pitchFamily="18" charset="0"/>
              </a:rPr>
              <a:t>,….</a:t>
            </a:r>
          </a:p>
        </p:txBody>
      </p:sp>
      <p:pic>
        <p:nvPicPr>
          <p:cNvPr id="27650" name="Picture 2" descr="https://luattreem.vn/wp-content/uploads/2022/01/He-Mat-Troi1.png"/>
          <p:cNvPicPr>
            <a:picLocks noChangeAspect="1" noChangeArrowheads="1"/>
          </p:cNvPicPr>
          <p:nvPr/>
        </p:nvPicPr>
        <p:blipFill>
          <a:blip r:embed="rId2"/>
          <a:srcRect/>
          <a:stretch>
            <a:fillRect/>
          </a:stretch>
        </p:blipFill>
        <p:spPr bwMode="auto">
          <a:xfrm>
            <a:off x="0" y="1632497"/>
            <a:ext cx="8991600" cy="52255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plus(in)">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27650"/>
                                        </p:tgtEl>
                                        <p:attrNameLst>
                                          <p:attrName>style.visibility</p:attrName>
                                        </p:attrNameLst>
                                      </p:cBhvr>
                                      <p:to>
                                        <p:strVal val="visible"/>
                                      </p:to>
                                    </p:set>
                                    <p:animEffect transition="in" filter="barn(inHorizontal)">
                                      <p:cBhvr>
                                        <p:cTn id="25"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64365" cy="646331"/>
          </a:xfrm>
          <a:prstGeom prst="rect">
            <a:avLst/>
          </a:prstGeom>
        </p:spPr>
        <p:txBody>
          <a:bodyPr wrap="none">
            <a:spAutoFit/>
          </a:bodyPr>
          <a:lstStyle/>
          <a:p>
            <a:pPr fontAlgn="base"/>
            <a:r>
              <a:rPr lang="en-US" sz="3600" b="1" dirty="0">
                <a:latin typeface="Times New Roman" pitchFamily="18" charset="0"/>
                <a:cs typeface="Times New Roman" pitchFamily="18" charset="0"/>
              </a:rPr>
              <a:t>I. </a:t>
            </a:r>
            <a:r>
              <a:rPr lang="en-US" sz="3600" b="1" dirty="0" err="1">
                <a:latin typeface="Times New Roman" pitchFamily="18" charset="0"/>
                <a:cs typeface="Times New Roman" pitchFamily="18" charset="0"/>
              </a:rPr>
              <a:t>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pic>
        <p:nvPicPr>
          <p:cNvPr id="27650" name="Picture 2" descr="https://luattreem.vn/wp-content/uploads/2022/01/He-Mat-Troi1.png"/>
          <p:cNvPicPr>
            <a:picLocks noChangeAspect="1" noChangeArrowheads="1"/>
          </p:cNvPicPr>
          <p:nvPr/>
        </p:nvPicPr>
        <p:blipFill>
          <a:blip r:embed="rId2"/>
          <a:srcRect/>
          <a:stretch>
            <a:fillRect/>
          </a:stretch>
        </p:blipFill>
        <p:spPr bwMode="auto">
          <a:xfrm>
            <a:off x="0" y="646331"/>
            <a:ext cx="9067800" cy="6211669"/>
          </a:xfrm>
          <a:prstGeom prst="rect">
            <a:avLst/>
          </a:prstGeom>
          <a:noFill/>
        </p:spPr>
      </p:pic>
    </p:spTree>
    <p:extLst>
      <p:ext uri="{BB962C8B-B14F-4D97-AF65-F5344CB8AC3E}">
        <p14:creationId xmlns:p14="http://schemas.microsoft.com/office/powerpoint/2010/main" val="75140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barn(inHorizontal)">
                                      <p:cBhvr>
                                        <p:cTn id="1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39" y="17206"/>
            <a:ext cx="9144000" cy="1015663"/>
          </a:xfrm>
          <a:prstGeom prst="rect">
            <a:avLst/>
          </a:prstGeom>
        </p:spPr>
        <p:txBody>
          <a:bodyPr wrap="square">
            <a:spAutoFit/>
          </a:bodyPr>
          <a:lstStyle/>
          <a:p>
            <a:r>
              <a:rPr lang="vi-VN" sz="3000" dirty="0">
                <a:latin typeface="+mj-lt"/>
              </a:rPr>
              <a:t>- Hệ Mặt Trời còn gọi là Thái Dương hệ, gồm Mặt Trời và các thiên thể chuyển động xung quanh Mặt Trời</a:t>
            </a:r>
            <a:endParaRPr lang="en-US" sz="3000" dirty="0">
              <a:latin typeface="+mj-lt"/>
            </a:endParaRPr>
          </a:p>
        </p:txBody>
      </p:sp>
      <p:sp>
        <p:nvSpPr>
          <p:cNvPr id="6" name="Rectangle 5"/>
          <p:cNvSpPr/>
          <p:nvPr/>
        </p:nvSpPr>
        <p:spPr>
          <a:xfrm>
            <a:off x="27038" y="990600"/>
            <a:ext cx="4468761" cy="553998"/>
          </a:xfrm>
          <a:prstGeom prst="rect">
            <a:avLst/>
          </a:prstGeom>
        </p:spPr>
        <p:txBody>
          <a:bodyPr wrap="square">
            <a:spAutoFit/>
          </a:bodyPr>
          <a:lstStyle/>
          <a:p>
            <a:r>
              <a:rPr lang="vi-VN" sz="3000" dirty="0">
                <a:latin typeface="Times New Roman" pitchFamily="18" charset="0"/>
                <a:cs typeface="Times New Roman" pitchFamily="18" charset="0"/>
              </a:rPr>
              <a:t>- Mặt Trời ở trung  tâm</a:t>
            </a:r>
            <a:endParaRPr lang="en-US" sz="3000" dirty="0">
              <a:latin typeface="Times New Roman" pitchFamily="18" charset="0"/>
              <a:cs typeface="Times New Roman" pitchFamily="18" charset="0"/>
            </a:endParaRPr>
          </a:p>
        </p:txBody>
      </p:sp>
      <p:sp>
        <p:nvSpPr>
          <p:cNvPr id="7" name="Rectangle 6"/>
          <p:cNvSpPr/>
          <p:nvPr/>
        </p:nvSpPr>
        <p:spPr>
          <a:xfrm>
            <a:off x="27038" y="1544598"/>
            <a:ext cx="8991600" cy="553998"/>
          </a:xfrm>
          <a:prstGeom prst="rect">
            <a:avLst/>
          </a:prstGeom>
        </p:spPr>
        <p:txBody>
          <a:bodyPr wrap="square">
            <a:spAutoFit/>
          </a:bodyPr>
          <a:lstStyle/>
          <a:p>
            <a:r>
              <a:rPr lang="vi-VN" sz="3000" dirty="0">
                <a:latin typeface="Times New Roman" pitchFamily="18" charset="0"/>
                <a:cs typeface="Times New Roman" pitchFamily="18" charset="0"/>
              </a:rPr>
              <a:t>- Các thiên thể chuyển động xung quanh Mặt Trời.</a:t>
            </a:r>
            <a:endParaRPr lang="en-US" sz="3000" dirty="0">
              <a:latin typeface="Times New Roman" pitchFamily="18" charset="0"/>
              <a:cs typeface="Times New Roman" pitchFamily="18" charset="0"/>
            </a:endParaRPr>
          </a:p>
        </p:txBody>
      </p:sp>
      <p:sp>
        <p:nvSpPr>
          <p:cNvPr id="8" name="Rectangle 7"/>
          <p:cNvSpPr/>
          <p:nvPr/>
        </p:nvSpPr>
        <p:spPr>
          <a:xfrm>
            <a:off x="41786" y="2098596"/>
            <a:ext cx="9129253" cy="1477328"/>
          </a:xfrm>
          <a:prstGeom prst="rect">
            <a:avLst/>
          </a:prstGeom>
        </p:spPr>
        <p:txBody>
          <a:bodyPr wrap="square">
            <a:spAutoFit/>
          </a:bodyPr>
          <a:lstStyle/>
          <a:p>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T</a:t>
            </a:r>
            <a:r>
              <a:rPr lang="en-US" sz="3000" dirty="0" err="1">
                <a:latin typeface="Times New Roman" pitchFamily="18" charset="0"/>
                <a:cs typeface="Times New Roman" pitchFamily="18" charset="0"/>
              </a:rPr>
              <a:t>ám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vi-VN" sz="3000" dirty="0">
                <a:latin typeface="Times New Roman" pitchFamily="18" charset="0"/>
                <a:cs typeface="Times New Roman" pitchFamily="18" charset="0"/>
              </a:rPr>
              <a:t> theo thứ tự từ trong ra ngoài: Thuỷ tinh, Kim tinh, Trái Đất, Hoả tinh, Mộc tinh, Thổ tinh, Thiên Vương tinh, Hải Vương tinh</a:t>
            </a:r>
            <a:endParaRPr lang="en-US" sz="3000" dirty="0">
              <a:latin typeface="Times New Roman" pitchFamily="18" charset="0"/>
              <a:cs typeface="Times New Roman" pitchFamily="18" charset="0"/>
            </a:endParaRPr>
          </a:p>
        </p:txBody>
      </p:sp>
      <p:sp>
        <p:nvSpPr>
          <p:cNvPr id="9" name="Rectangle 8"/>
          <p:cNvSpPr/>
          <p:nvPr/>
        </p:nvSpPr>
        <p:spPr>
          <a:xfrm>
            <a:off x="41786" y="3575924"/>
            <a:ext cx="9144000" cy="1015663"/>
          </a:xfrm>
          <a:prstGeom prst="rect">
            <a:avLst/>
          </a:prstGeom>
        </p:spPr>
        <p:txBody>
          <a:bodyPr wrap="square">
            <a:spAutoFit/>
          </a:bodyPr>
          <a:lstStyle/>
          <a:p>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Hơn một trăm vệ tinh, các sao chổi, các tiểu hành tinh, các thiên thạch khác và bụi vũ trụ.</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plus(in)">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heel(4)">
                                      <p:cBhvr>
                                        <p:cTn id="18" dur="20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4)">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additive="base">
                                        <p:cTn id="28"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ánh sá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015663"/>
          </a:xfrm>
          <a:prstGeom prst="rect">
            <a:avLst/>
          </a:prstGeom>
        </p:spPr>
        <p:txBody>
          <a:bodyPr wrap="square">
            <a:spAutoFit/>
          </a:bodyPr>
          <a:lstStyle/>
          <a:p>
            <a:r>
              <a:rPr lang="vi-VN" sz="3000" dirty="0">
                <a:latin typeface="Times New Roman" pitchFamily="18" charset="0"/>
                <a:cs typeface="Times New Roman" pitchFamily="18" charset="0"/>
              </a:rPr>
              <a:t>- Các hành tinh vừa chuyển động quanhMặt Trời, vừa tự quay quanh trục của nó.</a:t>
            </a:r>
            <a:endParaRPr lang="en-US" sz="3000" dirty="0">
              <a:latin typeface="Times New Roman" pitchFamily="18" charset="0"/>
              <a:cs typeface="Times New Roman" pitchFamily="18" charset="0"/>
            </a:endParaRPr>
          </a:p>
        </p:txBody>
      </p:sp>
      <p:pic>
        <p:nvPicPr>
          <p:cNvPr id="6" name="Picture 5" descr="https://cdn.vungoi.vn/vungoi/2021/0916/1631756964167_mceclip0.png"/>
          <p:cNvPicPr>
            <a:picLocks noChangeAspect="1" noChangeArrowheads="1"/>
          </p:cNvPicPr>
          <p:nvPr/>
        </p:nvPicPr>
        <p:blipFill>
          <a:blip r:embed="rId3"/>
          <a:srcRect/>
          <a:stretch>
            <a:fillRect/>
          </a:stretch>
        </p:blipFill>
        <p:spPr bwMode="auto">
          <a:xfrm>
            <a:off x="0" y="1015663"/>
            <a:ext cx="9144000" cy="5842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ếu “lạc bước” đến một hành tinh bất kỳ trong hệ Mặt Trời thì cơ hội sống  sót của bạn là bao nhiêu?"/>
          <p:cNvPicPr>
            <a:picLocks noChangeAspect="1" noChangeArrowheads="1"/>
          </p:cNvPicPr>
          <p:nvPr/>
        </p:nvPicPr>
        <p:blipFill>
          <a:blip r:embed="rId3"/>
          <a:srcRect/>
          <a:stretch>
            <a:fillRect/>
          </a:stretch>
        </p:blipFill>
        <p:spPr bwMode="auto">
          <a:xfrm>
            <a:off x="1447800" y="0"/>
            <a:ext cx="7086600" cy="4724400"/>
          </a:xfrm>
          <a:prstGeom prst="rect">
            <a:avLst/>
          </a:prstGeom>
          <a:noFill/>
        </p:spPr>
      </p:pic>
      <p:sp>
        <p:nvSpPr>
          <p:cNvPr id="9" name="Rectangle 8"/>
          <p:cNvSpPr/>
          <p:nvPr/>
        </p:nvSpPr>
        <p:spPr>
          <a:xfrm>
            <a:off x="0" y="4233662"/>
            <a:ext cx="1260281" cy="553998"/>
          </a:xfrm>
          <a:prstGeom prst="rect">
            <a:avLst/>
          </a:prstGeom>
        </p:spPr>
        <p:txBody>
          <a:bodyPr wrap="none">
            <a:spAutoFit/>
          </a:bodyPr>
          <a:lstStyle/>
          <a:p>
            <a:r>
              <a:rPr lang="vi-VN" sz="3000" b="1" i="1" dirty="0">
                <a:latin typeface="Times New Roman" pitchFamily="18" charset="0"/>
                <a:cs typeface="Times New Roman" pitchFamily="18" charset="0"/>
              </a:rPr>
              <a:t>Lưu ý:</a:t>
            </a:r>
            <a:endParaRPr lang="en-US" sz="3000" dirty="0">
              <a:latin typeface="Times New Roman" pitchFamily="18" charset="0"/>
              <a:cs typeface="Times New Roman" pitchFamily="18" charset="0"/>
            </a:endParaRPr>
          </a:p>
        </p:txBody>
      </p:sp>
      <p:sp>
        <p:nvSpPr>
          <p:cNvPr id="10" name="Rectangle 9"/>
          <p:cNvSpPr/>
          <p:nvPr/>
        </p:nvSpPr>
        <p:spPr>
          <a:xfrm>
            <a:off x="-1" y="4816492"/>
            <a:ext cx="9144001" cy="2062103"/>
          </a:xfrm>
          <a:prstGeom prst="rect">
            <a:avLst/>
          </a:prstGeom>
        </p:spPr>
        <p:txBody>
          <a:bodyPr wrap="square">
            <a:spAutoFit/>
          </a:bodyPr>
          <a:lstStyle/>
          <a:p>
            <a:r>
              <a:rPr lang="vi-VN" sz="3200" dirty="0">
                <a:latin typeface="Times New Roman" pitchFamily="18" charset="0"/>
                <a:cs typeface="Times New Roman" pitchFamily="18" charset="0"/>
              </a:rPr>
              <a:t>Ánh sáng mặt trời có thể làm mù mắt. Các nhà thiên văn học không bao giờ nhìn thẳng trực tiếp và Mặt Trời mà phải dùng một loại kính thiên văn đặc biệt để chụp ảnh bề mặt Mặt Trời.</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72364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19" y="-24714"/>
            <a:ext cx="9144000" cy="1077218"/>
          </a:xfrm>
          <a:prstGeom prst="rect">
            <a:avLst/>
          </a:prstGeom>
        </p:spPr>
        <p:txBody>
          <a:bodyPr wrap="square">
            <a:spAutoFit/>
          </a:bodyPr>
          <a:lstStyle/>
          <a:p>
            <a:r>
              <a:rPr lang="vi-VN" sz="3200" dirty="0">
                <a:solidFill>
                  <a:srgbClr val="FF0000"/>
                </a:solidFill>
                <a:latin typeface="Times New Roman" pitchFamily="18" charset="0"/>
                <a:cs typeface="Times New Roman" pitchFamily="18" charset="0"/>
              </a:rPr>
              <a:t>?</a:t>
            </a:r>
            <a:r>
              <a:rPr lang="vi-VN" sz="3000" dirty="0">
                <a:solidFill>
                  <a:srgbClr val="FF0000"/>
                </a:solidFill>
                <a:latin typeface="Times New Roman" pitchFamily="18" charset="0"/>
                <a:cs typeface="Times New Roman" pitchFamily="18" charset="0"/>
              </a:rPr>
              <a:t>1 </a:t>
            </a:r>
            <a:r>
              <a:rPr lang="en-US" sz="3000" dirty="0" err="1">
                <a:solidFill>
                  <a:srgbClr val="FF0000"/>
                </a:solidFill>
                <a:latin typeface="Times New Roman" pitchFamily="18" charset="0"/>
                <a:cs typeface="Times New Roman" pitchFamily="18" charset="0"/>
              </a:rPr>
              <a:t>Hành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nào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gần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Mặt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Trời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hành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nào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xa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Mặt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Trời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nhất</a:t>
            </a:r>
            <a:r>
              <a:rPr lang="en-US" sz="3000" dirty="0">
                <a:solidFill>
                  <a:srgbClr val="FF0000"/>
                </a:solidFill>
                <a:latin typeface="Times New Roman" pitchFamily="18" charset="0"/>
                <a:cs typeface="Times New Roman" pitchFamily="18" charset="0"/>
              </a:rPr>
              <a:t>?</a:t>
            </a:r>
          </a:p>
        </p:txBody>
      </p:sp>
      <p:sp>
        <p:nvSpPr>
          <p:cNvPr id="8" name="Rectangle 7"/>
          <p:cNvSpPr/>
          <p:nvPr/>
        </p:nvSpPr>
        <p:spPr>
          <a:xfrm>
            <a:off x="0" y="1052504"/>
            <a:ext cx="9144000" cy="1077218"/>
          </a:xfrm>
          <a:prstGeom prst="rect">
            <a:avLst/>
          </a:prstGeom>
        </p:spPr>
        <p:txBody>
          <a:bodyPr wrap="square">
            <a:spAutoFit/>
          </a:bodyPr>
          <a:lstStyle/>
          <a:p>
            <a:r>
              <a:rPr lang="vi-VN" dirty="0"/>
              <a:t> </a:t>
            </a:r>
            <a:r>
              <a:rPr lang="vi-VN" sz="3000" dirty="0"/>
              <a:t>- </a:t>
            </a:r>
            <a:r>
              <a:rPr lang="vi-VN" sz="3200" dirty="0">
                <a:latin typeface="Times New Roman" pitchFamily="18" charset="0"/>
                <a:cs typeface="Times New Roman" pitchFamily="18" charset="0"/>
              </a:rPr>
              <a:t>Hành tinh gần Mặt Trời nhất là Thủy Tinh.</a:t>
            </a:r>
          </a:p>
          <a:p>
            <a:r>
              <a:rPr lang="vi-VN" sz="3200" dirty="0">
                <a:latin typeface="Times New Roman" pitchFamily="18" charset="0"/>
                <a:cs typeface="Times New Roman" pitchFamily="18" charset="0"/>
              </a:rPr>
              <a:t>- Hành tinh xa Mặt Trời nhất là Hải Vương Tinh.</a:t>
            </a:r>
          </a:p>
        </p:txBody>
      </p:sp>
      <p:sp>
        <p:nvSpPr>
          <p:cNvPr id="9" name="Rectangle 8"/>
          <p:cNvSpPr/>
          <p:nvPr/>
        </p:nvSpPr>
        <p:spPr>
          <a:xfrm>
            <a:off x="-4118" y="2137960"/>
            <a:ext cx="9144000" cy="2400657"/>
          </a:xfrm>
          <a:prstGeom prst="rect">
            <a:avLst/>
          </a:prstGeom>
        </p:spPr>
        <p:txBody>
          <a:bodyPr wrap="square">
            <a:spAutoFit/>
          </a:bodyPr>
          <a:lstStyle/>
          <a:p>
            <a:r>
              <a:rPr lang="vi-VN" sz="3000" dirty="0">
                <a:solidFill>
                  <a:srgbClr val="002060"/>
                </a:solidFill>
                <a:latin typeface="Times New Roman" pitchFamily="18" charset="0"/>
                <a:cs typeface="Times New Roman" pitchFamily="18" charset="0"/>
              </a:rPr>
              <a:t>?2 Lực hấp dẫn gây ra chuyển động của tám hành tinh xung quanh Mặt Trời phụ thuộc vào khối lượng và khoảng cách đến Mặt Trời của các hành tinh. Theo em dự đoán, thời gian quay quanh Mặt Trời của các hành tinh có giống nhau không?</a:t>
            </a:r>
            <a:endParaRPr lang="en-US" sz="3000" dirty="0">
              <a:solidFill>
                <a:srgbClr val="002060"/>
              </a:solidFill>
              <a:latin typeface="Times New Roman" pitchFamily="18" charset="0"/>
              <a:cs typeface="Times New Roman" pitchFamily="18" charset="0"/>
            </a:endParaRPr>
          </a:p>
        </p:txBody>
      </p:sp>
      <p:sp>
        <p:nvSpPr>
          <p:cNvPr id="10" name="Rectangle 9"/>
          <p:cNvSpPr/>
          <p:nvPr/>
        </p:nvSpPr>
        <p:spPr>
          <a:xfrm>
            <a:off x="0" y="4343400"/>
            <a:ext cx="9144000" cy="1938992"/>
          </a:xfrm>
          <a:prstGeom prst="rect">
            <a:avLst/>
          </a:prstGeom>
        </p:spPr>
        <p:txBody>
          <a:bodyPr wrap="square">
            <a:spAutoFit/>
          </a:bodyPr>
          <a:lstStyle/>
          <a:p>
            <a:r>
              <a:rPr lang="vi-VN" sz="3000" dirty="0">
                <a:latin typeface="Times New Roman" pitchFamily="18" charset="0"/>
                <a:cs typeface="Times New Roman" pitchFamily="18" charset="0"/>
              </a:rPr>
              <a:t>Dự đoán: thời gian quay quanh Mặt Trời của các hành tinh không giống nhau, vì: Mỗi hành tinh quay quanh Mặt Trời với quỹ đạo khác nhau nên sẽ có thời gian quay quanh Mặt Trời khác nhau.</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lide(fromBottom)">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5442"/>
            <a:ext cx="5948873" cy="646331"/>
          </a:xfrm>
          <a:prstGeom prst="rect">
            <a:avLst/>
          </a:prstGeom>
        </p:spPr>
        <p:txBody>
          <a:bodyPr wrap="none">
            <a:spAutoFit/>
          </a:bodyPr>
          <a:lstStyle/>
          <a:p>
            <a:pPr fontAlgn="base"/>
            <a:r>
              <a:rPr lang="en-US" sz="3000" b="1" dirty="0">
                <a:latin typeface="Times New Roman" pitchFamily="18" charset="0"/>
                <a:cs typeface="Times New Roman" pitchFamily="18" charset="0"/>
              </a:rPr>
              <a:t>II. </a:t>
            </a:r>
            <a:r>
              <a:rPr lang="en-US" sz="3000" b="1" dirty="0" err="1">
                <a:latin typeface="Times New Roman" pitchFamily="18" charset="0"/>
                <a:cs typeface="Times New Roman" pitchFamily="18" charset="0"/>
              </a:rPr>
              <a:t>Các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hành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Mặt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Trời</a:t>
            </a:r>
            <a:r>
              <a:rPr lang="en-US" sz="3600" b="1" dirty="0">
                <a:latin typeface="Times New Roman" pitchFamily="18" charset="0"/>
                <a:cs typeface="Times New Roman" pitchFamily="18" charset="0"/>
              </a:rPr>
              <a:t> </a:t>
            </a:r>
          </a:p>
        </p:txBody>
      </p:sp>
      <p:sp>
        <p:nvSpPr>
          <p:cNvPr id="6" name="Rectangle 5"/>
          <p:cNvSpPr/>
          <p:nvPr/>
        </p:nvSpPr>
        <p:spPr>
          <a:xfrm>
            <a:off x="0" y="681773"/>
            <a:ext cx="8839200" cy="553998"/>
          </a:xfrm>
          <a:prstGeom prst="rect">
            <a:avLst/>
          </a:prstGeom>
        </p:spPr>
        <p:txBody>
          <a:bodyPr wrap="square">
            <a:spAutoFit/>
          </a:bodyPr>
          <a:lstStyle/>
          <a:p>
            <a:pPr fontAlgn="base"/>
            <a:r>
              <a:rPr lang="en-US" sz="3000" b="1" dirty="0">
                <a:latin typeface="Times New Roman" pitchFamily="18" charset="0"/>
                <a:cs typeface="Times New Roman" pitchFamily="18" charset="0"/>
              </a:rPr>
              <a:t>1. </a:t>
            </a:r>
            <a:r>
              <a:rPr lang="en-US" sz="3000" b="1" dirty="0" err="1">
                <a:latin typeface="Times New Roman" pitchFamily="18" charset="0"/>
                <a:cs typeface="Times New Roman" pitchFamily="18" charset="0"/>
              </a:rPr>
              <a:t>Các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hành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vòng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trong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Mặt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Trời</a:t>
            </a:r>
            <a:endParaRPr lang="en-US" sz="3000" b="1" dirty="0">
              <a:latin typeface="Times New Roman" pitchFamily="18" charset="0"/>
              <a:cs typeface="Times New Roman" pitchFamily="18" charset="0"/>
            </a:endParaRPr>
          </a:p>
        </p:txBody>
      </p:sp>
      <p:sp>
        <p:nvSpPr>
          <p:cNvPr id="7" name="Rectangle 6"/>
          <p:cNvSpPr/>
          <p:nvPr/>
        </p:nvSpPr>
        <p:spPr>
          <a:xfrm>
            <a:off x="0" y="1235771"/>
            <a:ext cx="9144000" cy="1477328"/>
          </a:xfrm>
          <a:prstGeom prst="rect">
            <a:avLst/>
          </a:prstGeom>
        </p:spPr>
        <p:txBody>
          <a:bodyPr wrap="square">
            <a:spAutoFit/>
          </a:bodyPr>
          <a:lstStyle/>
          <a:p>
            <a:r>
              <a:rPr lang="vi-VN" sz="3000" dirty="0">
                <a:latin typeface="Times New Roman" pitchFamily="18" charset="0"/>
                <a:cs typeface="Times New Roman" pitchFamily="18" charset="0"/>
              </a:rPr>
              <a:t>- Bốn hành tinh vòng trong là: Thủy tinh, Kim tinh, Trái Đất và Hỏa tinh nằm ở phía trong vành đai tiểu hành tinh chính, có thành phần chủ yếu từ silicat và các kim loại.</a:t>
            </a:r>
            <a:endParaRPr lang="en-US" sz="3000" dirty="0">
              <a:latin typeface="Times New Roman" pitchFamily="18" charset="0"/>
              <a:cs typeface="Times New Roman" pitchFamily="18" charset="0"/>
            </a:endParaRPr>
          </a:p>
        </p:txBody>
      </p:sp>
      <p:sp>
        <p:nvSpPr>
          <p:cNvPr id="8" name="Rectangle 7"/>
          <p:cNvSpPr/>
          <p:nvPr/>
        </p:nvSpPr>
        <p:spPr>
          <a:xfrm>
            <a:off x="0" y="2698922"/>
            <a:ext cx="9144000" cy="1015663"/>
          </a:xfrm>
          <a:prstGeom prst="rect">
            <a:avLst/>
          </a:prstGeom>
        </p:spPr>
        <p:txBody>
          <a:bodyPr wrap="square">
            <a:spAutoFit/>
          </a:bodyPr>
          <a:lstStyle/>
          <a:p>
            <a:r>
              <a:rPr lang="vi-VN" sz="3000" dirty="0">
                <a:latin typeface="Times New Roman" pitchFamily="18" charset="0"/>
                <a:cs typeface="Times New Roman" pitchFamily="18" charset="0"/>
              </a:rPr>
              <a:t>- Các thiên thể thuộc vùng này nằm khá gần Mặt Trời nên có nhiệt độ cao.</a:t>
            </a:r>
            <a:endParaRPr lang="en-US" sz="3000" dirty="0">
              <a:latin typeface="Times New Roman" pitchFamily="18" charset="0"/>
              <a:cs typeface="Times New Roman" pitchFamily="18" charset="0"/>
            </a:endParaRPr>
          </a:p>
        </p:txBody>
      </p:sp>
      <p:pic>
        <p:nvPicPr>
          <p:cNvPr id="9" name="Picture 8"/>
          <p:cNvPicPr>
            <a:picLocks noChangeAspect="1"/>
          </p:cNvPicPr>
          <p:nvPr/>
        </p:nvPicPr>
        <p:blipFill>
          <a:blip r:embed="rId2"/>
          <a:srcRect/>
          <a:stretch>
            <a:fillRect/>
          </a:stretch>
        </p:blipFill>
        <p:spPr bwMode="auto">
          <a:xfrm>
            <a:off x="0" y="3714584"/>
            <a:ext cx="9144000" cy="31434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plus(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1820</Words>
  <Application>Microsoft Office PowerPoint</Application>
  <PresentationFormat>On-screen Show (4:3)</PresentationFormat>
  <Paragraphs>148</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đặc trưng của 8 hành tinh Hệ Mặt Trời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Trần Quang Minh</cp:lastModifiedBy>
  <cp:revision>85</cp:revision>
  <dcterms:created xsi:type="dcterms:W3CDTF">2022-02-20T11:53:28Z</dcterms:created>
  <dcterms:modified xsi:type="dcterms:W3CDTF">2024-05-10T16:11:45Z</dcterms:modified>
</cp:coreProperties>
</file>