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76" r:id="rId2"/>
    <p:sldId id="278" r:id="rId3"/>
    <p:sldId id="285" r:id="rId4"/>
    <p:sldId id="264" r:id="rId5"/>
    <p:sldId id="266" r:id="rId6"/>
    <p:sldId id="269" r:id="rId7"/>
    <p:sldId id="265" r:id="rId8"/>
    <p:sldId id="284" r:id="rId9"/>
    <p:sldId id="271" r:id="rId10"/>
    <p:sldId id="272" r:id="rId11"/>
    <p:sldId id="273" r:id="rId12"/>
    <p:sldId id="260" r:id="rId13"/>
    <p:sldId id="279" r:id="rId14"/>
    <p:sldId id="282" r:id="rId15"/>
    <p:sldId id="280" r:id="rId16"/>
    <p:sldId id="293" r:id="rId17"/>
    <p:sldId id="290" r:id="rId18"/>
    <p:sldId id="291" r:id="rId19"/>
    <p:sldId id="28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83F7B99-2C65-4700-BACB-BE0A3A30886D}" type="datetimeFigureOut">
              <a:rPr lang="en-US" smtClean="0"/>
              <a:pPr/>
              <a:t>13/11/2023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13536F-BAD1-4D6A-BBDD-1A137A9E3F5F}" type="slidenum">
              <a:rPr lang="en-US" smtClean="0"/>
              <a:pPr/>
              <a:t>‹#›</a:t>
            </a:fld>
            <a:endParaRPr lang="en-US"/>
          </a:p>
        </p:txBody>
      </p:sp>
    </p:spTree>
    <p:extLst>
      <p:ext uri="{BB962C8B-B14F-4D97-AF65-F5344CB8AC3E}">
        <p14:creationId xmlns:p14="http://schemas.microsoft.com/office/powerpoint/2010/main" val="2100434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3F7B99-2C65-4700-BACB-BE0A3A30886D}" type="datetimeFigureOut">
              <a:rPr lang="en-US" smtClean="0"/>
              <a:pPr/>
              <a:t>13/11/2023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13536F-BAD1-4D6A-BBDD-1A137A9E3F5F}" type="slidenum">
              <a:rPr lang="en-US" smtClean="0"/>
              <a:pPr/>
              <a:t>‹#›</a:t>
            </a:fld>
            <a:endParaRPr lang="en-US"/>
          </a:p>
        </p:txBody>
      </p:sp>
    </p:spTree>
    <p:extLst>
      <p:ext uri="{BB962C8B-B14F-4D97-AF65-F5344CB8AC3E}">
        <p14:creationId xmlns:p14="http://schemas.microsoft.com/office/powerpoint/2010/main" val="165234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3F7B99-2C65-4700-BACB-BE0A3A30886D}" type="datetimeFigureOut">
              <a:rPr lang="en-US" smtClean="0"/>
              <a:pPr/>
              <a:t>13/11/2023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13536F-BAD1-4D6A-BBDD-1A137A9E3F5F}" type="slidenum">
              <a:rPr lang="en-US" smtClean="0"/>
              <a:pPr/>
              <a:t>‹#›</a:t>
            </a:fld>
            <a:endParaRPr lang="en-US"/>
          </a:p>
        </p:txBody>
      </p:sp>
    </p:spTree>
    <p:extLst>
      <p:ext uri="{BB962C8B-B14F-4D97-AF65-F5344CB8AC3E}">
        <p14:creationId xmlns:p14="http://schemas.microsoft.com/office/powerpoint/2010/main" val="2062570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3F7B99-2C65-4700-BACB-BE0A3A30886D}" type="datetimeFigureOut">
              <a:rPr lang="en-US" smtClean="0"/>
              <a:pPr/>
              <a:t>13/11/2023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13536F-BAD1-4D6A-BBDD-1A137A9E3F5F}" type="slidenum">
              <a:rPr lang="en-US" smtClean="0"/>
              <a:pPr/>
              <a:t>‹#›</a:t>
            </a:fld>
            <a:endParaRPr lang="en-US"/>
          </a:p>
        </p:txBody>
      </p:sp>
    </p:spTree>
    <p:extLst>
      <p:ext uri="{BB962C8B-B14F-4D97-AF65-F5344CB8AC3E}">
        <p14:creationId xmlns:p14="http://schemas.microsoft.com/office/powerpoint/2010/main" val="414427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3F7B99-2C65-4700-BACB-BE0A3A30886D}" type="datetimeFigureOut">
              <a:rPr lang="en-US" smtClean="0"/>
              <a:pPr/>
              <a:t>13/11/2023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13536F-BAD1-4D6A-BBDD-1A137A9E3F5F}" type="slidenum">
              <a:rPr lang="en-US" smtClean="0"/>
              <a:pPr/>
              <a:t>‹#›</a:t>
            </a:fld>
            <a:endParaRPr lang="en-US"/>
          </a:p>
        </p:txBody>
      </p:sp>
    </p:spTree>
    <p:extLst>
      <p:ext uri="{BB962C8B-B14F-4D97-AF65-F5344CB8AC3E}">
        <p14:creationId xmlns:p14="http://schemas.microsoft.com/office/powerpoint/2010/main" val="869175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83F7B99-2C65-4700-BACB-BE0A3A30886D}" type="datetimeFigureOut">
              <a:rPr lang="en-US" smtClean="0"/>
              <a:pPr/>
              <a:t>13/11/2023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13536F-BAD1-4D6A-BBDD-1A137A9E3F5F}" type="slidenum">
              <a:rPr lang="en-US" smtClean="0"/>
              <a:pPr/>
              <a:t>‹#›</a:t>
            </a:fld>
            <a:endParaRPr lang="en-US"/>
          </a:p>
        </p:txBody>
      </p:sp>
    </p:spTree>
    <p:extLst>
      <p:ext uri="{BB962C8B-B14F-4D97-AF65-F5344CB8AC3E}">
        <p14:creationId xmlns:p14="http://schemas.microsoft.com/office/powerpoint/2010/main" val="494834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83F7B99-2C65-4700-BACB-BE0A3A30886D}" type="datetimeFigureOut">
              <a:rPr lang="en-US" smtClean="0"/>
              <a:pPr/>
              <a:t>13/11/2023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13536F-BAD1-4D6A-BBDD-1A137A9E3F5F}" type="slidenum">
              <a:rPr lang="en-US" smtClean="0"/>
              <a:pPr/>
              <a:t>‹#›</a:t>
            </a:fld>
            <a:endParaRPr lang="en-US"/>
          </a:p>
        </p:txBody>
      </p:sp>
    </p:spTree>
    <p:extLst>
      <p:ext uri="{BB962C8B-B14F-4D97-AF65-F5344CB8AC3E}">
        <p14:creationId xmlns:p14="http://schemas.microsoft.com/office/powerpoint/2010/main" val="520099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83F7B99-2C65-4700-BACB-BE0A3A30886D}" type="datetimeFigureOut">
              <a:rPr lang="en-US" smtClean="0"/>
              <a:pPr/>
              <a:t>13/11/2023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13536F-BAD1-4D6A-BBDD-1A137A9E3F5F}" type="slidenum">
              <a:rPr lang="en-US" smtClean="0"/>
              <a:pPr/>
              <a:t>‹#›</a:t>
            </a:fld>
            <a:endParaRPr lang="en-US"/>
          </a:p>
        </p:txBody>
      </p:sp>
    </p:spTree>
    <p:extLst>
      <p:ext uri="{BB962C8B-B14F-4D97-AF65-F5344CB8AC3E}">
        <p14:creationId xmlns:p14="http://schemas.microsoft.com/office/powerpoint/2010/main" val="809491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3F7B99-2C65-4700-BACB-BE0A3A30886D}" type="datetimeFigureOut">
              <a:rPr lang="en-US" smtClean="0"/>
              <a:pPr/>
              <a:t>13/11/2023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13536F-BAD1-4D6A-BBDD-1A137A9E3F5F}" type="slidenum">
              <a:rPr lang="en-US" smtClean="0"/>
              <a:pPr/>
              <a:t>‹#›</a:t>
            </a:fld>
            <a:endParaRPr lang="en-US"/>
          </a:p>
        </p:txBody>
      </p:sp>
    </p:spTree>
    <p:extLst>
      <p:ext uri="{BB962C8B-B14F-4D97-AF65-F5344CB8AC3E}">
        <p14:creationId xmlns:p14="http://schemas.microsoft.com/office/powerpoint/2010/main" val="81439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3F7B99-2C65-4700-BACB-BE0A3A30886D}" type="datetimeFigureOut">
              <a:rPr lang="en-US" smtClean="0"/>
              <a:pPr/>
              <a:t>13/11/2023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13536F-BAD1-4D6A-BBDD-1A137A9E3F5F}" type="slidenum">
              <a:rPr lang="en-US" smtClean="0"/>
              <a:pPr/>
              <a:t>‹#›</a:t>
            </a:fld>
            <a:endParaRPr lang="en-US"/>
          </a:p>
        </p:txBody>
      </p:sp>
    </p:spTree>
    <p:extLst>
      <p:ext uri="{BB962C8B-B14F-4D97-AF65-F5344CB8AC3E}">
        <p14:creationId xmlns:p14="http://schemas.microsoft.com/office/powerpoint/2010/main" val="736852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3F7B99-2C65-4700-BACB-BE0A3A30886D}" type="datetimeFigureOut">
              <a:rPr lang="en-US" smtClean="0"/>
              <a:pPr/>
              <a:t>13/11/2023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13536F-BAD1-4D6A-BBDD-1A137A9E3F5F}" type="slidenum">
              <a:rPr lang="en-US" smtClean="0"/>
              <a:pPr/>
              <a:t>‹#›</a:t>
            </a:fld>
            <a:endParaRPr lang="en-US"/>
          </a:p>
        </p:txBody>
      </p:sp>
    </p:spTree>
    <p:extLst>
      <p:ext uri="{BB962C8B-B14F-4D97-AF65-F5344CB8AC3E}">
        <p14:creationId xmlns:p14="http://schemas.microsoft.com/office/powerpoint/2010/main" val="1379123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83F7B99-2C65-4700-BACB-BE0A3A30886D}" type="datetimeFigureOut">
              <a:rPr lang="en-US" smtClean="0"/>
              <a:pPr/>
              <a:t>13/11/2023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B13536F-BAD1-4D6A-BBDD-1A137A9E3F5F}" type="slidenum">
              <a:rPr lang="en-US" smtClean="0"/>
              <a:pPr/>
              <a:t>‹#›</a:t>
            </a:fld>
            <a:endParaRPr lang="en-US"/>
          </a:p>
        </p:txBody>
      </p:sp>
    </p:spTree>
    <p:extLst>
      <p:ext uri="{BB962C8B-B14F-4D97-AF65-F5344CB8AC3E}">
        <p14:creationId xmlns:p14="http://schemas.microsoft.com/office/powerpoint/2010/main" val="133449522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 Id="rId5" Type="http://schemas.openxmlformats.org/officeDocument/2006/relationships/image" Target="../media/image17.jpeg"/><Relationship Id="rId4" Type="http://schemas.openxmlformats.org/officeDocument/2006/relationships/image" Target="../media/image16.jpeg"/></Relationships>
</file>

<file path=ppt/slides/_rels/slide12.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 Id="rId5" Type="http://schemas.openxmlformats.org/officeDocument/2006/relationships/image" Target="../media/image21.jpeg"/><Relationship Id="rId4" Type="http://schemas.openxmlformats.org/officeDocument/2006/relationships/image" Target="../media/image20.jpeg"/></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ext Box 2"/>
          <p:cNvSpPr txBox="1">
            <a:spLocks noChangeArrowheads="1"/>
          </p:cNvSpPr>
          <p:nvPr/>
        </p:nvSpPr>
        <p:spPr bwMode="auto">
          <a:xfrm>
            <a:off x="685800" y="1371600"/>
            <a:ext cx="80772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endParaRPr lang="vi-VN">
              <a:latin typeface=".VnArial Narrow" pitchFamily="34" charset="0"/>
            </a:endParaRPr>
          </a:p>
        </p:txBody>
      </p:sp>
      <p:sp>
        <p:nvSpPr>
          <p:cNvPr id="3075" name="WordArt 3"/>
          <p:cNvSpPr>
            <a:spLocks noChangeArrowheads="1" noChangeShapeType="1" noTextEdit="1"/>
          </p:cNvSpPr>
          <p:nvPr/>
        </p:nvSpPr>
        <p:spPr bwMode="auto">
          <a:xfrm>
            <a:off x="762000" y="1740933"/>
            <a:ext cx="7848600" cy="4850368"/>
          </a:xfrm>
          <a:prstGeom prst="rect">
            <a:avLst/>
          </a:prstGeom>
        </p:spPr>
        <p:txBody>
          <a:bodyPr spcFirstLastPara="1" wrap="none" fromWordArt="1">
            <a:prstTxWarp prst="textArchUp">
              <a:avLst>
                <a:gd name="adj" fmla="val 10800004"/>
              </a:avLst>
            </a:prstTxWarp>
          </a:bodyPr>
          <a:lstStyle/>
          <a:p>
            <a:pPr algn="ctr"/>
            <a:endParaRPr lang="en-US" sz="6600" b="1" kern="10" dirty="0">
              <a:ln w="9525">
                <a:solidFill>
                  <a:srgbClr val="FF0000"/>
                </a:solidFill>
                <a:round/>
                <a:headEnd/>
                <a:tailEnd/>
              </a:ln>
              <a:solidFill>
                <a:srgbClr val="FF0000"/>
              </a:solidFill>
              <a:latin typeface="Times New Roman"/>
              <a:cs typeface="Times New Roman"/>
            </a:endParaRPr>
          </a:p>
        </p:txBody>
      </p:sp>
      <p:pic>
        <p:nvPicPr>
          <p:cNvPr id="68612" name="Picture 4"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952500" y="4076700"/>
            <a:ext cx="3733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613" name="Picture 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a:off x="7467600" y="3124200"/>
            <a:ext cx="16764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614" name="Picture 6" descr="Buombay"/>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6324600"/>
            <a:ext cx="6096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9" name="Text Box 7"/>
          <p:cNvSpPr txBox="1">
            <a:spLocks noChangeArrowheads="1"/>
          </p:cNvSpPr>
          <p:nvPr/>
        </p:nvSpPr>
        <p:spPr bwMode="auto">
          <a:xfrm>
            <a:off x="0" y="228601"/>
            <a:ext cx="9144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sz="3200" b="1" dirty="0">
              <a:latin typeface="Times New Roman" pitchFamily="18" charset="0"/>
              <a:cs typeface="Times New Roman" pitchFamily="18" charset="0"/>
            </a:endParaRPr>
          </a:p>
        </p:txBody>
      </p:sp>
      <p:sp>
        <p:nvSpPr>
          <p:cNvPr id="2" name="Title 1"/>
          <p:cNvSpPr>
            <a:spLocks/>
          </p:cNvSpPr>
          <p:nvPr/>
        </p:nvSpPr>
        <p:spPr bwMode="auto">
          <a:xfrm>
            <a:off x="304800" y="762000"/>
            <a:ext cx="86106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sz="5000" b="1" dirty="0" smtClean="0">
                <a:solidFill>
                  <a:srgbClr val="0000FF"/>
                </a:solidFill>
                <a:latin typeface="Times New Roman" pitchFamily="18" charset="0"/>
                <a:cs typeface="Times New Roman" pitchFamily="18" charset="0"/>
              </a:rPr>
              <a:t>KHTN 6</a:t>
            </a:r>
          </a:p>
          <a:p>
            <a:pPr algn="ctr"/>
            <a:r>
              <a:rPr lang="en-US" sz="5000" b="1" smtClean="0">
                <a:solidFill>
                  <a:srgbClr val="0000FF"/>
                </a:solidFill>
                <a:latin typeface="Times New Roman" pitchFamily="18" charset="0"/>
                <a:cs typeface="Times New Roman" pitchFamily="18" charset="0"/>
              </a:rPr>
              <a:t>Tiết 40 - Bài </a:t>
            </a:r>
            <a:r>
              <a:rPr lang="en-US" sz="5000" b="1" dirty="0" smtClean="0">
                <a:solidFill>
                  <a:srgbClr val="0000FF"/>
                </a:solidFill>
                <a:latin typeface="Times New Roman" pitchFamily="18" charset="0"/>
                <a:cs typeface="Times New Roman" pitchFamily="18" charset="0"/>
              </a:rPr>
              <a:t>17. </a:t>
            </a:r>
          </a:p>
          <a:p>
            <a:pPr algn="ctr"/>
            <a:r>
              <a:rPr lang="en-US" sz="5000" b="1" dirty="0" err="1" smtClean="0">
                <a:solidFill>
                  <a:srgbClr val="0000FF"/>
                </a:solidFill>
                <a:latin typeface="Times New Roman" pitchFamily="18" charset="0"/>
                <a:cs typeface="Times New Roman" pitchFamily="18" charset="0"/>
              </a:rPr>
              <a:t>Tách</a:t>
            </a:r>
            <a:r>
              <a:rPr lang="en-US" sz="5000" b="1" dirty="0" smtClean="0">
                <a:solidFill>
                  <a:srgbClr val="0000FF"/>
                </a:solidFill>
                <a:latin typeface="Times New Roman" pitchFamily="18" charset="0"/>
                <a:cs typeface="Times New Roman" pitchFamily="18" charset="0"/>
              </a:rPr>
              <a:t> </a:t>
            </a:r>
            <a:r>
              <a:rPr lang="en-US" sz="5000" b="1" dirty="0" err="1" smtClean="0">
                <a:solidFill>
                  <a:srgbClr val="0000FF"/>
                </a:solidFill>
                <a:latin typeface="Times New Roman" pitchFamily="18" charset="0"/>
                <a:cs typeface="Times New Roman" pitchFamily="18" charset="0"/>
              </a:rPr>
              <a:t>chất</a:t>
            </a:r>
            <a:r>
              <a:rPr lang="en-US" sz="5000" b="1" dirty="0" smtClean="0">
                <a:solidFill>
                  <a:srgbClr val="0000FF"/>
                </a:solidFill>
                <a:latin typeface="Times New Roman" pitchFamily="18" charset="0"/>
                <a:cs typeface="Times New Roman" pitchFamily="18" charset="0"/>
              </a:rPr>
              <a:t> </a:t>
            </a:r>
            <a:r>
              <a:rPr lang="en-US" sz="5000" b="1" dirty="0" err="1" smtClean="0">
                <a:solidFill>
                  <a:srgbClr val="0000FF"/>
                </a:solidFill>
                <a:latin typeface="Times New Roman" pitchFamily="18" charset="0"/>
                <a:cs typeface="Times New Roman" pitchFamily="18" charset="0"/>
              </a:rPr>
              <a:t>ra</a:t>
            </a:r>
            <a:r>
              <a:rPr lang="en-US" sz="5000" b="1" dirty="0" smtClean="0">
                <a:solidFill>
                  <a:srgbClr val="0000FF"/>
                </a:solidFill>
                <a:latin typeface="Times New Roman" pitchFamily="18" charset="0"/>
                <a:cs typeface="Times New Roman" pitchFamily="18" charset="0"/>
              </a:rPr>
              <a:t> </a:t>
            </a:r>
            <a:r>
              <a:rPr lang="en-US" sz="5000" b="1" dirty="0" err="1" smtClean="0">
                <a:solidFill>
                  <a:srgbClr val="0000FF"/>
                </a:solidFill>
                <a:latin typeface="Times New Roman" pitchFamily="18" charset="0"/>
                <a:cs typeface="Times New Roman" pitchFamily="18" charset="0"/>
              </a:rPr>
              <a:t>khỏi</a:t>
            </a:r>
            <a:r>
              <a:rPr lang="en-US" sz="5000" b="1" dirty="0" smtClean="0">
                <a:solidFill>
                  <a:srgbClr val="0000FF"/>
                </a:solidFill>
                <a:latin typeface="Times New Roman" pitchFamily="18" charset="0"/>
                <a:cs typeface="Times New Roman" pitchFamily="18" charset="0"/>
              </a:rPr>
              <a:t> </a:t>
            </a:r>
            <a:r>
              <a:rPr lang="en-US" sz="5000" b="1" err="1" smtClean="0">
                <a:solidFill>
                  <a:srgbClr val="0000FF"/>
                </a:solidFill>
                <a:latin typeface="Times New Roman" pitchFamily="18" charset="0"/>
                <a:cs typeface="Times New Roman" pitchFamily="18" charset="0"/>
              </a:rPr>
              <a:t>hỗn</a:t>
            </a:r>
            <a:r>
              <a:rPr lang="en-US" sz="5000" b="1" smtClean="0">
                <a:solidFill>
                  <a:srgbClr val="0000FF"/>
                </a:solidFill>
                <a:latin typeface="Times New Roman" pitchFamily="18" charset="0"/>
                <a:cs typeface="Times New Roman" pitchFamily="18" charset="0"/>
              </a:rPr>
              <a:t> </a:t>
            </a:r>
            <a:r>
              <a:rPr lang="en-US" sz="5000" b="1" smtClean="0">
                <a:solidFill>
                  <a:srgbClr val="0000FF"/>
                </a:solidFill>
                <a:latin typeface="Times New Roman" pitchFamily="18" charset="0"/>
                <a:cs typeface="Times New Roman" pitchFamily="18" charset="0"/>
              </a:rPr>
              <a:t>hợp( t2)</a:t>
            </a:r>
            <a:endParaRPr lang="en-US" sz="5000" b="1"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152957072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grpId="0" nodeType="withEffect" nodePh="1">
                                  <p:stCondLst>
                                    <p:cond delay="0"/>
                                  </p:stCondLst>
                                  <p:endCondLst>
                                    <p:cond evt="begin" delay="0">
                                      <p:tn val="5"/>
                                    </p:cond>
                                  </p:endCondLst>
                                  <p:childTnLst>
                                    <p:set>
                                      <p:cBhvr>
                                        <p:cTn id="6" dur="1" fill="hold">
                                          <p:stCondLst>
                                            <p:cond delay="0"/>
                                          </p:stCondLst>
                                        </p:cTn>
                                        <p:tgtEl>
                                          <p:spTgt spid="3075"/>
                                        </p:tgtEl>
                                        <p:attrNameLst>
                                          <p:attrName>style.visibility</p:attrName>
                                        </p:attrNameLst>
                                      </p:cBhvr>
                                      <p:to>
                                        <p:strVal val="visible"/>
                                      </p:to>
                                    </p:set>
                                    <p:animEffect transition="in" filter="wedge">
                                      <p:cBhvr>
                                        <p:cTn id="7" dur="500"/>
                                        <p:tgtEl>
                                          <p:spTgt spid="3075"/>
                                        </p:tgtEl>
                                      </p:cBhvr>
                                    </p:animEffect>
                                  </p:childTnLst>
                                </p:cTn>
                              </p:par>
                              <p:par>
                                <p:cTn id="8" presetID="20" presetClass="entr" presetSubtype="0" fill="hold" grpId="0" nodeType="withEffect" nodePh="1">
                                  <p:stCondLst>
                                    <p:cond delay="0"/>
                                  </p:stCondLst>
                                  <p:endCondLst>
                                    <p:cond evt="begin" delay="0">
                                      <p:tn val="8"/>
                                    </p:cond>
                                  </p:endCondLst>
                                  <p:childTnLst>
                                    <p:set>
                                      <p:cBhvr>
                                        <p:cTn id="9" dur="1" fill="hold">
                                          <p:stCondLst>
                                            <p:cond delay="0"/>
                                          </p:stCondLst>
                                        </p:cTn>
                                        <p:tgtEl>
                                          <p:spTgt spid="3079"/>
                                        </p:tgtEl>
                                        <p:attrNameLst>
                                          <p:attrName>style.visibility</p:attrName>
                                        </p:attrNameLst>
                                      </p:cBhvr>
                                      <p:to>
                                        <p:strVal val="visible"/>
                                      </p:to>
                                    </p:set>
                                    <p:animEffect transition="in" filter="wedge">
                                      <p:cBhvr>
                                        <p:cTn id="10" dur="1000"/>
                                        <p:tgtEl>
                                          <p:spTgt spid="3079"/>
                                        </p:tgtEl>
                                      </p:cBhvr>
                                    </p:animEffect>
                                  </p:childTnLst>
                                </p:cTn>
                              </p:par>
                              <p:par>
                                <p:cTn id="11" presetID="16" presetClass="entr" presetSubtype="37" repeatCount="indefinite"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arn(outVertical)">
                                      <p:cBhvr>
                                        <p:cTn id="13"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nimBg="1"/>
      <p:bldP spid="307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Tài Liệu 21-22-\tải xuống (1).jpg"/>
          <p:cNvPicPr>
            <a:picLocks noChangeAspect="1" noChangeArrowheads="1"/>
          </p:cNvPicPr>
          <p:nvPr/>
        </p:nvPicPr>
        <p:blipFill>
          <a:blip r:embed="rId2"/>
          <a:srcRect/>
          <a:stretch>
            <a:fillRect/>
          </a:stretch>
        </p:blipFill>
        <p:spPr bwMode="auto">
          <a:xfrm>
            <a:off x="381000" y="304800"/>
            <a:ext cx="3235325" cy="2362200"/>
          </a:xfrm>
          <a:prstGeom prst="rect">
            <a:avLst/>
          </a:prstGeom>
          <a:noFill/>
        </p:spPr>
      </p:pic>
      <p:pic>
        <p:nvPicPr>
          <p:cNvPr id="3075" name="Picture 3" descr="D:\Tài Liệu 21-22-\tải xuống (2).jpg"/>
          <p:cNvPicPr>
            <a:picLocks noChangeAspect="1" noChangeArrowheads="1"/>
          </p:cNvPicPr>
          <p:nvPr/>
        </p:nvPicPr>
        <p:blipFill>
          <a:blip r:embed="rId3"/>
          <a:srcRect/>
          <a:stretch>
            <a:fillRect/>
          </a:stretch>
        </p:blipFill>
        <p:spPr bwMode="auto">
          <a:xfrm>
            <a:off x="4419600" y="381000"/>
            <a:ext cx="3733800" cy="2438400"/>
          </a:xfrm>
          <a:prstGeom prst="rect">
            <a:avLst/>
          </a:prstGeom>
          <a:noFill/>
        </p:spPr>
      </p:pic>
      <p:pic>
        <p:nvPicPr>
          <p:cNvPr id="3077" name="Picture 5" descr="D:\Tài Liệu 21-22-\unnamed.jpg"/>
          <p:cNvPicPr>
            <a:picLocks noChangeAspect="1" noChangeArrowheads="1"/>
          </p:cNvPicPr>
          <p:nvPr/>
        </p:nvPicPr>
        <p:blipFill>
          <a:blip r:embed="rId4"/>
          <a:srcRect/>
          <a:stretch>
            <a:fillRect/>
          </a:stretch>
        </p:blipFill>
        <p:spPr bwMode="auto">
          <a:xfrm>
            <a:off x="228600" y="3124199"/>
            <a:ext cx="3429000" cy="3038475"/>
          </a:xfrm>
          <a:prstGeom prst="rect">
            <a:avLst/>
          </a:prstGeom>
          <a:noFill/>
        </p:spPr>
      </p:pic>
      <p:pic>
        <p:nvPicPr>
          <p:cNvPr id="3078" name="Picture 6" descr="D:\Tài Liệu 21-22-\images.jpg"/>
          <p:cNvPicPr>
            <a:picLocks noChangeAspect="1" noChangeArrowheads="1"/>
          </p:cNvPicPr>
          <p:nvPr/>
        </p:nvPicPr>
        <p:blipFill>
          <a:blip r:embed="rId5"/>
          <a:srcRect/>
          <a:stretch>
            <a:fillRect/>
          </a:stretch>
        </p:blipFill>
        <p:spPr bwMode="auto">
          <a:xfrm>
            <a:off x="4419600" y="3276600"/>
            <a:ext cx="3657600" cy="2971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wipe(down)">
                                      <p:cBhvr>
                                        <p:cTn id="7" dur="5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075"/>
                                        </p:tgtEl>
                                        <p:attrNameLst>
                                          <p:attrName>style.visibility</p:attrName>
                                        </p:attrNameLst>
                                      </p:cBhvr>
                                      <p:to>
                                        <p:strVal val="visible"/>
                                      </p:to>
                                    </p:set>
                                    <p:animEffect transition="in" filter="barn(inVertical)">
                                      <p:cBhvr>
                                        <p:cTn id="12" dur="500"/>
                                        <p:tgtEl>
                                          <p:spTgt spid="307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3077"/>
                                        </p:tgtEl>
                                        <p:attrNameLst>
                                          <p:attrName>style.visibility</p:attrName>
                                        </p:attrNameLst>
                                      </p:cBhvr>
                                      <p:to>
                                        <p:strVal val="visible"/>
                                      </p:to>
                                    </p:set>
                                    <p:animEffect transition="in" filter="fade">
                                      <p:cBhvr>
                                        <p:cTn id="17" dur="1000"/>
                                        <p:tgtEl>
                                          <p:spTgt spid="3077"/>
                                        </p:tgtEl>
                                      </p:cBhvr>
                                    </p:animEffect>
                                    <p:anim calcmode="lin" valueType="num">
                                      <p:cBhvr>
                                        <p:cTn id="18" dur="1000" fill="hold"/>
                                        <p:tgtEl>
                                          <p:spTgt spid="3077"/>
                                        </p:tgtEl>
                                        <p:attrNameLst>
                                          <p:attrName>ppt_x</p:attrName>
                                        </p:attrNameLst>
                                      </p:cBhvr>
                                      <p:tavLst>
                                        <p:tav tm="0">
                                          <p:val>
                                            <p:strVal val="#ppt_x"/>
                                          </p:val>
                                        </p:tav>
                                        <p:tav tm="100000">
                                          <p:val>
                                            <p:strVal val="#ppt_x"/>
                                          </p:val>
                                        </p:tav>
                                      </p:tavLst>
                                    </p:anim>
                                    <p:anim calcmode="lin" valueType="num">
                                      <p:cBhvr>
                                        <p:cTn id="19" dur="1000" fill="hold"/>
                                        <p:tgtEl>
                                          <p:spTgt spid="3077"/>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nodeType="clickEffect">
                                  <p:stCondLst>
                                    <p:cond delay="0"/>
                                  </p:stCondLst>
                                  <p:childTnLst>
                                    <p:set>
                                      <p:cBhvr>
                                        <p:cTn id="23" dur="1" fill="hold">
                                          <p:stCondLst>
                                            <p:cond delay="0"/>
                                          </p:stCondLst>
                                        </p:cTn>
                                        <p:tgtEl>
                                          <p:spTgt spid="3078"/>
                                        </p:tgtEl>
                                        <p:attrNameLst>
                                          <p:attrName>style.visibility</p:attrName>
                                        </p:attrNameLst>
                                      </p:cBhvr>
                                      <p:to>
                                        <p:strVal val="visible"/>
                                      </p:to>
                                    </p:set>
                                    <p:animEffect transition="in" filter="wheel(1)">
                                      <p:cBhvr>
                                        <p:cTn id="24" dur="2000"/>
                                        <p:tgtEl>
                                          <p:spTgt spid="30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800" y="6172200"/>
            <a:ext cx="4114800" cy="46166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sz="2400" dirty="0" err="1" smtClean="0">
                <a:solidFill>
                  <a:srgbClr val="FF0000"/>
                </a:solidFill>
                <a:latin typeface="Times New Roman" pitchFamily="18" charset="0"/>
                <a:ea typeface="Arial" pitchFamily="34" charset="0"/>
                <a:cs typeface="Times New Roman" pitchFamily="18" charset="0"/>
              </a:rPr>
              <a:t>Bể</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cá</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bị</a:t>
            </a:r>
            <a:r>
              <a:rPr lang="en-US" sz="2400" dirty="0" smtClean="0">
                <a:solidFill>
                  <a:srgbClr val="FF0000"/>
                </a:solidFill>
                <a:latin typeface="Times New Roman" pitchFamily="18" charset="0"/>
                <a:ea typeface="Arial" pitchFamily="34" charset="0"/>
                <a:cs typeface="Times New Roman" pitchFamily="18" charset="0"/>
              </a:rPr>
              <a:t> ô </a:t>
            </a:r>
            <a:r>
              <a:rPr lang="en-US" sz="2400" dirty="0" err="1" smtClean="0">
                <a:solidFill>
                  <a:srgbClr val="FF0000"/>
                </a:solidFill>
                <a:latin typeface="Times New Roman" pitchFamily="18" charset="0"/>
                <a:ea typeface="Arial" pitchFamily="34" charset="0"/>
                <a:cs typeface="Times New Roman" pitchFamily="18" charset="0"/>
              </a:rPr>
              <a:t>nhiễm</a:t>
            </a:r>
            <a:endParaRPr lang="en-US" sz="2400" dirty="0">
              <a:solidFill>
                <a:srgbClr val="FF0000"/>
              </a:solidFill>
              <a:latin typeface="Times New Roman" pitchFamily="18" charset="0"/>
              <a:cs typeface="Times New Roman" pitchFamily="18" charset="0"/>
            </a:endParaRPr>
          </a:p>
        </p:txBody>
      </p:sp>
      <p:pic>
        <p:nvPicPr>
          <p:cNvPr id="2050" name="Picture 2" descr="D:\Tài Liệu 21-22-\nuoc-be-ca-bi-duc.jpg"/>
          <p:cNvPicPr>
            <a:picLocks noChangeAspect="1" noChangeArrowheads="1"/>
          </p:cNvPicPr>
          <p:nvPr/>
        </p:nvPicPr>
        <p:blipFill>
          <a:blip r:embed="rId2"/>
          <a:srcRect/>
          <a:stretch>
            <a:fillRect/>
          </a:stretch>
        </p:blipFill>
        <p:spPr bwMode="auto">
          <a:xfrm>
            <a:off x="228600" y="228600"/>
            <a:ext cx="3810000" cy="3124200"/>
          </a:xfrm>
          <a:prstGeom prst="rect">
            <a:avLst/>
          </a:prstGeom>
          <a:noFill/>
        </p:spPr>
      </p:pic>
      <p:pic>
        <p:nvPicPr>
          <p:cNvPr id="2051" name="Picture 3" descr="D:\Tài Liệu 21-22-\nuoc-be-ca-bi-duc-kim-giang.jpg"/>
          <p:cNvPicPr>
            <a:picLocks noChangeAspect="1" noChangeArrowheads="1"/>
          </p:cNvPicPr>
          <p:nvPr/>
        </p:nvPicPr>
        <p:blipFill>
          <a:blip r:embed="rId3"/>
          <a:srcRect/>
          <a:stretch>
            <a:fillRect/>
          </a:stretch>
        </p:blipFill>
        <p:spPr bwMode="auto">
          <a:xfrm>
            <a:off x="4648200" y="228600"/>
            <a:ext cx="4038600" cy="2971800"/>
          </a:xfrm>
          <a:prstGeom prst="rect">
            <a:avLst/>
          </a:prstGeom>
          <a:noFill/>
        </p:spPr>
      </p:pic>
      <p:pic>
        <p:nvPicPr>
          <p:cNvPr id="2052" name="Picture 4" descr="D:\Tài Liệu 21-22-\nuoc-se-duc-voi-be-thuy-sinh-moi-lam.jpg"/>
          <p:cNvPicPr>
            <a:picLocks noChangeAspect="1" noChangeArrowheads="1"/>
          </p:cNvPicPr>
          <p:nvPr/>
        </p:nvPicPr>
        <p:blipFill>
          <a:blip r:embed="rId4"/>
          <a:srcRect/>
          <a:stretch>
            <a:fillRect/>
          </a:stretch>
        </p:blipFill>
        <p:spPr bwMode="auto">
          <a:xfrm>
            <a:off x="1295400" y="10591800"/>
            <a:ext cx="6324600" cy="9144000"/>
          </a:xfrm>
          <a:prstGeom prst="rect">
            <a:avLst/>
          </a:prstGeom>
          <a:noFill/>
        </p:spPr>
      </p:pic>
      <p:pic>
        <p:nvPicPr>
          <p:cNvPr id="2053" name="Picture 5" descr="D:\Tài Liệu 21-22-\nuoc-se-duc-voi-be-thuy-sinh-moi-lam.jpg"/>
          <p:cNvPicPr>
            <a:picLocks noChangeAspect="1" noChangeArrowheads="1"/>
          </p:cNvPicPr>
          <p:nvPr/>
        </p:nvPicPr>
        <p:blipFill>
          <a:blip r:embed="rId4"/>
          <a:srcRect/>
          <a:stretch>
            <a:fillRect/>
          </a:stretch>
        </p:blipFill>
        <p:spPr bwMode="auto">
          <a:xfrm>
            <a:off x="228600" y="3429000"/>
            <a:ext cx="3810000" cy="2667000"/>
          </a:xfrm>
          <a:prstGeom prst="rect">
            <a:avLst/>
          </a:prstGeom>
          <a:noFill/>
        </p:spPr>
      </p:pic>
      <p:pic>
        <p:nvPicPr>
          <p:cNvPr id="2054" name="Picture 6" descr="D:\Tài Liệu 21-22-\be-ca-canh-bi-duc-1.jpg"/>
          <p:cNvPicPr>
            <a:picLocks noChangeAspect="1" noChangeArrowheads="1"/>
          </p:cNvPicPr>
          <p:nvPr/>
        </p:nvPicPr>
        <p:blipFill>
          <a:blip r:embed="rId5"/>
          <a:srcRect/>
          <a:stretch>
            <a:fillRect/>
          </a:stretch>
        </p:blipFill>
        <p:spPr bwMode="auto">
          <a:xfrm>
            <a:off x="4648200" y="3352800"/>
            <a:ext cx="4114800" cy="285273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wheel(1)">
                                      <p:cBhvr>
                                        <p:cTn id="7" dur="20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051"/>
                                        </p:tgtEl>
                                        <p:attrNameLst>
                                          <p:attrName>style.visibility</p:attrName>
                                        </p:attrNameLst>
                                      </p:cBhvr>
                                      <p:to>
                                        <p:strVal val="visible"/>
                                      </p:to>
                                    </p:set>
                                    <p:animEffect transition="in" filter="wipe(down)">
                                      <p:cBhvr>
                                        <p:cTn id="12" dur="500"/>
                                        <p:tgtEl>
                                          <p:spTgt spid="2051"/>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053"/>
                                        </p:tgtEl>
                                        <p:attrNameLst>
                                          <p:attrName>style.visibility</p:attrName>
                                        </p:attrNameLst>
                                      </p:cBhvr>
                                      <p:to>
                                        <p:strVal val="visible"/>
                                      </p:to>
                                    </p:set>
                                    <p:animEffect transition="in" filter="fade">
                                      <p:cBhvr>
                                        <p:cTn id="17" dur="1000"/>
                                        <p:tgtEl>
                                          <p:spTgt spid="2053"/>
                                        </p:tgtEl>
                                      </p:cBhvr>
                                    </p:animEffect>
                                    <p:anim calcmode="lin" valueType="num">
                                      <p:cBhvr>
                                        <p:cTn id="18" dur="1000" fill="hold"/>
                                        <p:tgtEl>
                                          <p:spTgt spid="2053"/>
                                        </p:tgtEl>
                                        <p:attrNameLst>
                                          <p:attrName>ppt_x</p:attrName>
                                        </p:attrNameLst>
                                      </p:cBhvr>
                                      <p:tavLst>
                                        <p:tav tm="0">
                                          <p:val>
                                            <p:strVal val="#ppt_x"/>
                                          </p:val>
                                        </p:tav>
                                        <p:tav tm="100000">
                                          <p:val>
                                            <p:strVal val="#ppt_x"/>
                                          </p:val>
                                        </p:tav>
                                      </p:tavLst>
                                    </p:anim>
                                    <p:anim calcmode="lin" valueType="num">
                                      <p:cBhvr>
                                        <p:cTn id="19" dur="1000" fill="hold"/>
                                        <p:tgtEl>
                                          <p:spTgt spid="2053"/>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2054"/>
                                        </p:tgtEl>
                                        <p:attrNameLst>
                                          <p:attrName>style.visibility</p:attrName>
                                        </p:attrNameLst>
                                      </p:cBhvr>
                                      <p:to>
                                        <p:strVal val="visible"/>
                                      </p:to>
                                    </p:set>
                                    <p:animEffect transition="in" filter="barn(inVertical)">
                                      <p:cBhvr>
                                        <p:cTn id="24" dur="500"/>
                                        <p:tgtEl>
                                          <p:spTgt spid="2054"/>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gtEl>
                                        <p:attrNameLst>
                                          <p:attrName>style.visibility</p:attrName>
                                        </p:attrNameLst>
                                      </p:cBhvr>
                                      <p:to>
                                        <p:strVal val="visible"/>
                                      </p:to>
                                    </p:set>
                                    <p:anim calcmode="lin" valueType="num">
                                      <p:cBhvr additive="base">
                                        <p:cTn id="29" dur="500" fill="hold"/>
                                        <p:tgtEl>
                                          <p:spTgt spid="2"/>
                                        </p:tgtEl>
                                        <p:attrNameLst>
                                          <p:attrName>ppt_x</p:attrName>
                                        </p:attrNameLst>
                                      </p:cBhvr>
                                      <p:tavLst>
                                        <p:tav tm="0">
                                          <p:val>
                                            <p:strVal val="#ppt_x"/>
                                          </p:val>
                                        </p:tav>
                                        <p:tav tm="100000">
                                          <p:val>
                                            <p:strVal val="#ppt_x"/>
                                          </p:val>
                                        </p:tav>
                                      </p:tavLst>
                                    </p:anim>
                                    <p:anim calcmode="lin" valueType="num">
                                      <p:cBhvr additive="base">
                                        <p:cTn id="3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152400"/>
            <a:ext cx="7010400" cy="2585323"/>
          </a:xfrm>
          <a:prstGeom prst="rect">
            <a:avLst/>
          </a:prstGeom>
          <a:solidFill>
            <a:schemeClr val="bg1"/>
          </a:solidFill>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endParaRPr lang="en-US" dirty="0" smtClean="0">
              <a:solidFill>
                <a:schemeClr val="tx1"/>
              </a:solidFill>
            </a:endParaRPr>
          </a:p>
          <a:p>
            <a:r>
              <a:rPr lang="vi-VN" b="1" dirty="0" smtClean="0">
                <a:solidFill>
                  <a:schemeClr val="tx1"/>
                </a:solidFill>
              </a:rPr>
              <a:t>Sử dụng các giải pháp thông thường</a:t>
            </a:r>
            <a:r>
              <a:rPr lang="en-US" b="1" dirty="0" smtClean="0">
                <a:solidFill>
                  <a:schemeClr val="tx1"/>
                </a:solidFill>
              </a:rPr>
              <a:t> </a:t>
            </a:r>
            <a:r>
              <a:rPr lang="en-US" b="1" dirty="0" err="1" smtClean="0">
                <a:solidFill>
                  <a:schemeClr val="tx1"/>
                </a:solidFill>
              </a:rPr>
              <a:t>để</a:t>
            </a:r>
            <a:r>
              <a:rPr lang="en-US" b="1" dirty="0" smtClean="0">
                <a:solidFill>
                  <a:schemeClr val="tx1"/>
                </a:solidFill>
              </a:rPr>
              <a:t> </a:t>
            </a:r>
            <a:r>
              <a:rPr lang="en-US" b="1" dirty="0" err="1" smtClean="0">
                <a:solidFill>
                  <a:schemeClr val="tx1"/>
                </a:solidFill>
              </a:rPr>
              <a:t>làm</a:t>
            </a:r>
            <a:r>
              <a:rPr lang="en-US" b="1" dirty="0" smtClean="0">
                <a:solidFill>
                  <a:schemeClr val="tx1"/>
                </a:solidFill>
              </a:rPr>
              <a:t> </a:t>
            </a:r>
            <a:r>
              <a:rPr lang="en-US" b="1" dirty="0" err="1" smtClean="0">
                <a:solidFill>
                  <a:schemeClr val="tx1"/>
                </a:solidFill>
              </a:rPr>
              <a:t>sạch</a:t>
            </a:r>
            <a:r>
              <a:rPr lang="en-US" b="1" dirty="0" smtClean="0">
                <a:solidFill>
                  <a:schemeClr val="tx1"/>
                </a:solidFill>
              </a:rPr>
              <a:t> </a:t>
            </a:r>
            <a:r>
              <a:rPr lang="en-US" b="1" dirty="0" err="1" smtClean="0">
                <a:solidFill>
                  <a:schemeClr val="tx1"/>
                </a:solidFill>
              </a:rPr>
              <a:t>bể</a:t>
            </a:r>
            <a:r>
              <a:rPr lang="en-US" b="1" dirty="0" smtClean="0">
                <a:solidFill>
                  <a:schemeClr val="tx1"/>
                </a:solidFill>
              </a:rPr>
              <a:t> </a:t>
            </a:r>
            <a:r>
              <a:rPr lang="en-US" b="1" dirty="0" err="1" smtClean="0">
                <a:solidFill>
                  <a:schemeClr val="tx1"/>
                </a:solidFill>
              </a:rPr>
              <a:t>cá</a:t>
            </a:r>
            <a:r>
              <a:rPr lang="en-US" b="1" dirty="0" smtClean="0">
                <a:solidFill>
                  <a:schemeClr val="tx1"/>
                </a:solidFill>
              </a:rPr>
              <a:t>:</a:t>
            </a:r>
            <a:endParaRPr lang="en-US" dirty="0" smtClean="0">
              <a:solidFill>
                <a:schemeClr val="tx1"/>
              </a:solidFill>
            </a:endParaRPr>
          </a:p>
          <a:p>
            <a:r>
              <a:rPr lang="en-US" dirty="0" smtClean="0">
                <a:solidFill>
                  <a:schemeClr val="tx1"/>
                </a:solidFill>
              </a:rPr>
              <a:t>C</a:t>
            </a:r>
            <a:r>
              <a:rPr lang="vi-VN" dirty="0" smtClean="0">
                <a:solidFill>
                  <a:schemeClr val="tx1"/>
                </a:solidFill>
              </a:rPr>
              <a:t>ho lượng thức ăn vừa đủ.</a:t>
            </a:r>
          </a:p>
          <a:p>
            <a:r>
              <a:rPr lang="vi-VN" dirty="0" smtClean="0">
                <a:solidFill>
                  <a:schemeClr val="tx1"/>
                </a:solidFill>
              </a:rPr>
              <a:t>Nuôi hệ thực vật thủy sinh.</a:t>
            </a:r>
          </a:p>
          <a:p>
            <a:r>
              <a:rPr lang="vi-VN" dirty="0" smtClean="0">
                <a:solidFill>
                  <a:schemeClr val="tx1"/>
                </a:solidFill>
              </a:rPr>
              <a:t>Sử dụng hệ thống lọc </a:t>
            </a:r>
            <a:r>
              <a:rPr lang="vi-VN" b="1" dirty="0" smtClean="0">
                <a:solidFill>
                  <a:schemeClr val="tx1"/>
                </a:solidFill>
              </a:rPr>
              <a:t>nước</a:t>
            </a:r>
            <a:r>
              <a:rPr lang="vi-VN" dirty="0" smtClean="0">
                <a:solidFill>
                  <a:schemeClr val="tx1"/>
                </a:solidFill>
              </a:rPr>
              <a:t> đạt tiêu chuẩn.</a:t>
            </a:r>
          </a:p>
          <a:p>
            <a:r>
              <a:rPr lang="vi-VN" dirty="0" smtClean="0">
                <a:solidFill>
                  <a:schemeClr val="tx1"/>
                </a:solidFill>
              </a:rPr>
              <a:t>Thường xuyên thay </a:t>
            </a:r>
            <a:r>
              <a:rPr lang="vi-VN" b="1" dirty="0" smtClean="0">
                <a:solidFill>
                  <a:schemeClr val="tx1"/>
                </a:solidFill>
              </a:rPr>
              <a:t>nước</a:t>
            </a:r>
            <a:r>
              <a:rPr lang="vi-VN" dirty="0" smtClean="0">
                <a:solidFill>
                  <a:schemeClr val="tx1"/>
                </a:solidFill>
              </a:rPr>
              <a:t> cho </a:t>
            </a:r>
            <a:r>
              <a:rPr lang="vi-VN" b="1" dirty="0" smtClean="0">
                <a:solidFill>
                  <a:schemeClr val="tx1"/>
                </a:solidFill>
              </a:rPr>
              <a:t>bể cá</a:t>
            </a:r>
            <a:r>
              <a:rPr lang="vi-VN" dirty="0" smtClean="0">
                <a:solidFill>
                  <a:schemeClr val="tx1"/>
                </a:solidFill>
              </a:rPr>
              <a:t>.</a:t>
            </a:r>
          </a:p>
          <a:p>
            <a:r>
              <a:rPr lang="vi-VN" dirty="0" smtClean="0">
                <a:solidFill>
                  <a:schemeClr val="tx1"/>
                </a:solidFill>
              </a:rPr>
              <a:t>Cấy thêm vi sinh vật hữu ích cho </a:t>
            </a:r>
            <a:r>
              <a:rPr lang="vi-VN" b="1" dirty="0" smtClean="0">
                <a:solidFill>
                  <a:schemeClr val="tx1"/>
                </a:solidFill>
              </a:rPr>
              <a:t>bể cá</a:t>
            </a:r>
            <a:r>
              <a:rPr lang="vi-VN" dirty="0" smtClean="0">
                <a:solidFill>
                  <a:schemeClr val="tx1"/>
                </a:solidFill>
              </a:rPr>
              <a:t>.</a:t>
            </a:r>
          </a:p>
          <a:p>
            <a:r>
              <a:rPr lang="vi-VN" dirty="0" smtClean="0">
                <a:solidFill>
                  <a:schemeClr val="tx1"/>
                </a:solidFill>
              </a:rPr>
              <a:t>Sử dụng ống xi phong để hút các chất thải và thức ăn dư thừa của </a:t>
            </a:r>
            <a:r>
              <a:rPr lang="vi-VN" b="1" dirty="0" smtClean="0">
                <a:solidFill>
                  <a:schemeClr val="tx1"/>
                </a:solidFill>
              </a:rPr>
              <a:t>cá</a:t>
            </a:r>
            <a:r>
              <a:rPr lang="vi-VN" dirty="0" smtClean="0">
                <a:solidFill>
                  <a:schemeClr val="tx1"/>
                </a:solidFill>
              </a:rPr>
              <a:t>.</a:t>
            </a:r>
            <a:endParaRPr lang="vi-VN" dirty="0">
              <a:solidFill>
                <a:schemeClr val="tx1"/>
              </a:solidFill>
            </a:endParaRPr>
          </a:p>
        </p:txBody>
      </p:sp>
      <p:pic>
        <p:nvPicPr>
          <p:cNvPr id="4098" name="Picture 2" descr="D:\Tài Liệu 21-22-\tải xuống (4).jpg"/>
          <p:cNvPicPr>
            <a:picLocks noChangeAspect="1" noChangeArrowheads="1"/>
          </p:cNvPicPr>
          <p:nvPr/>
        </p:nvPicPr>
        <p:blipFill>
          <a:blip r:embed="rId2"/>
          <a:srcRect/>
          <a:stretch>
            <a:fillRect/>
          </a:stretch>
        </p:blipFill>
        <p:spPr bwMode="auto">
          <a:xfrm>
            <a:off x="457200" y="2743200"/>
            <a:ext cx="3048000" cy="1981200"/>
          </a:xfrm>
          <a:prstGeom prst="rect">
            <a:avLst/>
          </a:prstGeom>
          <a:noFill/>
        </p:spPr>
      </p:pic>
      <p:pic>
        <p:nvPicPr>
          <p:cNvPr id="4099" name="Picture 3" descr="D:\Tài Liệu 21-22-\tải xuống (5).jpg"/>
          <p:cNvPicPr>
            <a:picLocks noChangeAspect="1" noChangeArrowheads="1"/>
          </p:cNvPicPr>
          <p:nvPr/>
        </p:nvPicPr>
        <p:blipFill>
          <a:blip r:embed="rId3"/>
          <a:srcRect/>
          <a:stretch>
            <a:fillRect/>
          </a:stretch>
        </p:blipFill>
        <p:spPr bwMode="auto">
          <a:xfrm>
            <a:off x="4343400" y="2590800"/>
            <a:ext cx="3657600" cy="2000250"/>
          </a:xfrm>
          <a:prstGeom prst="rect">
            <a:avLst/>
          </a:prstGeom>
          <a:noFill/>
        </p:spPr>
      </p:pic>
      <p:pic>
        <p:nvPicPr>
          <p:cNvPr id="4100" name="Picture 4" descr="D:\Tài Liệu 21-22-\images (1).jpg"/>
          <p:cNvPicPr>
            <a:picLocks noChangeAspect="1" noChangeArrowheads="1"/>
          </p:cNvPicPr>
          <p:nvPr/>
        </p:nvPicPr>
        <p:blipFill>
          <a:blip r:embed="rId4"/>
          <a:srcRect/>
          <a:stretch>
            <a:fillRect/>
          </a:stretch>
        </p:blipFill>
        <p:spPr bwMode="auto">
          <a:xfrm>
            <a:off x="533400" y="4876800"/>
            <a:ext cx="2895600" cy="1695450"/>
          </a:xfrm>
          <a:prstGeom prst="rect">
            <a:avLst/>
          </a:prstGeom>
          <a:noFill/>
        </p:spPr>
      </p:pic>
      <p:pic>
        <p:nvPicPr>
          <p:cNvPr id="4101" name="Picture 5" descr="D:\Tài Liệu 21-22-\4.cách-xử-lý-nước-hồ-cá-bị-xanh-2.jpg"/>
          <p:cNvPicPr>
            <a:picLocks noChangeAspect="1" noChangeArrowheads="1"/>
          </p:cNvPicPr>
          <p:nvPr/>
        </p:nvPicPr>
        <p:blipFill>
          <a:blip r:embed="rId5"/>
          <a:srcRect/>
          <a:stretch>
            <a:fillRect/>
          </a:stretch>
        </p:blipFill>
        <p:spPr bwMode="auto">
          <a:xfrm>
            <a:off x="4343400" y="4838700"/>
            <a:ext cx="3505200" cy="17907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4098"/>
                                        </p:tgtEl>
                                        <p:attrNameLst>
                                          <p:attrName>style.visibility</p:attrName>
                                        </p:attrNameLst>
                                      </p:cBhvr>
                                      <p:to>
                                        <p:strVal val="visible"/>
                                      </p:to>
                                    </p:set>
                                    <p:animEffect transition="in" filter="wheel(1)">
                                      <p:cBhvr>
                                        <p:cTn id="12" dur="2000"/>
                                        <p:tgtEl>
                                          <p:spTgt spid="4098"/>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4099"/>
                                        </p:tgtEl>
                                        <p:attrNameLst>
                                          <p:attrName>style.visibility</p:attrName>
                                        </p:attrNameLst>
                                      </p:cBhvr>
                                      <p:to>
                                        <p:strVal val="visible"/>
                                      </p:to>
                                    </p:set>
                                    <p:animEffect transition="in" filter="fade">
                                      <p:cBhvr>
                                        <p:cTn id="17" dur="1000"/>
                                        <p:tgtEl>
                                          <p:spTgt spid="4099"/>
                                        </p:tgtEl>
                                      </p:cBhvr>
                                    </p:animEffect>
                                    <p:anim calcmode="lin" valueType="num">
                                      <p:cBhvr>
                                        <p:cTn id="18" dur="1000" fill="hold"/>
                                        <p:tgtEl>
                                          <p:spTgt spid="4099"/>
                                        </p:tgtEl>
                                        <p:attrNameLst>
                                          <p:attrName>ppt_x</p:attrName>
                                        </p:attrNameLst>
                                      </p:cBhvr>
                                      <p:tavLst>
                                        <p:tav tm="0">
                                          <p:val>
                                            <p:strVal val="#ppt_x"/>
                                          </p:val>
                                        </p:tav>
                                        <p:tav tm="100000">
                                          <p:val>
                                            <p:strVal val="#ppt_x"/>
                                          </p:val>
                                        </p:tav>
                                      </p:tavLst>
                                    </p:anim>
                                    <p:anim calcmode="lin" valueType="num">
                                      <p:cBhvr>
                                        <p:cTn id="19" dur="1000" fill="hold"/>
                                        <p:tgtEl>
                                          <p:spTgt spid="4099"/>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4100"/>
                                        </p:tgtEl>
                                        <p:attrNameLst>
                                          <p:attrName>style.visibility</p:attrName>
                                        </p:attrNameLst>
                                      </p:cBhvr>
                                      <p:to>
                                        <p:strVal val="visible"/>
                                      </p:to>
                                    </p:set>
                                    <p:anim calcmode="lin" valueType="num">
                                      <p:cBhvr additive="base">
                                        <p:cTn id="24" dur="500" fill="hold"/>
                                        <p:tgtEl>
                                          <p:spTgt spid="4100"/>
                                        </p:tgtEl>
                                        <p:attrNameLst>
                                          <p:attrName>ppt_x</p:attrName>
                                        </p:attrNameLst>
                                      </p:cBhvr>
                                      <p:tavLst>
                                        <p:tav tm="0">
                                          <p:val>
                                            <p:strVal val="#ppt_x"/>
                                          </p:val>
                                        </p:tav>
                                        <p:tav tm="100000">
                                          <p:val>
                                            <p:strVal val="#ppt_x"/>
                                          </p:val>
                                        </p:tav>
                                      </p:tavLst>
                                    </p:anim>
                                    <p:anim calcmode="lin" valueType="num">
                                      <p:cBhvr additive="base">
                                        <p:cTn id="25" dur="500" fill="hold"/>
                                        <p:tgtEl>
                                          <p:spTgt spid="4100"/>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4101"/>
                                        </p:tgtEl>
                                        <p:attrNameLst>
                                          <p:attrName>style.visibility</p:attrName>
                                        </p:attrNameLst>
                                      </p:cBhvr>
                                      <p:to>
                                        <p:strVal val="visible"/>
                                      </p:to>
                                    </p:set>
                                    <p:anim calcmode="lin" valueType="num">
                                      <p:cBhvr additive="base">
                                        <p:cTn id="30" dur="500" fill="hold"/>
                                        <p:tgtEl>
                                          <p:spTgt spid="4101"/>
                                        </p:tgtEl>
                                        <p:attrNameLst>
                                          <p:attrName>ppt_x</p:attrName>
                                        </p:attrNameLst>
                                      </p:cBhvr>
                                      <p:tavLst>
                                        <p:tav tm="0">
                                          <p:val>
                                            <p:strVal val="#ppt_x"/>
                                          </p:val>
                                        </p:tav>
                                        <p:tav tm="100000">
                                          <p:val>
                                            <p:strVal val="#ppt_x"/>
                                          </p:val>
                                        </p:tav>
                                      </p:tavLst>
                                    </p:anim>
                                    <p:anim calcmode="lin" valueType="num">
                                      <p:cBhvr additive="base">
                                        <p:cTn id="31" dur="500" fill="hold"/>
                                        <p:tgtEl>
                                          <p:spTgt spid="410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81602" name="Picture 2" descr="write_me_a_po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29008"/>
            <a:ext cx="11201400" cy="6900863"/>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0" y="2082595"/>
            <a:ext cx="8610600" cy="310854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vi-VN" sz="2800" b="1">
                <a:solidFill>
                  <a:schemeClr val="tx1"/>
                </a:solidFill>
                <a:latin typeface="Times New Roman" pitchFamily="18" charset="0"/>
                <a:cs typeface="Times New Roman" pitchFamily="18" charset="0"/>
              </a:rPr>
              <a:t>Câu </a:t>
            </a:r>
            <a:r>
              <a:rPr lang="en-US" sz="2800" b="1" smtClean="0">
                <a:solidFill>
                  <a:schemeClr val="tx1"/>
                </a:solidFill>
                <a:latin typeface="Times New Roman" pitchFamily="18" charset="0"/>
                <a:cs typeface="Times New Roman" pitchFamily="18" charset="0"/>
              </a:rPr>
              <a:t>1</a:t>
            </a:r>
            <a:r>
              <a:rPr lang="vi-VN" sz="2800" b="1" smtClean="0">
                <a:solidFill>
                  <a:schemeClr val="tx1"/>
                </a:solidFill>
                <a:latin typeface="Times New Roman" pitchFamily="18" charset="0"/>
                <a:cs typeface="Times New Roman" pitchFamily="18" charset="0"/>
              </a:rPr>
              <a:t>.</a:t>
            </a:r>
            <a:r>
              <a:rPr lang="vi-VN" sz="2800" dirty="0">
                <a:solidFill>
                  <a:schemeClr val="tx1"/>
                </a:solidFill>
                <a:latin typeface="Times New Roman" pitchFamily="18" charset="0"/>
                <a:cs typeface="Times New Roman" pitchFamily="18" charset="0"/>
              </a:rPr>
              <a:t> Việc làm nào sau đây là quá trình tách chất dựa theo sự khác nhau về kích thước hạt?</a:t>
            </a:r>
          </a:p>
          <a:p>
            <a:r>
              <a:rPr lang="vi-VN" sz="2800" dirty="0">
                <a:solidFill>
                  <a:schemeClr val="tx1"/>
                </a:solidFill>
                <a:latin typeface="Times New Roman" pitchFamily="18" charset="0"/>
                <a:cs typeface="Times New Roman" pitchFamily="18" charset="0"/>
              </a:rPr>
              <a:t>A. Giặt giẻ lau bảng bằng nước từ vòi nước.</a:t>
            </a:r>
          </a:p>
          <a:p>
            <a:r>
              <a:rPr lang="vi-VN" sz="2800" dirty="0">
                <a:solidFill>
                  <a:schemeClr val="tx1"/>
                </a:solidFill>
                <a:latin typeface="Times New Roman" pitchFamily="18" charset="0"/>
                <a:cs typeface="Times New Roman" pitchFamily="18" charset="0"/>
              </a:rPr>
              <a:t>B. Dùng nam châm hút bột sắt từ hỗn hợp bột sắt và lưu huỳnh,</a:t>
            </a:r>
          </a:p>
          <a:p>
            <a:r>
              <a:rPr lang="en-US" sz="2800" dirty="0" smtClean="0">
                <a:solidFill>
                  <a:schemeClr val="tx1"/>
                </a:solidFill>
                <a:latin typeface="Times New Roman" pitchFamily="18" charset="0"/>
                <a:cs typeface="Times New Roman" pitchFamily="18" charset="0"/>
              </a:rPr>
              <a:t>C</a:t>
            </a:r>
            <a:r>
              <a:rPr lang="vi-VN" sz="2800" dirty="0" smtClean="0">
                <a:solidFill>
                  <a:schemeClr val="tx1"/>
                </a:solidFill>
                <a:latin typeface="Times New Roman" pitchFamily="18" charset="0"/>
                <a:cs typeface="Times New Roman" pitchFamily="18" charset="0"/>
              </a:rPr>
              <a:t>. </a:t>
            </a:r>
            <a:r>
              <a:rPr lang="vi-VN" sz="2800" dirty="0">
                <a:solidFill>
                  <a:schemeClr val="tx1"/>
                </a:solidFill>
                <a:latin typeface="Times New Roman" pitchFamily="18" charset="0"/>
                <a:cs typeface="Times New Roman" pitchFamily="18" charset="0"/>
              </a:rPr>
              <a:t>Lọc nước bị vẩn đục bằng giấy lọc.</a:t>
            </a:r>
          </a:p>
          <a:p>
            <a:r>
              <a:rPr lang="vi-VN" sz="2800" dirty="0">
                <a:solidFill>
                  <a:schemeClr val="tx1"/>
                </a:solidFill>
                <a:latin typeface="Times New Roman" pitchFamily="18" charset="0"/>
                <a:cs typeface="Times New Roman" pitchFamily="18" charset="0"/>
              </a:rPr>
              <a:t>D. Ngâm quả dâu với đường để lấy nước đâu.</a:t>
            </a:r>
          </a:p>
        </p:txBody>
      </p:sp>
      <p:sp>
        <p:nvSpPr>
          <p:cNvPr id="7" name="Text Box 15"/>
          <p:cNvSpPr txBox="1">
            <a:spLocks noChangeArrowheads="1"/>
          </p:cNvSpPr>
          <p:nvPr/>
        </p:nvSpPr>
        <p:spPr bwMode="auto">
          <a:xfrm>
            <a:off x="-17318" y="4114800"/>
            <a:ext cx="4953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eaLnBrk="0" hangingPunct="0">
              <a:spcBef>
                <a:spcPct val="50000"/>
              </a:spcBef>
            </a:pPr>
            <a:r>
              <a:rPr lang="en-US" sz="4400" b="1" dirty="0">
                <a:solidFill>
                  <a:srgbClr val="0000FF"/>
                </a:solidFill>
                <a:latin typeface=".VnTime" pitchFamily="34" charset="0"/>
              </a:rPr>
              <a:t>O</a:t>
            </a:r>
          </a:p>
        </p:txBody>
      </p:sp>
    </p:spTree>
    <p:extLst>
      <p:ext uri="{BB962C8B-B14F-4D97-AF65-F5344CB8AC3E}">
        <p14:creationId xmlns:p14="http://schemas.microsoft.com/office/powerpoint/2010/main" val="450970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1602" name="Picture 2" descr="write_me_a_po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8236" y="-49790"/>
            <a:ext cx="11201400" cy="6900863"/>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219200" y="2209800"/>
            <a:ext cx="7578436" cy="3785652"/>
          </a:xfrm>
          <a:prstGeom prst="rect">
            <a:avLst/>
          </a:prstGeom>
          <a:solidFill>
            <a:schemeClr val="bg1"/>
          </a:solidFill>
        </p:spPr>
        <p:style>
          <a:lnRef idx="1">
            <a:schemeClr val="accent2"/>
          </a:lnRef>
          <a:fillRef idx="2">
            <a:schemeClr val="accent2"/>
          </a:fillRef>
          <a:effectRef idx="1">
            <a:schemeClr val="accent2"/>
          </a:effectRef>
          <a:fontRef idx="minor">
            <a:schemeClr val="dk1"/>
          </a:fontRef>
        </p:style>
        <p:txBody>
          <a:bodyPr wrap="square">
            <a:spAutoFit/>
          </a:bodyPr>
          <a:lstStyle/>
          <a:p>
            <a:r>
              <a:rPr lang="vi-VN" sz="2400" b="1" smtClean="0">
                <a:latin typeface="Times New Roman" pitchFamily="18" charset="0"/>
                <a:cs typeface="Times New Roman" pitchFamily="18" charset="0"/>
              </a:rPr>
              <a:t>Câu.</a:t>
            </a:r>
            <a:r>
              <a:rPr lang="en-US" sz="2400" b="1">
                <a:latin typeface="Times New Roman" pitchFamily="18" charset="0"/>
                <a:cs typeface="Times New Roman" pitchFamily="18" charset="0"/>
              </a:rPr>
              <a:t>2</a:t>
            </a:r>
            <a:r>
              <a:rPr lang="vi-VN" sz="2400" b="1" smtClean="0">
                <a:latin typeface="Times New Roman" pitchFamily="18" charset="0"/>
                <a:cs typeface="Times New Roman" pitchFamily="18" charset="0"/>
              </a:rPr>
              <a:t>.</a:t>
            </a:r>
            <a:r>
              <a:rPr lang="vi-VN" sz="2400" dirty="0">
                <a:latin typeface="Times New Roman" pitchFamily="18" charset="0"/>
                <a:cs typeface="Times New Roman" pitchFamily="18" charset="0"/>
              </a:rPr>
              <a:t> Nước giếng khoan thường lẫn nhiều tạp chất. Để tách bỏ tạp chất, người dân cho nước giếng khoan vào bể lọc, đáy bể lót các lớp cát mịn, sôi và than củi. Nước chảy qua các lớp này sẽ trong hơn. Nhận định nào sau đây là </a:t>
            </a:r>
            <a:r>
              <a:rPr lang="vi-VN" sz="2400" b="1" u="sng" dirty="0">
                <a:latin typeface="Times New Roman" pitchFamily="18" charset="0"/>
                <a:cs typeface="Times New Roman" pitchFamily="18" charset="0"/>
              </a:rPr>
              <a:t>không</a:t>
            </a:r>
            <a:r>
              <a:rPr lang="vi-VN" sz="2400" dirty="0">
                <a:latin typeface="Times New Roman" pitchFamily="18" charset="0"/>
                <a:cs typeface="Times New Roman" pitchFamily="18" charset="0"/>
              </a:rPr>
              <a:t> đúng?</a:t>
            </a:r>
          </a:p>
          <a:p>
            <a:r>
              <a:rPr lang="vi-VN" sz="2400" dirty="0">
                <a:latin typeface="Times New Roman" pitchFamily="18" charset="0"/>
                <a:cs typeface="Times New Roman" pitchFamily="18" charset="0"/>
              </a:rPr>
              <a:t>A. Lớp cát mịn có tác dụng giữ các hạt đất, cát ở lại.</a:t>
            </a:r>
          </a:p>
          <a:p>
            <a:r>
              <a:rPr lang="vi-VN" sz="2400" dirty="0">
                <a:latin typeface="Times New Roman" pitchFamily="18" charset="0"/>
                <a:cs typeface="Times New Roman" pitchFamily="18" charset="0"/>
              </a:rPr>
              <a:t>B. Lớp sỏi làm cho nước có vị ngọt.</a:t>
            </a:r>
          </a:p>
          <a:p>
            <a:r>
              <a:rPr lang="vi-VN" sz="2400" dirty="0">
                <a:latin typeface="Times New Roman" pitchFamily="18" charset="0"/>
                <a:cs typeface="Times New Roman" pitchFamily="18" charset="0"/>
              </a:rPr>
              <a:t>C. Lớp than củi có tác dụng hút các chất hữu cơ, vi khuẩn.</a:t>
            </a:r>
          </a:p>
          <a:p>
            <a:r>
              <a:rPr lang="vi-VN" sz="2400" dirty="0">
                <a:latin typeface="Times New Roman" pitchFamily="18" charset="0"/>
                <a:cs typeface="Times New Roman" pitchFamily="18" charset="0"/>
              </a:rPr>
              <a:t>D. Sau một thời gian sử dụng, ta phải thau rửa các lớp đáy bé lọc.</a:t>
            </a:r>
          </a:p>
        </p:txBody>
      </p:sp>
      <p:sp>
        <p:nvSpPr>
          <p:cNvPr id="6" name="Text Box 15"/>
          <p:cNvSpPr txBox="1">
            <a:spLocks noChangeArrowheads="1"/>
          </p:cNvSpPr>
          <p:nvPr/>
        </p:nvSpPr>
        <p:spPr bwMode="auto">
          <a:xfrm>
            <a:off x="1066800" y="4281051"/>
            <a:ext cx="77931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eaLnBrk="0" hangingPunct="0">
              <a:spcBef>
                <a:spcPct val="50000"/>
              </a:spcBef>
            </a:pPr>
            <a:r>
              <a:rPr lang="en-US" sz="4400" b="1" dirty="0">
                <a:solidFill>
                  <a:srgbClr val="0000FF"/>
                </a:solidFill>
                <a:latin typeface=".VnTime" pitchFamily="34" charset="0"/>
              </a:rPr>
              <a:t>O</a:t>
            </a:r>
          </a:p>
        </p:txBody>
      </p:sp>
    </p:spTree>
    <p:extLst>
      <p:ext uri="{BB962C8B-B14F-4D97-AF65-F5344CB8AC3E}">
        <p14:creationId xmlns:p14="http://schemas.microsoft.com/office/powerpoint/2010/main" val="2746167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amond(i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1602" name="Picture 2" descr="write_me_a_po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02407"/>
            <a:ext cx="9566564" cy="6900863"/>
          </a:xfrm>
          <a:prstGeom prst="rect">
            <a:avLst/>
          </a:prstGeom>
          <a:noFill/>
          <a:extLst>
            <a:ext uri="{909E8E84-426E-40DD-AFC4-6F175D3DCCD1}">
              <a14:hiddenFill xmlns:a14="http://schemas.microsoft.com/office/drawing/2010/main">
                <a:solidFill>
                  <a:srgbClr val="FFFFFF"/>
                </a:solidFill>
              </a14:hiddenFill>
            </a:ext>
          </a:extLst>
        </p:spPr>
      </p:pic>
      <p:sp>
        <p:nvSpPr>
          <p:cNvPr id="2" name="Oval 1"/>
          <p:cNvSpPr/>
          <p:nvPr/>
        </p:nvSpPr>
        <p:spPr>
          <a:xfrm>
            <a:off x="304800" y="1371600"/>
            <a:ext cx="3810000" cy="3562350"/>
          </a:xfrm>
          <a:prstGeom prst="ellipse">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800" b="1" err="1" smtClean="0">
                <a:solidFill>
                  <a:schemeClr val="tx1"/>
                </a:solidFill>
                <a:latin typeface="Times New Roman" pitchFamily="18" charset="0"/>
                <a:cs typeface="Times New Roman" pitchFamily="18" charset="0"/>
              </a:rPr>
              <a:t>Câu</a:t>
            </a:r>
            <a:r>
              <a:rPr lang="en-US" sz="2800" b="1" smtClean="0">
                <a:solidFill>
                  <a:schemeClr val="tx1"/>
                </a:solidFill>
                <a:latin typeface="Times New Roman" pitchFamily="18" charset="0"/>
                <a:cs typeface="Times New Roman" pitchFamily="18" charset="0"/>
              </a:rPr>
              <a:t> </a:t>
            </a:r>
            <a:r>
              <a:rPr lang="en-US" sz="2800" b="1" smtClean="0">
                <a:solidFill>
                  <a:schemeClr val="tx1"/>
                </a:solidFill>
                <a:latin typeface="Times New Roman" pitchFamily="18" charset="0"/>
                <a:cs typeface="Times New Roman" pitchFamily="18" charset="0"/>
              </a:rPr>
              <a:t>3</a:t>
            </a:r>
            <a:r>
              <a:rPr lang="en-US" sz="2800" smtClean="0">
                <a:solidFill>
                  <a:schemeClr val="tx1"/>
                </a:solidFill>
                <a:latin typeface="Times New Roman" pitchFamily="18" charset="0"/>
                <a:cs typeface="Times New Roman" pitchFamily="18" charset="0"/>
              </a:rPr>
              <a:t>. </a:t>
            </a:r>
            <a:r>
              <a:rPr lang="vi-VN" sz="2800" dirty="0" smtClean="0">
                <a:solidFill>
                  <a:schemeClr val="tx1"/>
                </a:solidFill>
                <a:latin typeface="Times New Roman" pitchFamily="18" charset="0"/>
                <a:cs typeface="Times New Roman" pitchFamily="18" charset="0"/>
              </a:rPr>
              <a:t>Hãy </a:t>
            </a:r>
            <a:r>
              <a:rPr lang="vi-VN" sz="2800" dirty="0">
                <a:solidFill>
                  <a:schemeClr val="tx1"/>
                </a:solidFill>
                <a:latin typeface="Times New Roman" pitchFamily="18" charset="0"/>
                <a:cs typeface="Times New Roman" pitchFamily="18" charset="0"/>
              </a:rPr>
              <a:t>nêu cách để có được nước muối sạch khi muối ăn lẫn một số hạt sạn không tan trong </a:t>
            </a:r>
            <a:r>
              <a:rPr lang="vi-VN" sz="2800" dirty="0" smtClean="0">
                <a:solidFill>
                  <a:schemeClr val="tx1"/>
                </a:solidFill>
                <a:latin typeface="Times New Roman" pitchFamily="18" charset="0"/>
                <a:cs typeface="Times New Roman" pitchFamily="18" charset="0"/>
              </a:rPr>
              <a:t>nước</a:t>
            </a:r>
            <a:endParaRPr lang="en-US" sz="2800" dirty="0">
              <a:latin typeface="Times New Roman" pitchFamily="18" charset="0"/>
              <a:cs typeface="Times New Roman" pitchFamily="18" charset="0"/>
            </a:endParaRPr>
          </a:p>
        </p:txBody>
      </p:sp>
      <p:sp>
        <p:nvSpPr>
          <p:cNvPr id="4" name="Right Arrow 3"/>
          <p:cNvSpPr/>
          <p:nvPr/>
        </p:nvSpPr>
        <p:spPr>
          <a:xfrm>
            <a:off x="4114800" y="2476500"/>
            <a:ext cx="1524000" cy="1752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5638800" y="2266950"/>
            <a:ext cx="3505200" cy="1962150"/>
          </a:xfrm>
          <a:prstGeom prst="roundRect">
            <a:avLst/>
          </a:prstGeom>
          <a:solidFill>
            <a:schemeClr val="bg1"/>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vi-VN" sz="2800" dirty="0">
                <a:solidFill>
                  <a:srgbClr val="FF0000"/>
                </a:solidFill>
                <a:latin typeface="Times New Roman" pitchFamily="18" charset="0"/>
                <a:cs typeface="Times New Roman" pitchFamily="18" charset="0"/>
              </a:rPr>
              <a:t>Hoà tan muối ăn có lẫn sạn vào nước. Lọc dung dịch để thu được nước muối sạch.</a:t>
            </a:r>
            <a:endParaRPr lang="en-US" sz="28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746167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ext Box 2"/>
          <p:cNvSpPr txBox="1">
            <a:spLocks noChangeArrowheads="1"/>
          </p:cNvSpPr>
          <p:nvPr/>
        </p:nvSpPr>
        <p:spPr bwMode="auto">
          <a:xfrm>
            <a:off x="685800" y="1371600"/>
            <a:ext cx="80772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endParaRPr lang="vi-VN">
              <a:latin typeface=".VnArial Narrow" pitchFamily="34" charset="0"/>
            </a:endParaRPr>
          </a:p>
        </p:txBody>
      </p:sp>
      <p:sp>
        <p:nvSpPr>
          <p:cNvPr id="3075" name="WordArt 3"/>
          <p:cNvSpPr>
            <a:spLocks noChangeArrowheads="1" noChangeShapeType="1" noTextEdit="1"/>
          </p:cNvSpPr>
          <p:nvPr/>
        </p:nvSpPr>
        <p:spPr bwMode="auto">
          <a:xfrm>
            <a:off x="762000" y="1740933"/>
            <a:ext cx="7848600" cy="4850368"/>
          </a:xfrm>
          <a:prstGeom prst="rect">
            <a:avLst/>
          </a:prstGeom>
        </p:spPr>
        <p:txBody>
          <a:bodyPr spcFirstLastPara="1" wrap="none" fromWordArt="1">
            <a:prstTxWarp prst="textArchUp">
              <a:avLst>
                <a:gd name="adj" fmla="val 10800004"/>
              </a:avLst>
            </a:prstTxWarp>
          </a:bodyPr>
          <a:lstStyle/>
          <a:p>
            <a:pPr algn="ctr"/>
            <a:endParaRPr lang="en-US" sz="6600" b="1" kern="10" dirty="0">
              <a:ln w="9525">
                <a:solidFill>
                  <a:srgbClr val="FF0000"/>
                </a:solidFill>
                <a:round/>
                <a:headEnd/>
                <a:tailEnd/>
              </a:ln>
              <a:solidFill>
                <a:srgbClr val="FF0000"/>
              </a:solidFill>
              <a:latin typeface="Times New Roman"/>
              <a:cs typeface="Times New Roman"/>
            </a:endParaRPr>
          </a:p>
        </p:txBody>
      </p:sp>
      <p:pic>
        <p:nvPicPr>
          <p:cNvPr id="68612" name="Picture 4"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952500" y="4076700"/>
            <a:ext cx="3733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613" name="Picture 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a:off x="7467600" y="3124200"/>
            <a:ext cx="16764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614" name="Picture 6" descr="Buombay"/>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6324600"/>
            <a:ext cx="6096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9" name="Text Box 7"/>
          <p:cNvSpPr txBox="1">
            <a:spLocks noChangeArrowheads="1"/>
          </p:cNvSpPr>
          <p:nvPr/>
        </p:nvSpPr>
        <p:spPr bwMode="auto">
          <a:xfrm>
            <a:off x="0" y="228601"/>
            <a:ext cx="9144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sz="3200" b="1" dirty="0">
              <a:latin typeface="Times New Roman" pitchFamily="18" charset="0"/>
              <a:cs typeface="Times New Roman" pitchFamily="18" charset="0"/>
            </a:endParaRPr>
          </a:p>
        </p:txBody>
      </p:sp>
      <p:sp>
        <p:nvSpPr>
          <p:cNvPr id="2" name="Title 1"/>
          <p:cNvSpPr>
            <a:spLocks/>
          </p:cNvSpPr>
          <p:nvPr/>
        </p:nvSpPr>
        <p:spPr bwMode="auto">
          <a:xfrm>
            <a:off x="304800" y="762000"/>
            <a:ext cx="86106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sz="5000" b="1" dirty="0" smtClean="0">
                <a:solidFill>
                  <a:srgbClr val="0000FF"/>
                </a:solidFill>
                <a:latin typeface="Times New Roman" pitchFamily="18" charset="0"/>
                <a:cs typeface="Times New Roman" pitchFamily="18" charset="0"/>
              </a:rPr>
              <a:t>KHTN 6</a:t>
            </a:r>
          </a:p>
          <a:p>
            <a:pPr algn="ctr"/>
            <a:r>
              <a:rPr lang="en-US" sz="5000" b="1" smtClean="0">
                <a:solidFill>
                  <a:srgbClr val="0000FF"/>
                </a:solidFill>
                <a:latin typeface="Times New Roman" pitchFamily="18" charset="0"/>
                <a:cs typeface="Times New Roman" pitchFamily="18" charset="0"/>
              </a:rPr>
              <a:t>Tiết 41 - Bài </a:t>
            </a:r>
            <a:r>
              <a:rPr lang="en-US" sz="5000" b="1" dirty="0" smtClean="0">
                <a:solidFill>
                  <a:srgbClr val="0000FF"/>
                </a:solidFill>
                <a:latin typeface="Times New Roman" pitchFamily="18" charset="0"/>
                <a:cs typeface="Times New Roman" pitchFamily="18" charset="0"/>
              </a:rPr>
              <a:t>17. </a:t>
            </a:r>
          </a:p>
          <a:p>
            <a:pPr algn="ctr"/>
            <a:r>
              <a:rPr lang="en-US" sz="5000" b="1" dirty="0" err="1" smtClean="0">
                <a:solidFill>
                  <a:srgbClr val="0000FF"/>
                </a:solidFill>
                <a:latin typeface="Times New Roman" pitchFamily="18" charset="0"/>
                <a:cs typeface="Times New Roman" pitchFamily="18" charset="0"/>
              </a:rPr>
              <a:t>Tách</a:t>
            </a:r>
            <a:r>
              <a:rPr lang="en-US" sz="5000" b="1" dirty="0" smtClean="0">
                <a:solidFill>
                  <a:srgbClr val="0000FF"/>
                </a:solidFill>
                <a:latin typeface="Times New Roman" pitchFamily="18" charset="0"/>
                <a:cs typeface="Times New Roman" pitchFamily="18" charset="0"/>
              </a:rPr>
              <a:t> </a:t>
            </a:r>
            <a:r>
              <a:rPr lang="en-US" sz="5000" b="1" dirty="0" err="1" smtClean="0">
                <a:solidFill>
                  <a:srgbClr val="0000FF"/>
                </a:solidFill>
                <a:latin typeface="Times New Roman" pitchFamily="18" charset="0"/>
                <a:cs typeface="Times New Roman" pitchFamily="18" charset="0"/>
              </a:rPr>
              <a:t>chất</a:t>
            </a:r>
            <a:r>
              <a:rPr lang="en-US" sz="5000" b="1" dirty="0" smtClean="0">
                <a:solidFill>
                  <a:srgbClr val="0000FF"/>
                </a:solidFill>
                <a:latin typeface="Times New Roman" pitchFamily="18" charset="0"/>
                <a:cs typeface="Times New Roman" pitchFamily="18" charset="0"/>
              </a:rPr>
              <a:t> </a:t>
            </a:r>
            <a:r>
              <a:rPr lang="en-US" sz="5000" b="1" dirty="0" err="1" smtClean="0">
                <a:solidFill>
                  <a:srgbClr val="0000FF"/>
                </a:solidFill>
                <a:latin typeface="Times New Roman" pitchFamily="18" charset="0"/>
                <a:cs typeface="Times New Roman" pitchFamily="18" charset="0"/>
              </a:rPr>
              <a:t>ra</a:t>
            </a:r>
            <a:r>
              <a:rPr lang="en-US" sz="5000" b="1" dirty="0" smtClean="0">
                <a:solidFill>
                  <a:srgbClr val="0000FF"/>
                </a:solidFill>
                <a:latin typeface="Times New Roman" pitchFamily="18" charset="0"/>
                <a:cs typeface="Times New Roman" pitchFamily="18" charset="0"/>
              </a:rPr>
              <a:t> </a:t>
            </a:r>
            <a:r>
              <a:rPr lang="en-US" sz="5000" b="1" dirty="0" err="1" smtClean="0">
                <a:solidFill>
                  <a:srgbClr val="0000FF"/>
                </a:solidFill>
                <a:latin typeface="Times New Roman" pitchFamily="18" charset="0"/>
                <a:cs typeface="Times New Roman" pitchFamily="18" charset="0"/>
              </a:rPr>
              <a:t>khỏi</a:t>
            </a:r>
            <a:r>
              <a:rPr lang="en-US" sz="5000" b="1" dirty="0" smtClean="0">
                <a:solidFill>
                  <a:srgbClr val="0000FF"/>
                </a:solidFill>
                <a:latin typeface="Times New Roman" pitchFamily="18" charset="0"/>
                <a:cs typeface="Times New Roman" pitchFamily="18" charset="0"/>
              </a:rPr>
              <a:t> </a:t>
            </a:r>
            <a:r>
              <a:rPr lang="en-US" sz="5000" b="1" err="1" smtClean="0">
                <a:solidFill>
                  <a:srgbClr val="0000FF"/>
                </a:solidFill>
                <a:latin typeface="Times New Roman" pitchFamily="18" charset="0"/>
                <a:cs typeface="Times New Roman" pitchFamily="18" charset="0"/>
              </a:rPr>
              <a:t>hỗn</a:t>
            </a:r>
            <a:r>
              <a:rPr lang="en-US" sz="5000" b="1" smtClean="0">
                <a:solidFill>
                  <a:srgbClr val="0000FF"/>
                </a:solidFill>
                <a:latin typeface="Times New Roman" pitchFamily="18" charset="0"/>
                <a:cs typeface="Times New Roman" pitchFamily="18" charset="0"/>
              </a:rPr>
              <a:t> </a:t>
            </a:r>
            <a:r>
              <a:rPr lang="en-US" sz="5000" b="1" smtClean="0">
                <a:solidFill>
                  <a:srgbClr val="0000FF"/>
                </a:solidFill>
                <a:latin typeface="Times New Roman" pitchFamily="18" charset="0"/>
                <a:cs typeface="Times New Roman" pitchFamily="18" charset="0"/>
              </a:rPr>
              <a:t>hợp( t3)</a:t>
            </a:r>
            <a:endParaRPr lang="en-US" sz="5000" b="1"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99811843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grpId="0" nodeType="withEffect" nodePh="1">
                                  <p:stCondLst>
                                    <p:cond delay="0"/>
                                  </p:stCondLst>
                                  <p:endCondLst>
                                    <p:cond evt="begin" delay="0">
                                      <p:tn val="5"/>
                                    </p:cond>
                                  </p:endCondLst>
                                  <p:childTnLst>
                                    <p:set>
                                      <p:cBhvr>
                                        <p:cTn id="6" dur="1" fill="hold">
                                          <p:stCondLst>
                                            <p:cond delay="0"/>
                                          </p:stCondLst>
                                        </p:cTn>
                                        <p:tgtEl>
                                          <p:spTgt spid="3075"/>
                                        </p:tgtEl>
                                        <p:attrNameLst>
                                          <p:attrName>style.visibility</p:attrName>
                                        </p:attrNameLst>
                                      </p:cBhvr>
                                      <p:to>
                                        <p:strVal val="visible"/>
                                      </p:to>
                                    </p:set>
                                    <p:animEffect transition="in" filter="wedge">
                                      <p:cBhvr>
                                        <p:cTn id="7" dur="500"/>
                                        <p:tgtEl>
                                          <p:spTgt spid="3075"/>
                                        </p:tgtEl>
                                      </p:cBhvr>
                                    </p:animEffect>
                                  </p:childTnLst>
                                </p:cTn>
                              </p:par>
                              <p:par>
                                <p:cTn id="8" presetID="20" presetClass="entr" presetSubtype="0" fill="hold" grpId="0" nodeType="withEffect" nodePh="1">
                                  <p:stCondLst>
                                    <p:cond delay="0"/>
                                  </p:stCondLst>
                                  <p:endCondLst>
                                    <p:cond evt="begin" delay="0">
                                      <p:tn val="8"/>
                                    </p:cond>
                                  </p:endCondLst>
                                  <p:childTnLst>
                                    <p:set>
                                      <p:cBhvr>
                                        <p:cTn id="9" dur="1" fill="hold">
                                          <p:stCondLst>
                                            <p:cond delay="0"/>
                                          </p:stCondLst>
                                        </p:cTn>
                                        <p:tgtEl>
                                          <p:spTgt spid="3079"/>
                                        </p:tgtEl>
                                        <p:attrNameLst>
                                          <p:attrName>style.visibility</p:attrName>
                                        </p:attrNameLst>
                                      </p:cBhvr>
                                      <p:to>
                                        <p:strVal val="visible"/>
                                      </p:to>
                                    </p:set>
                                    <p:animEffect transition="in" filter="wedge">
                                      <p:cBhvr>
                                        <p:cTn id="10" dur="1000"/>
                                        <p:tgtEl>
                                          <p:spTgt spid="3079"/>
                                        </p:tgtEl>
                                      </p:cBhvr>
                                    </p:animEffect>
                                  </p:childTnLst>
                                </p:cTn>
                              </p:par>
                              <p:par>
                                <p:cTn id="11" presetID="16" presetClass="entr" presetSubtype="37" repeatCount="indefinite"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arn(outVertical)">
                                      <p:cBhvr>
                                        <p:cTn id="13"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nimBg="1"/>
      <p:bldP spid="307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2514600"/>
            <a:ext cx="7620000" cy="341632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sz="2400" smtClean="0">
                <a:solidFill>
                  <a:srgbClr val="FF0000"/>
                </a:solidFill>
                <a:latin typeface="Times New Roman" pitchFamily="18" charset="0"/>
                <a:cs typeface="Times New Roman" pitchFamily="18" charset="0"/>
              </a:rPr>
              <a:t>-</a:t>
            </a:r>
            <a:r>
              <a:rPr lang="en-US" sz="2400" dirty="0" err="1" smtClean="0">
                <a:solidFill>
                  <a:srgbClr val="FF0000"/>
                </a:solidFill>
                <a:latin typeface="Times New Roman" pitchFamily="18" charset="0"/>
                <a:cs typeface="Times New Roman" pitchFamily="18" charset="0"/>
              </a:rPr>
              <a:t>Làm</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thí</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nghiệm</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Tách</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dầu</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ăn</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ra</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khỏi</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nước</a:t>
            </a:r>
            <a:r>
              <a:rPr lang="en-US" sz="2400" dirty="0" smtClean="0">
                <a:solidFill>
                  <a:srgbClr val="FF0000"/>
                </a:solidFill>
                <a:latin typeface="Times New Roman" pitchFamily="18" charset="0"/>
                <a:ea typeface="Arial" pitchFamily="34" charset="0"/>
                <a:cs typeface="Times New Roman" pitchFamily="18" charset="0"/>
              </a:rPr>
              <a:t>-&gt; </a:t>
            </a:r>
            <a:r>
              <a:rPr lang="en-US" sz="2400" dirty="0" err="1" smtClean="0">
                <a:solidFill>
                  <a:srgbClr val="FF0000"/>
                </a:solidFill>
                <a:latin typeface="Times New Roman" pitchFamily="18" charset="0"/>
                <a:ea typeface="Arial" pitchFamily="34" charset="0"/>
                <a:cs typeface="Times New Roman" pitchFamily="18" charset="0"/>
              </a:rPr>
              <a:t>Báo</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cáo</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kết</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quả</a:t>
            </a:r>
            <a:endParaRPr lang="en-US" sz="2400" dirty="0" smtClean="0">
              <a:solidFill>
                <a:srgbClr val="FF0000"/>
              </a:solidFill>
              <a:latin typeface="Times New Roman" pitchFamily="18" charset="0"/>
              <a:cs typeface="Times New Roman" pitchFamily="18" charset="0"/>
            </a:endParaRPr>
          </a:p>
          <a:p>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Quan</a:t>
            </a:r>
            <a:r>
              <a:rPr lang="vi-VN" sz="2400" dirty="0" smtClean="0">
                <a:solidFill>
                  <a:srgbClr val="FF0000"/>
                </a:solidFill>
                <a:latin typeface="Times New Roman" pitchFamily="18" charset="0"/>
                <a:cs typeface="Times New Roman" pitchFamily="18" charset="0"/>
              </a:rPr>
              <a:t> sát và trả lời câu hỏi</a:t>
            </a:r>
            <a:r>
              <a:rPr lang="en-US" sz="2400" dirty="0" smtClean="0">
                <a:solidFill>
                  <a:srgbClr val="FF0000"/>
                </a:solidFill>
                <a:latin typeface="Times New Roman" pitchFamily="18" charset="0"/>
                <a:cs typeface="Times New Roman" pitchFamily="18" charset="0"/>
              </a:rPr>
              <a:t> </a:t>
            </a:r>
            <a:r>
              <a:rPr lang="vi-VN" sz="2400" dirty="0" smtClean="0">
                <a:solidFill>
                  <a:srgbClr val="FF0000"/>
                </a:solidFill>
                <a:latin typeface="Times New Roman" pitchFamily="18" charset="0"/>
                <a:cs typeface="Times New Roman" pitchFamily="18" charset="0"/>
              </a:rPr>
              <a:t>:</a:t>
            </a:r>
          </a:p>
          <a:p>
            <a:r>
              <a:rPr lang="vi-VN" sz="2400" dirty="0" smtClean="0">
                <a:solidFill>
                  <a:srgbClr val="FF0000"/>
                </a:solidFill>
                <a:latin typeface="Times New Roman" pitchFamily="18" charset="0"/>
                <a:cs typeface="Times New Roman" pitchFamily="18" charset="0"/>
              </a:rPr>
              <a:t>1. Nước và dầu ăn, chất lỏng nào nặng hơn?</a:t>
            </a:r>
          </a:p>
          <a:p>
            <a:r>
              <a:rPr lang="vi-VN" sz="2400" dirty="0" smtClean="0">
                <a:solidFill>
                  <a:srgbClr val="FF0000"/>
                </a:solidFill>
                <a:latin typeface="Times New Roman" pitchFamily="18" charset="0"/>
                <a:cs typeface="Times New Roman" pitchFamily="18" charset="0"/>
              </a:rPr>
              <a:t>2. Tại sao phải mở khóa phễu chiết một cách từ từ</a:t>
            </a:r>
          </a:p>
          <a:p>
            <a:r>
              <a:rPr lang="vi-VN" sz="2400" dirty="0" smtClean="0">
                <a:solidFill>
                  <a:srgbClr val="FF0000"/>
                </a:solidFill>
                <a:latin typeface="Times New Roman" pitchFamily="18" charset="0"/>
                <a:cs typeface="Times New Roman" pitchFamily="18" charset="0"/>
              </a:rPr>
              <a:t>3. Các chất lỏng thu hút được còn lẫn vào nhau không?</a:t>
            </a:r>
          </a:p>
          <a:p>
            <a:r>
              <a:rPr lang="en-US" sz="2400" dirty="0" smtClean="0">
                <a:solidFill>
                  <a:srgbClr val="FF0000"/>
                </a:solidFill>
                <a:latin typeface="Times New Roman" pitchFamily="18" charset="0"/>
                <a:cs typeface="Times New Roman" pitchFamily="18" charset="0"/>
              </a:rPr>
              <a:t>4. </a:t>
            </a:r>
            <a:r>
              <a:rPr lang="vi-VN" sz="2400" dirty="0" smtClean="0">
                <a:solidFill>
                  <a:srgbClr val="FF0000"/>
                </a:solidFill>
                <a:latin typeface="Times New Roman" pitchFamily="18" charset="0"/>
                <a:cs typeface="Times New Roman" pitchFamily="18" charset="0"/>
              </a:rPr>
              <a:t> Khai thác dầu mỏ dưới đáy biển thường thu được hỗn hợp dẫu mỏ và nước biển, Người ta làm thế nào để tách dầu mỏ ra hỗn hợp?</a:t>
            </a:r>
            <a:endParaRPr lang="vi-VN" sz="2400" dirty="0">
              <a:solidFill>
                <a:srgbClr val="FF0000"/>
              </a:solidFill>
              <a:latin typeface="Times New Roman" pitchFamily="18" charset="0"/>
              <a:cs typeface="Times New Roman" pitchFamily="18" charset="0"/>
            </a:endParaRPr>
          </a:p>
        </p:txBody>
      </p:sp>
      <p:pic>
        <p:nvPicPr>
          <p:cNvPr id="2050" name="Picture 2" descr="D:\Tài Liệu 21-22-\hinh-176-sgk-khtn-6-ket-noi-tri-thuc.png"/>
          <p:cNvPicPr>
            <a:picLocks noChangeAspect="1" noChangeArrowheads="1"/>
          </p:cNvPicPr>
          <p:nvPr/>
        </p:nvPicPr>
        <p:blipFill>
          <a:blip r:embed="rId2"/>
          <a:srcRect/>
          <a:stretch>
            <a:fillRect/>
          </a:stretch>
        </p:blipFill>
        <p:spPr bwMode="auto">
          <a:xfrm>
            <a:off x="533400" y="152400"/>
            <a:ext cx="5334000" cy="2209800"/>
          </a:xfrm>
          <a:prstGeom prst="rect">
            <a:avLst/>
          </a:prstGeom>
          <a:noFill/>
        </p:spPr>
      </p:pic>
    </p:spTree>
    <p:extLst>
      <p:ext uri="{BB962C8B-B14F-4D97-AF65-F5344CB8AC3E}">
        <p14:creationId xmlns:p14="http://schemas.microsoft.com/office/powerpoint/2010/main" val="551847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 fill="hold"/>
                                        <p:tgtEl>
                                          <p:spTgt spid="2050"/>
                                        </p:tgtEl>
                                        <p:attrNameLst>
                                          <p:attrName>ppt_x</p:attrName>
                                        </p:attrNameLst>
                                      </p:cBhvr>
                                      <p:tavLst>
                                        <p:tav tm="0">
                                          <p:val>
                                            <p:strVal val="#ppt_x"/>
                                          </p:val>
                                        </p:tav>
                                        <p:tav tm="100000">
                                          <p:val>
                                            <p:strVal val="#ppt_x"/>
                                          </p:val>
                                        </p:tav>
                                      </p:tavLst>
                                    </p:anim>
                                    <p:anim calcmode="lin" valueType="num">
                                      <p:cBhvr additive="base">
                                        <p:cTn id="8"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ipe(down)">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Tài Liệu 21-22-\hinh-176-sgk-khtn-6-ket-noi-tri-thuc.png"/>
          <p:cNvPicPr>
            <a:picLocks noChangeAspect="1" noChangeArrowheads="1"/>
          </p:cNvPicPr>
          <p:nvPr/>
        </p:nvPicPr>
        <p:blipFill>
          <a:blip r:embed="rId2"/>
          <a:srcRect/>
          <a:stretch>
            <a:fillRect/>
          </a:stretch>
        </p:blipFill>
        <p:spPr bwMode="auto">
          <a:xfrm>
            <a:off x="533400" y="152400"/>
            <a:ext cx="4648200" cy="2743200"/>
          </a:xfrm>
          <a:prstGeom prst="rect">
            <a:avLst/>
          </a:prstGeom>
          <a:noFill/>
        </p:spPr>
      </p:pic>
      <p:sp>
        <p:nvSpPr>
          <p:cNvPr id="4" name="Rectangle 3"/>
          <p:cNvSpPr/>
          <p:nvPr/>
        </p:nvSpPr>
        <p:spPr>
          <a:xfrm>
            <a:off x="381000" y="2819401"/>
            <a:ext cx="8763000" cy="4062651"/>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endParaRPr lang="en-US" dirty="0" smtClean="0">
              <a:solidFill>
                <a:srgbClr val="FF0000"/>
              </a:solidFill>
            </a:endParaRPr>
          </a:p>
          <a:p>
            <a:endParaRPr lang="en-US" sz="2400" dirty="0" smtClean="0">
              <a:solidFill>
                <a:srgbClr val="FF0000"/>
              </a:solidFill>
              <a:latin typeface="Times New Roman" pitchFamily="18" charset="0"/>
              <a:cs typeface="Times New Roman" pitchFamily="18" charset="0"/>
            </a:endParaRPr>
          </a:p>
          <a:p>
            <a:pPr>
              <a:buFontTx/>
              <a:buChar char="-"/>
            </a:pP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Kết</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quả</a:t>
            </a:r>
            <a:r>
              <a:rPr lang="en-US" sz="2400" dirty="0" smtClean="0">
                <a:solidFill>
                  <a:srgbClr val="FF0000"/>
                </a:solidFill>
                <a:latin typeface="Times New Roman" pitchFamily="18" charset="0"/>
                <a:cs typeface="Times New Roman" pitchFamily="18" charset="0"/>
              </a:rPr>
              <a:t> TN: </a:t>
            </a:r>
            <a:r>
              <a:rPr lang="en-US" sz="2400" dirty="0" err="1" smtClean="0">
                <a:solidFill>
                  <a:srgbClr val="FF0000"/>
                </a:solidFill>
                <a:latin typeface="Times New Roman" pitchFamily="18" charset="0"/>
                <a:cs typeface="Times New Roman" pitchFamily="18" charset="0"/>
              </a:rPr>
              <a:t>thu</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được</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nước</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trong</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cốc</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dầu</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ăn</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bám</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vào</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phễu</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chiết</a:t>
            </a:r>
            <a:endParaRPr lang="en-US" sz="2400" dirty="0" smtClean="0">
              <a:solidFill>
                <a:srgbClr val="FF0000"/>
              </a:solidFill>
              <a:latin typeface="Times New Roman" pitchFamily="18" charset="0"/>
              <a:cs typeface="Times New Roman" pitchFamily="18" charset="0"/>
            </a:endParaRPr>
          </a:p>
          <a:p>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Trả</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lời</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câu</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hỏi</a:t>
            </a:r>
            <a:r>
              <a:rPr lang="en-US" sz="2400" dirty="0" smtClean="0">
                <a:solidFill>
                  <a:srgbClr val="FF0000"/>
                </a:solidFill>
                <a:latin typeface="Times New Roman" pitchFamily="18" charset="0"/>
                <a:cs typeface="Times New Roman" pitchFamily="18" charset="0"/>
              </a:rPr>
              <a:t>:</a:t>
            </a:r>
          </a:p>
          <a:p>
            <a:r>
              <a:rPr lang="en-US" sz="2400" dirty="0" smtClean="0">
                <a:solidFill>
                  <a:srgbClr val="FF0000"/>
                </a:solidFill>
                <a:latin typeface="Times New Roman" pitchFamily="18" charset="0"/>
                <a:cs typeface="Times New Roman" pitchFamily="18" charset="0"/>
              </a:rPr>
              <a:t>1. </a:t>
            </a:r>
            <a:r>
              <a:rPr lang="vi-VN" sz="2400" dirty="0" smtClean="0">
                <a:solidFill>
                  <a:srgbClr val="FF0000"/>
                </a:solidFill>
                <a:latin typeface="Times New Roman" pitchFamily="18" charset="0"/>
                <a:cs typeface="Times New Roman" pitchFamily="18" charset="0"/>
              </a:rPr>
              <a:t>Nước chìm xuống dưới dầu ăn, nước nặng hơn</a:t>
            </a:r>
          </a:p>
          <a:p>
            <a:r>
              <a:rPr lang="vi-VN" sz="2400" dirty="0" smtClean="0">
                <a:solidFill>
                  <a:srgbClr val="FF0000"/>
                </a:solidFill>
                <a:latin typeface="Times New Roman" pitchFamily="18" charset="0"/>
                <a:cs typeface="Times New Roman" pitchFamily="18" charset="0"/>
              </a:rPr>
              <a:t>2. Mở khóa từ từ để 2 lớp chất lỏng không bi xáo tộn khi chảy</a:t>
            </a:r>
          </a:p>
          <a:p>
            <a:r>
              <a:rPr lang="vi-VN" sz="2400" dirty="0" smtClean="0">
                <a:solidFill>
                  <a:srgbClr val="FF0000"/>
                </a:solidFill>
                <a:latin typeface="Times New Roman" pitchFamily="18" charset="0"/>
                <a:cs typeface="Times New Roman" pitchFamily="18" charset="0"/>
              </a:rPr>
              <a:t>3. Các chất lỏng thu được có thể coi là nguyên chất</a:t>
            </a:r>
          </a:p>
          <a:p>
            <a:r>
              <a:rPr lang="en-US" sz="2400" dirty="0" smtClean="0">
                <a:solidFill>
                  <a:srgbClr val="FF0000"/>
                </a:solidFill>
                <a:latin typeface="Times New Roman" pitchFamily="18" charset="0"/>
                <a:cs typeface="Times New Roman" pitchFamily="18" charset="0"/>
              </a:rPr>
              <a:t>4.</a:t>
            </a:r>
            <a:r>
              <a:rPr lang="vi-VN" sz="2400" dirty="0" smtClean="0">
                <a:solidFill>
                  <a:srgbClr val="FF0000"/>
                </a:solidFill>
                <a:latin typeface="Times New Roman" pitchFamily="18" charset="0"/>
                <a:cs typeface="Times New Roman" pitchFamily="18" charset="0"/>
              </a:rPr>
              <a:t> Để tách dầu mở khỏi hỗn hỗ hợp dầu mỏ và nước biển người ta có thể dùng phương pháp chiết. Dầu mỏ ít tan trong nước và nhẹ hơn nước nên khi cho vào phếu chiết thu được nước biển (ở bình hứng), dầu mở ở phễu chiết</a:t>
            </a:r>
            <a:endParaRPr lang="vi-VN" sz="24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521809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1602" name="Picture 2" descr="write_me_a_po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323"/>
            <a:ext cx="10023764" cy="6900863"/>
          </a:xfrm>
          <a:prstGeom prst="rect">
            <a:avLst/>
          </a:prstGeom>
          <a:solidFill>
            <a:schemeClr val="bg1"/>
          </a:solidFill>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a:extLst/>
        </p:spPr>
      </p:pic>
      <p:sp>
        <p:nvSpPr>
          <p:cNvPr id="281603" name="WordArt 3" descr="2323470426_4cd22647c5"/>
          <p:cNvSpPr>
            <a:spLocks noChangeArrowheads="1" noChangeShapeType="1" noTextEdit="1"/>
          </p:cNvSpPr>
          <p:nvPr/>
        </p:nvSpPr>
        <p:spPr bwMode="auto">
          <a:xfrm>
            <a:off x="2895600" y="0"/>
            <a:ext cx="5867400" cy="990600"/>
          </a:xfrm>
          <a:prstGeom prst="rect">
            <a:avLst/>
          </a:prstGeom>
        </p:spPr>
        <p:txBody>
          <a:bodyPr wrap="none" fromWordArt="1">
            <a:prstTxWarp prst="textPlain">
              <a:avLst>
                <a:gd name="adj" fmla="val 50000"/>
              </a:avLst>
            </a:prstTxWarp>
          </a:bodyPr>
          <a:lstStyle/>
          <a:p>
            <a:pPr algn="ctr"/>
            <a:r>
              <a:rPr lang="en-US" sz="7200" kern="10" dirty="0" err="1">
                <a:ln w="12700">
                  <a:solidFill>
                    <a:srgbClr val="EAEAEA"/>
                  </a:solidFill>
                  <a:round/>
                  <a:headEnd/>
                  <a:tailEnd/>
                </a:ln>
                <a:blipFill dpi="0" rotWithShape="0">
                  <a:blip r:embed="rId3"/>
                  <a:srcRect/>
                  <a:stretch>
                    <a:fillRect/>
                  </a:stretch>
                </a:blipFill>
                <a:effectLst>
                  <a:outerShdw dist="35921" dir="2700000" sy="50000" kx="2115830" algn="bl" rotWithShape="0">
                    <a:srgbClr val="C0C0C0">
                      <a:alpha val="80000"/>
                    </a:srgbClr>
                  </a:outerShdw>
                </a:effectLst>
                <a:latin typeface=".VnTimeH"/>
              </a:rPr>
              <a:t>cñng</a:t>
            </a:r>
            <a:r>
              <a:rPr lang="en-US" sz="7200" kern="10" dirty="0">
                <a:ln w="12700">
                  <a:solidFill>
                    <a:srgbClr val="EAEAEA"/>
                  </a:solidFill>
                  <a:round/>
                  <a:headEnd/>
                  <a:tailEnd/>
                </a:ln>
                <a:blipFill dpi="0" rotWithShape="0">
                  <a:blip r:embed="rId3"/>
                  <a:srcRect/>
                  <a:stretch>
                    <a:fillRect/>
                  </a:stretch>
                </a:blipFill>
                <a:effectLst>
                  <a:outerShdw dist="35921" dir="2700000" sy="50000" kx="2115830" algn="bl" rotWithShape="0">
                    <a:srgbClr val="C0C0C0">
                      <a:alpha val="80000"/>
                    </a:srgbClr>
                  </a:outerShdw>
                </a:effectLst>
                <a:latin typeface=".VnTimeH"/>
              </a:rPr>
              <a:t> </a:t>
            </a:r>
            <a:r>
              <a:rPr lang="en-US" sz="7200" kern="10" dirty="0" err="1">
                <a:ln w="12700">
                  <a:solidFill>
                    <a:srgbClr val="EAEAEA"/>
                  </a:solidFill>
                  <a:round/>
                  <a:headEnd/>
                  <a:tailEnd/>
                </a:ln>
                <a:blipFill dpi="0" rotWithShape="0">
                  <a:blip r:embed="rId3"/>
                  <a:srcRect/>
                  <a:stretch>
                    <a:fillRect/>
                  </a:stretch>
                </a:blipFill>
                <a:effectLst>
                  <a:outerShdw dist="35921" dir="2700000" sy="50000" kx="2115830" algn="bl" rotWithShape="0">
                    <a:srgbClr val="C0C0C0">
                      <a:alpha val="80000"/>
                    </a:srgbClr>
                  </a:outerShdw>
                </a:effectLst>
                <a:latin typeface=".VnTimeH"/>
              </a:rPr>
              <a:t>cè</a:t>
            </a:r>
            <a:endParaRPr lang="en-US" sz="7200" kern="10" dirty="0">
              <a:ln w="12700">
                <a:solidFill>
                  <a:srgbClr val="EAEAEA"/>
                </a:solidFill>
                <a:round/>
                <a:headEnd/>
                <a:tailEnd/>
              </a:ln>
              <a:blipFill dpi="0" rotWithShape="0">
                <a:blip r:embed="rId3"/>
                <a:srcRect/>
                <a:stretch>
                  <a:fillRect/>
                </a:stretch>
              </a:blipFill>
              <a:effectLst>
                <a:outerShdw dist="35921" dir="2700000" sy="50000" kx="2115830" algn="bl" rotWithShape="0">
                  <a:srgbClr val="C0C0C0">
                    <a:alpha val="80000"/>
                  </a:srgbClr>
                </a:outerShdw>
              </a:effectLst>
              <a:latin typeface=".VnTimeH"/>
            </a:endParaRPr>
          </a:p>
        </p:txBody>
      </p:sp>
      <p:sp>
        <p:nvSpPr>
          <p:cNvPr id="2" name="Rectangle 1"/>
          <p:cNvSpPr/>
          <p:nvPr/>
        </p:nvSpPr>
        <p:spPr>
          <a:xfrm>
            <a:off x="1600200" y="1072001"/>
            <a:ext cx="6629400" cy="1815882"/>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r>
              <a:rPr lang="vi-VN" sz="2800" b="1" dirty="0">
                <a:solidFill>
                  <a:schemeClr val="tx1"/>
                </a:solidFill>
                <a:latin typeface="+mj-lt"/>
              </a:rPr>
              <a:t>Câu </a:t>
            </a:r>
            <a:r>
              <a:rPr lang="en-US" sz="2800" b="1" dirty="0">
                <a:solidFill>
                  <a:schemeClr val="tx1"/>
                </a:solidFill>
                <a:latin typeface="+mj-lt"/>
              </a:rPr>
              <a:t>4</a:t>
            </a:r>
            <a:r>
              <a:rPr lang="vi-VN" sz="2800" b="1" dirty="0" smtClean="0">
                <a:solidFill>
                  <a:schemeClr val="tx1"/>
                </a:solidFill>
                <a:latin typeface="+mj-lt"/>
              </a:rPr>
              <a:t>.</a:t>
            </a:r>
            <a:r>
              <a:rPr lang="vi-VN" sz="2800" dirty="0">
                <a:solidFill>
                  <a:schemeClr val="tx1"/>
                </a:solidFill>
                <a:latin typeface="+mj-lt"/>
              </a:rPr>
              <a:t> Đun vỏ chanh trong nước, thu lấy hơi, làm lạnh hơi thu được hỗn hợp tỉnh dầu chanh và nước. Hãy trình bày cách để thu được tinh dầu chanh.</a:t>
            </a:r>
            <a:endParaRPr lang="en-US" sz="2800" dirty="0">
              <a:solidFill>
                <a:schemeClr val="tx1"/>
              </a:solidFill>
              <a:latin typeface="+mj-lt"/>
            </a:endParaRPr>
          </a:p>
        </p:txBody>
      </p:sp>
      <p:sp>
        <p:nvSpPr>
          <p:cNvPr id="5" name="Rectangle 4"/>
          <p:cNvSpPr/>
          <p:nvPr/>
        </p:nvSpPr>
        <p:spPr>
          <a:xfrm>
            <a:off x="2438400" y="4410255"/>
            <a:ext cx="4572000" cy="646331"/>
          </a:xfrm>
          <a:prstGeom prst="rect">
            <a:avLst/>
          </a:prstGeom>
        </p:spPr>
        <p:style>
          <a:lnRef idx="3">
            <a:schemeClr val="lt1"/>
          </a:lnRef>
          <a:fillRef idx="1">
            <a:schemeClr val="accent5"/>
          </a:fillRef>
          <a:effectRef idx="1">
            <a:schemeClr val="accent5"/>
          </a:effectRef>
          <a:fontRef idx="minor">
            <a:schemeClr val="lt1"/>
          </a:fontRef>
        </p:style>
        <p:txBody>
          <a:bodyPr>
            <a:spAutoFit/>
          </a:bodyPr>
          <a:lstStyle/>
          <a:p>
            <a:r>
              <a:rPr lang="vi-VN" dirty="0">
                <a:solidFill>
                  <a:schemeClr val="tx1"/>
                </a:solidFill>
              </a:rPr>
              <a:t>Dùng phễu chiết để tách riêng nước ra khỏi tInh dầu chanh.</a:t>
            </a:r>
            <a:endParaRPr lang="en-US" dirty="0">
              <a:solidFill>
                <a:schemeClr val="tx1"/>
              </a:solidFill>
            </a:endParaRPr>
          </a:p>
        </p:txBody>
      </p:sp>
      <p:sp>
        <p:nvSpPr>
          <p:cNvPr id="7" name="Down Arrow 6"/>
          <p:cNvSpPr/>
          <p:nvPr/>
        </p:nvSpPr>
        <p:spPr>
          <a:xfrm>
            <a:off x="4533900" y="3026243"/>
            <a:ext cx="1562100" cy="108855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74616742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1602" name="Picture 2" descr="write_me_a_po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8236" y="-49790"/>
            <a:ext cx="11201400" cy="6900863"/>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76200" y="2454057"/>
            <a:ext cx="8423564" cy="3108543"/>
          </a:xfrm>
          <a:prstGeom prst="rect">
            <a:avLst/>
          </a:prstGeom>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sz="2800" b="1">
                <a:solidFill>
                  <a:schemeClr val="tx1"/>
                </a:solidFill>
                <a:latin typeface="Times New Roman" pitchFamily="18" charset="0"/>
                <a:cs typeface="Times New Roman" pitchFamily="18" charset="0"/>
              </a:rPr>
              <a:t> </a:t>
            </a:r>
            <a:r>
              <a:rPr lang="en-US" sz="2800" b="1" smtClean="0">
                <a:solidFill>
                  <a:schemeClr val="tx1"/>
                </a:solidFill>
                <a:latin typeface="Times New Roman" pitchFamily="18" charset="0"/>
                <a:cs typeface="Times New Roman" pitchFamily="18" charset="0"/>
              </a:rPr>
              <a:t>    </a:t>
            </a:r>
            <a:r>
              <a:rPr lang="vi-VN" sz="2800" smtClean="0">
                <a:solidFill>
                  <a:schemeClr val="tx1"/>
                </a:solidFill>
                <a:latin typeface="Times New Roman" pitchFamily="18" charset="0"/>
                <a:cs typeface="Times New Roman" pitchFamily="18" charset="0"/>
              </a:rPr>
              <a:t>Ở </a:t>
            </a:r>
            <a:r>
              <a:rPr lang="vi-VN" sz="2800" dirty="0">
                <a:solidFill>
                  <a:schemeClr val="tx1"/>
                </a:solidFill>
                <a:latin typeface="Times New Roman" pitchFamily="18" charset="0"/>
                <a:cs typeface="Times New Roman" pitchFamily="18" charset="0"/>
              </a:rPr>
              <a:t>nông thôn, để tách thóc lép ra khỏi thóc, người dân thường đổ thóc rơi trước một cái quạt gió. Những hạt thóc lép sẽ bị gió thổi bay ra, đó là do thóc lép có</a:t>
            </a:r>
          </a:p>
          <a:p>
            <a:pPr marL="514350" indent="-514350">
              <a:buAutoNum type="alphaUcPeriod"/>
            </a:pPr>
            <a:r>
              <a:rPr lang="vi-VN" sz="2800" dirty="0" smtClean="0">
                <a:solidFill>
                  <a:schemeClr val="tx1"/>
                </a:solidFill>
                <a:latin typeface="Times New Roman" pitchFamily="18" charset="0"/>
                <a:cs typeface="Times New Roman" pitchFamily="18" charset="0"/>
              </a:rPr>
              <a:t>khối </a:t>
            </a:r>
            <a:r>
              <a:rPr lang="vi-VN" sz="2800" dirty="0">
                <a:solidFill>
                  <a:schemeClr val="tx1"/>
                </a:solidFill>
                <a:latin typeface="Times New Roman" pitchFamily="18" charset="0"/>
                <a:cs typeface="Times New Roman" pitchFamily="18" charset="0"/>
              </a:rPr>
              <a:t>lượng nhẹ hơn.</a:t>
            </a:r>
            <a:r>
              <a:rPr lang="en-US" sz="2800" dirty="0">
                <a:solidFill>
                  <a:schemeClr val="tx1"/>
                </a:solidFill>
                <a:latin typeface="Times New Roman" pitchFamily="18" charset="0"/>
                <a:cs typeface="Times New Roman" pitchFamily="18" charset="0"/>
              </a:rPr>
              <a:t>	</a:t>
            </a:r>
            <a:r>
              <a:rPr lang="en-US" sz="2800" dirty="0" smtClean="0">
                <a:solidFill>
                  <a:schemeClr val="tx1"/>
                </a:solidFill>
                <a:latin typeface="Times New Roman" pitchFamily="18" charset="0"/>
                <a:cs typeface="Times New Roman" pitchFamily="18" charset="0"/>
              </a:rPr>
              <a:t>	</a:t>
            </a:r>
          </a:p>
          <a:p>
            <a:r>
              <a:rPr lang="vi-VN" sz="2800" dirty="0" smtClean="0">
                <a:solidFill>
                  <a:schemeClr val="tx1"/>
                </a:solidFill>
                <a:latin typeface="Times New Roman" pitchFamily="18" charset="0"/>
                <a:cs typeface="Times New Roman" pitchFamily="18" charset="0"/>
              </a:rPr>
              <a:t>B</a:t>
            </a:r>
            <a:r>
              <a:rPr lang="vi-VN" sz="2800" dirty="0">
                <a:solidFill>
                  <a:schemeClr val="tx1"/>
                </a:solidFill>
                <a:latin typeface="Times New Roman" pitchFamily="18" charset="0"/>
                <a:cs typeface="Times New Roman" pitchFamily="18" charset="0"/>
              </a:rPr>
              <a:t>. kích thước hạt nhỏ hơn.</a:t>
            </a:r>
          </a:p>
          <a:p>
            <a:r>
              <a:rPr lang="vi-VN" sz="2800" dirty="0">
                <a:solidFill>
                  <a:schemeClr val="tx1"/>
                </a:solidFill>
                <a:latin typeface="Times New Roman" pitchFamily="18" charset="0"/>
                <a:cs typeface="Times New Roman" pitchFamily="18" charset="0"/>
              </a:rPr>
              <a:t>C. tốc độ rơi nhỏ hơn.</a:t>
            </a:r>
            <a:r>
              <a:rPr lang="en-US" sz="2800" dirty="0">
                <a:solidFill>
                  <a:schemeClr val="tx1"/>
                </a:solidFill>
                <a:latin typeface="Times New Roman" pitchFamily="18" charset="0"/>
                <a:cs typeface="Times New Roman" pitchFamily="18" charset="0"/>
              </a:rPr>
              <a:t>		</a:t>
            </a:r>
            <a:endParaRPr lang="en-US" sz="2800" dirty="0" smtClean="0">
              <a:solidFill>
                <a:schemeClr val="tx1"/>
              </a:solidFill>
              <a:latin typeface="Times New Roman" pitchFamily="18" charset="0"/>
              <a:cs typeface="Times New Roman" pitchFamily="18" charset="0"/>
            </a:endParaRPr>
          </a:p>
          <a:p>
            <a:r>
              <a:rPr lang="vi-VN" sz="2800" dirty="0" smtClean="0">
                <a:solidFill>
                  <a:schemeClr val="tx1"/>
                </a:solidFill>
                <a:latin typeface="Times New Roman" pitchFamily="18" charset="0"/>
                <a:cs typeface="Times New Roman" pitchFamily="18" charset="0"/>
              </a:rPr>
              <a:t>D</a:t>
            </a:r>
            <a:r>
              <a:rPr lang="vi-VN" sz="2800" dirty="0">
                <a:solidFill>
                  <a:schemeClr val="tx1"/>
                </a:solidFill>
                <a:latin typeface="Times New Roman" pitchFamily="18" charset="0"/>
                <a:cs typeface="Times New Roman" pitchFamily="18" charset="0"/>
              </a:rPr>
              <a:t>. lớp vỏ trấu dễ tróc hơn.</a:t>
            </a:r>
          </a:p>
        </p:txBody>
      </p:sp>
      <p:sp>
        <p:nvSpPr>
          <p:cNvPr id="14" name="Text Box 15"/>
          <p:cNvSpPr txBox="1">
            <a:spLocks noChangeArrowheads="1"/>
          </p:cNvSpPr>
          <p:nvPr/>
        </p:nvSpPr>
        <p:spPr bwMode="auto">
          <a:xfrm>
            <a:off x="-152400" y="3657600"/>
            <a:ext cx="685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eaLnBrk="0" hangingPunct="0">
              <a:spcBef>
                <a:spcPct val="50000"/>
              </a:spcBef>
            </a:pPr>
            <a:r>
              <a:rPr lang="en-US" sz="4400" b="1" dirty="0">
                <a:solidFill>
                  <a:srgbClr val="0000FF"/>
                </a:solidFill>
                <a:latin typeface=".VnTime" pitchFamily="34" charset="0"/>
              </a:rPr>
              <a:t>O</a:t>
            </a:r>
          </a:p>
        </p:txBody>
      </p:sp>
      <p:sp>
        <p:nvSpPr>
          <p:cNvPr id="6" name="WordArt 26" descr="White marble"/>
          <p:cNvSpPr>
            <a:spLocks noChangeArrowheads="1" noChangeShapeType="1" noTextEdit="1"/>
          </p:cNvSpPr>
          <p:nvPr/>
        </p:nvSpPr>
        <p:spPr bwMode="auto">
          <a:xfrm>
            <a:off x="1143000" y="95250"/>
            <a:ext cx="4962525" cy="74295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b="1" kern="10" dirty="0" err="1">
                <a:ln w="9525">
                  <a:round/>
                  <a:headEnd/>
                  <a:tailEnd/>
                </a:ln>
                <a:blipFill dpi="0" rotWithShape="0">
                  <a:blip r:embed="rId3"/>
                  <a:srcRect/>
                  <a:tile tx="0" ty="0" sx="100000" sy="100000" flip="none" algn="tl"/>
                </a:blipFill>
                <a:latin typeface=".VnTime"/>
              </a:rPr>
              <a:t>KiÓm</a:t>
            </a:r>
            <a:r>
              <a:rPr lang="en-US" sz="3600" b="1" kern="10" dirty="0">
                <a:ln w="9525">
                  <a:round/>
                  <a:headEnd/>
                  <a:tailEnd/>
                </a:ln>
                <a:blipFill dpi="0" rotWithShape="0">
                  <a:blip r:embed="rId3"/>
                  <a:srcRect/>
                  <a:tile tx="0" ty="0" sx="100000" sy="100000" flip="none" algn="tl"/>
                </a:blipFill>
                <a:latin typeface=".VnTime"/>
              </a:rPr>
              <a:t> </a:t>
            </a:r>
            <a:r>
              <a:rPr lang="en-US" sz="3600" b="1" kern="10" dirty="0" err="1">
                <a:ln w="9525">
                  <a:round/>
                  <a:headEnd/>
                  <a:tailEnd/>
                </a:ln>
                <a:blipFill dpi="0" rotWithShape="0">
                  <a:blip r:embed="rId3"/>
                  <a:srcRect/>
                  <a:tile tx="0" ty="0" sx="100000" sy="100000" flip="none" algn="tl"/>
                </a:blipFill>
                <a:latin typeface=".VnTime"/>
              </a:rPr>
              <a:t>tra</a:t>
            </a:r>
            <a:r>
              <a:rPr lang="en-US" sz="3600" b="1" kern="10" dirty="0">
                <a:ln w="9525">
                  <a:round/>
                  <a:headEnd/>
                  <a:tailEnd/>
                </a:ln>
                <a:blipFill dpi="0" rotWithShape="0">
                  <a:blip r:embed="rId3"/>
                  <a:srcRect/>
                  <a:tile tx="0" ty="0" sx="100000" sy="100000" flip="none" algn="tl"/>
                </a:blipFill>
                <a:latin typeface=".VnTime"/>
              </a:rPr>
              <a:t> </a:t>
            </a:r>
            <a:r>
              <a:rPr lang="en-US" sz="3600" b="1" kern="10" dirty="0" err="1">
                <a:ln w="9525">
                  <a:round/>
                  <a:headEnd/>
                  <a:tailEnd/>
                </a:ln>
                <a:blipFill dpi="0" rotWithShape="0">
                  <a:blip r:embed="rId3"/>
                  <a:srcRect/>
                  <a:tile tx="0" ty="0" sx="100000" sy="100000" flip="none" algn="tl"/>
                </a:blipFill>
                <a:latin typeface=".VnTime"/>
              </a:rPr>
              <a:t>bµi</a:t>
            </a:r>
            <a:r>
              <a:rPr lang="en-US" sz="3600" b="1" kern="10" dirty="0">
                <a:ln w="9525">
                  <a:round/>
                  <a:headEnd/>
                  <a:tailEnd/>
                </a:ln>
                <a:blipFill dpi="0" rotWithShape="0">
                  <a:blip r:embed="rId3"/>
                  <a:srcRect/>
                  <a:tile tx="0" ty="0" sx="100000" sy="100000" flip="none" algn="tl"/>
                </a:blipFill>
                <a:latin typeface=".VnTime"/>
              </a:rPr>
              <a:t> </a:t>
            </a:r>
            <a:r>
              <a:rPr lang="en-US" sz="3600" b="1" kern="10" dirty="0" err="1">
                <a:ln w="9525">
                  <a:round/>
                  <a:headEnd/>
                  <a:tailEnd/>
                </a:ln>
                <a:blipFill dpi="0" rotWithShape="0">
                  <a:blip r:embed="rId3"/>
                  <a:srcRect/>
                  <a:tile tx="0" ty="0" sx="100000" sy="100000" flip="none" algn="tl"/>
                </a:blipFill>
                <a:latin typeface=".VnTime"/>
              </a:rPr>
              <a:t>cò</a:t>
            </a:r>
            <a:r>
              <a:rPr lang="en-US" sz="3600" b="1" kern="10" dirty="0">
                <a:ln w="9525">
                  <a:round/>
                  <a:headEnd/>
                  <a:tailEnd/>
                </a:ln>
                <a:blipFill dpi="0" rotWithShape="0">
                  <a:blip r:embed="rId3"/>
                  <a:srcRect/>
                  <a:tile tx="0" ty="0" sx="100000" sy="100000" flip="none" algn="tl"/>
                </a:blipFill>
                <a:latin typeface=".VnTime"/>
              </a:rPr>
              <a:t>:</a:t>
            </a:r>
          </a:p>
        </p:txBody>
      </p:sp>
    </p:spTree>
    <p:extLst>
      <p:ext uri="{BB962C8B-B14F-4D97-AF65-F5344CB8AC3E}">
        <p14:creationId xmlns:p14="http://schemas.microsoft.com/office/powerpoint/2010/main" val="1005580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amond(in)">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457200"/>
            <a:ext cx="4837863" cy="461665"/>
          </a:xfrm>
          <a:prstGeom prst="rect">
            <a:avLst/>
          </a:prstGeom>
        </p:spPr>
        <p:txBody>
          <a:bodyPr wrap="none">
            <a:spAutoFit/>
          </a:bodyPr>
          <a:lstStyle/>
          <a:p>
            <a:r>
              <a:rPr lang="nl-NL" sz="2400" b="1">
                <a:latin typeface="Times New Roman" panose="02020603050405020304" pitchFamily="18" charset="0"/>
                <a:cs typeface="Times New Roman" panose="02020603050405020304" pitchFamily="18" charset="0"/>
              </a:rPr>
              <a:t>II. MỘT SỐ CÁCH TÁCH CHẤT. </a:t>
            </a:r>
            <a:endParaRPr lang="en-US" sz="2400" dirty="0">
              <a:latin typeface="Times New Roman" panose="02020603050405020304" pitchFamily="18" charset="0"/>
              <a:cs typeface="Times New Roman" panose="02020603050405020304" pitchFamily="18" charset="0"/>
            </a:endParaRPr>
          </a:p>
        </p:txBody>
      </p:sp>
      <p:sp>
        <p:nvSpPr>
          <p:cNvPr id="5" name="Rectangle 4"/>
          <p:cNvSpPr/>
          <p:nvPr/>
        </p:nvSpPr>
        <p:spPr>
          <a:xfrm>
            <a:off x="762000" y="1378803"/>
            <a:ext cx="7543800" cy="830997"/>
          </a:xfrm>
          <a:prstGeom prst="rect">
            <a:avLst/>
          </a:prstGeom>
        </p:spPr>
        <p:txBody>
          <a:bodyPr wrap="square">
            <a:spAutoFit/>
          </a:bodyPr>
          <a:lstStyle/>
          <a:p>
            <a:pPr eaLnBrk="0" fontAlgn="base" hangingPunct="0">
              <a:spcBef>
                <a:spcPct val="0"/>
              </a:spcBef>
              <a:spcAft>
                <a:spcPct val="0"/>
              </a:spcAft>
            </a:pPr>
            <a:r>
              <a:rPr lang="en-US" sz="2400" smtClean="0">
                <a:solidFill>
                  <a:srgbClr val="FF0000"/>
                </a:solidFill>
                <a:latin typeface="Times New Roman" pitchFamily="18" charset="0"/>
                <a:cs typeface="Times New Roman" pitchFamily="18" charset="0"/>
              </a:rPr>
              <a:t>?</a:t>
            </a:r>
            <a:r>
              <a:rPr lang="vi-VN" sz="2400" smtClean="0">
                <a:solidFill>
                  <a:srgbClr val="FF0000"/>
                </a:solidFill>
                <a:latin typeface="Times New Roman" pitchFamily="18" charset="0"/>
                <a:cs typeface="Times New Roman" pitchFamily="18" charset="0"/>
              </a:rPr>
              <a:t>Tại </a:t>
            </a:r>
            <a:r>
              <a:rPr lang="vi-VN" sz="2400">
                <a:solidFill>
                  <a:srgbClr val="FF0000"/>
                </a:solidFill>
                <a:latin typeface="Times New Roman" pitchFamily="18" charset="0"/>
                <a:cs typeface="Times New Roman" pitchFamily="18" charset="0"/>
              </a:rPr>
              <a:t>sao hạt bụi bị tách ra khỏi không khí, hạt phù sa bị tách khỏi nước sông?</a:t>
            </a:r>
            <a:endParaRPr lang="en-US" sz="2400">
              <a:solidFill>
                <a:srgbClr val="FF0000"/>
              </a:solidFill>
              <a:latin typeface="Times New Roman" pitchFamily="18" charset="0"/>
              <a:ea typeface="Arial" pitchFamily="34" charset="0"/>
              <a:cs typeface="Times New Roman" pitchFamily="18" charset="0"/>
            </a:endParaRPr>
          </a:p>
        </p:txBody>
      </p:sp>
      <p:sp>
        <p:nvSpPr>
          <p:cNvPr id="6" name="Rectangle 5"/>
          <p:cNvSpPr/>
          <p:nvPr/>
        </p:nvSpPr>
        <p:spPr>
          <a:xfrm>
            <a:off x="762000" y="2709208"/>
            <a:ext cx="7086600" cy="1938992"/>
          </a:xfrm>
          <a:prstGeom prst="rect">
            <a:avLst/>
          </a:prstGeom>
        </p:spPr>
        <p:txBody>
          <a:bodyPr wrap="square">
            <a:spAutoFit/>
          </a:bodyPr>
          <a:lstStyle/>
          <a:p>
            <a:pPr marL="342900" indent="-342900"/>
            <a:r>
              <a:rPr lang="vi-VN" sz="2400" smtClean="0">
                <a:latin typeface="Times New Roman" pitchFamily="18" charset="0"/>
                <a:cs typeface="Times New Roman" pitchFamily="18" charset="0"/>
              </a:rPr>
              <a:t>Hạt </a:t>
            </a:r>
            <a:r>
              <a:rPr lang="vi-VN" sz="2400">
                <a:latin typeface="Times New Roman" pitchFamily="18" charset="0"/>
                <a:cs typeface="Times New Roman" pitchFamily="18" charset="0"/>
              </a:rPr>
              <a:t>bụi bị tách ra khỏi không khí, hạt phù sa bị tách khỏi nước sông. Vì hạt bụi nặng hơn không khí do đó chúng sẽ tự động lặng xuống nên bụi bị tách ra khỏi không khí, hạt phù sa lặng hơn nước sẽ lắng xuống và bị tách ra khỏi nước sống.</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222329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228600" y="2764571"/>
            <a:ext cx="8534400" cy="3785652"/>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lvl="0" algn="just" eaLnBrk="0" fontAlgn="base" hangingPunct="0">
              <a:spcBef>
                <a:spcPct val="0"/>
              </a:spcBef>
              <a:spcAft>
                <a:spcPct val="0"/>
              </a:spcAft>
              <a:tabLst>
                <a:tab pos="539750" algn="l"/>
              </a:tabLst>
            </a:pPr>
            <a:r>
              <a:rPr lang="en-US" sz="2000">
                <a:solidFill>
                  <a:srgbClr val="FF0000"/>
                </a:solidFill>
                <a:latin typeface="Times New Roman" pitchFamily="18" charset="0"/>
                <a:ea typeface="Arial" pitchFamily="34" charset="0"/>
                <a:cs typeface="Times New Roman" pitchFamily="18" charset="0"/>
              </a:rPr>
              <a:t>1</a:t>
            </a:r>
            <a:r>
              <a:rPr lang="en-US" sz="2000" smtClean="0">
                <a:solidFill>
                  <a:srgbClr val="FF0000"/>
                </a:solidFill>
                <a:latin typeface="Times New Roman" pitchFamily="18" charset="0"/>
                <a:ea typeface="Arial" pitchFamily="34" charset="0"/>
                <a:cs typeface="Times New Roman" pitchFamily="18" charset="0"/>
              </a:rPr>
              <a:t>. </a:t>
            </a:r>
            <a:r>
              <a:rPr lang="en-US" sz="2000" dirty="0" err="1" smtClean="0">
                <a:solidFill>
                  <a:srgbClr val="FF0000"/>
                </a:solidFill>
                <a:latin typeface="Times New Roman" pitchFamily="18" charset="0"/>
                <a:ea typeface="Arial" pitchFamily="34" charset="0"/>
                <a:cs typeface="Times New Roman" pitchFamily="18" charset="0"/>
              </a:rPr>
              <a:t>Làm</a:t>
            </a:r>
            <a:r>
              <a:rPr lang="en-US" sz="2000" dirty="0" smtClean="0">
                <a:solidFill>
                  <a:srgbClr val="FF0000"/>
                </a:solidFill>
                <a:latin typeface="Times New Roman" pitchFamily="18" charset="0"/>
                <a:ea typeface="Arial" pitchFamily="34" charset="0"/>
                <a:cs typeface="Times New Roman" pitchFamily="18" charset="0"/>
              </a:rPr>
              <a:t> TN </a:t>
            </a:r>
            <a:r>
              <a:rPr lang="en-US" sz="2000" dirty="0" err="1" smtClean="0">
                <a:solidFill>
                  <a:srgbClr val="FF0000"/>
                </a:solidFill>
                <a:latin typeface="Times New Roman" pitchFamily="18" charset="0"/>
                <a:ea typeface="Arial" pitchFamily="34" charset="0"/>
                <a:cs typeface="Times New Roman" pitchFamily="18" charset="0"/>
              </a:rPr>
              <a:t>lọc</a:t>
            </a:r>
            <a:r>
              <a:rPr lang="en-US" sz="2000" dirty="0" smtClean="0">
                <a:solidFill>
                  <a:srgbClr val="FF0000"/>
                </a:solidFill>
                <a:latin typeface="Times New Roman" pitchFamily="18" charset="0"/>
                <a:ea typeface="Arial" pitchFamily="34" charset="0"/>
                <a:cs typeface="Times New Roman" pitchFamily="18" charset="0"/>
              </a:rPr>
              <a:t> </a:t>
            </a:r>
            <a:r>
              <a:rPr lang="en-US" sz="2000" dirty="0" err="1" smtClean="0">
                <a:solidFill>
                  <a:srgbClr val="FF0000"/>
                </a:solidFill>
                <a:latin typeface="Times New Roman" pitchFamily="18" charset="0"/>
                <a:ea typeface="Arial" pitchFamily="34" charset="0"/>
                <a:cs typeface="Times New Roman" pitchFamily="18" charset="0"/>
              </a:rPr>
              <a:t>nước</a:t>
            </a:r>
            <a:r>
              <a:rPr lang="en-US" sz="2000" dirty="0" smtClean="0">
                <a:solidFill>
                  <a:srgbClr val="FF0000"/>
                </a:solidFill>
                <a:latin typeface="Times New Roman" pitchFamily="18" charset="0"/>
                <a:ea typeface="Arial" pitchFamily="34" charset="0"/>
                <a:cs typeface="Times New Roman" pitchFamily="18" charset="0"/>
              </a:rPr>
              <a:t> </a:t>
            </a:r>
            <a:r>
              <a:rPr lang="en-US" sz="2000" dirty="0" err="1" smtClean="0">
                <a:solidFill>
                  <a:srgbClr val="FF0000"/>
                </a:solidFill>
                <a:latin typeface="Times New Roman" pitchFamily="18" charset="0"/>
                <a:ea typeface="Arial" pitchFamily="34" charset="0"/>
                <a:cs typeface="Times New Roman" pitchFamily="18" charset="0"/>
              </a:rPr>
              <a:t>từ</a:t>
            </a:r>
            <a:r>
              <a:rPr lang="en-US" sz="2000" dirty="0" smtClean="0">
                <a:solidFill>
                  <a:srgbClr val="FF0000"/>
                </a:solidFill>
                <a:latin typeface="Times New Roman" pitchFamily="18" charset="0"/>
                <a:ea typeface="Arial" pitchFamily="34" charset="0"/>
                <a:cs typeface="Times New Roman" pitchFamily="18" charset="0"/>
              </a:rPr>
              <a:t> </a:t>
            </a:r>
            <a:r>
              <a:rPr lang="en-US" sz="2000" dirty="0" err="1" smtClean="0">
                <a:solidFill>
                  <a:srgbClr val="FF0000"/>
                </a:solidFill>
                <a:latin typeface="Times New Roman" pitchFamily="18" charset="0"/>
                <a:ea typeface="Arial" pitchFamily="34" charset="0"/>
                <a:cs typeface="Times New Roman" pitchFamily="18" charset="0"/>
              </a:rPr>
              <a:t>hỗn</a:t>
            </a:r>
            <a:r>
              <a:rPr lang="en-US" sz="2000" dirty="0" smtClean="0">
                <a:solidFill>
                  <a:srgbClr val="FF0000"/>
                </a:solidFill>
                <a:latin typeface="Times New Roman" pitchFamily="18" charset="0"/>
                <a:ea typeface="Arial" pitchFamily="34" charset="0"/>
                <a:cs typeface="Times New Roman" pitchFamily="18" charset="0"/>
              </a:rPr>
              <a:t> </a:t>
            </a:r>
            <a:r>
              <a:rPr lang="en-US" sz="2000" dirty="0" err="1" smtClean="0">
                <a:solidFill>
                  <a:srgbClr val="FF0000"/>
                </a:solidFill>
                <a:latin typeface="Times New Roman" pitchFamily="18" charset="0"/>
                <a:ea typeface="Arial" pitchFamily="34" charset="0"/>
                <a:cs typeface="Times New Roman" pitchFamily="18" charset="0"/>
              </a:rPr>
              <a:t>hợp</a:t>
            </a:r>
            <a:r>
              <a:rPr lang="en-US" sz="2000" dirty="0" smtClean="0">
                <a:solidFill>
                  <a:srgbClr val="FF0000"/>
                </a:solidFill>
                <a:latin typeface="Times New Roman" pitchFamily="18" charset="0"/>
                <a:ea typeface="Arial" pitchFamily="34" charset="0"/>
                <a:cs typeface="Times New Roman" pitchFamily="18" charset="0"/>
              </a:rPr>
              <a:t> </a:t>
            </a:r>
            <a:r>
              <a:rPr lang="en-US" sz="2000" dirty="0" err="1" smtClean="0">
                <a:solidFill>
                  <a:srgbClr val="FF0000"/>
                </a:solidFill>
                <a:latin typeface="Times New Roman" pitchFamily="18" charset="0"/>
                <a:ea typeface="Arial" pitchFamily="34" charset="0"/>
                <a:cs typeface="Times New Roman" pitchFamily="18" charset="0"/>
              </a:rPr>
              <a:t>nước</a:t>
            </a:r>
            <a:r>
              <a:rPr lang="en-US" sz="2000" dirty="0" smtClean="0">
                <a:solidFill>
                  <a:srgbClr val="FF0000"/>
                </a:solidFill>
                <a:latin typeface="Times New Roman" pitchFamily="18" charset="0"/>
                <a:ea typeface="Arial" pitchFamily="34" charset="0"/>
                <a:cs typeface="Times New Roman" pitchFamily="18" charset="0"/>
              </a:rPr>
              <a:t> </a:t>
            </a:r>
            <a:r>
              <a:rPr lang="en-US" sz="2000" dirty="0" err="1" smtClean="0">
                <a:solidFill>
                  <a:srgbClr val="FF0000"/>
                </a:solidFill>
                <a:latin typeface="Times New Roman" pitchFamily="18" charset="0"/>
                <a:ea typeface="Arial" pitchFamily="34" charset="0"/>
                <a:cs typeface="Times New Roman" pitchFamily="18" charset="0"/>
              </a:rPr>
              <a:t>lẫn</a:t>
            </a:r>
            <a:r>
              <a:rPr lang="en-US" sz="2000" dirty="0" smtClean="0">
                <a:solidFill>
                  <a:srgbClr val="FF0000"/>
                </a:solidFill>
                <a:latin typeface="Times New Roman" pitchFamily="18" charset="0"/>
                <a:ea typeface="Arial" pitchFamily="34" charset="0"/>
                <a:cs typeface="Times New Roman" pitchFamily="18" charset="0"/>
              </a:rPr>
              <a:t> </a:t>
            </a:r>
            <a:r>
              <a:rPr lang="en-US" sz="2000" dirty="0" err="1" smtClean="0">
                <a:solidFill>
                  <a:srgbClr val="FF0000"/>
                </a:solidFill>
                <a:latin typeface="Times New Roman" pitchFamily="18" charset="0"/>
                <a:ea typeface="Arial" pitchFamily="34" charset="0"/>
                <a:cs typeface="Times New Roman" pitchFamily="18" charset="0"/>
              </a:rPr>
              <a:t>đất</a:t>
            </a:r>
            <a:r>
              <a:rPr lang="en-US" sz="2000" dirty="0" smtClean="0">
                <a:solidFill>
                  <a:srgbClr val="FF0000"/>
                </a:solidFill>
                <a:latin typeface="Times New Roman" pitchFamily="18" charset="0"/>
                <a:ea typeface="Arial" pitchFamily="34"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Chuẩn</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bị</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nước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2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cốc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thủy</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tinh</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đất</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phễu</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lọc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giấy</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lọc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Tiến</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hành</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Lấy</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một</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cốc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nước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cho</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1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thìa</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đất</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vào</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cốc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Khuấy</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mạnh</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cho</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hỗn</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hợp</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trong</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cốc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đục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đều</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lên</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Dừng</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khuấy</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và</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quan</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sát</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Gấp</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giấy</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lọc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và</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đặt</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vào</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phễu</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hình</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2.3)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Gạn</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lấy</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lớp</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nước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dưới</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phía</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trên</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gọi</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là</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nước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gạn</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đem</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rót</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từ</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từ</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đến</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hết</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vào</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phễu</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lịc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có</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giấy</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lọc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hình</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2.4).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Nước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chảy</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ra</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khỏi</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phễu</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lọc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được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thu</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vào</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cốc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hứng</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gọi</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là</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nước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lọc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tabLst/>
            </a:pPr>
            <a:r>
              <a:rPr lang="en-US" sz="2000" dirty="0">
                <a:solidFill>
                  <a:srgbClr val="FF0000"/>
                </a:solidFill>
                <a:latin typeface="Times New Roman" pitchFamily="18" charset="0"/>
                <a:cs typeface="Times New Roman" pitchFamily="18" charset="0"/>
              </a:rPr>
              <a:t>2</a:t>
            </a:r>
            <a:r>
              <a:rPr kumimoji="0" lang="en-US" sz="2000" b="0" i="0" u="none" strike="noStrike" cap="none" normalizeH="0" baseline="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Em</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hãy</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quan</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sát</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so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sánh</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màu</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sắc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của</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nước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gạn</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và</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nước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rgbClr val="FF0000"/>
                </a:solidFill>
                <a:effectLst/>
                <a:latin typeface="Times New Roman" pitchFamily="18" charset="0"/>
                <a:cs typeface="Times New Roman" pitchFamily="18" charset="0"/>
              </a:rPr>
              <a:t>lọc</a:t>
            </a:r>
            <a:r>
              <a:rPr kumimoji="0" lang="en-US" sz="2000" b="0" i="0" u="none" strike="noStrike" cap="none" normalizeH="0" baseline="0" dirty="0" smtClean="0">
                <a:ln>
                  <a:noFill/>
                </a:ln>
                <a:solidFill>
                  <a:srgbClr val="FF0000"/>
                </a:solidFill>
                <a:effectLst/>
                <a:latin typeface="Times New Roman" pitchFamily="18"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eaLnBrk="0" fontAlgn="base" hangingPunct="0">
              <a:spcBef>
                <a:spcPct val="0"/>
              </a:spcBef>
              <a:spcAft>
                <a:spcPct val="0"/>
              </a:spcAft>
            </a:pPr>
            <a:r>
              <a:rPr kumimoji="0" lang="en-US" sz="2000" b="0" i="0" u="none" strike="noStrike" cap="none" normalizeH="0" baseline="0" smtClean="0">
                <a:ln>
                  <a:noFill/>
                </a:ln>
                <a:solidFill>
                  <a:srgbClr val="1A0DAB"/>
                </a:solidFill>
                <a:effectLst/>
                <a:latin typeface="Times New Roman" pitchFamily="18" charset="0"/>
                <a:cs typeface="Times New Roman" pitchFamily="18" charset="0"/>
              </a:rPr>
              <a:t>  </a:t>
            </a:r>
            <a:endParaRPr kumimoji="0" lang="en-US" sz="2000" b="0" i="0" u="none" strike="noStrike" cap="none" normalizeH="0" baseline="0" dirty="0" smtClean="0">
              <a:ln>
                <a:noFill/>
              </a:ln>
              <a:solidFill>
                <a:srgbClr val="1A0DAB"/>
              </a:solidFill>
              <a:effectLst/>
              <a:latin typeface="Times New Roman" pitchFamily="18" charset="0"/>
              <a:cs typeface="Times New Roman" pitchFamily="18" charset="0"/>
            </a:endParaRPr>
          </a:p>
        </p:txBody>
      </p:sp>
      <p:pic>
        <p:nvPicPr>
          <p:cNvPr id="23554" name="Picture 2" descr="https://tech12h.com/sites/default/files/styles/inbody400/public/screenshot_1054.png?itok=A5-VbUoF"/>
          <p:cNvPicPr>
            <a:picLocks noChangeAspect="1" noChangeArrowheads="1"/>
          </p:cNvPicPr>
          <p:nvPr/>
        </p:nvPicPr>
        <p:blipFill>
          <a:blip r:embed="rId2"/>
          <a:srcRect/>
          <a:stretch>
            <a:fillRect/>
          </a:stretch>
        </p:blipFill>
        <p:spPr bwMode="auto">
          <a:xfrm>
            <a:off x="381000" y="228600"/>
            <a:ext cx="7239000" cy="21336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barn(inVertical)">
                                      <p:cBhvr>
                                        <p:cTn id="7" dur="500"/>
                                        <p:tgtEl>
                                          <p:spTgt spid="2355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3553"/>
                                        </p:tgtEl>
                                        <p:attrNameLst>
                                          <p:attrName>style.visibility</p:attrName>
                                        </p:attrNameLst>
                                      </p:cBhvr>
                                      <p:to>
                                        <p:strVal val="visible"/>
                                      </p:to>
                                    </p:set>
                                    <p:animEffect transition="in" filter="fade">
                                      <p:cBhvr>
                                        <p:cTn id="12" dur="1000"/>
                                        <p:tgtEl>
                                          <p:spTgt spid="23553"/>
                                        </p:tgtEl>
                                      </p:cBhvr>
                                    </p:animEffect>
                                    <p:anim calcmode="lin" valueType="num">
                                      <p:cBhvr>
                                        <p:cTn id="13" dur="1000" fill="hold"/>
                                        <p:tgtEl>
                                          <p:spTgt spid="23553"/>
                                        </p:tgtEl>
                                        <p:attrNameLst>
                                          <p:attrName>ppt_x</p:attrName>
                                        </p:attrNameLst>
                                      </p:cBhvr>
                                      <p:tavLst>
                                        <p:tav tm="0">
                                          <p:val>
                                            <p:strVal val="#ppt_x"/>
                                          </p:val>
                                        </p:tav>
                                        <p:tav tm="100000">
                                          <p:val>
                                            <p:strVal val="#ppt_x"/>
                                          </p:val>
                                        </p:tav>
                                      </p:tavLst>
                                    </p:anim>
                                    <p:anim calcmode="lin" valueType="num">
                                      <p:cBhvr>
                                        <p:cTn id="14" dur="1000" fill="hold"/>
                                        <p:tgtEl>
                                          <p:spTgt spid="2355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429000"/>
            <a:ext cx="8458200" cy="2862322"/>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457200" lvl="0" indent="-457200" algn="just" eaLnBrk="0" fontAlgn="base" hangingPunct="0">
              <a:spcBef>
                <a:spcPct val="0"/>
              </a:spcBef>
              <a:spcAft>
                <a:spcPct val="0"/>
              </a:spcAft>
              <a:tabLst>
                <a:tab pos="539750" algn="l"/>
              </a:tabLst>
            </a:pPr>
            <a:r>
              <a:rPr lang="en-US" sz="2400" smtClean="0">
                <a:solidFill>
                  <a:srgbClr val="FF0000"/>
                </a:solidFill>
                <a:latin typeface="Times New Roman" pitchFamily="18" charset="0"/>
                <a:ea typeface="Arial" pitchFamily="34" charset="0"/>
                <a:cs typeface="Times New Roman" pitchFamily="18" charset="0"/>
              </a:rPr>
              <a:t>1</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Làm</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thí</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nghiệm</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tách</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muối</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ra</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khỏi</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hỗn</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hợp</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nước</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muối</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và</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báo</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cáo</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kết</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quả</a:t>
            </a:r>
            <a:endParaRPr lang="en-US" sz="2400" dirty="0" smtClean="0">
              <a:solidFill>
                <a:srgbClr val="FF0000"/>
              </a:solidFill>
              <a:latin typeface="Times New Roman" pitchFamily="18" charset="0"/>
              <a:ea typeface="Arial" pitchFamily="34" charset="0"/>
              <a:cs typeface="Times New Roman" pitchFamily="18" charset="0"/>
            </a:endParaRPr>
          </a:p>
          <a:p>
            <a:r>
              <a:rPr lang="en-US" sz="2400" dirty="0" smtClean="0">
                <a:solidFill>
                  <a:srgbClr val="FF0000"/>
                </a:solidFill>
                <a:latin typeface="Times New Roman" pitchFamily="18" charset="0"/>
                <a:cs typeface="Times New Roman" pitchFamily="18" charset="0"/>
              </a:rPr>
              <a:t>2</a:t>
            </a:r>
            <a:r>
              <a:rPr lang="vi-VN" sz="2400" dirty="0" smtClean="0">
                <a:solidFill>
                  <a:srgbClr val="FF0000"/>
                </a:solidFill>
                <a:latin typeface="Times New Roman" pitchFamily="18" charset="0"/>
                <a:cs typeface="Times New Roman" pitchFamily="18" charset="0"/>
              </a:rPr>
              <a:t>. Quá trình làm muối từ nước biển sử dụng phương pháp tách chất nào?</a:t>
            </a:r>
          </a:p>
          <a:p>
            <a:r>
              <a:rPr lang="en-US" sz="2400" dirty="0" smtClean="0">
                <a:solidFill>
                  <a:srgbClr val="FF0000"/>
                </a:solidFill>
                <a:latin typeface="Times New Roman" pitchFamily="18" charset="0"/>
                <a:cs typeface="Times New Roman" pitchFamily="18" charset="0"/>
              </a:rPr>
              <a:t>3</a:t>
            </a:r>
            <a:r>
              <a:rPr lang="vi-VN" sz="2400" dirty="0" smtClean="0">
                <a:solidFill>
                  <a:srgbClr val="FF0000"/>
                </a:solidFill>
                <a:latin typeface="Times New Roman" pitchFamily="18" charset="0"/>
                <a:cs typeface="Times New Roman" pitchFamily="18" charset="0"/>
              </a:rPr>
              <a:t>. Có một mẫu muối có lẫn cát. Em hãy đề xuất phương pháp tách muối khỏi cát.</a:t>
            </a:r>
          </a:p>
          <a:p>
            <a:pPr marL="457200" lvl="0" indent="-457200" algn="just" eaLnBrk="0" fontAlgn="base" hangingPunct="0">
              <a:spcBef>
                <a:spcPct val="0"/>
              </a:spcBef>
              <a:spcAft>
                <a:spcPct val="0"/>
              </a:spcAft>
              <a:buAutoNum type="arabicPeriod"/>
              <a:tabLst>
                <a:tab pos="539750" algn="l"/>
              </a:tabLst>
            </a:pPr>
            <a:endParaRPr lang="en-US" dirty="0" smtClean="0">
              <a:latin typeface="Times New Roman" pitchFamily="18" charset="0"/>
              <a:ea typeface="Arial" pitchFamily="34" charset="0"/>
              <a:cs typeface="Times New Roman" pitchFamily="18" charset="0"/>
            </a:endParaRPr>
          </a:p>
          <a:p>
            <a:pPr marL="342900" lvl="0" indent="-342900" algn="just" eaLnBrk="0" fontAlgn="base" hangingPunct="0">
              <a:spcBef>
                <a:spcPct val="0"/>
              </a:spcBef>
              <a:spcAft>
                <a:spcPct val="0"/>
              </a:spcAft>
              <a:tabLst>
                <a:tab pos="539750" algn="l"/>
              </a:tabLst>
            </a:pPr>
            <a:endParaRPr lang="en-US" dirty="0" smtClean="0">
              <a:latin typeface="Times New Roman" pitchFamily="18" charset="0"/>
              <a:cs typeface="Times New Roman" pitchFamily="18" charset="0"/>
            </a:endParaRPr>
          </a:p>
        </p:txBody>
      </p:sp>
      <p:pic>
        <p:nvPicPr>
          <p:cNvPr id="1026" name="Picture 2" descr="D:\Tài Liệu 21-22-\hinh-175-sgk-khtn-6-ket-noi-tri-thuc.png"/>
          <p:cNvPicPr>
            <a:picLocks noChangeAspect="1" noChangeArrowheads="1"/>
          </p:cNvPicPr>
          <p:nvPr/>
        </p:nvPicPr>
        <p:blipFill>
          <a:blip r:embed="rId2"/>
          <a:srcRect/>
          <a:stretch>
            <a:fillRect/>
          </a:stretch>
        </p:blipFill>
        <p:spPr bwMode="auto">
          <a:xfrm>
            <a:off x="533400" y="304800"/>
            <a:ext cx="6248400" cy="2667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circle(in)">
                                      <p:cBhvr>
                                        <p:cTn id="7" dur="20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8991600" cy="2862322"/>
          </a:xfrm>
          <a:prstGeom prst="rect">
            <a:avLst/>
          </a:prstGeom>
          <a:solidFill>
            <a:schemeClr val="bg1"/>
          </a:solidFill>
        </p:spPr>
        <p:style>
          <a:lnRef idx="2">
            <a:schemeClr val="accent5">
              <a:shade val="50000"/>
            </a:schemeClr>
          </a:lnRef>
          <a:fillRef idx="1">
            <a:schemeClr val="accent5"/>
          </a:fillRef>
          <a:effectRef idx="0">
            <a:schemeClr val="accent5"/>
          </a:effectRef>
          <a:fontRef idx="minor">
            <a:schemeClr val="lt1"/>
          </a:fontRef>
        </p:style>
        <p:txBody>
          <a:bodyPr wrap="square">
            <a:spAutoFit/>
          </a:bodyPr>
          <a:lstStyle/>
          <a:p>
            <a:pPr marL="457200" lvl="0" indent="-457200" algn="just" eaLnBrk="0" fontAlgn="base" hangingPunct="0">
              <a:spcBef>
                <a:spcPct val="0"/>
              </a:spcBef>
              <a:spcAft>
                <a:spcPct val="0"/>
              </a:spcAft>
              <a:tabLst>
                <a:tab pos="539750" algn="l"/>
              </a:tabLst>
            </a:pPr>
            <a:r>
              <a:rPr lang="en-US" sz="2400" smtClean="0">
                <a:solidFill>
                  <a:srgbClr val="FF0000"/>
                </a:solidFill>
                <a:latin typeface="Times New Roman" pitchFamily="18" charset="0"/>
                <a:ea typeface="Arial" pitchFamily="34" charset="0"/>
                <a:cs typeface="Times New Roman" pitchFamily="18" charset="0"/>
              </a:rPr>
              <a:t>1</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Làm</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thí</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nghiệm</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tách</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muối</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ra</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khỏi</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hỗn</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hợp</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nước</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muối</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và</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báo</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cáo</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kết</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quả</a:t>
            </a:r>
            <a:endParaRPr lang="en-US" sz="2400" dirty="0" smtClean="0">
              <a:solidFill>
                <a:srgbClr val="FF0000"/>
              </a:solidFill>
              <a:latin typeface="Times New Roman" pitchFamily="18" charset="0"/>
              <a:ea typeface="Arial" pitchFamily="34" charset="0"/>
              <a:cs typeface="Times New Roman" pitchFamily="18" charset="0"/>
            </a:endParaRPr>
          </a:p>
          <a:p>
            <a:r>
              <a:rPr lang="en-US" sz="2400" dirty="0" smtClean="0">
                <a:solidFill>
                  <a:srgbClr val="FF0000"/>
                </a:solidFill>
                <a:latin typeface="Times New Roman" pitchFamily="18" charset="0"/>
                <a:cs typeface="Times New Roman" pitchFamily="18" charset="0"/>
              </a:rPr>
              <a:t>2</a:t>
            </a:r>
            <a:r>
              <a:rPr lang="vi-VN" sz="2400" dirty="0" smtClean="0">
                <a:solidFill>
                  <a:srgbClr val="FF0000"/>
                </a:solidFill>
                <a:latin typeface="Times New Roman" pitchFamily="18" charset="0"/>
                <a:cs typeface="Times New Roman" pitchFamily="18" charset="0"/>
              </a:rPr>
              <a:t>. Quá trình làm muối từ nước biển sử dụng phương pháp tách chất nào?</a:t>
            </a:r>
          </a:p>
          <a:p>
            <a:r>
              <a:rPr lang="en-US" sz="2400" dirty="0" smtClean="0">
                <a:solidFill>
                  <a:srgbClr val="FF0000"/>
                </a:solidFill>
                <a:latin typeface="Times New Roman" pitchFamily="18" charset="0"/>
                <a:cs typeface="Times New Roman" pitchFamily="18" charset="0"/>
              </a:rPr>
              <a:t>3</a:t>
            </a:r>
            <a:r>
              <a:rPr lang="vi-VN" sz="2400" dirty="0" smtClean="0">
                <a:solidFill>
                  <a:srgbClr val="FF0000"/>
                </a:solidFill>
                <a:latin typeface="Times New Roman" pitchFamily="18" charset="0"/>
                <a:cs typeface="Times New Roman" pitchFamily="18" charset="0"/>
              </a:rPr>
              <a:t>. Có một mẫu muối có lẫn cát. Em hãy đề xuất phương pháp tách muối khỏi cát.</a:t>
            </a:r>
          </a:p>
          <a:p>
            <a:pPr marL="457200" lvl="0" indent="-457200" algn="just" eaLnBrk="0" fontAlgn="base" hangingPunct="0">
              <a:spcBef>
                <a:spcPct val="0"/>
              </a:spcBef>
              <a:spcAft>
                <a:spcPct val="0"/>
              </a:spcAft>
              <a:buAutoNum type="arabicPeriod"/>
              <a:tabLst>
                <a:tab pos="539750" algn="l"/>
              </a:tabLst>
            </a:pPr>
            <a:endParaRPr lang="en-US" dirty="0" smtClean="0">
              <a:latin typeface="Times New Roman" pitchFamily="18" charset="0"/>
              <a:ea typeface="Arial" pitchFamily="34" charset="0"/>
              <a:cs typeface="Times New Roman" pitchFamily="18" charset="0"/>
            </a:endParaRPr>
          </a:p>
          <a:p>
            <a:pPr marL="342900" lvl="0" indent="-342900" algn="just" eaLnBrk="0" fontAlgn="base" hangingPunct="0">
              <a:spcBef>
                <a:spcPct val="0"/>
              </a:spcBef>
              <a:spcAft>
                <a:spcPct val="0"/>
              </a:spcAft>
              <a:tabLst>
                <a:tab pos="539750" algn="l"/>
              </a:tabLst>
            </a:pPr>
            <a:endParaRPr lang="en-US" dirty="0" smtClean="0">
              <a:latin typeface="Times New Roman" pitchFamily="18" charset="0"/>
              <a:cs typeface="Times New Roman" pitchFamily="18" charset="0"/>
            </a:endParaRPr>
          </a:p>
        </p:txBody>
      </p:sp>
      <p:sp>
        <p:nvSpPr>
          <p:cNvPr id="6" name="Rectangle 5"/>
          <p:cNvSpPr/>
          <p:nvPr/>
        </p:nvSpPr>
        <p:spPr>
          <a:xfrm>
            <a:off x="381000" y="3581400"/>
            <a:ext cx="8382000" cy="2308324"/>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r>
              <a:rPr lang="en-US" sz="2400" dirty="0" smtClean="0">
                <a:latin typeface="Times New Roman" pitchFamily="18" charset="0"/>
                <a:cs typeface="Times New Roman" pitchFamily="18" charset="0"/>
              </a:rPr>
              <a:t>1.Khi </a:t>
            </a:r>
            <a:r>
              <a:rPr lang="en-US" sz="2400" dirty="0" err="1" smtClean="0">
                <a:latin typeface="Times New Roman" pitchFamily="18" charset="0"/>
                <a:cs typeface="Times New Roman" pitchFamily="18" charset="0"/>
              </a:rPr>
              <a:t>đun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nóng</a:t>
            </a:r>
            <a:r>
              <a:rPr lang="en-US" sz="2400" dirty="0" smtClean="0">
                <a:latin typeface="Times New Roman" pitchFamily="18" charset="0"/>
                <a:cs typeface="Times New Roman" pitchFamily="18" charset="0"/>
              </a:rPr>
              <a:t> dung </a:t>
            </a:r>
            <a:r>
              <a:rPr lang="en-US" sz="2400" dirty="0" err="1" smtClean="0">
                <a:latin typeface="Times New Roman" pitchFamily="18" charset="0"/>
                <a:cs typeface="Times New Roman" pitchFamily="18" charset="0"/>
              </a:rPr>
              <a:t>dịch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muối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đến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bay </a:t>
            </a:r>
            <a:r>
              <a:rPr lang="en-US" sz="2400" dirty="0" err="1" smtClean="0">
                <a:latin typeface="Times New Roman" pitchFamily="18" charset="0"/>
                <a:cs typeface="Times New Roman" pitchFamily="18" charset="0"/>
              </a:rPr>
              <a:t>hơi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hết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còn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chất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rắn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màu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trắng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bát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muối</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2.</a:t>
            </a:r>
            <a:r>
              <a:rPr lang="vi-VN" sz="2400" dirty="0" smtClean="0">
                <a:latin typeface="Times New Roman" pitchFamily="18" charset="0"/>
                <a:cs typeface="Times New Roman" pitchFamily="18" charset="0"/>
              </a:rPr>
              <a:t> Quá trình làm muối từ nước biển sử dụng phương pháp cô cạn.</a:t>
            </a:r>
          </a:p>
          <a:p>
            <a:r>
              <a:rPr lang="en-US" sz="2400" dirty="0" smtClean="0">
                <a:latin typeface="Times New Roman" pitchFamily="18" charset="0"/>
                <a:cs typeface="Times New Roman" pitchFamily="18" charset="0"/>
              </a:rPr>
              <a:t>3.</a:t>
            </a:r>
            <a:r>
              <a:rPr lang="vi-VN" sz="2400" dirty="0" smtClean="0">
                <a:latin typeface="Times New Roman" pitchFamily="18" charset="0"/>
                <a:cs typeface="Times New Roman" pitchFamily="18" charset="0"/>
              </a:rPr>
              <a:t>Ta ngâm hỗn hợp muối và cát vào nước, quấy đểu cho muối tan hết và để cát lặng xuống đáy ta thu được dung dịch nước muối. Dùng phương pháp cô cạn ta tách muối ra được khỏi dung dịch đó.</a:t>
            </a:r>
            <a:endParaRPr lang="vi-VN" sz="24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228601"/>
            <a:ext cx="6858000" cy="46166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sz="2400" dirty="0" err="1" smtClean="0">
                <a:solidFill>
                  <a:srgbClr val="FF0000"/>
                </a:solidFill>
                <a:latin typeface="Times New Roman" pitchFamily="18" charset="0"/>
                <a:ea typeface="Arial" pitchFamily="34" charset="0"/>
                <a:cs typeface="Times New Roman" pitchFamily="18" charset="0"/>
              </a:rPr>
              <a:t>Hãy</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rút</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ra</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kết</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luận</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về</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các</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cách</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tách</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chất</a:t>
            </a:r>
            <a:r>
              <a:rPr lang="en-US" sz="2400" dirty="0" smtClean="0">
                <a:solidFill>
                  <a:srgbClr val="FF0000"/>
                </a:solidFill>
                <a:latin typeface="Times New Roman" pitchFamily="18" charset="0"/>
                <a:ea typeface="Arial" pitchFamily="34" charset="0"/>
                <a:cs typeface="Times New Roman" pitchFamily="18" charset="0"/>
              </a:rPr>
              <a:t>?</a:t>
            </a:r>
            <a:endParaRPr lang="en-US" sz="2400" dirty="0">
              <a:solidFill>
                <a:srgbClr val="FF0000"/>
              </a:solidFill>
              <a:latin typeface="Times New Roman" pitchFamily="18" charset="0"/>
              <a:cs typeface="Times New Roman" pitchFamily="18" charset="0"/>
            </a:endParaRPr>
          </a:p>
        </p:txBody>
      </p:sp>
      <p:sp>
        <p:nvSpPr>
          <p:cNvPr id="4" name="Rectangle 3"/>
          <p:cNvSpPr/>
          <p:nvPr/>
        </p:nvSpPr>
        <p:spPr>
          <a:xfrm>
            <a:off x="152400" y="1143000"/>
            <a:ext cx="8305800" cy="1938992"/>
          </a:xfrm>
          <a:prstGeom prst="rect">
            <a:avLst/>
          </a:prstGeom>
          <a:solidFill>
            <a:schemeClr val="bg1"/>
          </a:solidFill>
        </p:spPr>
        <p:style>
          <a:lnRef idx="1">
            <a:schemeClr val="accent5"/>
          </a:lnRef>
          <a:fillRef idx="3">
            <a:schemeClr val="accent5"/>
          </a:fillRef>
          <a:effectRef idx="2">
            <a:schemeClr val="accent5"/>
          </a:effectRef>
          <a:fontRef idx="minor">
            <a:schemeClr val="lt1"/>
          </a:fontRef>
        </p:style>
        <p:txBody>
          <a:bodyPr wrap="square">
            <a:spAutoFit/>
          </a:bodyPr>
          <a:lstStyle/>
          <a:p>
            <a:r>
              <a:rPr lang="en-US" sz="2400" dirty="0" err="1" smtClean="0">
                <a:solidFill>
                  <a:srgbClr val="FF0000"/>
                </a:solidFill>
                <a:latin typeface="Times New Roman" pitchFamily="18" charset="0"/>
                <a:ea typeface="Arial" pitchFamily="34" charset="0"/>
                <a:cs typeface="Times New Roman" pitchFamily="18" charset="0"/>
              </a:rPr>
              <a:t>Kết</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luận</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về</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các</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cách</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tách</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chất</a:t>
            </a:r>
            <a:r>
              <a:rPr lang="en-US" sz="2400" dirty="0" smtClean="0">
                <a:solidFill>
                  <a:srgbClr val="FF0000"/>
                </a:solidFill>
                <a:latin typeface="Times New Roman" pitchFamily="18" charset="0"/>
                <a:ea typeface="Arial" pitchFamily="34" charset="0"/>
                <a:cs typeface="Times New Roman" pitchFamily="18" charset="0"/>
              </a:rPr>
              <a:t>:</a:t>
            </a:r>
          </a:p>
          <a:p>
            <a:pPr>
              <a:buFontTx/>
              <a:buChar char="-"/>
            </a:pP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Lọc</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tách</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chất</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rắn</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không</a:t>
            </a:r>
            <a:r>
              <a:rPr lang="en-US" sz="2400" dirty="0" smtClean="0">
                <a:solidFill>
                  <a:srgbClr val="FF0000"/>
                </a:solidFill>
                <a:latin typeface="Times New Roman" pitchFamily="18" charset="0"/>
                <a:cs typeface="Times New Roman" pitchFamily="18" charset="0"/>
              </a:rPr>
              <a:t> tan </a:t>
            </a:r>
            <a:r>
              <a:rPr lang="en-US" sz="2400" dirty="0" err="1" smtClean="0">
                <a:solidFill>
                  <a:srgbClr val="FF0000"/>
                </a:solidFill>
                <a:latin typeface="Times New Roman" pitchFamily="18" charset="0"/>
                <a:cs typeface="Times New Roman" pitchFamily="18" charset="0"/>
              </a:rPr>
              <a:t>ra</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khỏi</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chất</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lỏng</a:t>
            </a:r>
            <a:r>
              <a:rPr lang="en-US" sz="2400" dirty="0" smtClean="0">
                <a:solidFill>
                  <a:srgbClr val="FF0000"/>
                </a:solidFill>
                <a:latin typeface="Times New Roman" pitchFamily="18" charset="0"/>
                <a:cs typeface="Times New Roman" pitchFamily="18" charset="0"/>
              </a:rPr>
              <a:t>)</a:t>
            </a:r>
          </a:p>
          <a:p>
            <a:pPr>
              <a:buFontTx/>
              <a:buChar char="-"/>
            </a:pP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Lắng</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Tách</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các</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chất</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rắn</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lơ</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lửng</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nặng</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ra</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khỏi</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các</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chất</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nhẹ</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hơn</a:t>
            </a:r>
            <a:r>
              <a:rPr lang="en-US" sz="2400" dirty="0" smtClean="0">
                <a:solidFill>
                  <a:srgbClr val="FF0000"/>
                </a:solidFill>
                <a:latin typeface="Times New Roman" pitchFamily="18" charset="0"/>
                <a:cs typeface="Times New Roman" pitchFamily="18" charset="0"/>
              </a:rPr>
              <a:t>)</a:t>
            </a:r>
          </a:p>
          <a:p>
            <a:pPr>
              <a:buFontTx/>
              <a:buChar char="-"/>
            </a:pPr>
            <a:r>
              <a:rPr lang="en-US" sz="2400" dirty="0" err="1" smtClean="0">
                <a:solidFill>
                  <a:srgbClr val="FF0000"/>
                </a:solidFill>
                <a:latin typeface="Times New Roman" pitchFamily="18" charset="0"/>
                <a:cs typeface="Times New Roman" pitchFamily="18" charset="0"/>
              </a:rPr>
              <a:t>Cô</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cạn</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tách</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các</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chất</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khó</a:t>
            </a:r>
            <a:r>
              <a:rPr lang="en-US" sz="2400" dirty="0" smtClean="0">
                <a:solidFill>
                  <a:srgbClr val="FF0000"/>
                </a:solidFill>
                <a:latin typeface="Times New Roman" pitchFamily="18" charset="0"/>
                <a:cs typeface="Times New Roman" pitchFamily="18" charset="0"/>
              </a:rPr>
              <a:t> bay </a:t>
            </a:r>
            <a:r>
              <a:rPr lang="en-US" sz="2400" dirty="0" err="1" smtClean="0">
                <a:solidFill>
                  <a:srgbClr val="FF0000"/>
                </a:solidFill>
                <a:latin typeface="Times New Roman" pitchFamily="18" charset="0"/>
                <a:cs typeface="Times New Roman" pitchFamily="18" charset="0"/>
              </a:rPr>
              <a:t>hơi</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ra</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khỏi</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chất</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dễ</a:t>
            </a:r>
            <a:r>
              <a:rPr lang="en-US" sz="2400" dirty="0" smtClean="0">
                <a:solidFill>
                  <a:srgbClr val="FF0000"/>
                </a:solidFill>
                <a:latin typeface="Times New Roman" pitchFamily="18" charset="0"/>
                <a:cs typeface="Times New Roman" pitchFamily="18" charset="0"/>
              </a:rPr>
              <a:t> bay </a:t>
            </a:r>
            <a:r>
              <a:rPr lang="en-US" sz="2400" dirty="0" err="1" smtClean="0">
                <a:solidFill>
                  <a:srgbClr val="FF0000"/>
                </a:solidFill>
                <a:latin typeface="Times New Roman" pitchFamily="18" charset="0"/>
                <a:cs typeface="Times New Roman" pitchFamily="18" charset="0"/>
              </a:rPr>
              <a:t>hơi</a:t>
            </a:r>
            <a:r>
              <a:rPr lang="en-US" sz="2400" dirty="0" smtClean="0">
                <a:solidFill>
                  <a:srgbClr val="FF0000"/>
                </a:solidFill>
                <a:latin typeface="Times New Roman" pitchFamily="18" charset="0"/>
                <a:cs typeface="Times New Roman" pitchFamily="18" charset="0"/>
              </a:rPr>
              <a:t>)</a:t>
            </a:r>
          </a:p>
          <a:p>
            <a:pPr>
              <a:buFontTx/>
              <a:buChar char="-"/>
            </a:pP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Chiết</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tách</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các</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chất</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lỏng</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không</a:t>
            </a:r>
            <a:r>
              <a:rPr lang="en-US" sz="2400" dirty="0" smtClean="0">
                <a:solidFill>
                  <a:srgbClr val="FF0000"/>
                </a:solidFill>
                <a:latin typeface="Times New Roman" pitchFamily="18" charset="0"/>
                <a:cs typeface="Times New Roman" pitchFamily="18" charset="0"/>
              </a:rPr>
              <a:t> tan </a:t>
            </a:r>
            <a:r>
              <a:rPr lang="en-US" sz="2400" dirty="0" err="1" smtClean="0">
                <a:solidFill>
                  <a:srgbClr val="FF0000"/>
                </a:solidFill>
                <a:latin typeface="Times New Roman" pitchFamily="18" charset="0"/>
                <a:cs typeface="Times New Roman" pitchFamily="18" charset="0"/>
              </a:rPr>
              <a:t>ra</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khỏi</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nhau</a:t>
            </a:r>
            <a:r>
              <a:rPr lang="en-US" sz="2400" dirty="0" smtClean="0">
                <a:solidFill>
                  <a:srgbClr val="FF0000"/>
                </a:solidFill>
                <a:latin typeface="Times New Roman" pitchFamily="18" charset="0"/>
                <a:cs typeface="Times New Roman" pitchFamily="18" charset="0"/>
              </a:rPr>
              <a:t>)</a:t>
            </a:r>
            <a:endParaRPr lang="en-US" sz="24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686800" cy="6172200"/>
          </a:xfrm>
        </p:spPr>
        <p:txBody>
          <a:bodyPr>
            <a:normAutofit fontScale="40000" lnSpcReduction="20000"/>
          </a:bodyPr>
          <a:lstStyle/>
          <a:p>
            <a:pPr marL="0" indent="0">
              <a:buNone/>
            </a:pPr>
            <a:r>
              <a:rPr lang="nl-NL" sz="6000" b="1" dirty="0">
                <a:latin typeface="Times New Roman" panose="02020603050405020304" pitchFamily="18" charset="0"/>
                <a:cs typeface="Times New Roman" panose="02020603050405020304" pitchFamily="18" charset="0"/>
              </a:rPr>
              <a:t>II. MỘT SỐ CÁCH TÁCH CHẤT. </a:t>
            </a:r>
            <a:endParaRPr lang="en-US" sz="6000" dirty="0">
              <a:latin typeface="Times New Roman" panose="02020603050405020304" pitchFamily="18" charset="0"/>
              <a:cs typeface="Times New Roman" panose="02020603050405020304" pitchFamily="18" charset="0"/>
            </a:endParaRPr>
          </a:p>
          <a:p>
            <a:pPr marL="0" indent="0">
              <a:buNone/>
            </a:pPr>
            <a:r>
              <a:rPr lang="nl-NL" sz="6000" b="1" dirty="0">
                <a:latin typeface="Times New Roman" panose="02020603050405020304" pitchFamily="18" charset="0"/>
                <a:cs typeface="Times New Roman" panose="02020603050405020304" pitchFamily="18" charset="0"/>
              </a:rPr>
              <a:t>1. Lắng, gạn và lọc</a:t>
            </a:r>
            <a:endParaRPr lang="en-US" sz="6000" dirty="0">
              <a:latin typeface="Times New Roman" panose="02020603050405020304" pitchFamily="18" charset="0"/>
              <a:cs typeface="Times New Roman" panose="02020603050405020304" pitchFamily="18" charset="0"/>
            </a:endParaRPr>
          </a:p>
          <a:p>
            <a:pPr marL="0" indent="0">
              <a:buNone/>
            </a:pP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Lắng</a:t>
            </a:r>
            <a:r>
              <a:rPr lang="en-US" sz="6000" dirty="0">
                <a:latin typeface="Times New Roman" panose="02020603050405020304" pitchFamily="18" charset="0"/>
                <a:cs typeface="Times New Roman" panose="02020603050405020304" pitchFamily="18" charset="0"/>
              </a:rPr>
              <a:t> : </a:t>
            </a:r>
            <a:r>
              <a:rPr lang="en-US" sz="6000" dirty="0" err="1">
                <a:latin typeface="Times New Roman" panose="02020603050405020304" pitchFamily="18" charset="0"/>
                <a:cs typeface="Times New Roman" panose="02020603050405020304" pitchFamily="18" charset="0"/>
              </a:rPr>
              <a:t>dựa</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vào</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sự</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khác</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nhau</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về</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mức</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độ</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nặng</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nhẹ</a:t>
            </a:r>
            <a:r>
              <a:rPr lang="en-US" sz="6000" dirty="0">
                <a:latin typeface="Times New Roman" panose="02020603050405020304" pitchFamily="18" charset="0"/>
                <a:cs typeface="Times New Roman" panose="02020603050405020304" pitchFamily="18" charset="0"/>
              </a:rPr>
              <a:t>. </a:t>
            </a:r>
          </a:p>
          <a:p>
            <a:pPr marL="0" indent="0">
              <a:buNone/>
            </a:pP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Gạn</a:t>
            </a:r>
            <a:r>
              <a:rPr lang="en-US" sz="6000" dirty="0">
                <a:latin typeface="Times New Roman" panose="02020603050405020304" pitchFamily="18" charset="0"/>
                <a:cs typeface="Times New Roman" panose="02020603050405020304" pitchFamily="18" charset="0"/>
              </a:rPr>
              <a:t> : </a:t>
            </a:r>
            <a:r>
              <a:rPr lang="en-US" sz="6000" dirty="0" err="1">
                <a:latin typeface="Times New Roman" panose="02020603050405020304" pitchFamily="18" charset="0"/>
                <a:cs typeface="Times New Roman" panose="02020603050405020304" pitchFamily="18" charset="0"/>
              </a:rPr>
              <a:t>lớp</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nước</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phía</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trên</a:t>
            </a:r>
            <a:r>
              <a:rPr lang="en-US" sz="6000" dirty="0">
                <a:latin typeface="Times New Roman" panose="02020603050405020304" pitchFamily="18" charset="0"/>
                <a:cs typeface="Times New Roman" panose="02020603050405020304" pitchFamily="18" charset="0"/>
              </a:rPr>
              <a:t> ta </a:t>
            </a:r>
            <a:r>
              <a:rPr lang="en-US" sz="6000" dirty="0" err="1">
                <a:latin typeface="Times New Roman" panose="02020603050405020304" pitchFamily="18" charset="0"/>
                <a:cs typeface="Times New Roman" panose="02020603050405020304" pitchFamily="18" charset="0"/>
              </a:rPr>
              <a:t>được</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nước</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trong</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hơn</a:t>
            </a:r>
            <a:r>
              <a:rPr lang="en-US" sz="6000" dirty="0">
                <a:latin typeface="Times New Roman" panose="02020603050405020304" pitchFamily="18" charset="0"/>
                <a:cs typeface="Times New Roman" panose="02020603050405020304" pitchFamily="18" charset="0"/>
              </a:rPr>
              <a:t>. </a:t>
            </a:r>
          </a:p>
          <a:p>
            <a:pPr marL="0" indent="0">
              <a:buNone/>
            </a:pP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Lọc</a:t>
            </a:r>
            <a:r>
              <a:rPr lang="en-US" sz="6000" dirty="0">
                <a:latin typeface="Times New Roman" panose="02020603050405020304" pitchFamily="18" charset="0"/>
                <a:cs typeface="Times New Roman" panose="02020603050405020304" pitchFamily="18" charset="0"/>
              </a:rPr>
              <a:t> : </a:t>
            </a:r>
            <a:r>
              <a:rPr lang="en-US" sz="6000" dirty="0" err="1">
                <a:latin typeface="Times New Roman" panose="02020603050405020304" pitchFamily="18" charset="0"/>
                <a:cs typeface="Times New Roman" panose="02020603050405020304" pitchFamily="18" charset="0"/>
              </a:rPr>
              <a:t>dựa</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vào</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sự</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khác</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nhau</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về</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kích</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thước</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hạt</a:t>
            </a:r>
            <a:r>
              <a:rPr lang="en-US" sz="6000" dirty="0">
                <a:latin typeface="Times New Roman" panose="02020603050405020304" pitchFamily="18" charset="0"/>
                <a:cs typeface="Times New Roman" panose="02020603050405020304" pitchFamily="18" charset="0"/>
              </a:rPr>
              <a:t> </a:t>
            </a:r>
          </a:p>
          <a:p>
            <a:pPr marL="0" indent="0">
              <a:buNone/>
            </a:pP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Chiết</a:t>
            </a:r>
            <a:r>
              <a:rPr lang="en-US" sz="6000" dirty="0">
                <a:latin typeface="Times New Roman" panose="02020603050405020304" pitchFamily="18" charset="0"/>
                <a:cs typeface="Times New Roman" panose="02020603050405020304" pitchFamily="18" charset="0"/>
              </a:rPr>
              <a:t> : </a:t>
            </a:r>
            <a:r>
              <a:rPr lang="en-US" sz="6000" dirty="0" err="1">
                <a:latin typeface="Times New Roman" panose="02020603050405020304" pitchFamily="18" charset="0"/>
                <a:cs typeface="Times New Roman" panose="02020603050405020304" pitchFamily="18" charset="0"/>
              </a:rPr>
              <a:t>dựa</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vào</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sự</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khác</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nhau</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về</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khả</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năng</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hòa</a:t>
            </a:r>
            <a:r>
              <a:rPr lang="en-US" sz="6000" dirty="0">
                <a:latin typeface="Times New Roman" panose="02020603050405020304" pitchFamily="18" charset="0"/>
                <a:cs typeface="Times New Roman" panose="02020603050405020304" pitchFamily="18" charset="0"/>
              </a:rPr>
              <a:t> tan </a:t>
            </a:r>
            <a:r>
              <a:rPr lang="en-US" sz="6000" dirty="0" err="1">
                <a:latin typeface="Times New Roman" panose="02020603050405020304" pitchFamily="18" charset="0"/>
                <a:cs typeface="Times New Roman" panose="02020603050405020304" pitchFamily="18" charset="0"/>
              </a:rPr>
              <a:t>trong</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các</a:t>
            </a:r>
            <a:r>
              <a:rPr lang="en-US" sz="6000" dirty="0">
                <a:latin typeface="Times New Roman" panose="02020603050405020304" pitchFamily="18" charset="0"/>
                <a:cs typeface="Times New Roman" panose="02020603050405020304" pitchFamily="18" charset="0"/>
              </a:rPr>
              <a:t> dung </a:t>
            </a:r>
            <a:r>
              <a:rPr lang="en-US" sz="6000" dirty="0" err="1">
                <a:latin typeface="Times New Roman" panose="02020603050405020304" pitchFamily="18" charset="0"/>
                <a:cs typeface="Times New Roman" panose="02020603050405020304" pitchFamily="18" charset="0"/>
              </a:rPr>
              <a:t>môi</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khác</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nhau</a:t>
            </a:r>
            <a:r>
              <a:rPr lang="en-US" sz="6000" dirty="0">
                <a:latin typeface="Times New Roman" panose="02020603050405020304" pitchFamily="18" charset="0"/>
                <a:cs typeface="Times New Roman" panose="02020603050405020304" pitchFamily="18" charset="0"/>
              </a:rPr>
              <a:t>. </a:t>
            </a:r>
          </a:p>
          <a:p>
            <a:pPr marL="0" indent="0">
              <a:buNone/>
            </a:pPr>
            <a:r>
              <a:rPr lang="en-US" sz="6000" dirty="0">
                <a:latin typeface="Times New Roman" panose="02020603050405020304" pitchFamily="18" charset="0"/>
                <a:cs typeface="Times New Roman" panose="02020603050405020304" pitchFamily="18" charset="0"/>
              </a:rPr>
              <a:t>VD : </a:t>
            </a:r>
            <a:r>
              <a:rPr lang="en-US" sz="6000" dirty="0" err="1">
                <a:latin typeface="Times New Roman" panose="02020603050405020304" pitchFamily="18" charset="0"/>
                <a:cs typeface="Times New Roman" panose="02020603050405020304" pitchFamily="18" charset="0"/>
              </a:rPr>
              <a:t>Lọc</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nước</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từ</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hỗn</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hợp</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nước</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lẫn</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đất</a:t>
            </a:r>
            <a:r>
              <a:rPr lang="en-US" sz="6000" dirty="0">
                <a:latin typeface="Times New Roman" panose="02020603050405020304" pitchFamily="18" charset="0"/>
                <a:cs typeface="Times New Roman" panose="02020603050405020304" pitchFamily="18" charset="0"/>
              </a:rPr>
              <a:t>. </a:t>
            </a:r>
          </a:p>
          <a:p>
            <a:pPr marL="0" indent="0">
              <a:buNone/>
            </a:pP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Tách</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vàng</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khỏi</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cát</a:t>
            </a:r>
            <a:r>
              <a:rPr lang="en-US" sz="6000" dirty="0">
                <a:latin typeface="Times New Roman" panose="02020603050405020304" pitchFamily="18" charset="0"/>
                <a:cs typeface="Times New Roman" panose="02020603050405020304" pitchFamily="18" charset="0"/>
              </a:rPr>
              <a:t>. </a:t>
            </a:r>
          </a:p>
          <a:p>
            <a:pPr marL="0" indent="0">
              <a:buNone/>
            </a:pP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Tách</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dầu</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ăn</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và</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nước</a:t>
            </a:r>
            <a:r>
              <a:rPr lang="en-US" sz="6000" dirty="0">
                <a:latin typeface="Times New Roman" panose="02020603050405020304" pitchFamily="18" charset="0"/>
                <a:cs typeface="Times New Roman" panose="02020603050405020304" pitchFamily="18" charset="0"/>
              </a:rPr>
              <a:t>. </a:t>
            </a:r>
          </a:p>
          <a:p>
            <a:pPr marL="0" indent="0">
              <a:buNone/>
            </a:pP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Tách</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nước</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sạch</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khỏi</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các</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hạt</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tạp</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chất</a:t>
            </a:r>
            <a:r>
              <a:rPr lang="en-US" sz="6000" dirty="0">
                <a:latin typeface="Times New Roman" panose="02020603050405020304" pitchFamily="18" charset="0"/>
                <a:cs typeface="Times New Roman" panose="02020603050405020304" pitchFamily="18" charset="0"/>
              </a:rPr>
              <a:t>. </a:t>
            </a:r>
          </a:p>
          <a:p>
            <a:pPr marL="0" indent="0">
              <a:buNone/>
            </a:pPr>
            <a:r>
              <a:rPr lang="nl-NL" sz="6000" b="1" dirty="0">
                <a:latin typeface="Times New Roman" panose="02020603050405020304" pitchFamily="18" charset="0"/>
                <a:cs typeface="Times New Roman" panose="02020603050405020304" pitchFamily="18" charset="0"/>
              </a:rPr>
              <a:t>2. Cô cạn </a:t>
            </a:r>
            <a:endParaRPr lang="en-US" sz="6000" dirty="0">
              <a:latin typeface="Times New Roman" panose="02020603050405020304" pitchFamily="18" charset="0"/>
              <a:cs typeface="Times New Roman" panose="02020603050405020304" pitchFamily="18" charset="0"/>
            </a:endParaRPr>
          </a:p>
          <a:p>
            <a:pPr marL="0" indent="0">
              <a:buNone/>
            </a:pP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Sử</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dụng</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nắng</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gió</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để</a:t>
            </a:r>
            <a:r>
              <a:rPr lang="en-US" sz="6000" dirty="0">
                <a:latin typeface="Times New Roman" panose="02020603050405020304" pitchFamily="18" charset="0"/>
                <a:cs typeface="Times New Roman" panose="02020603050405020304" pitchFamily="18" charset="0"/>
              </a:rPr>
              <a:t> bay </a:t>
            </a:r>
            <a:r>
              <a:rPr lang="en-US" sz="6000" dirty="0" err="1">
                <a:latin typeface="Times New Roman" panose="02020603050405020304" pitchFamily="18" charset="0"/>
                <a:cs typeface="Times New Roman" panose="02020603050405020304" pitchFamily="18" charset="0"/>
              </a:rPr>
              <a:t>hơi</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nước</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thu</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được</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chất</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rắn</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hòa</a:t>
            </a:r>
            <a:r>
              <a:rPr lang="en-US" sz="6000" dirty="0">
                <a:latin typeface="Times New Roman" panose="02020603050405020304" pitchFamily="18" charset="0"/>
                <a:cs typeface="Times New Roman" panose="02020603050405020304" pitchFamily="18" charset="0"/>
              </a:rPr>
              <a:t> tan.</a:t>
            </a:r>
          </a:p>
          <a:p>
            <a:pPr marL="0" indent="0">
              <a:buNone/>
            </a:pP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Phương</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pháp</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cô</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cạn</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dùng</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để</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tách</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chất</a:t>
            </a:r>
            <a:r>
              <a:rPr lang="en-US" sz="6000" dirty="0">
                <a:latin typeface="Times New Roman" panose="02020603050405020304" pitchFamily="18" charset="0"/>
                <a:cs typeface="Times New Roman" panose="02020603050405020304" pitchFamily="18" charset="0"/>
              </a:rPr>
              <a:t> tan </a:t>
            </a:r>
            <a:r>
              <a:rPr lang="en-US" sz="6000" dirty="0" err="1">
                <a:latin typeface="Times New Roman" panose="02020603050405020304" pitchFamily="18" charset="0"/>
                <a:cs typeface="Times New Roman" panose="02020603050405020304" pitchFamily="18" charset="0"/>
              </a:rPr>
              <a:t>rắn</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ra</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khỏi</a:t>
            </a:r>
            <a:r>
              <a:rPr lang="en-US" sz="6000" dirty="0">
                <a:latin typeface="Times New Roman" panose="02020603050405020304" pitchFamily="18" charset="0"/>
                <a:cs typeface="Times New Roman" panose="02020603050405020304" pitchFamily="18" charset="0"/>
              </a:rPr>
              <a:t> dung </a:t>
            </a:r>
            <a:r>
              <a:rPr lang="en-US" sz="6000" dirty="0" err="1">
                <a:latin typeface="Times New Roman" panose="02020603050405020304" pitchFamily="18" charset="0"/>
                <a:cs typeface="Times New Roman" panose="02020603050405020304" pitchFamily="18" charset="0"/>
              </a:rPr>
              <a:t>dịch</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hoặc</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huyền</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phù</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bằng</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cách</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làm</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cho</a:t>
            </a:r>
            <a:r>
              <a:rPr lang="en-US" sz="6000" dirty="0">
                <a:latin typeface="Times New Roman" panose="02020603050405020304" pitchFamily="18" charset="0"/>
                <a:cs typeface="Times New Roman" panose="02020603050405020304" pitchFamily="18" charset="0"/>
              </a:rPr>
              <a:t> dung </a:t>
            </a:r>
            <a:r>
              <a:rPr lang="en-US" sz="6000" dirty="0" err="1">
                <a:latin typeface="Times New Roman" panose="02020603050405020304" pitchFamily="18" charset="0"/>
                <a:cs typeface="Times New Roman" panose="02020603050405020304" pitchFamily="18" charset="0"/>
              </a:rPr>
              <a:t>môi</a:t>
            </a:r>
            <a:r>
              <a:rPr lang="en-US" sz="6000" dirty="0">
                <a:latin typeface="Times New Roman" panose="02020603050405020304" pitchFamily="18" charset="0"/>
                <a:cs typeface="Times New Roman" panose="02020603050405020304" pitchFamily="18" charset="0"/>
              </a:rPr>
              <a:t> bay </a:t>
            </a:r>
            <a:r>
              <a:rPr lang="en-US" sz="6000" dirty="0" err="1">
                <a:latin typeface="Times New Roman" panose="02020603050405020304" pitchFamily="18" charset="0"/>
                <a:cs typeface="Times New Roman" panose="02020603050405020304" pitchFamily="18" charset="0"/>
              </a:rPr>
              <a:t>hơi</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thu</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được</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chất</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rắn</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còn</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lại</a:t>
            </a:r>
            <a:r>
              <a:rPr lang="en-US" sz="6000" dirty="0">
                <a:latin typeface="Times New Roman" panose="02020603050405020304" pitchFamily="18" charset="0"/>
                <a:cs typeface="Times New Roman" panose="02020603050405020304" pitchFamily="18" charset="0"/>
              </a:rPr>
              <a:t>. </a:t>
            </a:r>
          </a:p>
          <a:p>
            <a:pPr marL="0" indent="0">
              <a:buNone/>
            </a:pPr>
            <a:r>
              <a:rPr lang="en-US" sz="6000" dirty="0">
                <a:latin typeface="Times New Roman" panose="02020603050405020304" pitchFamily="18" charset="0"/>
                <a:cs typeface="Times New Roman" panose="02020603050405020304" pitchFamily="18" charset="0"/>
              </a:rPr>
              <a:t>VD : </a:t>
            </a:r>
            <a:r>
              <a:rPr lang="en-US" sz="6000" dirty="0" err="1">
                <a:latin typeface="Times New Roman" panose="02020603050405020304" pitchFamily="18" charset="0"/>
                <a:cs typeface="Times New Roman" panose="02020603050405020304" pitchFamily="18" charset="0"/>
              </a:rPr>
              <a:t>Làm</a:t>
            </a:r>
            <a:r>
              <a:rPr lang="en-US" sz="6000" dirty="0">
                <a:latin typeface="Times New Roman" panose="02020603050405020304" pitchFamily="18" charset="0"/>
                <a:cs typeface="Times New Roman" panose="02020603050405020304" pitchFamily="18" charset="0"/>
              </a:rPr>
              <a:t> bay </a:t>
            </a:r>
            <a:r>
              <a:rPr lang="en-US" sz="6000" dirty="0" err="1">
                <a:latin typeface="Times New Roman" panose="02020603050405020304" pitchFamily="18" charset="0"/>
                <a:cs typeface="Times New Roman" panose="02020603050405020304" pitchFamily="18" charset="0"/>
              </a:rPr>
              <a:t>hơi</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nước</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biển</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thu</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được</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muối</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ăn</a:t>
            </a:r>
            <a:r>
              <a:rPr lang="en-US" sz="6000" dirty="0">
                <a:latin typeface="Times New Roman" panose="02020603050405020304" pitchFamily="18" charset="0"/>
                <a:cs typeface="Times New Roman" panose="02020603050405020304" pitchFamily="18" charset="0"/>
              </a:rPr>
              <a:t>. </a:t>
            </a:r>
          </a:p>
          <a:p>
            <a:pPr marL="0" indent="0">
              <a:buNone/>
            </a:pP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Làm</a:t>
            </a:r>
            <a:r>
              <a:rPr lang="en-US" sz="6000" dirty="0">
                <a:latin typeface="Times New Roman" panose="02020603050405020304" pitchFamily="18" charset="0"/>
                <a:cs typeface="Times New Roman" panose="02020603050405020304" pitchFamily="18" charset="0"/>
              </a:rPr>
              <a:t> bay </a:t>
            </a:r>
            <a:r>
              <a:rPr lang="en-US" sz="6000" dirty="0" err="1">
                <a:latin typeface="Times New Roman" panose="02020603050405020304" pitchFamily="18" charset="0"/>
                <a:cs typeface="Times New Roman" panose="02020603050405020304" pitchFamily="18" charset="0"/>
              </a:rPr>
              <a:t>hơi</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và</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ngưng</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tụ</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thu</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được</a:t>
            </a:r>
            <a:r>
              <a:rPr lang="en-US" sz="6000" dirty="0">
                <a:latin typeface="Times New Roman" panose="02020603050405020304" pitchFamily="18" charset="0"/>
                <a:cs typeface="Times New Roman" panose="02020603050405020304" pitchFamily="18" charset="0"/>
              </a:rPr>
              <a:t> </a:t>
            </a:r>
            <a:r>
              <a:rPr lang="en-US" sz="6000" dirty="0" err="1">
                <a:latin typeface="Times New Roman" panose="02020603050405020304" pitchFamily="18" charset="0"/>
                <a:cs typeface="Times New Roman" panose="02020603050405020304" pitchFamily="18" charset="0"/>
              </a:rPr>
              <a:t>rượu</a:t>
            </a:r>
            <a:r>
              <a:rPr lang="en-US" sz="6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8099703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Tài Liệu 21-22-\o-nhiem-bui-min-o-tphcm-ha-noi.jpg"/>
          <p:cNvPicPr>
            <a:picLocks noChangeAspect="1" noChangeArrowheads="1"/>
          </p:cNvPicPr>
          <p:nvPr/>
        </p:nvPicPr>
        <p:blipFill>
          <a:blip r:embed="rId2"/>
          <a:srcRect/>
          <a:stretch>
            <a:fillRect/>
          </a:stretch>
        </p:blipFill>
        <p:spPr bwMode="auto">
          <a:xfrm>
            <a:off x="381000" y="228600"/>
            <a:ext cx="3733800" cy="297180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1027" name="Picture 3" descr="D:\Tài Liệu 21-22-\o-nhiem-khong-khi.jpg"/>
          <p:cNvPicPr>
            <a:picLocks noChangeAspect="1" noChangeArrowheads="1"/>
          </p:cNvPicPr>
          <p:nvPr/>
        </p:nvPicPr>
        <p:blipFill>
          <a:blip r:embed="rId3"/>
          <a:srcRect/>
          <a:stretch>
            <a:fillRect/>
          </a:stretch>
        </p:blipFill>
        <p:spPr bwMode="auto">
          <a:xfrm>
            <a:off x="4572000" y="304800"/>
            <a:ext cx="3962400" cy="289560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1030" name="Picture 6" descr="D:\Tài Liệu 21-22-\1569470591-9-khong-khi-tphcm-o-nhiem-bui-min-nghiem-trong-so-tn-o-nhiem-1-1569468965-width660height440.jpg"/>
          <p:cNvPicPr>
            <a:picLocks noChangeAspect="1" noChangeArrowheads="1"/>
          </p:cNvPicPr>
          <p:nvPr/>
        </p:nvPicPr>
        <p:blipFill>
          <a:blip r:embed="rId4"/>
          <a:srcRect/>
          <a:stretch>
            <a:fillRect/>
          </a:stretch>
        </p:blipFill>
        <p:spPr bwMode="auto">
          <a:xfrm>
            <a:off x="4572000" y="3352800"/>
            <a:ext cx="3962400" cy="2819400"/>
          </a:xfrm>
          <a:prstGeom prst="rect">
            <a:avLst/>
          </a:prstGeom>
          <a:ln>
            <a:noFill/>
          </a:ln>
          <a:effectLst>
            <a:outerShdw blurRad="292100" dist="139700" dir="2700000" algn="tl" rotWithShape="0">
              <a:srgbClr val="333333">
                <a:alpha val="65000"/>
              </a:srgbClr>
            </a:outerShdw>
          </a:effectLst>
        </p:spPr>
      </p:pic>
      <p:sp>
        <p:nvSpPr>
          <p:cNvPr id="9" name="Rectangle 8"/>
          <p:cNvSpPr/>
          <p:nvPr/>
        </p:nvSpPr>
        <p:spPr>
          <a:xfrm>
            <a:off x="152400" y="228601"/>
            <a:ext cx="8077200" cy="83099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sz="2400" dirty="0" err="1" smtClean="0">
                <a:solidFill>
                  <a:srgbClr val="FF0000"/>
                </a:solidFill>
                <a:latin typeface="Times New Roman" pitchFamily="18" charset="0"/>
                <a:ea typeface="Arial" pitchFamily="34" charset="0"/>
                <a:cs typeface="Times New Roman" pitchFamily="18" charset="0"/>
              </a:rPr>
              <a:t>Hiện</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tượng</a:t>
            </a:r>
            <a:r>
              <a:rPr lang="en-US" sz="2400" dirty="0" smtClean="0">
                <a:solidFill>
                  <a:srgbClr val="FF0000"/>
                </a:solidFill>
                <a:latin typeface="Times New Roman" pitchFamily="18" charset="0"/>
                <a:ea typeface="Arial" pitchFamily="34" charset="0"/>
                <a:cs typeface="Times New Roman" pitchFamily="18" charset="0"/>
              </a:rPr>
              <a:t> ô </a:t>
            </a:r>
            <a:r>
              <a:rPr lang="en-US" sz="2400" dirty="0" err="1" smtClean="0">
                <a:solidFill>
                  <a:srgbClr val="FF0000"/>
                </a:solidFill>
                <a:latin typeface="Times New Roman" pitchFamily="18" charset="0"/>
                <a:ea typeface="Arial" pitchFamily="34" charset="0"/>
                <a:cs typeface="Times New Roman" pitchFamily="18" charset="0"/>
              </a:rPr>
              <a:t>nhiễm</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bụi</a:t>
            </a:r>
            <a:r>
              <a:rPr lang="en-US" sz="2400" dirty="0" smtClean="0">
                <a:solidFill>
                  <a:srgbClr val="FF0000"/>
                </a:solidFill>
                <a:latin typeface="Times New Roman" pitchFamily="18" charset="0"/>
                <a:ea typeface="Arial" pitchFamily="34" charset="0"/>
                <a:cs typeface="Times New Roman" pitchFamily="18" charset="0"/>
              </a:rPr>
              <a:t> min ở </a:t>
            </a:r>
            <a:r>
              <a:rPr lang="en-US" sz="2400" dirty="0" err="1" smtClean="0">
                <a:solidFill>
                  <a:srgbClr val="FF0000"/>
                </a:solidFill>
                <a:latin typeface="Times New Roman" pitchFamily="18" charset="0"/>
                <a:ea typeface="Arial" pitchFamily="34" charset="0"/>
                <a:cs typeface="Times New Roman" pitchFamily="18" charset="0"/>
              </a:rPr>
              <a:t>các</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thành</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phố</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lớn</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rất</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cao</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Hãy</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đưa</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ra</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các</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biện</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pháp</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để</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bảo</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vệ</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sức</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khỏe</a:t>
            </a:r>
            <a:r>
              <a:rPr lang="en-US" sz="2400" dirty="0" smtClean="0">
                <a:solidFill>
                  <a:srgbClr val="FF0000"/>
                </a:solidFill>
                <a:latin typeface="Times New Roman" pitchFamily="18" charset="0"/>
                <a:ea typeface="Arial" pitchFamily="34" charset="0"/>
                <a:cs typeface="Times New Roman" pitchFamily="18" charset="0"/>
              </a:rPr>
              <a:t> </a:t>
            </a:r>
            <a:r>
              <a:rPr lang="en-US" sz="2400" dirty="0" err="1" smtClean="0">
                <a:solidFill>
                  <a:srgbClr val="FF0000"/>
                </a:solidFill>
                <a:latin typeface="Times New Roman" pitchFamily="18" charset="0"/>
                <a:ea typeface="Arial" pitchFamily="34" charset="0"/>
                <a:cs typeface="Times New Roman" pitchFamily="18" charset="0"/>
              </a:rPr>
              <a:t>cho</a:t>
            </a:r>
            <a:r>
              <a:rPr lang="en-US" sz="2400" dirty="0" smtClean="0">
                <a:solidFill>
                  <a:srgbClr val="FF0000"/>
                </a:solidFill>
                <a:latin typeface="Times New Roman" pitchFamily="18" charset="0"/>
                <a:ea typeface="Arial" pitchFamily="34" charset="0"/>
                <a:cs typeface="Times New Roman" pitchFamily="18" charset="0"/>
              </a:rPr>
              <a:t> con </a:t>
            </a:r>
            <a:r>
              <a:rPr lang="en-US" sz="2400" dirty="0" err="1" smtClean="0">
                <a:solidFill>
                  <a:srgbClr val="FF0000"/>
                </a:solidFill>
                <a:latin typeface="Times New Roman" pitchFamily="18" charset="0"/>
                <a:ea typeface="Arial" pitchFamily="34" charset="0"/>
                <a:cs typeface="Times New Roman" pitchFamily="18" charset="0"/>
              </a:rPr>
              <a:t>người</a:t>
            </a:r>
            <a:r>
              <a:rPr lang="en-US" sz="2400" dirty="0" smtClean="0">
                <a:solidFill>
                  <a:srgbClr val="FF0000"/>
                </a:solidFill>
                <a:latin typeface="Times New Roman" pitchFamily="18" charset="0"/>
                <a:ea typeface="Arial" pitchFamily="34" charset="0"/>
                <a:cs typeface="Times New Roman" pitchFamily="18" charset="0"/>
              </a:rPr>
              <a:t>?</a:t>
            </a:r>
            <a:endParaRPr lang="en-US" sz="2400" dirty="0">
              <a:solidFill>
                <a:srgbClr val="FF0000"/>
              </a:solidFill>
              <a:latin typeface="Times New Roman" pitchFamily="18" charset="0"/>
              <a:cs typeface="Times New Roman" pitchFamily="18" charset="0"/>
            </a:endParaRPr>
          </a:p>
        </p:txBody>
      </p:sp>
      <p:pic>
        <p:nvPicPr>
          <p:cNvPr id="1031" name="Picture 7" descr="D:\Tài Liệu 21-22-\o-nhiem-khong-khi.jpg"/>
          <p:cNvPicPr>
            <a:picLocks noChangeAspect="1" noChangeArrowheads="1"/>
          </p:cNvPicPr>
          <p:nvPr/>
        </p:nvPicPr>
        <p:blipFill>
          <a:blip r:embed="rId3"/>
          <a:srcRect/>
          <a:stretch>
            <a:fillRect/>
          </a:stretch>
        </p:blipFill>
        <p:spPr bwMode="auto">
          <a:xfrm>
            <a:off x="457200" y="3429000"/>
            <a:ext cx="3733800" cy="264318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arn(inVertical)">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27"/>
                                        </p:tgtEl>
                                        <p:attrNameLst>
                                          <p:attrName>style.visibility</p:attrName>
                                        </p:attrNameLst>
                                      </p:cBhvr>
                                      <p:to>
                                        <p:strVal val="visible"/>
                                      </p:to>
                                    </p:set>
                                    <p:animEffect transition="in" filter="barn(inVertical)">
                                      <p:cBhvr>
                                        <p:cTn id="12" dur="500"/>
                                        <p:tgtEl>
                                          <p:spTgt spid="102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031"/>
                                        </p:tgtEl>
                                        <p:attrNameLst>
                                          <p:attrName>style.visibility</p:attrName>
                                        </p:attrNameLst>
                                      </p:cBhvr>
                                      <p:to>
                                        <p:strVal val="visible"/>
                                      </p:to>
                                    </p:set>
                                    <p:animEffect transition="in" filter="barn(inVertical)">
                                      <p:cBhvr>
                                        <p:cTn id="17" dur="500"/>
                                        <p:tgtEl>
                                          <p:spTgt spid="1031"/>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1030"/>
                                        </p:tgtEl>
                                        <p:attrNameLst>
                                          <p:attrName>style.visibility</p:attrName>
                                        </p:attrNameLst>
                                      </p:cBhvr>
                                      <p:to>
                                        <p:strVal val="visible"/>
                                      </p:to>
                                    </p:set>
                                    <p:animEffect transition="in" filter="wheel(1)">
                                      <p:cBhvr>
                                        <p:cTn id="22" dur="2000"/>
                                        <p:tgtEl>
                                          <p:spTgt spid="1030"/>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circle(in)">
                                      <p:cBhvr>
                                        <p:cTn id="2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535</TotalTime>
  <Words>945</Words>
  <Application>Microsoft Office PowerPoint</Application>
  <PresentationFormat>On-screen Show (4:3)</PresentationFormat>
  <Paragraphs>96</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Admin</cp:lastModifiedBy>
  <cp:revision>116</cp:revision>
  <dcterms:created xsi:type="dcterms:W3CDTF">2021-08-12T13:57:05Z</dcterms:created>
  <dcterms:modified xsi:type="dcterms:W3CDTF">2023-11-13T15:16:32Z</dcterms:modified>
</cp:coreProperties>
</file>