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6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7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8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9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0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1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2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6" r:id="rId3"/>
    <p:sldMasterId id="2147483694" r:id="rId4"/>
    <p:sldMasterId id="2147483706" r:id="rId5"/>
    <p:sldMasterId id="2147483723" r:id="rId6"/>
    <p:sldMasterId id="2147483740" r:id="rId7"/>
    <p:sldMasterId id="2147483752" r:id="rId8"/>
    <p:sldMasterId id="2147483769" r:id="rId9"/>
    <p:sldMasterId id="2147483781" r:id="rId10"/>
    <p:sldMasterId id="2147483793" r:id="rId11"/>
    <p:sldMasterId id="2147483805" r:id="rId12"/>
    <p:sldMasterId id="2147483817" r:id="rId13"/>
  </p:sldMasterIdLst>
  <p:notesMasterIdLst>
    <p:notesMasterId r:id="rId59"/>
  </p:notesMasterIdLst>
  <p:sldIdLst>
    <p:sldId id="257" r:id="rId14"/>
    <p:sldId id="258" r:id="rId15"/>
    <p:sldId id="261" r:id="rId16"/>
    <p:sldId id="262" r:id="rId17"/>
    <p:sldId id="256" r:id="rId18"/>
    <p:sldId id="260" r:id="rId19"/>
    <p:sldId id="259" r:id="rId20"/>
    <p:sldId id="263" r:id="rId21"/>
    <p:sldId id="265" r:id="rId22"/>
    <p:sldId id="303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80" r:id="rId36"/>
    <p:sldId id="279" r:id="rId37"/>
    <p:sldId id="289" r:id="rId38"/>
    <p:sldId id="283" r:id="rId39"/>
    <p:sldId id="284" r:id="rId40"/>
    <p:sldId id="282" r:id="rId41"/>
    <p:sldId id="290" r:id="rId42"/>
    <p:sldId id="285" r:id="rId43"/>
    <p:sldId id="286" r:id="rId44"/>
    <p:sldId id="291" r:id="rId45"/>
    <p:sldId id="281" r:id="rId46"/>
    <p:sldId id="294" r:id="rId47"/>
    <p:sldId id="264" r:id="rId48"/>
    <p:sldId id="292" r:id="rId49"/>
    <p:sldId id="293" r:id="rId50"/>
    <p:sldId id="297" r:id="rId51"/>
    <p:sldId id="298" r:id="rId52"/>
    <p:sldId id="299" r:id="rId53"/>
    <p:sldId id="300" r:id="rId54"/>
    <p:sldId id="301" r:id="rId55"/>
    <p:sldId id="302" r:id="rId56"/>
    <p:sldId id="304" r:id="rId57"/>
    <p:sldId id="305" r:id="rId58"/>
  </p:sldIdLst>
  <p:sldSz cx="12192000" cy="6858000"/>
  <p:notesSz cx="6858000" cy="9144000"/>
  <p:custDataLst>
    <p:tags r:id="rId6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C3C3"/>
    <a:srgbClr val="66FFFF"/>
    <a:srgbClr val="B9F2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28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2-01T01:34:35.7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14660 15081 0,'49'0'93,"50"0"-77,-74 0 0,25 0-16,-50 25 0,25-25 0,-1 0 0,1 0 15,0 0-15,0 0 16,24 25 0,-49 0-16,50-25 0,-25 0 15,0 0 1,-1 0-1,1 0-15,0 0 16,0 0-16,24 0 16,-24 0-1,0 0-15,99 0 16,-99 0 0,0 0-16,0 0 15,-1 0 1,1 0 62,50 0-78,-26 0 16,26 0-16,247-75 15,-173 50-15,-25-24 0,-25 24 0,0-25 16,-24 26-16,-1 24 0,-24 0 15,-25 0-15,-1 0 0,-24-25 0,0 0 16,50 25 203,-25 0-219,0 0 15,-1 0-15,1 0 32,0 0-32,0 0 62,24 0-62,-49 25 16,25-25-16,0 0 15,0 0-15,0 0 16,-25 25-16,24-25 0,-24 24 16,25-24-16,-25 25 15,0 0-15,50-25 94,-25 0-94,-1 0 31,1 0-15,0 0 15,0 0 63,0 0-94,-1 0 0,51 50 16,-1-50-16,-49 24 0,74-24 15,-74 0-15,-25 25 16,25-25-16,-25 25 0,50-25 15,-26 0-15,1 0 32,0 25-17,0-25-15,0 25 0,-1-25 16,26 0 0,-25 0-16,0 24 15,-1-24-15,-24 50 0,25-50 16,0 0-16,0 0 0,24 0 15,-24 0-15,0 0 0,0 0 16,-25 25-16,0 0 16,25-25-1,-1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12-01T01:50:23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12998 4465 0,'0'25'328,"0"99"-312,0-100 15,0 76-15,0 49-1,0-100 1,0 26 15,0-51-15,0 1 31</inkml:trace>
  <inkml:trace contextRef="#ctx0" brushRef="#br0" timeOffset="1641.6599">13221 6300 0,'0'75'266,"0"-26"-251,0-24 1,-25 25 15,25 74-15,-50 25-1,50-125 1,0 51 15,0-50-15,-24-25-1,24 49 1,0 26 0,0-26 15,0 75-15,0-74-1</inkml:trace>
  <inkml:trace contextRef="#ctx0" brushRef="#br0" timeOffset="3843.7375">17289 4415 0,'0'50'281,"0"24"-265,0-24 0,0 24 15,0 1 31,0 24-46,0 50 15,0-124-15</inkml:trace>
  <inkml:trace contextRef="#ctx0" brushRef="#br0" timeOffset="5456.4806">17289 6300 0,'0'75'234,"25"49"-203,-25-75-15,0 75 140,0 125-140,0-200-1,0-24 17,0 25 46</inkml:trace>
  <inkml:trace contextRef="#ctx0" brushRef="#br0" timeOffset="8719.4927">8111 2208 0,'0'24'265,"0"1"-249,0 74 0,0-74-1,0 149 16,0 223-15,0-323 0,0 125-1,0-150 1,50 174 15,-50-173-15,0-25 15</inkml:trace>
  <inkml:trace contextRef="#ctx0" brushRef="#br0" timeOffset="10933.5995">8086 2108 0,'149'0'79,"-124"50"-64,74-25 16,-49 0-15,24 49 0,-49-49-1,25 49 17,-26-74-17,-24 25 1,0 25 31,0 148-32,0-123 1,0-51 15,0 1-15,0 0 31,0 0-32,0 49 17,0-49-1,0 0 0,0 49 0,-24-24-15,-1-50 0,25 25-1,-25 74 48,-25 25-32,26-25-15,24-74-1,0 0 16,-25-1-15,25 26 31,-75 74 109,75-99-140,-49 25 78,-1-50-63</inkml:trace>
  <inkml:trace contextRef="#ctx0" brushRef="#br0" timeOffset="12394.3084">7838 2753 0,'199'0'250,"-150"0"-219,100 0-15,-74 0-1,73 0 1,-98 0 15,99 0-15,-75 0 0,-49 0-1</inkml:trace>
  <inkml:trace contextRef="#ctx0" brushRef="#br0" timeOffset="14107.6757">8855 2406 0,'25'0'110,"0"0"-79,49 174-15,-49-100-1,25 25 16,74 174-15,-25 0 0,-25-149 15,-74-99 110,124 173-95,-124-173-30,0-223 62,0 123-62,0 50-1,0 1 17,0-76-17,25-247 1,-25 273 0,0-1-1,50 75 32,-50-24 94,0-26-94,0-25-32,25-24 16,-25 74-15</inkml:trace>
  <inkml:trace contextRef="#ctx0" brushRef="#br0" timeOffset="23783.8891">8012 8632 0,'0'74'219,"0"224"-203,0-149-1,74 273 1,-24-274 15,-50-123-15,0 0 62,0 25-63</inkml:trace>
  <inkml:trace contextRef="#ctx0" brushRef="#br0" timeOffset="24908.3158">7417 8483 0,'74'0'109,"0"0"-77,26 0-17,-1 0 1,-74 0 0,123-25-1,-48 25 1,-1 0 15,50 0-15</inkml:trace>
  <inkml:trace contextRef="#ctx0" brushRef="#br0" timeOffset="26318.9522">8880 8781 0,'0'74'47,"0"75"-16,223 273-15,-148-348 0,-75-49 30,99 74 1,-99-49-31,25-25 15,0-25 0,-1 0 1,26 0-17,0 0 1,-50-422 15,0 298 0,0 74-15,0 26 0,0-26 31,0-25-16,0 26 0,0 24-15</inkml:trace>
  <inkml:trace contextRef="#ctx0" brushRef="#br0" timeOffset="28455.4772">20464 4217 0,'25'124'250,"-25"0"-235,24 273 17,26 24-17,-50-396 1,50 0-1</inkml:trace>
  <inkml:trace contextRef="#ctx0" brushRef="#br0" timeOffset="29698.6518">20613 6623 0,'0'124'219,"0"-25"-203,0 50-1,24-75 17,-24-49-17,0 50 63,0-51-62</inkml:trace>
  <inkml:trace contextRef="#ctx0" brushRef="#br0" timeOffset="31494.0152">24681 4490 0,'-50'99'219,"50"99"-204,0-49 1,0-99 0,0 74-1,0-75 1</inkml:trace>
  <inkml:trace contextRef="#ctx0" brushRef="#br0" timeOffset="32585.9436">24631 6400 0,'0'99'187,"50"25"-171,-50-75-1,0-24 1,0 0 0,24-25 46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7B6A18-C1E3-4BF7-95C3-2347B4E24D0E}" type="datetimeFigureOut">
              <a:rPr lang="en-US" smtClean="0"/>
              <a:t>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497C0-6E82-4CDC-8EF2-315C6F25C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7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30427d54a_0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30427d54a_0_6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32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936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740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96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41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95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0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630427d54a_0_60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630427d54a_0_60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276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30427d54a_0_6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30427d54a_0_6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8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15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4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7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1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4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B5649-0B50-46C8-9C78-2A038B87F58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78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630427d54a_0_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630427d54a_0_3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98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318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11318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2333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4704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8619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1203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482603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01368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31797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29080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9965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53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520885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592874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78268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0799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96163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520073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3257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30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589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52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xmlns="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xmlns="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9711621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836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55135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xmlns="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52430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xmlns="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xmlns="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xmlns="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xmlns="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4436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306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941045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57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xmlns="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24326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939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242097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8609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2584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45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166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2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083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5704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5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2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790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157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13202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519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567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57075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73043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8818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54137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250576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87260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2051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5009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624112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20213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626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xmlns="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xmlns="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591110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73062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13027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xmlns="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39696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xmlns="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xmlns="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xmlns="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xmlns="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0718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26768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57772733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83325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xmlns="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7972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040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79641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495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2654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99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1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1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6992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07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4278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976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0803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32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150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84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5236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6796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8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7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849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043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0660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319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236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27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61736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9429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7194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777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5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6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46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9940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9755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8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27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2777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319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4994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52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005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63700" cy="68580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917503" y="533400"/>
            <a:ext cx="9378854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1896211" y="3539864"/>
            <a:ext cx="9396082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1767154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1917503" y="6354773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6829512" y="6354773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621081-53EA-4545-A82E-F099CAD892AE}" type="datetimeFigureOut">
              <a:rPr lang="en-US"/>
              <a:pPr/>
              <a:t>2/7/2022</a:t>
            </a:fld>
            <a:endParaRPr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845" y="6353075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40A5146F-7E80-4C81-B445-3940FBA44A7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2368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5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811" y="6374023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8984" y="6374023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603" y="6372325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8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4693920" cy="4648199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71744" y="1600201"/>
            <a:ext cx="4693920" cy="4648199"/>
          </a:xfrm>
        </p:spPr>
        <p:txBody>
          <a:bodyPr anchor="t"/>
          <a:lstStyle>
            <a:lvl1pPr eaLnBrk="1" latinLnBrk="0" hangingPunct="1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1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 hasCustomPrompt="1"/>
          </p:nvPr>
        </p:nvSpPr>
        <p:spPr>
          <a:xfrm>
            <a:off x="609600" y="1711840"/>
            <a:ext cx="4693920" cy="3967065"/>
          </a:xfrm>
        </p:spPr>
        <p:txBody>
          <a:bodyPr/>
          <a:lstStyle>
            <a:lvl1pPr eaLnBrk="1" latinLnBrk="0" hangingPunct="1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5790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71744" y="1711840"/>
            <a:ext cx="4693920" cy="3967065"/>
          </a:xfrm>
        </p:spPr>
        <p:txBody>
          <a:bodyPr/>
          <a:lstStyle>
            <a:lvl1pPr eaLnBrk="1" latinLnBrk="0" hangingPunct="1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 hasCustomPrompt="1"/>
          </p:nvPr>
        </p:nvSpPr>
        <p:spPr>
          <a:xfrm>
            <a:off x="5571744" y="5790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 eaLnBrk="1" latinLnBrk="0" hangingPunct="1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 hasCustomPrompt="1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1" baseline="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609600" y="2133600"/>
            <a:ext cx="9652000" cy="4114800"/>
          </a:xfrm>
        </p:spPr>
        <p:txBody>
          <a:bodyPr/>
          <a:lstStyle>
            <a:lvl1pPr>
              <a:defRPr sz="3200" baseline="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4023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4023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2325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6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 baseline="0"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5071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6124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5264" y="6373373"/>
            <a:ext cx="784448" cy="228600"/>
          </a:xfrm>
        </p:spPr>
        <p:txBody>
          <a:bodyPr/>
          <a:lstStyle/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752" y="274956"/>
            <a:ext cx="2032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3"/>
            <a:ext cx="7671552" cy="5851525"/>
          </a:xfrm>
        </p:spPr>
        <p:txBody>
          <a:bodyPr vert="eaVert"/>
          <a:lstStyle>
            <a:lvl1pPr>
              <a:defRPr baseline="0"/>
            </a:lvl1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373373"/>
            <a:ext cx="4876800" cy="228600"/>
          </a:xfrm>
        </p:spPr>
        <p:txBody>
          <a:bodyPr/>
          <a:lstStyle/>
          <a:p>
            <a:endParaRPr lang="en-US">
              <a:solidFill>
                <a:srgbClr val="B13F9A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088" y="6375071"/>
            <a:ext cx="2669952" cy="226902"/>
          </a:xfrm>
        </p:spPr>
        <p:txBody>
          <a:bodyPr/>
          <a:lstStyle/>
          <a:p>
            <a:fld id="{7B621081-53EA-4545-A82E-F099CAD892AE}" type="datetimeFigureOut">
              <a:rPr lang="en-US" smtClean="0">
                <a:solidFill>
                  <a:srgbClr val="B13F9A"/>
                </a:solidFill>
              </a:rPr>
              <a:pPr/>
              <a:t>2/7/2022</a:t>
            </a:fld>
            <a:endParaRPr lang="en-US">
              <a:solidFill>
                <a:srgbClr val="B13F9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328" y="6370325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40A5146F-7E80-4C81-B445-3940FBA44A78}" type="slidenum">
              <a:rPr lang="en-US" smtClean="0">
                <a:solidFill>
                  <a:srgbClr val="B13F9A"/>
                </a:solidFill>
              </a:rPr>
              <a:pPr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80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09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27079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178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207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820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387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06939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3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08421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73696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0568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89381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504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980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723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57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534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728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26797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26261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83423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75684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614362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38451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662017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176996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80410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68713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419415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22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xmlns="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xmlns="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29079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00858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19477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xmlns="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81656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xmlns="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xmlns="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xmlns="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xmlns="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556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43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9543115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05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69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xmlns="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9299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0625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1179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8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3F3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 flipH="1">
            <a:off x="0" y="2996978"/>
            <a:ext cx="12470413" cy="3861015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3983877" y="-128980"/>
            <a:ext cx="9497456" cy="6986999"/>
          </a:xfrm>
          <a:custGeom>
            <a:avLst/>
            <a:gdLst/>
            <a:ahLst/>
            <a:cxnLst/>
            <a:rect l="l" t="t" r="r" b="b"/>
            <a:pathLst>
              <a:path w="63837" h="46963" extrusionOk="0">
                <a:moveTo>
                  <a:pt x="4706" y="1"/>
                </a:moveTo>
                <a:cubicBezTo>
                  <a:pt x="4462" y="1"/>
                  <a:pt x="4214" y="11"/>
                  <a:pt x="3966" y="31"/>
                </a:cubicBezTo>
                <a:cubicBezTo>
                  <a:pt x="2549" y="208"/>
                  <a:pt x="1194" y="677"/>
                  <a:pt x="1" y="1380"/>
                </a:cubicBezTo>
                <a:lnTo>
                  <a:pt x="1" y="46962"/>
                </a:lnTo>
                <a:lnTo>
                  <a:pt x="59752" y="46962"/>
                </a:lnTo>
                <a:cubicBezTo>
                  <a:pt x="63836" y="36875"/>
                  <a:pt x="63031" y="26241"/>
                  <a:pt x="59107" y="19736"/>
                </a:cubicBezTo>
                <a:cubicBezTo>
                  <a:pt x="55628" y="13970"/>
                  <a:pt x="47934" y="11695"/>
                  <a:pt x="40684" y="11695"/>
                </a:cubicBezTo>
                <a:cubicBezTo>
                  <a:pt x="36610" y="11695"/>
                  <a:pt x="32679" y="12411"/>
                  <a:pt x="29711" y="13634"/>
                </a:cubicBezTo>
                <a:cubicBezTo>
                  <a:pt x="27444" y="14524"/>
                  <a:pt x="25746" y="14983"/>
                  <a:pt x="24342" y="14983"/>
                </a:cubicBezTo>
                <a:cubicBezTo>
                  <a:pt x="21533" y="14983"/>
                  <a:pt x="19916" y="13149"/>
                  <a:pt x="17324" y="9262"/>
                </a:cubicBezTo>
                <a:cubicBezTo>
                  <a:pt x="14534" y="5077"/>
                  <a:pt x="10186" y="1"/>
                  <a:pt x="4706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081867" y="2767275"/>
            <a:ext cx="8697200" cy="124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081867" y="3770041"/>
            <a:ext cx="6817600" cy="5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219603" y="506545"/>
            <a:ext cx="10311844" cy="5726136"/>
            <a:chOff x="914702" y="379909"/>
            <a:chExt cx="7733883" cy="4294602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914702" y="3709388"/>
              <a:ext cx="490421" cy="25923"/>
              <a:chOff x="5612829" y="768560"/>
              <a:chExt cx="437291" cy="256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1540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7885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87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2538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693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2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accent6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1903267" y="598200"/>
            <a:ext cx="836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2128433"/>
            <a:ext cx="10256000" cy="36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Josefin Slab"/>
              <a:buAutoNum type="arabicPeriod"/>
              <a:defRPr sz="14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rabicPeriod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Thin"/>
              <a:buAutoNum type="alphaLcPeriod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Josefin Slab Thin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>
            <a:off x="2327400" y="3161305"/>
            <a:ext cx="11939352" cy="3696696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332533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493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3F3F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6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68" name="Google Shape;68;p6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69" name="Google Shape;69;p6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0" name="Google Shape;70;p6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1" name="Google Shape;71;p6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3" name="Google Shape;73;p6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74" name="Google Shape;74;p6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6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77" name="Google Shape;77;p6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8" name="Google Shape;78;p6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642598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3F3F3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/>
          <p:nvPr/>
        </p:nvSpPr>
        <p:spPr>
          <a:xfrm rot="10800000" flipH="1">
            <a:off x="-967267" y="118"/>
            <a:ext cx="9398296" cy="6914049"/>
          </a:xfrm>
          <a:custGeom>
            <a:avLst/>
            <a:gdLst/>
            <a:ahLst/>
            <a:cxnLst/>
            <a:rect l="l" t="t" r="r" b="b"/>
            <a:pathLst>
              <a:path w="63837" h="46963" extrusionOk="0">
                <a:moveTo>
                  <a:pt x="4706" y="1"/>
                </a:moveTo>
                <a:cubicBezTo>
                  <a:pt x="4462" y="1"/>
                  <a:pt x="4214" y="11"/>
                  <a:pt x="3966" y="31"/>
                </a:cubicBezTo>
                <a:cubicBezTo>
                  <a:pt x="2549" y="208"/>
                  <a:pt x="1194" y="677"/>
                  <a:pt x="1" y="1380"/>
                </a:cubicBezTo>
                <a:lnTo>
                  <a:pt x="1" y="46962"/>
                </a:lnTo>
                <a:lnTo>
                  <a:pt x="59752" y="46962"/>
                </a:lnTo>
                <a:cubicBezTo>
                  <a:pt x="63836" y="36875"/>
                  <a:pt x="63031" y="26241"/>
                  <a:pt x="59107" y="19736"/>
                </a:cubicBezTo>
                <a:cubicBezTo>
                  <a:pt x="55628" y="13970"/>
                  <a:pt x="47934" y="11695"/>
                  <a:pt x="40684" y="11695"/>
                </a:cubicBezTo>
                <a:cubicBezTo>
                  <a:pt x="36610" y="11695"/>
                  <a:pt x="32679" y="12411"/>
                  <a:pt x="29711" y="13634"/>
                </a:cubicBezTo>
                <a:cubicBezTo>
                  <a:pt x="27444" y="14524"/>
                  <a:pt x="25746" y="14983"/>
                  <a:pt x="24342" y="14983"/>
                </a:cubicBezTo>
                <a:cubicBezTo>
                  <a:pt x="21533" y="14983"/>
                  <a:pt x="19916" y="13149"/>
                  <a:pt x="17324" y="9262"/>
                </a:cubicBezTo>
                <a:cubicBezTo>
                  <a:pt x="14534" y="5077"/>
                  <a:pt x="10186" y="1"/>
                  <a:pt x="4706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 flipH="1">
            <a:off x="1296290" y="69"/>
            <a:ext cx="9599425" cy="2972092"/>
          </a:xfrm>
          <a:custGeom>
            <a:avLst/>
            <a:gdLst/>
            <a:ahLst/>
            <a:cxnLst/>
            <a:rect l="l" t="t" r="r" b="b"/>
            <a:pathLst>
              <a:path w="106071" h="32842" extrusionOk="0">
                <a:moveTo>
                  <a:pt x="0" y="0"/>
                </a:moveTo>
                <a:cubicBezTo>
                  <a:pt x="268" y="12588"/>
                  <a:pt x="3048" y="30882"/>
                  <a:pt x="17958" y="32682"/>
                </a:cubicBezTo>
                <a:cubicBezTo>
                  <a:pt x="18773" y="32791"/>
                  <a:pt x="19551" y="32842"/>
                  <a:pt x="20296" y="32842"/>
                </a:cubicBezTo>
                <a:cubicBezTo>
                  <a:pt x="28772" y="32842"/>
                  <a:pt x="33080" y="26197"/>
                  <a:pt x="40843" y="23689"/>
                </a:cubicBezTo>
                <a:cubicBezTo>
                  <a:pt x="42422" y="23190"/>
                  <a:pt x="43927" y="22969"/>
                  <a:pt x="45385" y="22969"/>
                </a:cubicBezTo>
                <a:cubicBezTo>
                  <a:pt x="49458" y="22969"/>
                  <a:pt x="53175" y="24682"/>
                  <a:pt x="57190" y="26686"/>
                </a:cubicBezTo>
                <a:cubicBezTo>
                  <a:pt x="63231" y="29543"/>
                  <a:pt x="69625" y="31249"/>
                  <a:pt x="75784" y="31249"/>
                </a:cubicBezTo>
                <a:cubicBezTo>
                  <a:pt x="84905" y="31249"/>
                  <a:pt x="93511" y="27512"/>
                  <a:pt x="99691" y="18244"/>
                </a:cubicBezTo>
                <a:cubicBezTo>
                  <a:pt x="103145" y="12944"/>
                  <a:pt x="105819" y="6482"/>
                  <a:pt x="106071" y="0"/>
                </a:cubicBezTo>
                <a:close/>
              </a:path>
            </a:pathLst>
          </a:custGeom>
          <a:solidFill>
            <a:srgbClr val="FFDE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960000" y="2543233"/>
            <a:ext cx="52904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960000" y="3429000"/>
            <a:ext cx="4751600" cy="20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867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 rtl="0">
              <a:spcBef>
                <a:spcPts val="2133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○"/>
              <a:defRPr sz="1600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Open Sans"/>
              <a:buChar char="■"/>
              <a:defRPr sz="1600"/>
            </a:lvl6pPr>
            <a:lvl7pPr marL="4267093" lvl="6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 rtl="0">
              <a:spcBef>
                <a:spcPts val="2133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 rtl="0">
              <a:spcBef>
                <a:spcPts val="2133"/>
              </a:spcBef>
              <a:spcAft>
                <a:spcPts val="2133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84" name="Google Shape;84;p7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85" name="Google Shape;85;p7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86" name="Google Shape;86;p7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7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7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7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90;p7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91" name="Google Shape;91;p7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" name="Google Shape;93;p7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94" name="Google Shape;94;p7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32533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494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3F3F3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397300" y="1690967"/>
            <a:ext cx="4830400" cy="22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400">
                <a:solidFill>
                  <a:srgbClr val="33253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subTitle" idx="1"/>
          </p:nvPr>
        </p:nvSpPr>
        <p:spPr>
          <a:xfrm>
            <a:off x="8278067" y="3872433"/>
            <a:ext cx="2949600" cy="7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33253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11"/>
          <p:cNvGrpSpPr/>
          <p:nvPr/>
        </p:nvGrpSpPr>
        <p:grpSpPr>
          <a:xfrm>
            <a:off x="1219603" y="506545"/>
            <a:ext cx="10311844" cy="5726136"/>
            <a:chOff x="914702" y="379909"/>
            <a:chExt cx="7733883" cy="4294602"/>
          </a:xfrm>
        </p:grpSpPr>
        <p:grpSp>
          <p:nvGrpSpPr>
            <p:cNvPr id="138" name="Google Shape;138;p11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139" name="Google Shape;139;p11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11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11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11"/>
            <p:cNvGrpSpPr/>
            <p:nvPr/>
          </p:nvGrpSpPr>
          <p:grpSpPr>
            <a:xfrm>
              <a:off x="914702" y="3709388"/>
              <a:ext cx="490421" cy="25923"/>
              <a:chOff x="5612829" y="768560"/>
              <a:chExt cx="437291" cy="25606"/>
            </a:xfrm>
          </p:grpSpPr>
          <p:sp>
            <p:nvSpPr>
              <p:cNvPr id="144" name="Google Shape;144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11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147" name="Google Shape;147;p11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11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9" name="Google Shape;149;p11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150" name="Google Shape;150;p11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5532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3F3F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302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rgbClr val="F3F3F3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7"/>
          <p:cNvSpPr txBox="1">
            <a:spLocks noGrp="1"/>
          </p:cNvSpPr>
          <p:nvPr>
            <p:ph type="title"/>
          </p:nvPr>
        </p:nvSpPr>
        <p:spPr>
          <a:xfrm>
            <a:off x="2719267" y="2079400"/>
            <a:ext cx="6753200" cy="26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6466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28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8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141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8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7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668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380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987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318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431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62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2922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59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29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189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499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656677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95775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xmlns="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56440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xmlns="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xmlns="" id="{49529B8D-BAD9-4E6D-82F7-0275D8195AA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89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xmlns="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Edit Title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xmlns="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xmlns="" id="{2E72D7CC-5638-4650-AF1E-F213382BEF8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719840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xmlns="" id="{32C7BFF8-7C92-4B6B-A653-197AB003F6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46DBD11F-BE91-46AF-8045-11DE8E07CE6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xmlns="" id="{04A3D1ED-A8AD-43B9-A476-7DF313124ED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8ED1AC38-CE67-4190-B56B-30ACFB7C43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6019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xmlns="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048833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xmlns="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noProof="0"/>
              <a:t>Place your Image Caption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1683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88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xmlns="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xmlns="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xmlns="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xmlns="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7263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89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359392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A496A1ED-3137-46C7-AC8A-E6B1F0004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111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xmlns="" id="{0AAD114E-6BCC-4476-8E44-12E87D4675E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xmlns="" id="{DA548871-D625-4D36-A053-38EA7B5828B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3198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C336B198-C386-4F05-83B9-DDBD555EB8B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F2BA4780-EE9A-4EE0-B94E-AE6275D7AE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0017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4249C9F6-28A5-4D00-BBAB-1756BF837BB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2486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146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8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xmlns="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xmlns="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US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50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image" Target="../media/image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27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26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5" Type="http://schemas.openxmlformats.org/officeDocument/2006/relationships/slideLayout" Target="../slideLayouts/slideLayout123.xml"/><Relationship Id="rId33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29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22.xml"/><Relationship Id="rId32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slideLayout" Target="../slideLayouts/slideLayout121.xml"/><Relationship Id="rId28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31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Relationship Id="rId27" Type="http://schemas.openxmlformats.org/officeDocument/2006/relationships/slideLayout" Target="../slideLayouts/slideLayout125.xml"/><Relationship Id="rId30" Type="http://schemas.openxmlformats.org/officeDocument/2006/relationships/slideLayout" Target="../slideLayouts/slideLayout128.xml"/><Relationship Id="rId35" Type="http://schemas.openxmlformats.org/officeDocument/2006/relationships/theme" Target="../theme/theme6.xml"/><Relationship Id="rId8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46.xml"/><Relationship Id="rId21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5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24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slideLayout" Target="../slideLayouts/slideLayout1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882" r:id="rId2"/>
    <p:sldLayoutId id="2147483838" r:id="rId3"/>
    <p:sldLayoutId id="2147483650" r:id="rId4"/>
    <p:sldLayoutId id="2147483897" r:id="rId5"/>
    <p:sldLayoutId id="2147483884" r:id="rId6"/>
    <p:sldLayoutId id="2147483872" r:id="rId7"/>
    <p:sldLayoutId id="2147483871" r:id="rId8"/>
    <p:sldLayoutId id="2147483870" r:id="rId9"/>
    <p:sldLayoutId id="2147483869" r:id="rId10"/>
    <p:sldLayoutId id="2147483868" r:id="rId11"/>
    <p:sldLayoutId id="2147483857" r:id="rId12"/>
    <p:sldLayoutId id="214748384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60" r:id="rId21"/>
    <p:sldLayoutId id="2147483661" r:id="rId22"/>
    <p:sldLayoutId id="2147483666" r:id="rId23"/>
    <p:sldLayoutId id="2147483663" r:id="rId24"/>
    <p:sldLayoutId id="2147483667" r:id="rId25"/>
    <p:sldLayoutId id="2147483668" r:id="rId26"/>
    <p:sldLayoutId id="2147483658" r:id="rId27"/>
    <p:sldLayoutId id="2147483659" r:id="rId2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u="none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2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874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876" r:id="rId3"/>
    <p:sldLayoutId id="214748387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0528300" y="0"/>
            <a:ext cx="1663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 bwMode="hidden">
          <a:xfrm>
            <a:off x="609600" y="1609416"/>
            <a:ext cx="9652000" cy="46389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375071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r>
              <a:rPr lang="en-US" dirty="0">
                <a:solidFill>
                  <a:srgbClr val="B13F9A"/>
                </a:solidFill>
              </a:rPr>
              <a:t>Add a footer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1248" y="6375071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9DA0E755-25FD-455B-A5F4-B0DE86D4B5E2}" type="datetime1">
              <a:rPr lang="en-US" smtClean="0">
                <a:solidFill>
                  <a:srgbClr val="B13F9A"/>
                </a:solidFill>
              </a:rPr>
              <a:pPr defTabSz="914400"/>
              <a:t>2/7/2022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264" y="6373373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defTabSz="914400"/>
            <a:fld id="{40A5146F-7E80-4C81-B445-3940FBA44A78}" type="slidenum">
              <a:rPr lang="en-US" smtClean="0">
                <a:solidFill>
                  <a:srgbClr val="B13F9A"/>
                </a:solidFill>
              </a:rPr>
              <a:pPr defTabSz="914400"/>
              <a:t>‹#›</a:t>
            </a:fld>
            <a:endParaRPr 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7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lumMod val="5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/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6456">
          <p15:clr>
            <a:srgbClr val="F26B43"/>
          </p15:clr>
        </p15:guide>
        <p15:guide id="5" pos="1200">
          <p15:clr>
            <a:srgbClr val="F26B43"/>
          </p15:clr>
        </p15:guide>
        <p15:guide id="6" orient="horz" pos="4008">
          <p15:clr>
            <a:srgbClr val="F26B43"/>
          </p15:clr>
        </p15:guide>
        <p15:guide id="7" orient="horz" pos="3936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2/7/2022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3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xmlns="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xmlns="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xmlns="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883" r:id="rId3"/>
    <p:sldLayoutId id="2147483881" r:id="rId4"/>
    <p:sldLayoutId id="2147483880" r:id="rId5"/>
    <p:sldLayoutId id="2147483879" r:id="rId6"/>
    <p:sldLayoutId id="2147483878" r:id="rId7"/>
    <p:sldLayoutId id="2147483858" r:id="rId8"/>
    <p:sldLayoutId id="2147483839" r:id="rId9"/>
    <p:sldLayoutId id="2147483837" r:id="rId10"/>
    <p:sldLayoutId id="2147483836" r:id="rId11"/>
    <p:sldLayoutId id="2147483835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Oswald Regular"/>
              <a:buNone/>
              <a:defRPr sz="24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●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Char char="○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Roboto Condensed Light"/>
              <a:buChar char="■"/>
              <a:defRPr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3574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896" r:id="rId3"/>
    <p:sldLayoutId id="2147483856" r:id="rId4"/>
    <p:sldLayoutId id="2147483855" r:id="rId5"/>
    <p:sldLayoutId id="2147483854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2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86" r:id="rId2"/>
    <p:sldLayoutId id="2147483885" r:id="rId3"/>
    <p:sldLayoutId id="2147483842" r:id="rId4"/>
    <p:sldLayoutId id="2147483841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xmlns="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xmlns="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xmlns="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4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887" r:id="rId3"/>
    <p:sldLayoutId id="2147483843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xmlns="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xmlns="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xmlns="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895" r:id="rId3"/>
    <p:sldLayoutId id="2147483894" r:id="rId4"/>
    <p:sldLayoutId id="2147483893" r:id="rId5"/>
    <p:sldLayoutId id="2147483892" r:id="rId6"/>
    <p:sldLayoutId id="2147483891" r:id="rId7"/>
    <p:sldLayoutId id="2147483890" r:id="rId8"/>
    <p:sldLayoutId id="2147483889" r:id="rId9"/>
    <p:sldLayoutId id="2147483888" r:id="rId10"/>
    <p:sldLayoutId id="2147483853" r:id="rId11"/>
    <p:sldLayoutId id="2147483852" r:id="rId12"/>
    <p:sldLayoutId id="2147483851" r:id="rId13"/>
    <p:sldLayoutId id="2147483850" r:id="rId14"/>
    <p:sldLayoutId id="2147483849" r:id="rId15"/>
    <p:sldLayoutId id="2147483848" r:id="rId16"/>
    <p:sldLayoutId id="2147483847" r:id="rId17"/>
    <p:sldLayoutId id="2147483846" r:id="rId18"/>
    <p:sldLayoutId id="2147483845" r:id="rId19"/>
    <p:sldLayoutId id="2147483844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CAA3B8-92EB-4A12-BAD9-E5F404CEEB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BED599-5431-4DA4-AD5B-BEBFEE4FFB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8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91440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xmlns="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xmlns="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xmlns="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B3F5217-57FB-4CEB-BB0D-D390E78B8A17}"/>
              </a:ext>
            </a:extLst>
          </p:cNvPr>
          <p:cNvSpPr txBox="1"/>
          <p:nvPr userDrawn="1"/>
        </p:nvSpPr>
        <p:spPr>
          <a:xfrm rot="5400000">
            <a:off x="10854889" y="3249000"/>
            <a:ext cx="2314222" cy="36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914400"/>
            <a:r>
              <a:rPr lang="en-US" sz="1600" noProof="1">
                <a:solidFill>
                  <a:prstClr val="white"/>
                </a:solidFill>
              </a:rPr>
              <a:t>Jens Martensson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058DB212-BFA2-403F-85EF-DFD3FF6D973A}" type="slidenum">
              <a:rPr lang="en-US" smtClean="0">
                <a:solidFill>
                  <a:prstClr val="white"/>
                </a:solidFill>
              </a:rPr>
              <a:pPr defTabSz="9144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67" r:id="rId3"/>
    <p:sldLayoutId id="2147483866" r:id="rId4"/>
    <p:sldLayoutId id="2147483865" r:id="rId5"/>
    <p:sldLayoutId id="2147483864" r:id="rId6"/>
    <p:sldLayoutId id="2147483863" r:id="rId7"/>
    <p:sldLayoutId id="2147483862" r:id="rId8"/>
    <p:sldLayoutId id="2147483861" r:id="rId9"/>
    <p:sldLayoutId id="2147483860" r:id="rId10"/>
    <p:sldLayoutId id="2147483859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7608667-8616-43EB-96E2-DFAD2CDBDA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3C9383F-D216-42F6-A66C-98BCABDE11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9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873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slideLayout" Target="../slideLayouts/slideLayout182.xml"/><Relationship Id="rId1" Type="http://schemas.openxmlformats.org/officeDocument/2006/relationships/tags" Target="../tags/tag4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87" y="2095500"/>
            <a:ext cx="3695700" cy="3695700"/>
          </a:xfrm>
        </p:spPr>
      </p:pic>
      <p:pic>
        <p:nvPicPr>
          <p:cNvPr id="1026" name="Picture 2" descr="green grass field with trees under white clouds and blue sky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838" y="-1034980"/>
            <a:ext cx="12700000" cy="84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4038" y="381000"/>
            <a:ext cx="11125200" cy="6096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24468" y="412294"/>
            <a:ext cx="12202168" cy="1371600"/>
          </a:xfrm>
          <a:prstGeom prst="rect">
            <a:avLst/>
          </a:prstGeom>
          <a:gradFill flip="none" rotWithShape="1">
            <a:gsLst>
              <a:gs pos="0">
                <a:srgbClr val="59E900"/>
              </a:gs>
              <a:gs pos="68000">
                <a:srgbClr val="3AA4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SG" sz="2800" dirty="0">
                <a:ln w="12700">
                  <a:solidFill>
                    <a:srgbClr val="FFFFFF"/>
                  </a:solidFill>
                </a:ln>
                <a:latin typeface="#9Slide03 Encode SeEx Black" panose="00000A05000000000000" pitchFamily="2" charset="0"/>
              </a:rPr>
              <a:t>                  </a:t>
            </a:r>
            <a:r>
              <a:rPr lang="en-SG" sz="2800" dirty="0" smtClean="0">
                <a:ln w="12700">
                  <a:solidFill>
                    <a:srgbClr val="FFFFFF"/>
                  </a:solidFill>
                </a:ln>
                <a:latin typeface="#9Slide03 Encode SeEx Black" panose="00000A05000000000000" pitchFamily="2" charset="0"/>
              </a:rPr>
              <a:t>    </a:t>
            </a:r>
            <a:r>
              <a:rPr lang="en-SG" sz="4400" dirty="0" smtClean="0">
                <a:ln w="12700">
                  <a:solidFill>
                    <a:srgbClr val="FFFFFF"/>
                  </a:solidFill>
                </a:ln>
                <a:solidFill>
                  <a:schemeClr val="tx1"/>
                </a:solidFill>
                <a:latin typeface="#9Slide07 SFU Jamaica" panose="00000400000000000000" pitchFamily="2" charset="0"/>
              </a:rPr>
              <a:t>TỔ CHỨC CƠ THỂ ĐA BÀO</a:t>
            </a:r>
            <a:endParaRPr lang="en-US" sz="4000" dirty="0">
              <a:ln w="12700">
                <a:solidFill>
                  <a:srgbClr val="FFFFFF"/>
                </a:solidFill>
              </a:ln>
              <a:solidFill>
                <a:schemeClr val="tx1"/>
              </a:solidFill>
              <a:latin typeface="#9Slide07 SFU Jamaica" panose="00000400000000000000" pitchFamily="2" charset="0"/>
            </a:endParaRPr>
          </a:p>
        </p:txBody>
      </p:sp>
      <p:sp>
        <p:nvSpPr>
          <p:cNvPr id="7" name="Rectangle: Rounded Corners 4"/>
          <p:cNvSpPr/>
          <p:nvPr/>
        </p:nvSpPr>
        <p:spPr>
          <a:xfrm>
            <a:off x="512762" y="381000"/>
            <a:ext cx="4025900" cy="609600"/>
          </a:xfrm>
          <a:prstGeom prst="roundRect">
            <a:avLst>
              <a:gd name="adj" fmla="val 50000"/>
            </a:avLst>
          </a:prstGeom>
          <a:solidFill>
            <a:srgbClr val="55E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latin typeface="#9Slide03 Bebas Neue ZSmall" panose="020B0606020202050201" pitchFamily="34" charset="0"/>
              </a:rPr>
              <a:t>TIẾT 51+ 52: </a:t>
            </a:r>
            <a:r>
              <a:rPr lang="vi-VN" sz="3600" dirty="0" smtClean="0">
                <a:latin typeface="#9Slide03 Bebas Neue ZSmall" panose="020B0606020202050201" pitchFamily="34" charset="0"/>
              </a:rPr>
              <a:t>Bài 23</a:t>
            </a:r>
            <a:endParaRPr lang="vi-VN" sz="3600" dirty="0">
              <a:latin typeface="#9Slide03 Bebas Neue ZSmall" panose="020B0606020202050201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043" y="1591932"/>
            <a:ext cx="4885068" cy="4885068"/>
          </a:xfrm>
          <a:prstGeom prst="rect">
            <a:avLst/>
          </a:prstGeom>
        </p:spPr>
      </p:pic>
      <p:pic>
        <p:nvPicPr>
          <p:cNvPr id="1028" name="Picture 4" descr="Không bào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65" y="2353932"/>
            <a:ext cx="5048214" cy="369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LTH -Bộ SGK Lớp 2 - Kết nối tri thức với cuộc sống - Công ty Cổ phần Đầu  tư và Phát triển Giáo dục Phương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246" y="1850679"/>
            <a:ext cx="1654521" cy="165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I. CÁC CẤP TỔ CHỨC CƠ THỂ ĐA BÀO: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Tế</a:t>
            </a:r>
            <a:r>
              <a:rPr lang="en-US" dirty="0" smtClean="0"/>
              <a:t> </a:t>
            </a:r>
            <a:r>
              <a:rPr lang="en-US" dirty="0" err="1" smtClean="0"/>
              <a:t>bào</a:t>
            </a:r>
            <a:r>
              <a:rPr lang="en-US" dirty="0" smtClean="0"/>
              <a:t>               </a:t>
            </a:r>
            <a:r>
              <a:rPr lang="en-US" dirty="0" err="1" smtClean="0"/>
              <a:t>Mô</a:t>
            </a:r>
            <a:r>
              <a:rPr lang="en-US" dirty="0" smtClean="0"/>
              <a:t>           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          </a:t>
            </a:r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quan</a:t>
            </a:r>
            <a:r>
              <a:rPr lang="en-US" dirty="0" smtClean="0"/>
              <a:t>           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.     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2099256" y="2034862"/>
            <a:ext cx="540913" cy="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3630768" y="2006958"/>
            <a:ext cx="540913" cy="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945747" y="2112426"/>
            <a:ext cx="540913" cy="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604697" y="2067059"/>
            <a:ext cx="540913" cy="64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93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title"/>
          </p:nvPr>
        </p:nvSpPr>
        <p:spPr>
          <a:xfrm>
            <a:off x="-334978" y="3155395"/>
            <a:ext cx="8077210" cy="1007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II. TỪ </a:t>
            </a:r>
            <a:r>
              <a:rPr lang="en" sz="6000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TẾ BÀO </a:t>
            </a:r>
            <a:r>
              <a:rPr lang="en" sz="6000" dirty="0" smtClean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TẠO THÀNH </a:t>
            </a:r>
            <a:r>
              <a:rPr lang="en" sz="6000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MÔ</a:t>
            </a:r>
            <a:endParaRPr sz="6000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444" name="Google Shape;444;p29"/>
          <p:cNvGrpSpPr/>
          <p:nvPr/>
        </p:nvGrpSpPr>
        <p:grpSpPr>
          <a:xfrm>
            <a:off x="5232633" y="5767795"/>
            <a:ext cx="5987600" cy="369300"/>
            <a:chOff x="646450" y="4378600"/>
            <a:chExt cx="4490700" cy="276975"/>
          </a:xfrm>
        </p:grpSpPr>
        <p:cxnSp>
          <p:nvCxnSpPr>
            <p:cNvPr id="445" name="Google Shape;445;p29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9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9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9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9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29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451" name="Google Shape;451;p29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452" name="Google Shape;452;p29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6" name="Google Shape;456;p29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457" name="Google Shape;457;p29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29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6" name="Picture 2" descr="Cell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38" y="4553893"/>
            <a:ext cx="2086015" cy="2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31" y="99012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4833567"/>
            <a:ext cx="1868456" cy="1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20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28" name="Picture 4" descr="Bài 23. Tổ chức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0" y="27099"/>
            <a:ext cx="5996991" cy="64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326563" y="6440231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Hình</a:t>
            </a:r>
            <a:r>
              <a:rPr lang="en-US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 23.3</a:t>
            </a:r>
            <a:r>
              <a:rPr lang="vi-VN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. Một số mô ở cơ thể người</a:t>
            </a:r>
            <a:endParaRPr lang="vi-VN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75640" y="2245411"/>
            <a:ext cx="4746668" cy="3757250"/>
            <a:chOff x="6321320" y="2682981"/>
            <a:chExt cx="4746668" cy="37572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5050" y="2682981"/>
              <a:ext cx="4118376" cy="3757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71169" y="3297040"/>
              <a:ext cx="1919335" cy="830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mạch gỗ </a:t>
              </a:r>
              <a:r>
                <a:rPr lang="vi-VN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 nước và muối khoáng từ rễ lên lá</a:t>
              </a:r>
              <a:endParaRPr lang="vi-VN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67526" y="2991946"/>
              <a:ext cx="1600462" cy="15696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mạch rây </a:t>
              </a:r>
              <a:r>
                <a:rPr lang="vi-VN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 các chất hữu cơ được tổng hợp từ lá đến các phần khác trong cây</a:t>
              </a:r>
              <a:endParaRPr lang="vi-VN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21320" y="5815911"/>
              <a:ext cx="2333794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16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 </a:t>
              </a:r>
              <a:r>
                <a:rPr lang="vi-VN" sz="16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 bọc và bảo vệ rễ, thân và lá</a:t>
              </a:r>
              <a:endParaRPr lang="vi-VN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217429" y="6126960"/>
            <a:ext cx="4399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 smtClean="0">
                <a:solidFill>
                  <a:srgbClr val="00A5CD">
                    <a:lumMod val="75000"/>
                  </a:srgbClr>
                </a:solidFill>
                <a:latin typeface="#9Slide03 Swiss Condensed Bold" panose="02000500000000000000" pitchFamily="2" charset="0"/>
              </a:rPr>
              <a:t> </a:t>
            </a:r>
            <a:r>
              <a:rPr lang="vi-VN" dirty="0" smtClean="0">
                <a:solidFill>
                  <a:srgbClr val="00A5CD">
                    <a:lumMod val="75000"/>
                  </a:srgbClr>
                </a:solidFill>
                <a:latin typeface="#9Slide03 Swiss Condensed Bold" panose="02000500000000000000" pitchFamily="2" charset="0"/>
              </a:rPr>
              <a:t>Hình</a:t>
            </a:r>
            <a:r>
              <a:rPr lang="en-US" dirty="0" smtClean="0">
                <a:solidFill>
                  <a:srgbClr val="00A5CD">
                    <a:lumMod val="75000"/>
                  </a:srgbClr>
                </a:solidFill>
                <a:latin typeface="#9Slide03 Swiss Condensed Bold" panose="02000500000000000000" pitchFamily="2" charset="0"/>
              </a:rPr>
              <a:t> 23.4</a:t>
            </a:r>
            <a:r>
              <a:rPr lang="vi-VN" dirty="0" smtClean="0">
                <a:solidFill>
                  <a:srgbClr val="00A5CD">
                    <a:lumMod val="75000"/>
                  </a:srgbClr>
                </a:solidFill>
                <a:latin typeface="#9Slide03 Swiss Condensed Bold" panose="02000500000000000000" pitchFamily="2" charset="0"/>
              </a:rPr>
              <a:t>. Một số mô ở cơ thể thực vật</a:t>
            </a:r>
            <a:endParaRPr lang="vi-VN" dirty="0">
              <a:solidFill>
                <a:srgbClr val="00A5CD">
                  <a:lumMod val="75000"/>
                </a:srgbClr>
              </a:solidFill>
              <a:latin typeface="#9Slide03 Swiss Condensed Bold" panose="020005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509472" y="190123"/>
            <a:ext cx="4581526" cy="1580825"/>
            <a:chOff x="5534499" y="5221383"/>
            <a:chExt cx="4581526" cy="1580825"/>
          </a:xfrm>
        </p:grpSpPr>
        <p:sp>
          <p:nvSpPr>
            <p:cNvPr id="13" name="Rectangle 12"/>
            <p:cNvSpPr/>
            <p:nvPr/>
          </p:nvSpPr>
          <p:spPr>
            <a:xfrm>
              <a:off x="5760805" y="5846322"/>
              <a:ext cx="4355220" cy="955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solidFill>
                    <a:srgbClr val="00206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         Quan sát hình 23.3 và 23.4, nêu một số mô ở người và động vật</a:t>
              </a:r>
              <a:endParaRPr lang="vi-VN" sz="22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pic>
          <p:nvPicPr>
            <p:cNvPr id="16" name="Picture 2" descr="Questi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499" y="5221383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94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205798"/>
            <a:ext cx="6814997" cy="1559628"/>
            <a:chOff x="882713" y="323493"/>
            <a:chExt cx="6814997" cy="1559628"/>
          </a:xfrm>
        </p:grpSpPr>
        <p:sp>
          <p:nvSpPr>
            <p:cNvPr id="4" name="TextBox 3"/>
            <p:cNvSpPr txBox="1"/>
            <p:nvPr/>
          </p:nvSpPr>
          <p:spPr>
            <a:xfrm>
              <a:off x="2111722" y="779814"/>
              <a:ext cx="5585988" cy="64698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Bebas Neue ZSmall"/>
                </a:rPr>
                <a:t>TỪ TẾ BÀO ĐẾN MÔ</a:t>
              </a:r>
              <a:endParaRPr lang="en-US" sz="3200" dirty="0">
                <a:solidFill>
                  <a:prstClr val="black"/>
                </a:solidFill>
                <a:latin typeface="#9Slide03 Bebas Neue ZSmall"/>
              </a:endParaRPr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1</a:t>
              </a:r>
              <a:endParaRPr lang="en-US" sz="4800" dirty="0">
                <a:solidFill>
                  <a:prstClr val="white"/>
                </a:solidFill>
                <a:latin typeface="#9Slide03 Swiss Condensed Bold" panose="02000500000000000000" pitchFamily="2" charset="0"/>
              </a:endParaRPr>
            </a:p>
          </p:txBody>
        </p:sp>
      </p:grpSp>
      <p:sp>
        <p:nvSpPr>
          <p:cNvPr id="7" name="Cloud Callout 6"/>
          <p:cNvSpPr/>
          <p:nvPr/>
        </p:nvSpPr>
        <p:spPr>
          <a:xfrm>
            <a:off x="6862527" y="488887"/>
            <a:ext cx="4553390" cy="3204927"/>
          </a:xfrm>
          <a:prstGeom prst="cloudCallout">
            <a:avLst>
              <a:gd name="adj1" fmla="val -47464"/>
              <a:gd name="adj2" fmla="val 64616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800" dirty="0" smtClean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Vì sao trong cơ thể sinh vật có những tế bào hình dạng khác nhau</a:t>
            </a:r>
            <a:r>
              <a:rPr lang="en-US" sz="2800" dirty="0" smtClean="0">
                <a:solidFill>
                  <a:prstClr val="white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?</a:t>
            </a:r>
            <a:endParaRPr lang="vi-VN" sz="2800" dirty="0">
              <a:solidFill>
                <a:prstClr val="white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6146" name="Picture 2" descr="Khả năng biệt hóa của tế bào gốc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" y="2074889"/>
            <a:ext cx="6648450" cy="422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57196" y="6299213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 hóa tế bào gốc</a:t>
            </a:r>
            <a:endParaRPr lang="vi-VN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78574" y="3988924"/>
            <a:ext cx="3748134" cy="23338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Chúng ta nên biết mô là gì?</a:t>
            </a:r>
            <a:endParaRPr lang="vi-VN" sz="24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90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AmpleSoft"/>
              </a:rPr>
              <a:pPr/>
              <a:t>14</a:t>
            </a:fld>
            <a:endParaRPr lang="en-US" dirty="0">
              <a:solidFill>
                <a:prstClr val="white"/>
              </a:solidFill>
              <a:latin typeface="#9Slide03 AmpleSof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7196" y="6299213"/>
            <a:ext cx="3865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#9Slide03 AmpleSoft"/>
              </a:rPr>
              <a:t>Biệt hóa tế bào gốc</a:t>
            </a:r>
            <a:endParaRPr lang="vi-VN" dirty="0">
              <a:solidFill>
                <a:prstClr val="black"/>
              </a:solidFill>
              <a:latin typeface="#9Slide03 AmpleSoft"/>
            </a:endParaRPr>
          </a:p>
        </p:txBody>
      </p:sp>
      <p:pic>
        <p:nvPicPr>
          <p:cNvPr id="7170" name="Picture 2" descr="Ứng dụng lâm sàng của Tế bào gốc trung mô dây rốn trong điều trị loạn sản  phế quản phổi | Vinm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6" y="121886"/>
            <a:ext cx="6368258" cy="661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hững biểu hiện kỳ lạ của thai nhi trong bụng m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48" y="2525916"/>
            <a:ext cx="2082296" cy="2082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9402" y="606584"/>
            <a:ext cx="4637430" cy="3245941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black"/>
                </a:solidFill>
                <a:latin typeface="#9Slide03 AmpleSoft"/>
              </a:rPr>
              <a:t>Quá trình phát triển phôi thai, các phôi bào có sự phân hóa thành các cơ quan khác nhau và thực hiện những chức năng khác nhau.</a:t>
            </a:r>
            <a:endParaRPr lang="vi-VN" sz="2000" dirty="0">
              <a:solidFill>
                <a:prstClr val="black"/>
              </a:solidFill>
              <a:latin typeface="#9Slide03 AmpleSof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6680" y="4720636"/>
            <a:ext cx="3603279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black"/>
                </a:solidFill>
                <a:latin typeface="#9Slide03 AmpleSoft"/>
              </a:rPr>
              <a:t>Tế bào có những hình dạng và cấu trúc khác nhau</a:t>
            </a:r>
            <a:endParaRPr lang="vi-VN" sz="2000" dirty="0">
              <a:solidFill>
                <a:prstClr val="black"/>
              </a:solidFill>
              <a:latin typeface="#9Slide03 AmpleSoft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8956349" y="3567064"/>
            <a:ext cx="484632" cy="978408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  <a:latin typeface="#9Slide03 AmpleSoft"/>
            </a:endParaRPr>
          </a:p>
        </p:txBody>
      </p:sp>
    </p:spTree>
    <p:extLst>
      <p:ext uri="{BB962C8B-B14F-4D97-AF65-F5344CB8AC3E}">
        <p14:creationId xmlns:p14="http://schemas.microsoft.com/office/powerpoint/2010/main" val="29028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20579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Swiss Condensed Bold" panose="02000500000000000000" pitchFamily="2" charset="0"/>
                </a:rPr>
                <a:t>TỪ TẾ BÀO ĐẾN MÔ</a:t>
              </a:r>
              <a:endParaRPr lang="en-US" sz="3200" dirty="0">
                <a:solidFill>
                  <a:prstClr val="black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1</a:t>
              </a:r>
              <a:endParaRPr lang="en-US" sz="4800" dirty="0">
                <a:solidFill>
                  <a:prstClr val="white"/>
                </a:solidFill>
                <a:latin typeface="#9Slide03 Swiss Condensed Bold" panose="02000500000000000000" pitchFamily="2" charset="0"/>
              </a:endParaRPr>
            </a:p>
          </p:txBody>
        </p:sp>
      </p:grpSp>
      <p:pic>
        <p:nvPicPr>
          <p:cNvPr id="8194" name="Picture 2" descr="Suy nghĩ tiêu cực, hay làm quá mọi thứ, bệnh rất nặ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80" y="2274852"/>
            <a:ext cx="4572000" cy="390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29196" y="1683945"/>
            <a:ext cx="4390931" cy="1827193"/>
          </a:xfrm>
          <a:prstGeom prst="cloudCallout">
            <a:avLst>
              <a:gd name="adj1" fmla="val -48761"/>
              <a:gd name="adj2" fmla="val 8182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#9Slide03 AmpleSoft" panose="02000000000000000000" pitchFamily="2" charset="0"/>
              </a:rPr>
              <a:t>Hãy kể tên những tế bào có hình dạng khác nhau</a:t>
            </a:r>
            <a:endParaRPr lang="vi-VN" sz="2400" dirty="0">
              <a:solidFill>
                <a:prstClr val="white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Cabin Condensed Mediu"/>
              </a:rPr>
              <a:pPr/>
              <a:t>16</a:t>
            </a:fld>
            <a:endParaRPr lang="en-US" dirty="0">
              <a:solidFill>
                <a:prstClr val="white"/>
              </a:solidFill>
              <a:latin typeface="#9Slide03 Cabin Condensed Mediu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Cabin Condensed Mediu"/>
                </a:rPr>
                <a:t>TỪ TẾ BÀO ĐẾN MÔ</a:t>
              </a:r>
              <a:endParaRPr lang="en-US" sz="3200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Cabin Condensed Mediu"/>
                </a:rPr>
                <a:t>1</a:t>
              </a:r>
              <a:endParaRPr lang="en-US" sz="4800" dirty="0">
                <a:solidFill>
                  <a:prstClr val="white"/>
                </a:solidFill>
                <a:latin typeface="#9Slide03 Cabin Condensed Mediu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54743" y="1502876"/>
            <a:ext cx="7073078" cy="5207099"/>
            <a:chOff x="2554743" y="1502876"/>
            <a:chExt cx="7073078" cy="5207099"/>
          </a:xfrm>
        </p:grpSpPr>
        <p:pic>
          <p:nvPicPr>
            <p:cNvPr id="9218" name="Picture 2" descr="Bệnh Viện Quốc Tế DNA (benhvienquoctedna) - Hồ sơ | Pinteres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08"/>
            <a:stretch/>
          </p:blipFill>
          <p:spPr bwMode="auto">
            <a:xfrm>
              <a:off x="2554743" y="1502876"/>
              <a:ext cx="7073078" cy="4937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811509" y="6340643"/>
              <a:ext cx="4399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dirty="0" smtClean="0">
                  <a:solidFill>
                    <a:srgbClr val="FD0353"/>
                  </a:solidFill>
                  <a:latin typeface="#9Slide03 Cabin Condensed Mediu"/>
                </a:rPr>
                <a:t> </a:t>
              </a:r>
              <a:r>
                <a:rPr lang="vi-VN" dirty="0" smtClean="0">
                  <a:solidFill>
                    <a:srgbClr val="FD0353"/>
                  </a:solidFill>
                  <a:latin typeface="#9Slide03 Cabin Condensed Mediu"/>
                </a:rPr>
                <a:t>Hình. Một số tế bào ở người</a:t>
              </a:r>
              <a:endParaRPr lang="vi-VN" dirty="0">
                <a:solidFill>
                  <a:srgbClr val="FD0353"/>
                </a:solidFill>
                <a:latin typeface="#9Slide03 Cabin Condensed Mediu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470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Bebas Neue ZSmall"/>
              </a:rPr>
              <a:pPr/>
              <a:t>17</a:t>
            </a:fld>
            <a:endParaRPr lang="en-US" dirty="0">
              <a:solidFill>
                <a:prstClr val="white"/>
              </a:solidFill>
              <a:latin typeface="#9Slide03 Bebas Neue ZSmal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07448"/>
            <a:chOff x="1067933" y="2044953"/>
            <a:chExt cx="2001192" cy="16074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28306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305522"/>
            <a:ext cx="2001192" cy="2657667"/>
            <a:chOff x="8655067" y="1305522"/>
            <a:chExt cx="2001192" cy="26576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6727" y="1305522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6858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34155" y="729464"/>
            <a:ext cx="4901878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Bebas Neue ZSmall"/>
              </a:rPr>
              <a:t>Mối quan hệ giữa tế bào và biểu mô thực vật</a:t>
            </a:r>
            <a:endParaRPr lang="vi-VN" sz="2000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62693" y="711730"/>
            <a:ext cx="4901878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Bebas Neue ZSmall"/>
              </a:rPr>
              <a:t>Mối quan hệ giữa tế bào và biểu mô động vật</a:t>
            </a:r>
            <a:endParaRPr lang="vi-VN" sz="2000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</p:spTree>
    <p:extLst>
      <p:ext uri="{BB962C8B-B14F-4D97-AF65-F5344CB8AC3E}">
        <p14:creationId xmlns:p14="http://schemas.microsoft.com/office/powerpoint/2010/main" val="4162138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812908"/>
            <a:chOff x="3136076" y="1898797"/>
            <a:chExt cx="2001192" cy="181290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4237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04583"/>
            <a:chOff x="5504791" y="2186585"/>
            <a:chExt cx="2887772" cy="150458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183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580248"/>
            <a:ext cx="2001192" cy="2118614"/>
            <a:chOff x="8655067" y="1580248"/>
            <a:chExt cx="2001192" cy="21186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580248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29530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 panose="00000806000000000000" pitchFamily="2" charset="0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#9Slide03 Cabin Condensed Bold" panose="00000806000000000000" pitchFamily="2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650099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42253"/>
            <a:ext cx="777692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Quan sát hình em hãy cho biết mối quan hệ từ tế bào đến mô</a:t>
            </a:r>
            <a:endParaRPr lang="vi-VN" sz="24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71410" y="1108083"/>
            <a:ext cx="6271501" cy="484632"/>
            <a:chOff x="2317687" y="360351"/>
            <a:chExt cx="6271501" cy="484632"/>
          </a:xfrm>
        </p:grpSpPr>
        <p:sp>
          <p:nvSpPr>
            <p:cNvPr id="4" name="Notched Right Arrow 3"/>
            <p:cNvSpPr/>
            <p:nvPr/>
          </p:nvSpPr>
          <p:spPr>
            <a:xfrm>
              <a:off x="2317687" y="360351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06974" y="379051"/>
              <a:ext cx="5282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vi-VN" sz="2400" dirty="0" smtClean="0">
                  <a:solidFill>
                    <a:srgbClr val="FF0000"/>
                  </a:solidFill>
                  <a:latin typeface="#9Slide03 Swiss Condensed Bold" panose="02000500000000000000" pitchFamily="2" charset="0"/>
                </a:rPr>
                <a:t>Tế bào là đơn vị cấu tạo nên mô</a:t>
              </a:r>
              <a:endParaRPr lang="vi-VN" sz="2400" dirty="0">
                <a:solidFill>
                  <a:srgbClr val="FF0000"/>
                </a:solidFill>
                <a:latin typeface="#9Slide03 Swiss Condensed Bold" panose="02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4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Cabin Condensed Mediu"/>
              </a:rPr>
              <a:pPr/>
              <a:t>19</a:t>
            </a:fld>
            <a:endParaRPr lang="en-US" dirty="0">
              <a:solidFill>
                <a:prstClr val="white"/>
              </a:solidFill>
              <a:latin typeface="#9Slide03 Cabin Condensed Mediu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>
                  <a:solidFill>
                    <a:prstClr val="black"/>
                  </a:solidFill>
                  <a:latin typeface="#9Slide03 Cabin Condensed Mediu"/>
                </a:rPr>
                <a:t>Tế bào biểu bì lá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92059"/>
            <a:chOff x="3136076" y="1898797"/>
            <a:chExt cx="2001192" cy="17920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321524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511944"/>
            <a:chOff x="5504791" y="2186585"/>
            <a:chExt cx="2887772" cy="151194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329197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511527"/>
            <a:chOff x="8655067" y="1450105"/>
            <a:chExt cx="2001192" cy="251152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315301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71512"/>
            <a:chOff x="5948081" y="4589138"/>
            <a:chExt cx="2584373" cy="207151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Mediu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Cabin Condensed Mediu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Cabin Condensed Mediu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Cabin Condensed Mediu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Cabin Condensed Mediu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16156"/>
            <a:ext cx="883618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#9Slide03 Cabin Condensed Mediu"/>
              </a:rPr>
              <a:t>Nhận xét về hình dạng và cấu tạo tế bào hình thành nên mỗi loại mô</a:t>
            </a:r>
            <a:endParaRPr lang="vi-VN" sz="2400" dirty="0">
              <a:solidFill>
                <a:prstClr val="white"/>
              </a:solidFill>
              <a:latin typeface="#9Slide03 Cabin Condensed Mediu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2980" y="946773"/>
            <a:ext cx="10185479" cy="842481"/>
            <a:chOff x="470780" y="196283"/>
            <a:chExt cx="10185479" cy="842481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9026635" cy="8309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 smtClean="0">
                  <a:solidFill>
                    <a:prstClr val="white"/>
                  </a:solidFill>
                  <a:latin typeface="#9Slide03 Cabin Condensed Mediu"/>
                </a:rPr>
                <a:t>Các tế bào cấu tạo nên một loại mô có hình dạng và cấu tạo giống nhau.</a:t>
              </a:r>
              <a:endParaRPr lang="vi-VN" sz="2400" dirty="0">
                <a:solidFill>
                  <a:prstClr val="white"/>
                </a:solidFill>
                <a:latin typeface="#9Slide03 Cabin Condensed Mediu"/>
              </a:endParaRP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3 Cabin Condensed Mediu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80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1772" y="265037"/>
            <a:ext cx="5434970" cy="4401759"/>
            <a:chOff x="331772" y="265037"/>
            <a:chExt cx="5434970" cy="4401759"/>
          </a:xfrm>
        </p:grpSpPr>
        <p:pic>
          <p:nvPicPr>
            <p:cNvPr id="3074" name="Picture 2" descr="BÀI 19: Cơ thể đơn bào và cơ thể đa bào - Hoc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772" y="265037"/>
              <a:ext cx="5434970" cy="384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846907" y="4266686"/>
              <a:ext cx="2987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000" dirty="0" smtClean="0">
                  <a:solidFill>
                    <a:srgbClr val="FD0353">
                      <a:lumMod val="60000"/>
                      <a:lumOff val="40000"/>
                    </a:srgbClr>
                  </a:solidFill>
                  <a:latin typeface="#9Slide03 AmpleSoft"/>
                </a:rPr>
                <a:t>Hình. Cơ thể đơn bào</a:t>
              </a:r>
              <a:endParaRPr lang="vi-VN" sz="2000" dirty="0">
                <a:solidFill>
                  <a:srgbClr val="FD0353">
                    <a:lumMod val="60000"/>
                    <a:lumOff val="40000"/>
                  </a:srgbClr>
                </a:solidFill>
                <a:latin typeface="#9Slide03 AmpleSoft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66742" y="785436"/>
            <a:ext cx="4943509" cy="5216476"/>
            <a:chOff x="5766742" y="785436"/>
            <a:chExt cx="4943509" cy="5216476"/>
          </a:xfrm>
        </p:grpSpPr>
        <p:pic>
          <p:nvPicPr>
            <p:cNvPr id="3076" name="Picture 4" descr="190.539 hình ảnh về Con Ếch, cận cảnh nổi bật, down ngay giá rẻ - Mua bán  hình ảnh shutterstock giá rẻ chỉ từ 3.000 đ trong 2 phút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9" b="9277"/>
            <a:stretch/>
          </p:blipFill>
          <p:spPr bwMode="auto">
            <a:xfrm>
              <a:off x="5766742" y="3256959"/>
              <a:ext cx="4081667" cy="2419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7546396" y="785436"/>
              <a:ext cx="3163855" cy="2279018"/>
              <a:chOff x="7546396" y="785436"/>
              <a:chExt cx="3163855" cy="22790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10886" t="9310" r="4669" b="10361"/>
              <a:stretch/>
            </p:blipFill>
            <p:spPr>
              <a:xfrm>
                <a:off x="7886160" y="1050705"/>
                <a:ext cx="1946495" cy="1729213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9578567" y="785436"/>
                <a:ext cx="1131684" cy="4933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#9Slide03 AmpleSoft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726379">
                <a:off x="9532649" y="2360919"/>
                <a:ext cx="1106716" cy="5789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#9Slide03 AmpleSof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3355394">
                <a:off x="7282505" y="2221629"/>
                <a:ext cx="1106716" cy="5789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#9Slide03 AmpleSoft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3173" y="2546951"/>
              <a:ext cx="1171127" cy="118307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286052" y="5601802"/>
              <a:ext cx="2987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000" dirty="0" smtClean="0">
                  <a:solidFill>
                    <a:srgbClr val="FD0353">
                      <a:lumMod val="60000"/>
                      <a:lumOff val="40000"/>
                    </a:srgbClr>
                  </a:solidFill>
                  <a:latin typeface="#9Slide03 AmpleSoft"/>
                </a:rPr>
                <a:t>Hình. Cơ thể đa bào</a:t>
              </a:r>
              <a:endParaRPr lang="vi-VN" sz="2000" dirty="0">
                <a:solidFill>
                  <a:srgbClr val="FD0353">
                    <a:lumMod val="60000"/>
                    <a:lumOff val="40000"/>
                  </a:srgbClr>
                </a:solidFill>
                <a:latin typeface="#9Slide03 AmpleSoft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4985474"/>
            <a:ext cx="5920966" cy="14219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1" algn="just" defTabSz="914400">
              <a:lnSpc>
                <a:spcPct val="120000"/>
              </a:lnSpc>
            </a:pPr>
            <a:r>
              <a:rPr lang="vi-VN" sz="2000" dirty="0" smtClean="0">
                <a:solidFill>
                  <a:prstClr val="white"/>
                </a:solidFill>
                <a:latin typeface="Acumin Pro Condensed" panose="020B0806020202020204" pitchFamily="34" charset="0"/>
              </a:rPr>
              <a:t>Ở cơ thể đơn bào, mỗi tế bào là một cơ thể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3200" dirty="0" smtClean="0">
                <a:solidFill>
                  <a:prstClr val="white"/>
                </a:solidFill>
                <a:latin typeface="Acumin Pro Condensed" panose="020B0806020202020204" pitchFamily="34" charset="0"/>
              </a:rPr>
              <a:t>Vậy</a:t>
            </a:r>
            <a:r>
              <a:rPr lang="vi-VN" sz="2000" dirty="0" smtClean="0">
                <a:solidFill>
                  <a:prstClr val="white"/>
                </a:solidFill>
                <a:latin typeface="Acumin Pro Condensed" panose="020B0806020202020204" pitchFamily="34" charset="0"/>
              </a:rPr>
              <a:t>: Cơ thể đa bào, các tế bào có sự phối hợp hoạt động với nhau như thế nào để tạo thành cơ thể sống?</a:t>
            </a:r>
            <a:endParaRPr lang="vi-VN" sz="2000" dirty="0">
              <a:solidFill>
                <a:prstClr val="white"/>
              </a:solidFill>
              <a:latin typeface="Acumin Pro Condensed" panose="020B08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87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Bebas Neue ZSmall"/>
              </a:rPr>
              <a:pPr/>
              <a:t>20</a:t>
            </a:fld>
            <a:endParaRPr lang="en-US" dirty="0">
              <a:solidFill>
                <a:prstClr val="white"/>
              </a:solidFill>
              <a:latin typeface="#9Slide03 Bebas Neue ZSmal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067933" y="2044953"/>
            <a:ext cx="2001192" cy="1657822"/>
            <a:chOff x="1067933" y="2044953"/>
            <a:chExt cx="2001192" cy="16578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33" y="2044953"/>
              <a:ext cx="1600200" cy="1323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067933" y="3333443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biểu bì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36076" y="1898797"/>
            <a:ext cx="2001192" cy="1756851"/>
            <a:chOff x="3136076" y="1898797"/>
            <a:chExt cx="2001192" cy="1756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30085" y="1898797"/>
              <a:ext cx="1413175" cy="135139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136076" y="3286316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nhu mô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04791" y="2186585"/>
            <a:ext cx="2887772" cy="1449096"/>
            <a:chOff x="5504791" y="2186585"/>
            <a:chExt cx="2887772" cy="14490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4791" y="2186585"/>
              <a:ext cx="2887772" cy="77581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948081" y="3266349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cơ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55067" y="1450105"/>
            <a:ext cx="2001192" cy="2490669"/>
            <a:chOff x="8655067" y="1450105"/>
            <a:chExt cx="2001192" cy="24906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7386" y="1450105"/>
              <a:ext cx="1333500" cy="176212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655067" y="3294443"/>
              <a:ext cx="2001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Tế bào biểu bì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61668" y="4944138"/>
            <a:ext cx="2374408" cy="1718159"/>
            <a:chOff x="761668" y="4944138"/>
            <a:chExt cx="2374408" cy="171815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1668" y="4944138"/>
              <a:ext cx="2374408" cy="101132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282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biểu bì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430085" y="4500850"/>
            <a:ext cx="2183064" cy="2161447"/>
            <a:chOff x="3430085" y="4500850"/>
            <a:chExt cx="2183064" cy="216144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0085" y="4500850"/>
              <a:ext cx="2183064" cy="177341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21021" y="6292965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mềm lá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948081" y="4589138"/>
            <a:ext cx="2584373" cy="2087972"/>
            <a:chOff x="5948081" y="4589138"/>
            <a:chExt cx="2584373" cy="208797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48081" y="4589138"/>
              <a:ext cx="2584373" cy="144047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239671" y="630777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cơ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97267" y="4461608"/>
            <a:ext cx="2194048" cy="2199042"/>
            <a:chOff x="8697267" y="4461608"/>
            <a:chExt cx="2194048" cy="219904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67386" y="4461608"/>
              <a:ext cx="2023929" cy="149385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697267" y="6291318"/>
              <a:ext cx="2001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Bebas Neue ZSmall"/>
                </a:rPr>
                <a:t>Mô biểu bì dạ dày</a:t>
              </a:r>
              <a:endParaRPr lang="vi-VN" dirty="0">
                <a:solidFill>
                  <a:prstClr val="black"/>
                </a:solidFill>
                <a:latin typeface="#9Slide03 Bebas Neue ZSmall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868033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36672" y="3811508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773644" y="381150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480630" y="3814967"/>
            <a:ext cx="350066" cy="455057"/>
          </a:xfrm>
          <a:prstGeom prst="downArrow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  <a:latin typeface="#9Slide03 Bebas Neue ZSma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25345"/>
            <a:ext cx="7092507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white"/>
                </a:solidFill>
                <a:latin typeface="#9Slide03 Bebas Neue ZSmall"/>
              </a:rPr>
              <a:t>Em hãy dự đoán chức năng của các tế bào trong một mô</a:t>
            </a:r>
            <a:endParaRPr lang="vi-VN" sz="2400" dirty="0">
              <a:solidFill>
                <a:prstClr val="white"/>
              </a:solidFill>
              <a:latin typeface="#9Slide03 Bebas Neue ZSmal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70368" y="911107"/>
            <a:ext cx="8763755" cy="842481"/>
            <a:chOff x="470780" y="196283"/>
            <a:chExt cx="8763755" cy="842481"/>
          </a:xfrm>
        </p:grpSpPr>
        <p:sp>
          <p:nvSpPr>
            <p:cNvPr id="4" name="TextBox 3"/>
            <p:cNvSpPr txBox="1"/>
            <p:nvPr/>
          </p:nvSpPr>
          <p:spPr>
            <a:xfrm>
              <a:off x="1629624" y="207767"/>
              <a:ext cx="7604911" cy="83099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400" dirty="0" smtClean="0">
                  <a:solidFill>
                    <a:prstClr val="white"/>
                  </a:solidFill>
                  <a:latin typeface="#9Slide03 Bebas Neue ZSmall"/>
                </a:rPr>
                <a:t>Các tế bào trong một mô cùng thực hiện chức năng nhất định</a:t>
              </a:r>
              <a:endParaRPr lang="vi-VN" sz="2400" dirty="0">
                <a:solidFill>
                  <a:prstClr val="white"/>
                </a:solidFill>
                <a:latin typeface="#9Slide03 Bebas Neue ZSmall"/>
              </a:endParaRPr>
            </a:p>
          </p:txBody>
        </p:sp>
        <p:sp>
          <p:nvSpPr>
            <p:cNvPr id="5" name="Notched Right Arrow 4"/>
            <p:cNvSpPr/>
            <p:nvPr/>
          </p:nvSpPr>
          <p:spPr>
            <a:xfrm>
              <a:off x="470780" y="196283"/>
              <a:ext cx="978408" cy="484632"/>
            </a:xfrm>
            <a:prstGeom prst="notchedRightArrow">
              <a:avLst/>
            </a:prstGeom>
            <a:gradFill flip="none" rotWithShape="1">
              <a:gsLst>
                <a:gs pos="0">
                  <a:srgbClr val="4E3BAD"/>
                </a:gs>
                <a:gs pos="100000">
                  <a:srgbClr val="FD0353"/>
                </a:gs>
              </a:gsLst>
              <a:lin ang="12600000" scaled="0"/>
              <a:tileRect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3 Bebas Neue ZSma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23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1B50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5211" y="374162"/>
            <a:ext cx="7147423" cy="702766"/>
          </a:xfrm>
          <a:prstGeom prst="cloud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defTabSz="914400"/>
            <a:r>
              <a:rPr lang="vi-VN" sz="2400" dirty="0" smtClean="0">
                <a:solidFill>
                  <a:srgbClr val="F3F3F3"/>
                </a:solidFill>
                <a:latin typeface="#9Slide03 Cabin Condensed Mediu"/>
              </a:rPr>
              <a:t>Từ đó, em hãy cho biết mô là gì?</a:t>
            </a:r>
            <a:endParaRPr lang="vi-VN" sz="2400" dirty="0">
              <a:solidFill>
                <a:srgbClr val="F3F3F3"/>
              </a:solidFill>
              <a:latin typeface="#9Slide03 Cabin Condensed Mediu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76817" y="4324298"/>
            <a:ext cx="1923246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3F3F3"/>
                </a:solidFill>
                <a:latin typeface="#9Slide03 Cabin Condensed Mediu"/>
              </a:rPr>
              <a:t>Mô thực vật</a:t>
            </a:r>
            <a:endParaRPr lang="vi-VN" sz="2400" dirty="0">
              <a:solidFill>
                <a:srgbClr val="F3F3F3"/>
              </a:solidFill>
              <a:latin typeface="#9Slide03 Cabin Condensed Mediu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05023" y="4318549"/>
            <a:ext cx="192324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3F3F3"/>
                </a:solidFill>
                <a:latin typeface="#9Slide03 Cabin Condensed Mediu"/>
              </a:rPr>
              <a:t>Mô động vật</a:t>
            </a:r>
            <a:endParaRPr lang="vi-VN" sz="2400" dirty="0">
              <a:solidFill>
                <a:srgbClr val="F3F3F3"/>
              </a:solidFill>
              <a:latin typeface="#9Slide03 Cabin Condensed Mediu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1999" y="4914194"/>
            <a:ext cx="2289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#9Slide03 Cabin Condensed Mediu"/>
              </a:rPr>
              <a:t>Mô cơ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#9Slide03 Cabin Condensed Mediu"/>
              </a:rPr>
              <a:t>Mô thần kinh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#9Slide03 Cabin Condensed Mediu"/>
              </a:rPr>
              <a:t>Mô liên kết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 smtClean="0">
                <a:solidFill>
                  <a:srgbClr val="FFFF00"/>
                </a:solidFill>
                <a:latin typeface="#9Slide03 Cabin Condensed Mediu"/>
              </a:rPr>
              <a:t>Mô biểu bì</a:t>
            </a:r>
            <a:endParaRPr lang="vi-VN" sz="2400" dirty="0">
              <a:solidFill>
                <a:srgbClr val="FFFF00"/>
              </a:solidFill>
              <a:latin typeface="#9Slide03 Cabin Condensed Mediu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3793" y="4914194"/>
            <a:ext cx="2289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#9Slide03 Cabin Condensed Mediu"/>
              </a:rPr>
              <a:t>Mô phân sinh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#9Slide03 Cabin Condensed Mediu"/>
              </a:rPr>
              <a:t>Mô biểu bì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#9Slide03 Cabin Condensed Mediu"/>
              </a:rPr>
              <a:t>Mô dẫn</a:t>
            </a:r>
          </a:p>
          <a:p>
            <a:pPr marL="342900" indent="-342900" defTabSz="914400">
              <a:buFont typeface="Wingdings" panose="05000000000000000000" pitchFamily="2" charset="2"/>
              <a:buChar char="q"/>
            </a:pPr>
            <a:r>
              <a:rPr lang="vi-VN" sz="2400" dirty="0">
                <a:solidFill>
                  <a:srgbClr val="70DBE6"/>
                </a:solidFill>
                <a:latin typeface="#9Slide03 Cabin Condensed Mediu"/>
              </a:rPr>
              <a:t>Mô cơ bản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94508" y="1368318"/>
            <a:ext cx="7928149" cy="1828800"/>
            <a:chOff x="3594508" y="1368318"/>
            <a:chExt cx="7928149" cy="1828800"/>
          </a:xfrm>
        </p:grpSpPr>
        <p:sp>
          <p:nvSpPr>
            <p:cNvPr id="9" name="Round Same Side Corner Rectangle 8"/>
            <p:cNvSpPr/>
            <p:nvPr/>
          </p:nvSpPr>
          <p:spPr>
            <a:xfrm>
              <a:off x="3594508" y="1368318"/>
              <a:ext cx="7928149" cy="1828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332533"/>
                </a:solidFill>
                <a:latin typeface="#9Slide03 Cabin Condensed Mediu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27939" y="1971543"/>
              <a:ext cx="7646796" cy="108285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>
                <a:lnSpc>
                  <a:spcPct val="120000"/>
                </a:lnSpc>
              </a:pPr>
              <a:r>
                <a:rPr lang="vi-VN" sz="2400" dirty="0" smtClean="0">
                  <a:solidFill>
                    <a:srgbClr val="FF0000"/>
                  </a:solidFill>
                  <a:latin typeface="#9Slide03 Cabin Condensed Mediu"/>
                </a:rPr>
                <a:t>Mô </a:t>
              </a:r>
              <a:r>
                <a:rPr lang="vi-VN" sz="2400" dirty="0" smtClean="0">
                  <a:solidFill>
                    <a:srgbClr val="332533"/>
                  </a:solidFill>
                  <a:latin typeface="#9Slide03 Cabin Condensed Mediu"/>
                </a:rPr>
                <a:t>là tập hợp một nhóm tế bào giống nhau về hình dạng và cùng thực hiện một chức năng nhất định.</a:t>
              </a:r>
              <a:endParaRPr lang="vi-VN" sz="2400" dirty="0">
                <a:solidFill>
                  <a:srgbClr val="332533"/>
                </a:solidFill>
                <a:latin typeface="#9Slide03 Cabin Condensed Mediu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3915912" y="1971543"/>
              <a:ext cx="7328193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 Same Side Corner Rectangle 16"/>
            <p:cNvSpPr/>
            <p:nvPr/>
          </p:nvSpPr>
          <p:spPr>
            <a:xfrm>
              <a:off x="3915912" y="1457011"/>
              <a:ext cx="2478665" cy="492312"/>
            </a:xfrm>
            <a:prstGeom prst="round2Same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dirty="0" smtClean="0">
                  <a:solidFill>
                    <a:srgbClr val="F3F3F3"/>
                  </a:solidFill>
                  <a:latin typeface="#9Slide03 Cabin Condensed Mediu"/>
                </a:rPr>
                <a:t>KẾT LUẬN</a:t>
              </a:r>
              <a:endParaRPr lang="en-US" sz="2800" dirty="0">
                <a:solidFill>
                  <a:srgbClr val="F3F3F3"/>
                </a:solidFill>
                <a:latin typeface="#9Slide03 Cabin Condensed Mediu"/>
              </a:endParaRPr>
            </a:p>
          </p:txBody>
        </p:sp>
      </p:grpSp>
      <p:cxnSp>
        <p:nvCxnSpPr>
          <p:cNvPr id="4" name="Straight Connector 3"/>
          <p:cNvCxnSpPr>
            <a:stCxn id="8" idx="3"/>
            <a:endCxn id="5" idx="1"/>
          </p:cNvCxnSpPr>
          <p:nvPr/>
        </p:nvCxnSpPr>
        <p:spPr>
          <a:xfrm>
            <a:off x="5728269" y="4549382"/>
            <a:ext cx="2648548" cy="57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023798" y="3194244"/>
            <a:ext cx="10048" cy="13551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6095"/>
          <a:stretch/>
        </p:blipFill>
        <p:spPr>
          <a:xfrm>
            <a:off x="-238822" y="2069960"/>
            <a:ext cx="3818840" cy="33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-478695" y="115717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FFC5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7" name="Google Shape;442;p29"/>
          <p:cNvSpPr txBox="1">
            <a:spLocks noGrp="1"/>
          </p:cNvSpPr>
          <p:nvPr>
            <p:ph type="title"/>
          </p:nvPr>
        </p:nvSpPr>
        <p:spPr>
          <a:xfrm>
            <a:off x="2285267" y="2631745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III. TỪ </a:t>
            </a:r>
            <a:r>
              <a:rPr lang="en" sz="6000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MÔ </a:t>
            </a:r>
            <a:r>
              <a:rPr lang="en" sz="6000" dirty="0" smtClean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TẠO THÀNH </a:t>
            </a:r>
            <a:r>
              <a:rPr lang="en" sz="6000" dirty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CƠ QUAN</a:t>
            </a:r>
            <a:endParaRPr sz="6000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  <p:pic>
        <p:nvPicPr>
          <p:cNvPr id="2050" name="Picture 2" descr="Liver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7" y="3135545"/>
            <a:ext cx="3016688" cy="301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n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188" y="3609486"/>
            <a:ext cx="3076574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0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376" y="2052503"/>
            <a:ext cx="3548218" cy="425786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61727" y="561315"/>
            <a:ext cx="6183517" cy="1468452"/>
          </a:xfrm>
          <a:prstGeom prst="roundRect">
            <a:avLst>
              <a:gd name="adj" fmla="val 89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53143" y="707713"/>
            <a:ext cx="5817995" cy="1170148"/>
          </a:xfrm>
          <a:prstGeom prst="roundRect">
            <a:avLst>
              <a:gd name="adj" fmla="val 89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2">
                    <a:lumMod val="2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Các mô cùng thực hiện một hoạt động sống nhất định tạo thành cơ quan.</a:t>
            </a:r>
            <a:endParaRPr lang="vi-VN" sz="2400" dirty="0">
              <a:solidFill>
                <a:schemeClr val="tx2">
                  <a:lumMod val="2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60011" y="1563115"/>
            <a:ext cx="4991802" cy="1934009"/>
            <a:chOff x="5259683" y="5476770"/>
            <a:chExt cx="4991802" cy="1934009"/>
          </a:xfrm>
        </p:grpSpPr>
        <p:sp>
          <p:nvSpPr>
            <p:cNvPr id="9" name="Rectangle 8"/>
            <p:cNvSpPr/>
            <p:nvPr/>
          </p:nvSpPr>
          <p:spPr>
            <a:xfrm>
              <a:off x="5534499" y="6454893"/>
              <a:ext cx="4716986" cy="9558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vi-VN" sz="2200" dirty="0" smtClean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</a:t>
              </a:r>
              <a:r>
                <a:rPr lang="en-US" sz="2200" dirty="0" smtClean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23.5 </a:t>
              </a:r>
              <a:r>
                <a:rPr lang="vi-VN" sz="2200" dirty="0" smtClean="0">
                  <a:solidFill>
                    <a:schemeClr val="accent5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và xác định vị trí một số cơ quan trong cơ thể người.</a:t>
              </a:r>
              <a:endParaRPr lang="vi-VN" sz="2200" dirty="0">
                <a:solidFill>
                  <a:schemeClr val="accent5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pic>
          <p:nvPicPr>
            <p:cNvPr id="10" name="Picture 2" descr="Ques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9683" y="5476770"/>
              <a:ext cx="1102882" cy="110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433283" y="6310365"/>
            <a:ext cx="4240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 23.5. Một số cơ quan người</a:t>
            </a:r>
            <a:endParaRPr lang="vi-VN" dirty="0">
              <a:solidFill>
                <a:schemeClr val="accent2">
                  <a:lumMod val="7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5813" y="4172705"/>
            <a:ext cx="6096000" cy="1828193"/>
          </a:xfrm>
          <a:prstGeom prst="rect">
            <a:avLst/>
          </a:prstGeom>
          <a:ln w="19050">
            <a:solidFill>
              <a:schemeClr val="accent5"/>
            </a:solidFill>
            <a:prstDash val="sysDot"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 smtClean="0">
                <a:solidFill>
                  <a:schemeClr val="accent3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Lời giải: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Não ở trong hộp sọ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Tim và phổi ở trong khoang ngực</a:t>
            </a:r>
          </a:p>
          <a:p>
            <a:pPr lvl="1"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- Dạ dày, gan, thận, ruột ở trong khoang bụng</a:t>
            </a:r>
            <a:endParaRPr lang="vi-VN" sz="2200" dirty="0">
              <a:solidFill>
                <a:schemeClr val="accent2">
                  <a:lumMod val="7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178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8 cách &amp;quot;nhìn ngoài thấy trong&amp;quot; cơ thể bạn đang khỏe hay có tiềm ẩn mầm bệ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/>
          <a:stretch/>
        </p:blipFill>
        <p:spPr bwMode="auto">
          <a:xfrm>
            <a:off x="0" y="0"/>
            <a:ext cx="106485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488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Swiss Condensed Bold" panose="02000500000000000000" pitchFamily="2" charset="0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Swiss Condensed Bold" panose="020005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53900" y="1711106"/>
            <a:ext cx="276130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dirty="0" smtClean="0">
                <a:solidFill>
                  <a:srgbClr val="FD0353">
                    <a:lumMod val="75000"/>
                  </a:srgbClr>
                </a:solidFill>
                <a:latin typeface="#9Slide03 FS Neusa Bold" panose="00000800000000000000" pitchFamily="2" charset="0"/>
              </a:rPr>
              <a:t>CÁC LOẠI MÔ</a:t>
            </a:r>
            <a:endParaRPr lang="vi-VN" sz="2800" dirty="0">
              <a:solidFill>
                <a:srgbClr val="FD0353">
                  <a:lumMod val="75000"/>
                </a:srgbClr>
              </a:solidFill>
              <a:latin typeface="#9Slide03 FS Neusa Bold" panose="00000800000000000000" pitchFamily="2" charset="0"/>
            </a:endParaRPr>
          </a:p>
        </p:txBody>
      </p:sp>
      <p:pic>
        <p:nvPicPr>
          <p:cNvPr id="6146" name="Picture 2" descr="heartbeat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429" y="0"/>
            <a:ext cx="489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ô cơ tim | Mỡ, Ti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r="14740"/>
          <a:stretch/>
        </p:blipFill>
        <p:spPr bwMode="auto">
          <a:xfrm>
            <a:off x="2734577" y="4604912"/>
            <a:ext cx="2064190" cy="202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ô liên kết – Wikipedia tiếng Việ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"/>
          <a:stretch/>
        </p:blipFill>
        <p:spPr bwMode="auto">
          <a:xfrm>
            <a:off x="257929" y="2637542"/>
            <a:ext cx="2521484" cy="184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ecture on Neural Tissue - Assignment Poi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67" y="263754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6047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liên kết</a:t>
            </a:r>
            <a:endParaRPr lang="vi-VN" sz="20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2489" y="4771178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thần kinh</a:t>
            </a:r>
            <a:endParaRPr lang="vi-VN" sz="20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79413" y="4068933"/>
            <a:ext cx="1751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 cơ tim</a:t>
            </a:r>
            <a:endParaRPr lang="vi-VN" sz="20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3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Swiss Condensed Bold" panose="02000500000000000000" pitchFamily="2" charset="0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Swiss Condensed Bold" panose="02000500000000000000" pitchFamily="2" charset="0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Swiss Condensed Bold" panose="02000500000000000000" pitchFamily="2" charset="0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Swiss Condensed Bold" panose="02000500000000000000" pitchFamily="2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9533" y="5167199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#9Slide03 AmpleSoft"/>
              </a:rPr>
              <a:t>Hình. Các loại mô cấu tạo nên dạ dày người</a:t>
            </a:r>
            <a:endParaRPr lang="vi-VN" dirty="0">
              <a:solidFill>
                <a:prstClr val="black"/>
              </a:solidFill>
              <a:latin typeface="#9Slide03 AmpleSof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7"/>
            <a:ext cx="8659638" cy="3546467"/>
            <a:chOff x="1272013" y="2144389"/>
            <a:chExt cx="8659638" cy="35464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t="-1" b="-3482"/>
            <a:stretch/>
          </p:blipFill>
          <p:spPr>
            <a:xfrm>
              <a:off x="1367073" y="2144389"/>
              <a:ext cx="8208004" cy="354646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493003"/>
            <a:ext cx="9282856" cy="1269308"/>
            <a:chOff x="0" y="5493003"/>
            <a:chExt cx="9282856" cy="1269308"/>
          </a:xfrm>
        </p:grpSpPr>
        <p:sp>
          <p:nvSpPr>
            <p:cNvPr id="19" name="Rectangle 18"/>
            <p:cNvSpPr/>
            <p:nvPr/>
          </p:nvSpPr>
          <p:spPr>
            <a:xfrm>
              <a:off x="0" y="5773912"/>
              <a:ext cx="9282856" cy="98839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 smtClean="0">
                  <a:solidFill>
                    <a:srgbClr val="002060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trên và cho biết dạ dày được cấu tạo từ những loại mô nào?</a:t>
              </a:r>
              <a:endParaRPr lang="vi-VN" sz="2400" dirty="0">
                <a:solidFill>
                  <a:srgbClr val="00206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749" y="5493003"/>
              <a:ext cx="320040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2800" b="1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THẢO LUẬN</a:t>
              </a:r>
              <a:endParaRPr lang="en-US" sz="2800" b="1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913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AmpleSoft"/>
              </a:rPr>
              <a:pPr/>
              <a:t>27</a:t>
            </a:fld>
            <a:endParaRPr lang="en-US" dirty="0">
              <a:solidFill>
                <a:prstClr val="white"/>
              </a:solidFill>
              <a:latin typeface="#9Slide03 AmpleSof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AmpleSoft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AmpleSoft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AmpleSoft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AmpleSof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69533" y="5181570"/>
            <a:ext cx="51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>
                <a:solidFill>
                  <a:prstClr val="black"/>
                </a:solidFill>
                <a:latin typeface="#9Slide03 AmpleSoft"/>
              </a:rPr>
              <a:t>Hình. Các loại mô cấu tạo nên dạ dày người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95878" y="1586848"/>
            <a:ext cx="8659638" cy="3427142"/>
            <a:chOff x="1272013" y="2144390"/>
            <a:chExt cx="8659638" cy="34271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7073" y="2144390"/>
              <a:ext cx="8208004" cy="342714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365601" y="2278321"/>
              <a:ext cx="123127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914400"/>
              <a:r>
                <a:rPr lang="vi-VN" dirty="0" smtClean="0">
                  <a:solidFill>
                    <a:prstClr val="black"/>
                  </a:solidFill>
                  <a:latin typeface="#9Slide03 AmpleSoft"/>
                  <a:cs typeface="Arial" panose="020B0604020202020204" pitchFamily="34" charset="0"/>
                </a:rPr>
                <a:t>Mô cơ</a:t>
              </a:r>
              <a:endParaRPr lang="vi-VN" dirty="0">
                <a:solidFill>
                  <a:prstClr val="black"/>
                </a:solidFill>
                <a:latin typeface="#9Slide03 AmpleSoft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72013" y="3119554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AmpleSoft"/>
                  <a:cs typeface="Arial" panose="020B0604020202020204" pitchFamily="34" charset="0"/>
                </a:rPr>
                <a:t>Mô liên kết</a:t>
              </a:r>
              <a:endParaRPr lang="vi-VN" dirty="0">
                <a:solidFill>
                  <a:prstClr val="black"/>
                </a:solidFill>
                <a:latin typeface="#9Slide03 AmpleSoft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76539" y="4736567"/>
              <a:ext cx="1231272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AmpleSoft"/>
                  <a:cs typeface="Arial" panose="020B0604020202020204" pitchFamily="34" charset="0"/>
                </a:rPr>
                <a:t>Mô thần kinh</a:t>
              </a:r>
              <a:endParaRPr lang="vi-VN" dirty="0">
                <a:solidFill>
                  <a:prstClr val="black"/>
                </a:solidFill>
                <a:latin typeface="#9Slide03 AmpleSoft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43805" y="501356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AmpleSoft"/>
                  <a:cs typeface="Arial" panose="020B0604020202020204" pitchFamily="34" charset="0"/>
                </a:rPr>
                <a:t>Mô biểu bì</a:t>
              </a:r>
              <a:endParaRPr lang="vi-VN" dirty="0">
                <a:solidFill>
                  <a:prstClr val="black"/>
                </a:solidFill>
                <a:latin typeface="#9Slide03 AmpleSoft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43805" y="2547606"/>
              <a:ext cx="158784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AmpleSoft"/>
                  <a:cs typeface="Arial" panose="020B0604020202020204" pitchFamily="34" charset="0"/>
                </a:rPr>
                <a:t>Dạ dày</a:t>
              </a:r>
              <a:endParaRPr lang="vi-VN" dirty="0">
                <a:solidFill>
                  <a:prstClr val="black"/>
                </a:solidFill>
                <a:latin typeface="#9Slide03 AmpleSoft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181570"/>
            <a:ext cx="6409853" cy="1406092"/>
            <a:chOff x="0" y="5181570"/>
            <a:chExt cx="6409853" cy="1406092"/>
          </a:xfrm>
        </p:grpSpPr>
        <p:sp>
          <p:nvSpPr>
            <p:cNvPr id="19" name="Rectangle 18"/>
            <p:cNvSpPr/>
            <p:nvPr/>
          </p:nvSpPr>
          <p:spPr>
            <a:xfrm>
              <a:off x="0" y="5775800"/>
              <a:ext cx="6409853" cy="81186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vi-VN" sz="2400" dirty="0" smtClean="0">
                  <a:solidFill>
                    <a:srgbClr val="002060"/>
                  </a:solidFill>
                  <a:latin typeface="#9Slide03 AmpleSoft"/>
                </a:rPr>
                <a:t>VẬY THEO EM CƠ QUAN ĐƯỢC TẠO NÊN TỪ ĐÂU?</a:t>
              </a:r>
              <a:endParaRPr lang="vi-VN" sz="2400" dirty="0">
                <a:solidFill>
                  <a:srgbClr val="002060"/>
                </a:solidFill>
                <a:latin typeface="#9Slide03 AmpleSof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0588" y="5181570"/>
              <a:ext cx="1969129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sz="2800" b="1" dirty="0" smtClean="0">
                  <a:solidFill>
                    <a:prstClr val="black"/>
                  </a:solidFill>
                  <a:latin typeface="#9Slide03 AmpleSoft"/>
                  <a:ea typeface="#9Slide03 Roboto Condensed" panose="02000000000000000000" pitchFamily="2" charset="0"/>
                </a:rPr>
                <a:t>Câu hỏi</a:t>
              </a:r>
              <a:endParaRPr lang="vi-VN" sz="2800" b="1" dirty="0">
                <a:solidFill>
                  <a:prstClr val="black"/>
                </a:solidFill>
                <a:latin typeface="#9Slide03 AmpleSoft"/>
                <a:ea typeface="#9Slide03 Roboto Condensed" panose="02000000000000000000" pitchFamily="2" charset="0"/>
              </a:endParaRPr>
            </a:p>
          </p:txBody>
        </p:sp>
      </p:grpSp>
      <p:sp>
        <p:nvSpPr>
          <p:cNvPr id="7" name="Notched Right Arrow 6"/>
          <p:cNvSpPr/>
          <p:nvPr/>
        </p:nvSpPr>
        <p:spPr>
          <a:xfrm>
            <a:off x="6536602" y="5939415"/>
            <a:ext cx="978408" cy="484632"/>
          </a:xfrm>
          <a:prstGeom prst="notch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  <a:latin typeface="#9Slide03 AmpleSof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41759" y="5971715"/>
            <a:ext cx="280657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AmpleSoft"/>
              </a:rPr>
              <a:t>Tạo nên từ mô</a:t>
            </a:r>
            <a:endParaRPr lang="vi-VN" sz="2400" dirty="0">
              <a:solidFill>
                <a:prstClr val="black"/>
              </a:solidFill>
              <a:latin typeface="#9Slide03 AmpleSoft"/>
            </a:endParaRPr>
          </a:p>
        </p:txBody>
      </p:sp>
    </p:spTree>
    <p:extLst>
      <p:ext uri="{BB962C8B-B14F-4D97-AF65-F5344CB8AC3E}">
        <p14:creationId xmlns:p14="http://schemas.microsoft.com/office/powerpoint/2010/main" val="386050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Cabin Condensed Mediu"/>
              </a:rPr>
              <a:pPr/>
              <a:t>28</a:t>
            </a:fld>
            <a:endParaRPr lang="en-US" dirty="0">
              <a:solidFill>
                <a:prstClr val="white"/>
              </a:solidFill>
              <a:latin typeface="#9Slide03 Cabin Condensed Mediu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Cabin Condensed Mediu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Cabin Condensed Mediu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Cabin Condensed Mediu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Cabin Condensed Mediu"/>
              </a:endParaRPr>
            </a:p>
          </p:txBody>
        </p:sp>
      </p:grpSp>
      <p:pic>
        <p:nvPicPr>
          <p:cNvPr id="3074" name="Picture 2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539" y="1926632"/>
            <a:ext cx="8826005" cy="423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9918" y="6240176"/>
            <a:ext cx="5115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000" dirty="0" smtClean="0">
                <a:solidFill>
                  <a:prstClr val="black"/>
                </a:solidFill>
                <a:latin typeface="#9Slide03 Cabin Condensed Mediu"/>
                <a:cs typeface="Arial" panose="020B0604020202020204" pitchFamily="34" charset="0"/>
              </a:rPr>
              <a:t>Hình. Các loại mô cấu tạo nên lá cây</a:t>
            </a:r>
            <a:endParaRPr lang="vi-VN" sz="2000" dirty="0">
              <a:solidFill>
                <a:prstClr val="black"/>
              </a:solidFill>
              <a:latin typeface="#9Slide03 Cabin Condensed Mediu"/>
              <a:cs typeface="Arial" panose="020B0604020202020204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997827" y="429705"/>
            <a:ext cx="4418090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Cabin Condensed Mediu"/>
              </a:rPr>
              <a:t>Quan sát hình, em hãy cho biết lá cây được cấu tạo từ những loại mô nào</a:t>
            </a:r>
            <a:endParaRPr lang="vi-VN" sz="2400" dirty="0">
              <a:solidFill>
                <a:prstClr val="black"/>
              </a:solidFill>
              <a:latin typeface="#9Slide03 Cabin Condensed Mediu"/>
            </a:endParaRPr>
          </a:p>
        </p:txBody>
      </p:sp>
    </p:spTree>
    <p:extLst>
      <p:ext uri="{BB962C8B-B14F-4D97-AF65-F5344CB8AC3E}">
        <p14:creationId xmlns:p14="http://schemas.microsoft.com/office/powerpoint/2010/main" val="3712510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533900" y="585003"/>
            <a:ext cx="6720486" cy="1311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2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rPr>
              <a:t>Quan sát hình 23.6, hãy xác định vị trí và gọi tên các cơ quan tương ứng với các chữ cái A đến D. Ghép tên mỗi cơ quan đó với chức năng phù hợp được mô tả dưới đây</a:t>
            </a:r>
            <a:endParaRPr lang="vi-VN" sz="22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458291"/>
              </p:ext>
            </p:extLst>
          </p:nvPr>
        </p:nvGraphicFramePr>
        <p:xfrm>
          <a:off x="4533900" y="3105952"/>
          <a:ext cx="4287319" cy="21945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287319"/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1. Nâng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đỡ cơ thể và vận chuyển các chất dinh dưỡng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2. Tổng hợp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chất dinh dưỡng cơ thể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3. Hút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nước và chất khoáng cơ thể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4. </a:t>
                      </a:r>
                      <a:r>
                        <a:rPr lang="en-US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T</a:t>
                      </a:r>
                      <a:r>
                        <a:rPr lang="vi-VN" sz="200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ạo</a:t>
                      </a:r>
                      <a:r>
                        <a:rPr lang="vi-VN" sz="2000" baseline="0" noProof="0" dirty="0" smtClean="0"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</a:rPr>
                        <a:t> ra quả và hạt</a:t>
                      </a:r>
                      <a:endParaRPr lang="vi-VN" sz="2000" noProof="0" dirty="0"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23669"/>
              </p:ext>
            </p:extLst>
          </p:nvPr>
        </p:nvGraphicFramePr>
        <p:xfrm>
          <a:off x="10088199" y="3132532"/>
          <a:ext cx="1023043" cy="216735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23043"/>
              </a:tblGrid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A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B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C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</a:tr>
              <a:tr h="54183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20000"/>
                        </a:lnSpc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#9Slide03 Roboto Condensed" panose="02000000000000000000" pitchFamily="2" charset="0"/>
                          <a:ea typeface="#9Slide03 Roboto Condensed" panose="02000000000000000000" pitchFamily="2" charset="0"/>
                          <a:cs typeface="+mn-cs"/>
                        </a:rPr>
                        <a:t>D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#9Slide03 Roboto Condensed" panose="02000000000000000000" pitchFamily="2" charset="0"/>
                        <a:ea typeface="#9Slide03 Roboto Condensed" panose="02000000000000000000" pitchFamily="2" charset="0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8820716" y="3534461"/>
            <a:ext cx="1213164" cy="995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8847876" y="3932813"/>
            <a:ext cx="1222218" cy="235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820716" y="4611823"/>
            <a:ext cx="1294645" cy="42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820716" y="3371498"/>
            <a:ext cx="1213164" cy="1683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-196726" y="1148248"/>
            <a:ext cx="5115208" cy="4772425"/>
            <a:chOff x="-374007" y="1214085"/>
            <a:chExt cx="5115208" cy="4772425"/>
          </a:xfrm>
        </p:grpSpPr>
        <p:sp>
          <p:nvSpPr>
            <p:cNvPr id="10" name="TextBox 9"/>
            <p:cNvSpPr txBox="1"/>
            <p:nvPr/>
          </p:nvSpPr>
          <p:spPr>
            <a:xfrm>
              <a:off x="-374007" y="5617178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23.6</a:t>
              </a:r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Một số cơ quan ở thực vật có hoa</a:t>
              </a:r>
              <a:endParaRPr lang="vi-VN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84" y="1214085"/>
              <a:ext cx="4162425" cy="4314825"/>
            </a:xfrm>
            <a:prstGeom prst="rect">
              <a:avLst/>
            </a:prstGeom>
          </p:spPr>
        </p:pic>
        <p:sp>
          <p:nvSpPr>
            <p:cNvPr id="16" name="Flowchart: Connector 15"/>
            <p:cNvSpPr/>
            <p:nvPr/>
          </p:nvSpPr>
          <p:spPr>
            <a:xfrm>
              <a:off x="3494551" y="143893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3898433" y="2120977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895190" y="3575201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0" y="4530342"/>
              <a:ext cx="457200" cy="457200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dirty="0" smtClean="0"/>
                <a:t>D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5817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Bebas Neue ZSmall"/>
              </a:rPr>
              <a:pPr/>
              <a:t>3</a:t>
            </a:fld>
            <a:endParaRPr lang="en-US" dirty="0">
              <a:solidFill>
                <a:prstClr val="white"/>
              </a:solidFill>
              <a:latin typeface="#9Slide03 Bebas Neue ZSmall"/>
            </a:endParaRPr>
          </a:p>
        </p:txBody>
      </p:sp>
      <p:pic>
        <p:nvPicPr>
          <p:cNvPr id="1026" name="Picture 2" descr="Lý thuyết - Học trực tuyến OL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0898"/>
          <a:stretch/>
        </p:blipFill>
        <p:spPr bwMode="auto">
          <a:xfrm>
            <a:off x="190122" y="615636"/>
            <a:ext cx="6269140" cy="61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719" y="194035"/>
            <a:ext cx="7234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solidFill>
                  <a:srgbClr val="0070C0"/>
                </a:solidFill>
                <a:latin typeface="#9Slide03 Bebas Neue ZSmall"/>
                <a:ea typeface="#9Slide03 Roboto Condensed" panose="02000000000000000000" pitchFamily="2" charset="0"/>
              </a:rPr>
              <a:t>Em hãy gọi tên các tế bào trong cơ thể người.</a:t>
            </a:r>
            <a:endParaRPr lang="vi-VN" sz="2800" dirty="0">
              <a:solidFill>
                <a:srgbClr val="0070C0"/>
              </a:solidFill>
              <a:latin typeface="#9Slide03 Bebas Neue ZSmall"/>
              <a:ea typeface="#9Slide03 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64539" y="1611138"/>
            <a:ext cx="4651378" cy="3341668"/>
          </a:xfrm>
          <a:prstGeom prst="frame">
            <a:avLst>
              <a:gd name="adj1" fmla="val 4538"/>
            </a:avLst>
          </a:prstGeom>
          <a:solidFill>
            <a:schemeClr val="accent3">
              <a:lumMod val="10000"/>
              <a:lumOff val="90000"/>
            </a:schemeClr>
          </a:solidFill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800" dirty="0" smtClean="0">
                <a:solidFill>
                  <a:srgbClr val="002060"/>
                </a:solidFill>
                <a:latin typeface="#9Slide03 Bebas Neue ZSmall"/>
              </a:rPr>
              <a:t>HƯỚNG DẪN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gan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biểu mô ruột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cơ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thành kinh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hồng cầu</a:t>
            </a:r>
          </a:p>
          <a:p>
            <a:pPr marL="800100" lvl="1" indent="-342900">
              <a:lnSpc>
                <a:spcPct val="120000"/>
              </a:lnSpc>
              <a:buAutoNum type="alphaLcPeriod"/>
            </a:pPr>
            <a:r>
              <a:rPr lang="vi-VN" sz="2200" dirty="0" smtClean="0">
                <a:solidFill>
                  <a:srgbClr val="002060"/>
                </a:solidFill>
                <a:latin typeface="#9Slide03 Bebas Neue ZSmall"/>
              </a:rPr>
              <a:t>Tế bào xương</a:t>
            </a: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27" y="553679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1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Cabin Condensed Bold"/>
              </a:rPr>
              <a:pPr/>
              <a:t>30</a:t>
            </a:fld>
            <a:endParaRPr lang="en-US" dirty="0">
              <a:solidFill>
                <a:prstClr val="white"/>
              </a:solidFill>
              <a:latin typeface="#9Slide03 Cabin Condensed Bol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Cabin Condensed Bold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Cabin Condensed Bold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Cabin Condensed Bold"/>
                </a:rPr>
                <a:t>II</a:t>
              </a:r>
              <a:endParaRPr lang="en-US" sz="4800" dirty="0">
                <a:solidFill>
                  <a:prstClr val="white"/>
                </a:solidFill>
                <a:latin typeface="#9Slide03 Cabin Condensed Bold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85951" y="1158115"/>
            <a:ext cx="6115564" cy="70276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Cabin Condensed Bold"/>
              </a:rPr>
              <a:t>Như các em đã thấy</a:t>
            </a:r>
            <a:endParaRPr lang="vi-VN" sz="2400" dirty="0">
              <a:solidFill>
                <a:prstClr val="black"/>
              </a:solidFill>
              <a:latin typeface="#9Slide03 Cabin Condensed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33" y="2220532"/>
            <a:ext cx="4730329" cy="2453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111" y="2098493"/>
            <a:ext cx="5336783" cy="22362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6870" y="4878010"/>
            <a:ext cx="5857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dirty="0" smtClean="0">
                <a:solidFill>
                  <a:prstClr val="black"/>
                </a:solidFill>
                <a:latin typeface="#9Slide03 Cabin Condensed Bold"/>
              </a:rPr>
              <a:t>Lá là cơ quan thực hiện chức năng quang hợp ở thực vật</a:t>
            </a:r>
            <a:endParaRPr lang="vi-VN" dirty="0">
              <a:solidFill>
                <a:prstClr val="black"/>
              </a:solidFill>
              <a:latin typeface="#9Slide03 Cabin Condensed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29520" y="4878010"/>
            <a:ext cx="585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dirty="0" smtClean="0">
                <a:solidFill>
                  <a:prstClr val="black"/>
                </a:solidFill>
                <a:latin typeface="#9Slide03 Cabin Condensed Bold"/>
              </a:rPr>
              <a:t>Dạ dày là cơ quan để tiêu hóa ở động vật</a:t>
            </a:r>
            <a:endParaRPr lang="vi-VN" dirty="0">
              <a:solidFill>
                <a:prstClr val="black"/>
              </a:solidFill>
              <a:latin typeface="#9Slide03 Cabin Condensed Bold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3829615" y="5359651"/>
            <a:ext cx="4146488" cy="116789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en-US" sz="2800" dirty="0" smtClean="0">
                <a:solidFill>
                  <a:srgbClr val="002060"/>
                </a:solidFill>
                <a:latin typeface="#9Slide03 Cabin Condensed Bold"/>
              </a:rPr>
              <a:t>VẬY CƠ QUAN LÀ GÌ?</a:t>
            </a:r>
            <a:endParaRPr lang="en-US" sz="2800" dirty="0">
              <a:solidFill>
                <a:srgbClr val="002060"/>
              </a:solidFill>
              <a:latin typeface="#9Slide03 Cab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57161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  <a:latin typeface="#9Slide03 AmpleSoft"/>
              </a:rPr>
              <a:pPr/>
              <a:t>31</a:t>
            </a:fld>
            <a:endParaRPr lang="en-US" dirty="0">
              <a:solidFill>
                <a:prstClr val="white"/>
              </a:solidFill>
              <a:latin typeface="#9Slide03 AmpleSof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151478"/>
            <a:ext cx="6405327" cy="1559628"/>
            <a:chOff x="882713" y="323493"/>
            <a:chExt cx="6405327" cy="1559628"/>
          </a:xfrm>
        </p:grpSpPr>
        <p:sp>
          <p:nvSpPr>
            <p:cNvPr id="5" name="TextBox 4"/>
            <p:cNvSpPr txBox="1"/>
            <p:nvPr/>
          </p:nvSpPr>
          <p:spPr>
            <a:xfrm>
              <a:off x="1702052" y="832919"/>
              <a:ext cx="5585988" cy="64698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US" sz="3200" dirty="0" smtClean="0">
                  <a:solidFill>
                    <a:prstClr val="black"/>
                  </a:solidFill>
                  <a:latin typeface="#9Slide03 AmpleSoft"/>
                </a:rPr>
                <a:t>TỪ MÔ TỚI CƠ QUAN</a:t>
              </a:r>
              <a:endParaRPr lang="en-US" sz="3200" dirty="0">
                <a:solidFill>
                  <a:prstClr val="black"/>
                </a:solidFill>
                <a:latin typeface="#9Slide03 AmpleSoft"/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882713" y="323493"/>
              <a:ext cx="1638678" cy="1559628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400"/>
              <a:r>
                <a:rPr lang="en-US" sz="4800" dirty="0" smtClean="0">
                  <a:solidFill>
                    <a:prstClr val="white"/>
                  </a:solidFill>
                  <a:latin typeface="#9Slide03 AmpleSoft"/>
                </a:rPr>
                <a:t>2</a:t>
              </a:r>
              <a:endParaRPr lang="en-US" sz="4800" dirty="0">
                <a:solidFill>
                  <a:prstClr val="white"/>
                </a:solidFill>
                <a:latin typeface="#9Slide03 AmpleSoft"/>
              </a:endParaRPr>
            </a:p>
          </p:txBody>
        </p:sp>
      </p:grpSp>
      <p:sp>
        <p:nvSpPr>
          <p:cNvPr id="8" name="Folded Corner 7"/>
          <p:cNvSpPr/>
          <p:nvPr/>
        </p:nvSpPr>
        <p:spPr>
          <a:xfrm>
            <a:off x="5578362" y="1817316"/>
            <a:ext cx="5051834" cy="4789284"/>
          </a:xfrm>
          <a:prstGeom prst="foldedCorner">
            <a:avLst/>
          </a:prstGeom>
          <a:solidFill>
            <a:schemeClr val="bg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dirty="0" smtClean="0">
                <a:solidFill>
                  <a:srgbClr val="4E3BAD">
                    <a:lumMod val="75000"/>
                  </a:srgbClr>
                </a:solidFill>
                <a:latin typeface="#9Slide03 AmpleSoft"/>
              </a:rPr>
              <a:t>Mô cấu tạo nên cơ quan</a:t>
            </a:r>
          </a:p>
          <a:p>
            <a:pPr algn="just" defTabSz="914400">
              <a:lnSpc>
                <a:spcPct val="120000"/>
              </a:lnSpc>
            </a:pPr>
            <a:r>
              <a:rPr lang="vi-VN" sz="2400" u="sng" dirty="0" smtClean="0">
                <a:solidFill>
                  <a:srgbClr val="FD0353"/>
                </a:solidFill>
                <a:latin typeface="#9Slide03 AmpleSoft"/>
              </a:rPr>
              <a:t>Cơ quan </a:t>
            </a:r>
            <a:r>
              <a:rPr lang="vi-VN" sz="2400" dirty="0" smtClean="0">
                <a:solidFill>
                  <a:prstClr val="black"/>
                </a:solidFill>
                <a:latin typeface="#9Slide03 AmpleSoft"/>
              </a:rPr>
              <a:t>là tập hợp của nhiều mô cùng thực hiện một chức năng trong cơ thể.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0B050"/>
                </a:solidFill>
                <a:latin typeface="#9Slide03 AmpleSoft"/>
              </a:rPr>
              <a:t>Cơ quan </a:t>
            </a:r>
            <a:r>
              <a:rPr lang="en-US" sz="2400" dirty="0" smtClean="0">
                <a:solidFill>
                  <a:srgbClr val="00B050"/>
                </a:solidFill>
                <a:latin typeface="#9Slide03 AmpleSoft"/>
              </a:rPr>
              <a:t>ở </a:t>
            </a:r>
            <a:r>
              <a:rPr lang="vi-VN" sz="2400" dirty="0" smtClean="0">
                <a:solidFill>
                  <a:srgbClr val="00B050"/>
                </a:solidFill>
                <a:latin typeface="#9Slide03 AmpleSoft"/>
              </a:rPr>
              <a:t>thực vật</a:t>
            </a:r>
            <a:r>
              <a:rPr lang="vi-VN" sz="2400" dirty="0" smtClean="0">
                <a:solidFill>
                  <a:prstClr val="black"/>
                </a:solidFill>
                <a:latin typeface="#9Slide03 AmpleSoft"/>
              </a:rPr>
              <a:t>: rễ, thân, lá, hoa, quả, hạt.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srgbClr val="01FFFF">
                    <a:lumMod val="50000"/>
                  </a:srgbClr>
                </a:solidFill>
                <a:latin typeface="#9Slide03 AmpleSoft"/>
              </a:rPr>
              <a:t>Cơ quan ở động vật</a:t>
            </a:r>
            <a:r>
              <a:rPr lang="vi-VN" sz="2400" dirty="0" smtClean="0">
                <a:solidFill>
                  <a:prstClr val="black"/>
                </a:solidFill>
                <a:latin typeface="#9Slide03 AmpleSoft"/>
              </a:rPr>
              <a:t>: dạ dày, ruột, gan, tim phổi, mắt, mũi, miệng,…</a:t>
            </a:r>
            <a:endParaRPr lang="vi-VN" sz="2400" dirty="0">
              <a:solidFill>
                <a:prstClr val="black"/>
              </a:solidFill>
              <a:latin typeface="#9Slide03 AmpleSof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95006" y="384232"/>
            <a:ext cx="21351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prstClr val="black"/>
                </a:solidFill>
                <a:latin typeface="#9Slide03 AmpleSoft"/>
              </a:rPr>
              <a:t>KẾT LUẬN</a:t>
            </a:r>
            <a:endParaRPr lang="en-US" sz="3600" dirty="0">
              <a:solidFill>
                <a:prstClr val="black"/>
              </a:solidFill>
              <a:latin typeface="#9Slide03 AmpleSoft"/>
            </a:endParaRPr>
          </a:p>
        </p:txBody>
      </p:sp>
      <p:pic>
        <p:nvPicPr>
          <p:cNvPr id="4100" name="Picture 4" descr="Image 34.1: Vegetative Organs and Systems Diagram | Quiz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1"/>
          <a:stretch/>
        </p:blipFill>
        <p:spPr bwMode="auto">
          <a:xfrm>
            <a:off x="176543" y="2220532"/>
            <a:ext cx="5185768" cy="36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0"/>
          <p:cNvSpPr/>
          <p:nvPr/>
        </p:nvSpPr>
        <p:spPr>
          <a:xfrm rot="-2179532">
            <a:off x="-100482" y="199893"/>
            <a:ext cx="7141015" cy="5031953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4681744" y="1400430"/>
            <a:ext cx="7141135" cy="5032057"/>
          </a:xfrm>
          <a:custGeom>
            <a:avLst/>
            <a:gdLst/>
            <a:ahLst/>
            <a:cxnLst/>
            <a:rect l="l" t="t" r="r" b="b"/>
            <a:pathLst>
              <a:path w="65699" h="46294" extrusionOk="0">
                <a:moveTo>
                  <a:pt x="37175" y="1"/>
                </a:moveTo>
                <a:cubicBezTo>
                  <a:pt x="37158" y="1"/>
                  <a:pt x="37141" y="1"/>
                  <a:pt x="37124" y="1"/>
                </a:cubicBezTo>
                <a:cubicBezTo>
                  <a:pt x="32862" y="24"/>
                  <a:pt x="29469" y="3229"/>
                  <a:pt x="26156" y="5499"/>
                </a:cubicBezTo>
                <a:cubicBezTo>
                  <a:pt x="19981" y="9724"/>
                  <a:pt x="9792" y="13483"/>
                  <a:pt x="6745" y="15929"/>
                </a:cubicBezTo>
                <a:cubicBezTo>
                  <a:pt x="1897" y="19825"/>
                  <a:pt x="1" y="26996"/>
                  <a:pt x="2294" y="32778"/>
                </a:cubicBezTo>
                <a:cubicBezTo>
                  <a:pt x="4458" y="38237"/>
                  <a:pt x="10189" y="42042"/>
                  <a:pt x="16043" y="42042"/>
                </a:cubicBezTo>
                <a:cubicBezTo>
                  <a:pt x="16388" y="42042"/>
                  <a:pt x="16734" y="42028"/>
                  <a:pt x="17079" y="42001"/>
                </a:cubicBezTo>
                <a:cubicBezTo>
                  <a:pt x="20006" y="41774"/>
                  <a:pt x="23033" y="41387"/>
                  <a:pt x="26025" y="41387"/>
                </a:cubicBezTo>
                <a:cubicBezTo>
                  <a:pt x="28200" y="41387"/>
                  <a:pt x="30357" y="41592"/>
                  <a:pt x="32442" y="42212"/>
                </a:cubicBezTo>
                <a:cubicBezTo>
                  <a:pt x="36667" y="43471"/>
                  <a:pt x="41006" y="45188"/>
                  <a:pt x="45258" y="45914"/>
                </a:cubicBezTo>
                <a:cubicBezTo>
                  <a:pt x="46642" y="46150"/>
                  <a:pt x="48026" y="46294"/>
                  <a:pt x="49410" y="46294"/>
                </a:cubicBezTo>
                <a:cubicBezTo>
                  <a:pt x="53012" y="46294"/>
                  <a:pt x="56607" y="45317"/>
                  <a:pt x="60163" y="42438"/>
                </a:cubicBezTo>
                <a:cubicBezTo>
                  <a:pt x="63896" y="39419"/>
                  <a:pt x="65698" y="34084"/>
                  <a:pt x="65572" y="29242"/>
                </a:cubicBezTo>
                <a:cubicBezTo>
                  <a:pt x="65322" y="19768"/>
                  <a:pt x="55255" y="14729"/>
                  <a:pt x="49106" y="8505"/>
                </a:cubicBezTo>
                <a:cubicBezTo>
                  <a:pt x="45725" y="5083"/>
                  <a:pt x="42433" y="1"/>
                  <a:pt x="37175" y="1"/>
                </a:cubicBezTo>
                <a:close/>
              </a:path>
            </a:pathLst>
          </a:custGeom>
          <a:solidFill>
            <a:srgbClr val="B9F2F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4" name="Google Shape;514;p30"/>
          <p:cNvGrpSpPr/>
          <p:nvPr/>
        </p:nvGrpSpPr>
        <p:grpSpPr>
          <a:xfrm>
            <a:off x="632367" y="5997762"/>
            <a:ext cx="5987600" cy="369300"/>
            <a:chOff x="646450" y="4378600"/>
            <a:chExt cx="4490700" cy="276975"/>
          </a:xfrm>
        </p:grpSpPr>
        <p:cxnSp>
          <p:nvCxnSpPr>
            <p:cNvPr id="515" name="Google Shape;515;p30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30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30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8" b="23432"/>
          <a:stretch/>
        </p:blipFill>
        <p:spPr>
          <a:xfrm>
            <a:off x="-67146" y="-163903"/>
            <a:ext cx="10038204" cy="5459723"/>
          </a:xfrm>
          <a:prstGeom prst="rect">
            <a:avLst/>
          </a:prstGeom>
        </p:spPr>
      </p:pic>
      <p:sp>
        <p:nvSpPr>
          <p:cNvPr id="15" name="Google Shape;442;p29"/>
          <p:cNvSpPr txBox="1">
            <a:spLocks noGrp="1"/>
          </p:cNvSpPr>
          <p:nvPr>
            <p:ph type="title"/>
          </p:nvPr>
        </p:nvSpPr>
        <p:spPr>
          <a:xfrm>
            <a:off x="2368030" y="5003052"/>
            <a:ext cx="9132395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 smtClean="0">
                <a:solidFill>
                  <a:srgbClr val="002060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IV. TỪ CƠ QUAN THÀNH HỆ CƠ QUAN</a:t>
            </a:r>
            <a:endParaRPr sz="6000" dirty="0">
              <a:solidFill>
                <a:srgbClr val="002060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6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1876555"/>
            <a:ext cx="5864812" cy="4498757"/>
            <a:chOff x="0" y="1876555"/>
            <a:chExt cx="5864812" cy="4498757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1876555"/>
              <a:ext cx="5864812" cy="4238626"/>
              <a:chOff x="567556" y="1855124"/>
              <a:chExt cx="5864812" cy="4238626"/>
            </a:xfrm>
          </p:grpSpPr>
          <p:pic>
            <p:nvPicPr>
              <p:cNvPr id="2050" name="Picture 2" descr="Biểu hiện của viêm đường hô hấp trên ở trẻ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556" y="1855124"/>
                <a:ext cx="5715000" cy="42386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1436914" y="2592474"/>
                <a:ext cx="633046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Mũi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7699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Thanh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67556" y="3699156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Khí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597277" y="3195375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Hầu họng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39888" y="4068488"/>
                <a:ext cx="1292480" cy="36933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chemeClr val="accent3">
                        <a:lumMod val="75000"/>
                      </a:schemeClr>
                    </a:solidFill>
                    <a:latin typeface="#9Slide03 Roboto Condensed" panose="02000000000000000000" pitchFamily="2" charset="0"/>
                    <a:ea typeface="#9Slide03 Roboto Condensed" panose="02000000000000000000" pitchFamily="2" charset="0"/>
                  </a:rPr>
                  <a:t>Phế quản</a:t>
                </a:r>
                <a:endParaRPr lang="vi-VN" dirty="0">
                  <a:solidFill>
                    <a:schemeClr val="accent3">
                      <a:lumMod val="75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299896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23.7</a:t>
              </a:r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Hệ hô hấp ở cơ thể người</a:t>
              </a:r>
              <a:endParaRPr lang="vi-VN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9896" y="311318"/>
            <a:ext cx="5403801" cy="1681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200" dirty="0" smtClean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Hệ hô hấp g</a:t>
            </a:r>
            <a:r>
              <a:rPr lang="en-US" sz="2200" dirty="0" smtClean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ồ</a:t>
            </a:r>
            <a:r>
              <a:rPr lang="vi-VN" sz="2200" dirty="0" smtClean="0">
                <a:solidFill>
                  <a:schemeClr val="accent2">
                    <a:lumMod val="50000"/>
                  </a:schemeClr>
                </a:solidFill>
                <a:latin typeface="#9Slide03 Reso" pitchFamily="2" charset="0"/>
                <a:ea typeface="#9Slide03 Roboto Condensed" panose="02000000000000000000" pitchFamily="2" charset="0"/>
              </a:rPr>
              <a:t>m các cơ quan chính: mũi, khí quản, phổi, cùng phối hợp hoạt động để thực hiện chức năng trao đổi khí với môi trường (lấy oxygen và thải carbon dioxide).</a:t>
            </a:r>
            <a:endParaRPr lang="vi-VN" sz="2200" dirty="0">
              <a:solidFill>
                <a:schemeClr val="accent2">
                  <a:lumMod val="50000"/>
                </a:schemeClr>
              </a:solidFill>
              <a:latin typeface="#9Slide03 Reso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438788" y="1641685"/>
            <a:ext cx="6615395" cy="4733627"/>
            <a:chOff x="5438788" y="1641685"/>
            <a:chExt cx="6615395" cy="47336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4749" r="30058" b="8859"/>
            <a:stretch/>
          </p:blipFill>
          <p:spPr>
            <a:xfrm>
              <a:off x="5679407" y="1641685"/>
              <a:ext cx="4598377" cy="41260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9012368" y="2082656"/>
              <a:ext cx="2722407" cy="11341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chồi </a:t>
              </a:r>
              <a:r>
                <a:rPr lang="vi-VN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 các cơ quan như: thân, lá, các cành và hoa, thường ở trên mặt đất</a:t>
              </a:r>
              <a:r>
                <a:rPr lang="en-US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9892003" y="4951354"/>
              <a:ext cx="2162180" cy="8163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r>
                <a:rPr lang="vi-VN" sz="1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rễ gồm: </a:t>
              </a:r>
              <a:r>
                <a:rPr lang="vi-VN" sz="16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rễ chính (rễ cái) và các rễ phụ (rễ con).</a:t>
              </a:r>
              <a:endParaRPr lang="vi-VN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8788" y="6005980"/>
              <a:ext cx="5115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 23.8</a:t>
              </a:r>
              <a:r>
                <a:rPr lang="vi-VN" dirty="0" smtClean="0">
                  <a:solidFill>
                    <a:prstClr val="black"/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  <a:cs typeface="Arial" panose="020B0604020202020204" pitchFamily="34" charset="0"/>
                </a:rPr>
                <a:t>. Các hệ cơ quan chính ở thực vật</a:t>
              </a:r>
              <a:endParaRPr lang="vi-VN" dirty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4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edical Terms for Heart Failure – Tinanp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ục hồi chức năng hô hấp bệnh phổi tắc nghẽn mạn tính | Bluecare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5289219"/>
            <a:ext cx="2904114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5385" y="251209"/>
            <a:ext cx="663191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	</a:t>
            </a:r>
            <a:r>
              <a:rPr lang="vi-VN" sz="2400" dirty="0" smtClean="0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Tìm hiểu một số hệ cơ quan ở người và thực hiện các yêu cầu sau: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Hệ cơ quan đó có những cơ quan nào?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chức năng của hệ cơ quan đó đối với cơ thể.</a:t>
            </a:r>
            <a:endParaRPr lang="vi-VN" sz="24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3651" y="2792998"/>
            <a:ext cx="50643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Hướng dẫ</a:t>
            </a:r>
            <a:r>
              <a:rPr lang="en-US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</a:t>
            </a:r>
            <a:endParaRPr lang="vi-VN" sz="2400" dirty="0">
              <a:solidFill>
                <a:srgbClr val="66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Hệ cơ quan: Hệ tuần hoàn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1. Hệ tuần hoàn gồm có tim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2. 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Tim co bóp đẩy máu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Hệ mạch đưa máu đi khắp cơ thể</a:t>
            </a:r>
            <a:endParaRPr lang="vi-VN" sz="2400" b="0" i="0" dirty="0">
              <a:effectLst/>
              <a:latin typeface="#9Slide03 Ample"/>
            </a:endParaRPr>
          </a:p>
        </p:txBody>
      </p:sp>
      <p:pic>
        <p:nvPicPr>
          <p:cNvPr id="4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7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ài 20: Các cấp độ tổ chức trong cơ thể đa bào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90" y="109760"/>
            <a:ext cx="7332420" cy="658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53081" y="2672860"/>
            <a:ext cx="29944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2060"/>
                </a:solidFill>
                <a:latin typeface="#9Slide03 Ample"/>
              </a:rPr>
              <a:t>MỘT SỐ HỆ CƠ QUAN Ở NGƯỜI</a:t>
            </a:r>
            <a:endParaRPr lang="en-US" sz="4000" dirty="0">
              <a:solidFill>
                <a:srgbClr val="002060"/>
              </a:solidFill>
              <a:latin typeface="#9Slide03 Ample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55705" y="2347530"/>
            <a:ext cx="0" cy="2441749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loud Callout 7"/>
          <p:cNvSpPr/>
          <p:nvPr/>
        </p:nvSpPr>
        <p:spPr>
          <a:xfrm>
            <a:off x="7659232" y="205158"/>
            <a:ext cx="4532768" cy="2265797"/>
          </a:xfrm>
          <a:prstGeom prst="cloudCallout">
            <a:avLst>
              <a:gd name="adj1" fmla="val -48782"/>
              <a:gd name="adj2" fmla="val 5453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r>
              <a:rPr lang="vi-VN" sz="2400" dirty="0" smtClean="0">
                <a:solidFill>
                  <a:prstClr val="black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hình, em hãy kể tên một số hệ cơ quan ở người mà em biết</a:t>
            </a:r>
            <a:endParaRPr lang="vi-VN" sz="2400" dirty="0">
              <a:solidFill>
                <a:prstClr val="black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8929" y="5984316"/>
            <a:ext cx="676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#9Slide03 Cabin Condensed Bold"/>
              </a:rPr>
              <a:t>MỘT SỐ HỆ CƠ QUAN Ở NGƯỜI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663191" y="5984316"/>
            <a:ext cx="5023" cy="7078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55368" y="78559"/>
            <a:ext cx="3361555" cy="3230050"/>
            <a:chOff x="155368" y="78559"/>
            <a:chExt cx="3361555" cy="3230050"/>
          </a:xfrm>
        </p:grpSpPr>
        <p:pic>
          <p:nvPicPr>
            <p:cNvPr id="17420" name="Picture 12" descr="Massage cơ sâu khác massage thông thường như thế nào? SCC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4" b="7093"/>
            <a:stretch/>
          </p:blipFill>
          <p:spPr bwMode="auto">
            <a:xfrm>
              <a:off x="155368" y="78559"/>
              <a:ext cx="3361555" cy="2714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4454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/>
                  <a:cs typeface="Arial" panose="020B0604020202020204" pitchFamily="34" charset="0"/>
                </a:rPr>
                <a:t>Hệ vận động</a:t>
              </a:r>
              <a:endParaRPr lang="vi-VN" dirty="0">
                <a:solidFill>
                  <a:prstClr val="black"/>
                </a:solidFill>
                <a:latin typeface="#9Slide03 Cabin Condensed Bold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86264" y="2667747"/>
            <a:ext cx="3534790" cy="3266499"/>
            <a:chOff x="2686264" y="2667747"/>
            <a:chExt cx="3534790" cy="3266499"/>
          </a:xfrm>
        </p:grpSpPr>
        <p:pic>
          <p:nvPicPr>
            <p:cNvPr id="17416" name="Picture 8" descr="Cấu tạo và chức năng của hệ hô hấp | An Hầu Đa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" t="7208" r="8894"/>
            <a:stretch/>
          </p:blipFill>
          <p:spPr bwMode="auto">
            <a:xfrm>
              <a:off x="2686264" y="2667747"/>
              <a:ext cx="3534790" cy="289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634718" y="5564914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/>
                  <a:cs typeface="Arial" panose="020B0604020202020204" pitchFamily="34" charset="0"/>
                </a:rPr>
                <a:t>Hệ hô hấp</a:t>
              </a:r>
              <a:endParaRPr lang="vi-VN" dirty="0">
                <a:solidFill>
                  <a:prstClr val="black"/>
                </a:solidFill>
                <a:latin typeface="#9Slide03 Cabin Condensed Bold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227086" y="2623413"/>
            <a:ext cx="3723992" cy="4147135"/>
            <a:chOff x="8227086" y="2623413"/>
            <a:chExt cx="3723992" cy="4147135"/>
          </a:xfrm>
        </p:grpSpPr>
        <p:pic>
          <p:nvPicPr>
            <p:cNvPr id="17418" name="Picture 10" descr="Giải phẫu và sinh lý cơ quan sinh dục n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7086" y="2623413"/>
              <a:ext cx="3723992" cy="3817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169453" y="6401216"/>
              <a:ext cx="163788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/>
                  <a:cs typeface="Arial" panose="020B0604020202020204" pitchFamily="34" charset="0"/>
                </a:rPr>
                <a:t>Hệ sinh dục</a:t>
              </a:r>
              <a:endParaRPr lang="vi-VN" dirty="0">
                <a:solidFill>
                  <a:prstClr val="black"/>
                </a:solidFill>
                <a:latin typeface="#9Slide03 Cabin Condensed Bold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05419" y="128421"/>
            <a:ext cx="4314825" cy="3180188"/>
            <a:chOff x="5305419" y="128421"/>
            <a:chExt cx="4314825" cy="3180188"/>
          </a:xfrm>
        </p:grpSpPr>
        <p:pic>
          <p:nvPicPr>
            <p:cNvPr id="17414" name="Picture 6" descr="Bài tập trắc nghiệm 16,17,18,19,20 trang 81 SBT Sinh học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5419" y="128421"/>
              <a:ext cx="4314825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589205" y="2939277"/>
              <a:ext cx="1637881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vi-VN" dirty="0" smtClean="0">
                  <a:solidFill>
                    <a:prstClr val="black"/>
                  </a:solidFill>
                  <a:latin typeface="#9Slide03 Cabin Condensed Bold"/>
                  <a:cs typeface="Arial" panose="020B0604020202020204" pitchFamily="34" charset="0"/>
                </a:rPr>
                <a:t>Hệ bài tiết</a:t>
              </a:r>
              <a:endParaRPr lang="vi-VN" dirty="0">
                <a:solidFill>
                  <a:prstClr val="black"/>
                </a:solidFill>
                <a:latin typeface="#9Slide03 Cabin Condensed Bold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6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0597" y="0"/>
            <a:ext cx="3496827" cy="68518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2" descr="human body health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27" y="103503"/>
            <a:ext cx="3225520" cy="66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3530" y="1016001"/>
            <a:ext cx="2914022" cy="4661317"/>
            <a:chOff x="733530" y="1016001"/>
            <a:chExt cx="2914022" cy="4661317"/>
          </a:xfrm>
        </p:grpSpPr>
        <p:sp>
          <p:nvSpPr>
            <p:cNvPr id="5" name="Rectangle 4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111E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 smtClean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Điều gì sẽ xảy ra nếu trong cơ thể có một hệ cơ quan nào đó ngừng hoạt động?</a:t>
              </a:r>
              <a:endParaRPr lang="vi-VN" sz="2600" dirty="0">
                <a:solidFill>
                  <a:prstClr val="white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66092" y="1016001"/>
              <a:ext cx="1798655" cy="1154444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smtClean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CÂU HỎI</a:t>
              </a:r>
              <a:endParaRPr lang="en-US" sz="3200" dirty="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591341" y="558801"/>
            <a:ext cx="2914022" cy="5118518"/>
            <a:chOff x="733530" y="1567543"/>
            <a:chExt cx="2914022" cy="4109775"/>
          </a:xfrm>
        </p:grpSpPr>
        <p:sp>
          <p:nvSpPr>
            <p:cNvPr id="11" name="Rectangle 10"/>
            <p:cNvSpPr/>
            <p:nvPr/>
          </p:nvSpPr>
          <p:spPr>
            <a:xfrm>
              <a:off x="733530" y="1858944"/>
              <a:ext cx="2914022" cy="3818374"/>
            </a:xfrm>
            <a:prstGeom prst="rect">
              <a:avLst/>
            </a:prstGeom>
            <a:solidFill>
              <a:srgbClr val="52D2E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lnSpc>
                  <a:spcPct val="120000"/>
                </a:lnSpc>
              </a:pPr>
              <a:r>
                <a:rPr lang="vi-VN" sz="2600" dirty="0" smtClean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Nếu trong cơ thể có một hệ cơ quan ngừng hoạt động thì cả cơ thể sẽ bị ảnh hưởng và các cơ quan khác cũng bị ảnh hưởng</a:t>
              </a:r>
              <a:r>
                <a:rPr lang="en-US" sz="2600" dirty="0" smtClean="0">
                  <a:solidFill>
                    <a:prstClr val="white"/>
                  </a:solidFill>
                  <a:latin typeface="Acumin Pro Condensed" panose="020B0806020202020204" pitchFamily="34" charset="0"/>
                </a:rPr>
                <a:t>.</a:t>
              </a:r>
              <a:endParaRPr lang="vi-VN" sz="2600" dirty="0">
                <a:solidFill>
                  <a:prstClr val="white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66092" y="1567543"/>
              <a:ext cx="1798655" cy="602901"/>
            </a:xfrm>
            <a:prstGeom prst="rect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200" dirty="0" smtClean="0">
                  <a:solidFill>
                    <a:prstClr val="white"/>
                  </a:solidFill>
                  <a:latin typeface="#9Slide03 FS Neusa Bold" panose="00000800000000000000" pitchFamily="2" charset="0"/>
                </a:rPr>
                <a:t>TRẢ LỜI</a:t>
              </a:r>
              <a:endParaRPr lang="en-US" sz="3200" dirty="0">
                <a:solidFill>
                  <a:prstClr val="white"/>
                </a:solidFill>
                <a:latin typeface="#9Slide03 FS Neusa Bold" panose="00000800000000000000" pitchFamily="2" charset="0"/>
              </a:endParaRPr>
            </a:p>
          </p:txBody>
        </p:sp>
      </p:grpSp>
      <p:pic>
        <p:nvPicPr>
          <p:cNvPr id="2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63" y="6176851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16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6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62435" y="190925"/>
            <a:ext cx="2431701" cy="823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200" dirty="0" smtClean="0">
                <a:solidFill>
                  <a:prstClr val="black"/>
                </a:solidFill>
                <a:latin typeface="#9Slide03 Swiss Condensed Bold" panose="02000500000000000000" pitchFamily="2" charset="0"/>
              </a:rPr>
              <a:t>HỆ CƠ QUAN</a:t>
            </a:r>
            <a:endParaRPr lang="en-US" sz="3200" dirty="0">
              <a:solidFill>
                <a:prstClr val="black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7302" y="1135463"/>
            <a:ext cx="993782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FFF00"/>
                </a:solidFill>
                <a:latin typeface="Acumin Pro Condensed" panose="020B0806020202020204" pitchFamily="34" charset="0"/>
              </a:rPr>
              <a:t>Là tập hợp một số cơ quan cùng hoạt động để thực hiện một số chức năng nhất định</a:t>
            </a:r>
            <a:endParaRPr lang="vi-VN" sz="2400" dirty="0">
              <a:solidFill>
                <a:srgbClr val="FFFF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31601" y="3315955"/>
            <a:ext cx="2886389" cy="774289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Ở CƠ THỂ THỰC VẬT</a:t>
            </a:r>
            <a:endParaRPr lang="en-US" sz="24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78285" y="1587084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74796" y="2371416"/>
            <a:ext cx="536581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74796" y="2371416"/>
            <a:ext cx="0" cy="94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8440615" y="2371416"/>
            <a:ext cx="0" cy="94454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997420" y="3315954"/>
            <a:ext cx="2886389" cy="774289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4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Ở CƠ THỂ ĐỘNG VẬT</a:t>
            </a:r>
            <a:endParaRPr lang="en-US" sz="24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3074796" y="4090243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40615" y="4090243"/>
            <a:ext cx="0" cy="7843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74795" y="4251576"/>
            <a:ext cx="5365819" cy="46166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2400" dirty="0" smtClean="0">
                <a:solidFill>
                  <a:srgbClr val="FFC000"/>
                </a:solidFill>
                <a:latin typeface="Acumin Pro Condensed" panose="020B0806020202020204" pitchFamily="34" charset="0"/>
              </a:rPr>
              <a:t>Hệ cơ quan như</a:t>
            </a:r>
            <a:endParaRPr lang="vi-VN" sz="2400" dirty="0">
              <a:solidFill>
                <a:srgbClr val="FFC000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085974" y="4874575"/>
            <a:ext cx="1977641" cy="153627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668967" y="5100380"/>
            <a:ext cx="834013" cy="10846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Acumin Pro Condensed" panose="020B0806020202020204" pitchFamily="34" charset="0"/>
              </a:rPr>
              <a:t>Hệ chồi</a:t>
            </a:r>
            <a:endParaRPr lang="vi-VN" sz="2200" dirty="0">
              <a:solidFill>
                <a:prstClr val="black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46609" y="5100380"/>
            <a:ext cx="834013" cy="108466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Acumin Pro Condensed" panose="020B0806020202020204" pitchFamily="34" charset="0"/>
              </a:rPr>
              <a:t>Hệ </a:t>
            </a:r>
            <a:endParaRPr lang="en-US" sz="2200" dirty="0" smtClean="0">
              <a:solidFill>
                <a:prstClr val="black"/>
              </a:solidFill>
              <a:latin typeface="Acumin Pro Condensed" panose="020B0806020202020204" pitchFamily="34" charset="0"/>
            </a:endParaRPr>
          </a:p>
          <a:p>
            <a:pPr algn="ctr" defTabSz="914400"/>
            <a:r>
              <a:rPr lang="vi-VN" sz="2200" dirty="0" smtClean="0">
                <a:solidFill>
                  <a:prstClr val="black"/>
                </a:solidFill>
                <a:latin typeface="Acumin Pro Condensed" panose="020B0806020202020204" pitchFamily="34" charset="0"/>
              </a:rPr>
              <a:t>rễ</a:t>
            </a:r>
            <a:endParaRPr lang="vi-VN" sz="2200" dirty="0">
              <a:solidFill>
                <a:prstClr val="black"/>
              </a:solidFill>
              <a:latin typeface="Acumin Pro Condensed" panose="020B0806020202020204" pitchFamily="34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5406013" y="4874575"/>
            <a:ext cx="6531429" cy="1536273"/>
            <a:chOff x="5406013" y="4874575"/>
            <a:chExt cx="6531429" cy="1536273"/>
          </a:xfrm>
        </p:grpSpPr>
        <p:sp>
          <p:nvSpPr>
            <p:cNvPr id="41" name="Rectangle 40"/>
            <p:cNvSpPr/>
            <p:nvPr/>
          </p:nvSpPr>
          <p:spPr>
            <a:xfrm>
              <a:off x="5878285" y="4874575"/>
              <a:ext cx="5657223" cy="153627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82637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7727179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8651625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626323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550767" y="4874575"/>
              <a:ext cx="0" cy="153627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5406013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Vận</a:t>
              </a:r>
            </a:p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động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51500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Tuần hoàn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96987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Hô hấp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244674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Bài tiết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9192361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Sinh dục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136905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Thần kinh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103429" y="5100380"/>
              <a:ext cx="834013" cy="1084662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vi-VN" sz="2200" dirty="0" smtClean="0">
                  <a:solidFill>
                    <a:prstClr val="black"/>
                  </a:solidFill>
                  <a:latin typeface="Acumin Pro Condensed" panose="020B0806020202020204" pitchFamily="34" charset="0"/>
                </a:rPr>
                <a:t>Tiêu hóa</a:t>
              </a:r>
              <a:endParaRPr lang="vi-VN" sz="2200" dirty="0">
                <a:solidFill>
                  <a:prstClr val="black"/>
                </a:solidFill>
                <a:latin typeface="Acumin Pro Condensed" panose="020B0806020202020204" pitchFamily="34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1382589" y="4099173"/>
            <a:ext cx="10771833" cy="2767759"/>
          </a:xfrm>
          <a:prstGeom prst="rect">
            <a:avLst/>
          </a:prstGeom>
          <a:solidFill>
            <a:srgbClr val="1465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prstClr val="white"/>
                </a:solidFill>
                <a:latin typeface="Acumin Pro Condensed" panose="020B0806020202020204" pitchFamily="34" charset="0"/>
              </a:rPr>
              <a:t>Cơ thể đa bào được cấu tạo từ nhiêu cơ quan và hệ cơ quan. </a:t>
            </a:r>
          </a:p>
          <a:p>
            <a:pPr marL="342900" indent="-342900" algn="just" defTabSz="914400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vi-VN" sz="2400" dirty="0" smtClean="0">
                <a:solidFill>
                  <a:prstClr val="white"/>
                </a:solidFill>
                <a:latin typeface="Acumin Pro Condensed" panose="020B0806020202020204" pitchFamily="34" charset="0"/>
              </a:rPr>
              <a:t>Các cơ quan cùng thực hiện chức năng tạo thành hệ cơ quan, các hệ cơ quan hoạt động thống nhất, nhịp nhàng để thực hiện chức năng sống.</a:t>
            </a:r>
            <a:endParaRPr lang="vi-VN" sz="2400" dirty="0">
              <a:solidFill>
                <a:prstClr val="white"/>
              </a:solidFill>
              <a:latin typeface="Acumin Pro Condensed" panose="020B0806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9900" y="453573"/>
            <a:ext cx="1435100" cy="681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#9Slide03 AmpleSoft"/>
              </a:rPr>
              <a:t>KẾT LUẬN</a:t>
            </a:r>
            <a:endParaRPr lang="en-US" dirty="0">
              <a:solidFill>
                <a:srgbClr val="FF0000"/>
              </a:solidFill>
              <a:latin typeface="#9Slide03 AmpleSoft"/>
            </a:endParaRPr>
          </a:p>
        </p:txBody>
      </p:sp>
    </p:spTree>
    <p:extLst>
      <p:ext uri="{BB962C8B-B14F-4D97-AF65-F5344CB8AC3E}">
        <p14:creationId xmlns:p14="http://schemas.microsoft.com/office/powerpoint/2010/main" val="364970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33" grpId="0" animBg="1"/>
      <p:bldP spid="36" grpId="0"/>
      <p:bldP spid="38" grpId="0" animBg="1"/>
      <p:bldP spid="39" grpId="0" animBg="1"/>
      <p:bldP spid="40" grpId="0" animBg="1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69890" y="119073"/>
            <a:ext cx="96520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latin typeface="#9Slide03 FS Neusa Bold" panose="00000800000000000000" pitchFamily="2" charset="0"/>
              </a:rPr>
              <a:t>BÀI TẬP</a:t>
            </a:r>
            <a:endParaRPr lang="en-US" sz="6600" dirty="0">
              <a:latin typeface="#9Slide03 FS Neusa Bold" panose="000008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422" y="1296517"/>
            <a:ext cx="9147350" cy="46166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bảng sau vào vở và hoàn thành theo mẫu sau: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1002" y="2025953"/>
          <a:ext cx="9147351" cy="380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2535"/>
                <a:gridCol w="4185699"/>
                <a:gridCol w="3049117"/>
              </a:tblGrid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04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027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3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9"/>
          <p:cNvSpPr txBox="1">
            <a:spLocks noGrp="1"/>
          </p:cNvSpPr>
          <p:nvPr>
            <p:ph type="title"/>
          </p:nvPr>
        </p:nvSpPr>
        <p:spPr>
          <a:xfrm>
            <a:off x="-535807" y="2027976"/>
            <a:ext cx="8077210" cy="2206328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48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/>
            </a:r>
            <a:br>
              <a:rPr lang="en" sz="48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</a:br>
            <a:r>
              <a:rPr lang="en" sz="48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I.</a:t>
            </a:r>
            <a:r>
              <a:rPr lang="en" sz="54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CÁC CẤP ĐỘ </a:t>
            </a:r>
            <a:br>
              <a:rPr lang="en" sz="54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</a:br>
            <a:r>
              <a:rPr lang="en" sz="5400" dirty="0" smtClean="0">
                <a:solidFill>
                  <a:schemeClr val="tx1"/>
                </a:solidFill>
                <a:latin typeface="#9Slide07 SFU Machine" panose="00000400000000000000" pitchFamily="2" charset="0"/>
                <a:ea typeface="#9Slide03 Roboto Condensed" panose="02000000000000000000" pitchFamily="2" charset="0"/>
              </a:rPr>
              <a:t>CỦA CƠ THỂ ĐA BÀO</a:t>
            </a:r>
            <a:endParaRPr sz="5400" dirty="0">
              <a:solidFill>
                <a:schemeClr val="tx1"/>
              </a:solidFill>
              <a:latin typeface="#9Slide07 SFU Machine" panose="00000400000000000000" pitchFamily="2" charset="0"/>
              <a:ea typeface="#9Slide03 Roboto Condensed" panose="02000000000000000000" pitchFamily="2" charset="0"/>
            </a:endParaRPr>
          </a:p>
        </p:txBody>
      </p:sp>
      <p:grpSp>
        <p:nvGrpSpPr>
          <p:cNvPr id="444" name="Google Shape;444;p29"/>
          <p:cNvGrpSpPr/>
          <p:nvPr/>
        </p:nvGrpSpPr>
        <p:grpSpPr>
          <a:xfrm>
            <a:off x="5232633" y="5767795"/>
            <a:ext cx="5987600" cy="369300"/>
            <a:chOff x="646450" y="4378600"/>
            <a:chExt cx="4490700" cy="276975"/>
          </a:xfrm>
        </p:grpSpPr>
        <p:cxnSp>
          <p:nvCxnSpPr>
            <p:cNvPr id="445" name="Google Shape;445;p29"/>
            <p:cNvCxnSpPr/>
            <p:nvPr/>
          </p:nvCxnSpPr>
          <p:spPr>
            <a:xfrm>
              <a:off x="646450" y="4378600"/>
              <a:ext cx="44907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29"/>
            <p:cNvCxnSpPr/>
            <p:nvPr/>
          </p:nvCxnSpPr>
          <p:spPr>
            <a:xfrm>
              <a:off x="943200" y="4497300"/>
              <a:ext cx="18399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29"/>
            <p:cNvCxnSpPr/>
            <p:nvPr/>
          </p:nvCxnSpPr>
          <p:spPr>
            <a:xfrm>
              <a:off x="4972250" y="4497300"/>
              <a:ext cx="1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29"/>
            <p:cNvCxnSpPr/>
            <p:nvPr/>
          </p:nvCxnSpPr>
          <p:spPr>
            <a:xfrm>
              <a:off x="3758900" y="4497300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29"/>
            <p:cNvCxnSpPr/>
            <p:nvPr/>
          </p:nvCxnSpPr>
          <p:spPr>
            <a:xfrm>
              <a:off x="1886125" y="4655575"/>
              <a:ext cx="712200" cy="0"/>
            </a:xfrm>
            <a:prstGeom prst="straightConnector1">
              <a:avLst/>
            </a:prstGeom>
            <a:noFill/>
            <a:ln w="19050" cap="flat" cmpd="sng">
              <a:solidFill>
                <a:srgbClr val="33253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50" name="Google Shape;450;p29"/>
          <p:cNvGrpSpPr/>
          <p:nvPr/>
        </p:nvGrpSpPr>
        <p:grpSpPr>
          <a:xfrm>
            <a:off x="1421436" y="506545"/>
            <a:ext cx="10110011" cy="5726136"/>
            <a:chOff x="1066077" y="379909"/>
            <a:chExt cx="7582508" cy="4294602"/>
          </a:xfrm>
        </p:grpSpPr>
        <p:grpSp>
          <p:nvGrpSpPr>
            <p:cNvPr id="451" name="Google Shape;451;p29"/>
            <p:cNvGrpSpPr/>
            <p:nvPr/>
          </p:nvGrpSpPr>
          <p:grpSpPr>
            <a:xfrm>
              <a:off x="6618039" y="379909"/>
              <a:ext cx="2030545" cy="596756"/>
              <a:chOff x="6783571" y="438153"/>
              <a:chExt cx="1810562" cy="589447"/>
            </a:xfrm>
          </p:grpSpPr>
          <p:sp>
            <p:nvSpPr>
              <p:cNvPr id="452" name="Google Shape;452;p29"/>
              <p:cNvSpPr/>
              <p:nvPr/>
            </p:nvSpPr>
            <p:spPr>
              <a:xfrm>
                <a:off x="6966457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783571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956764" y="438153"/>
                <a:ext cx="940271" cy="185262"/>
              </a:xfrm>
              <a:custGeom>
                <a:avLst/>
                <a:gdLst/>
                <a:ahLst/>
                <a:cxnLst/>
                <a:rect l="l" t="t" r="r" b="b"/>
                <a:pathLst>
                  <a:path w="28422" h="5600" extrusionOk="0">
                    <a:moveTo>
                      <a:pt x="25624" y="714"/>
                    </a:moveTo>
                    <a:cubicBezTo>
                      <a:pt x="26773" y="714"/>
                      <a:pt x="27709" y="1650"/>
                      <a:pt x="27709" y="2798"/>
                    </a:cubicBezTo>
                    <a:cubicBezTo>
                      <a:pt x="27709" y="3950"/>
                      <a:pt x="26773" y="4886"/>
                      <a:pt x="25624" y="4886"/>
                    </a:cubicBezTo>
                    <a:lnTo>
                      <a:pt x="2801" y="4886"/>
                    </a:lnTo>
                    <a:cubicBezTo>
                      <a:pt x="1648" y="4886"/>
                      <a:pt x="713" y="3950"/>
                      <a:pt x="713" y="2798"/>
                    </a:cubicBezTo>
                    <a:cubicBezTo>
                      <a:pt x="713" y="1650"/>
                      <a:pt x="1648" y="714"/>
                      <a:pt x="2801" y="714"/>
                    </a:cubicBezTo>
                    <a:close/>
                    <a:moveTo>
                      <a:pt x="2801" y="1"/>
                    </a:moveTo>
                    <a:cubicBezTo>
                      <a:pt x="1256" y="1"/>
                      <a:pt x="1" y="1256"/>
                      <a:pt x="1" y="2798"/>
                    </a:cubicBezTo>
                    <a:cubicBezTo>
                      <a:pt x="1" y="4344"/>
                      <a:pt x="1256" y="5599"/>
                      <a:pt x="2801" y="5599"/>
                    </a:cubicBezTo>
                    <a:lnTo>
                      <a:pt x="25624" y="5599"/>
                    </a:lnTo>
                    <a:cubicBezTo>
                      <a:pt x="27166" y="5599"/>
                      <a:pt x="28421" y="4344"/>
                      <a:pt x="28421" y="2798"/>
                    </a:cubicBezTo>
                    <a:cubicBezTo>
                      <a:pt x="28421" y="1256"/>
                      <a:pt x="27166" y="1"/>
                      <a:pt x="25624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7897052" y="890176"/>
                <a:ext cx="697081" cy="137425"/>
              </a:xfrm>
              <a:custGeom>
                <a:avLst/>
                <a:gdLst/>
                <a:ahLst/>
                <a:cxnLst/>
                <a:rect l="l" t="t" r="r" b="b"/>
                <a:pathLst>
                  <a:path w="21071" h="4154" extrusionOk="0">
                    <a:moveTo>
                      <a:pt x="18995" y="531"/>
                    </a:moveTo>
                    <a:cubicBezTo>
                      <a:pt x="19848" y="531"/>
                      <a:pt x="20540" y="1227"/>
                      <a:pt x="20540" y="2079"/>
                    </a:cubicBezTo>
                    <a:cubicBezTo>
                      <a:pt x="20540" y="2931"/>
                      <a:pt x="19848" y="3624"/>
                      <a:pt x="18995" y="3624"/>
                    </a:cubicBezTo>
                    <a:lnTo>
                      <a:pt x="2076" y="3624"/>
                    </a:lnTo>
                    <a:cubicBezTo>
                      <a:pt x="1224" y="3624"/>
                      <a:pt x="528" y="2931"/>
                      <a:pt x="528" y="2079"/>
                    </a:cubicBezTo>
                    <a:cubicBezTo>
                      <a:pt x="528" y="1227"/>
                      <a:pt x="1224" y="531"/>
                      <a:pt x="2076" y="531"/>
                    </a:cubicBezTo>
                    <a:close/>
                    <a:moveTo>
                      <a:pt x="2076" y="1"/>
                    </a:moveTo>
                    <a:cubicBezTo>
                      <a:pt x="930" y="1"/>
                      <a:pt x="1" y="933"/>
                      <a:pt x="1" y="2079"/>
                    </a:cubicBezTo>
                    <a:cubicBezTo>
                      <a:pt x="1" y="3221"/>
                      <a:pt x="930" y="4153"/>
                      <a:pt x="2076" y="4153"/>
                    </a:cubicBezTo>
                    <a:lnTo>
                      <a:pt x="18995" y="4153"/>
                    </a:lnTo>
                    <a:cubicBezTo>
                      <a:pt x="20137" y="4153"/>
                      <a:pt x="21070" y="3221"/>
                      <a:pt x="21070" y="2079"/>
                    </a:cubicBezTo>
                    <a:cubicBezTo>
                      <a:pt x="21070" y="933"/>
                      <a:pt x="20137" y="1"/>
                      <a:pt x="18995" y="1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6" name="Google Shape;456;p29"/>
            <p:cNvGrpSpPr/>
            <p:nvPr/>
          </p:nvGrpSpPr>
          <p:grpSpPr>
            <a:xfrm>
              <a:off x="6894652" y="4648588"/>
              <a:ext cx="490421" cy="25923"/>
              <a:chOff x="5612829" y="1068195"/>
              <a:chExt cx="437291" cy="25606"/>
            </a:xfrm>
          </p:grpSpPr>
          <p:sp>
            <p:nvSpPr>
              <p:cNvPr id="457" name="Google Shape;457;p29"/>
              <p:cNvSpPr/>
              <p:nvPr/>
            </p:nvSpPr>
            <p:spPr>
              <a:xfrm>
                <a:off x="5795715" y="1068195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5612829" y="1070180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9" name="Google Shape;459;p29"/>
            <p:cNvGrpSpPr/>
            <p:nvPr/>
          </p:nvGrpSpPr>
          <p:grpSpPr>
            <a:xfrm>
              <a:off x="1066077" y="482938"/>
              <a:ext cx="490421" cy="25923"/>
              <a:chOff x="5612829" y="768560"/>
              <a:chExt cx="437291" cy="25606"/>
            </a:xfrm>
          </p:grpSpPr>
          <p:sp>
            <p:nvSpPr>
              <p:cNvPr id="460" name="Google Shape;460;p29"/>
              <p:cNvSpPr/>
              <p:nvPr/>
            </p:nvSpPr>
            <p:spPr>
              <a:xfrm>
                <a:off x="5795715" y="768560"/>
                <a:ext cx="254404" cy="25606"/>
              </a:xfrm>
              <a:custGeom>
                <a:avLst/>
                <a:gdLst/>
                <a:ahLst/>
                <a:cxnLst/>
                <a:rect l="l" t="t" r="r" b="b"/>
                <a:pathLst>
                  <a:path w="7690" h="774" extrusionOk="0">
                    <a:moveTo>
                      <a:pt x="3814" y="0"/>
                    </a:moveTo>
                    <a:cubicBezTo>
                      <a:pt x="2646" y="0"/>
                      <a:pt x="1489" y="20"/>
                      <a:pt x="350" y="60"/>
                    </a:cubicBezTo>
                    <a:cubicBezTo>
                      <a:pt x="154" y="68"/>
                      <a:pt x="0" y="234"/>
                      <a:pt x="7" y="430"/>
                    </a:cubicBezTo>
                    <a:cubicBezTo>
                      <a:pt x="13" y="621"/>
                      <a:pt x="170" y="774"/>
                      <a:pt x="359" y="774"/>
                    </a:cubicBezTo>
                    <a:cubicBezTo>
                      <a:pt x="365" y="774"/>
                      <a:pt x="371" y="774"/>
                      <a:pt x="376" y="773"/>
                    </a:cubicBezTo>
                    <a:cubicBezTo>
                      <a:pt x="1505" y="733"/>
                      <a:pt x="2653" y="713"/>
                      <a:pt x="3813" y="713"/>
                    </a:cubicBezTo>
                    <a:cubicBezTo>
                      <a:pt x="4972" y="713"/>
                      <a:pt x="6143" y="733"/>
                      <a:pt x="7317" y="773"/>
                    </a:cubicBezTo>
                    <a:lnTo>
                      <a:pt x="7326" y="773"/>
                    </a:lnTo>
                    <a:cubicBezTo>
                      <a:pt x="7520" y="773"/>
                      <a:pt x="7676" y="620"/>
                      <a:pt x="7683" y="427"/>
                    </a:cubicBezTo>
                    <a:cubicBezTo>
                      <a:pt x="7689" y="231"/>
                      <a:pt x="7536" y="68"/>
                      <a:pt x="7340" y="60"/>
                    </a:cubicBezTo>
                    <a:cubicBezTo>
                      <a:pt x="6159" y="20"/>
                      <a:pt x="4981" y="0"/>
                      <a:pt x="3814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5612829" y="770545"/>
                <a:ext cx="107320" cy="23621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714" extrusionOk="0">
                    <a:moveTo>
                      <a:pt x="357" y="0"/>
                    </a:moveTo>
                    <a:cubicBezTo>
                      <a:pt x="161" y="0"/>
                      <a:pt x="1" y="160"/>
                      <a:pt x="1" y="357"/>
                    </a:cubicBezTo>
                    <a:cubicBezTo>
                      <a:pt x="1" y="553"/>
                      <a:pt x="161" y="713"/>
                      <a:pt x="357" y="713"/>
                    </a:cubicBezTo>
                    <a:lnTo>
                      <a:pt x="2888" y="713"/>
                    </a:lnTo>
                    <a:cubicBezTo>
                      <a:pt x="3084" y="713"/>
                      <a:pt x="3244" y="553"/>
                      <a:pt x="3244" y="357"/>
                    </a:cubicBezTo>
                    <a:cubicBezTo>
                      <a:pt x="3244" y="160"/>
                      <a:pt x="3084" y="0"/>
                      <a:pt x="2888" y="0"/>
                    </a:cubicBezTo>
                    <a:close/>
                  </a:path>
                </a:pathLst>
              </a:custGeom>
              <a:solidFill>
                <a:srgbClr val="3325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3A1D09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1026" name="Picture 2" descr="Cell free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438" y="4553893"/>
            <a:ext cx="2086015" cy="20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crosco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31" y="99012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l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4833567"/>
            <a:ext cx="1868456" cy="1868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65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0664" y="360756"/>
            <a:ext cx="9147350" cy="58477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/>
            <a:r>
              <a:rPr lang="vi-VN" sz="3200" dirty="0" smtClean="0">
                <a:solidFill>
                  <a:srgbClr val="33CC33"/>
                </a:solidFill>
                <a:latin typeface="#9Slide03 FS Neusa Bold" panose="00000800000000000000" pitchFamily="2" charset="0"/>
                <a:cs typeface="Arial" panose="020B0604020202020204" pitchFamily="34" charset="0"/>
              </a:rPr>
              <a:t>HƯỚNG DẪN </a:t>
            </a:r>
            <a:endParaRPr lang="vi-VN" sz="3200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7907" y="1242656"/>
          <a:ext cx="10051701" cy="5148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617"/>
                <a:gridCol w="3850357"/>
                <a:gridCol w="4099727"/>
              </a:tblGrid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 cấu tạo nên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Chức năng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hệ cơ quan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3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quản,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dạ dày, ruột,….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hóa thức ăn trong cơ thể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tuần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Tim, mạch</a:t>
                      </a:r>
                      <a:r>
                        <a:rPr lang="vi-VN" sz="2000" baseline="0" noProof="0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máu,…</a:t>
                      </a:r>
                      <a:endParaRPr lang="vi-VN" sz="2000" noProof="0" dirty="0">
                        <a:solidFill>
                          <a:schemeClr val="accent3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Vận chuyển</a:t>
                      </a:r>
                      <a:r>
                        <a:rPr lang="vi-VN" sz="2000" baseline="0" noProof="0" dirty="0" smtClean="0">
                          <a:solidFill>
                            <a:srgbClr val="14656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chất trong cơ thể</a:t>
                      </a:r>
                      <a:endParaRPr lang="vi-VN" sz="2000" noProof="0" dirty="0">
                        <a:solidFill>
                          <a:srgbClr val="14656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thần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kinh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Não, dây</a:t>
                      </a:r>
                      <a:r>
                        <a:rPr lang="vi-VN" sz="2000" baseline="0" noProof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thần kinh, tủy sống,…</a:t>
                      </a:r>
                      <a:endParaRPr lang="vi-VN" sz="2000" noProof="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 khiển</a:t>
                      </a:r>
                      <a:r>
                        <a:rPr lang="vi-VN" sz="2000" baseline="0" noProof="0" dirty="0" smtClean="0">
                          <a:solidFill>
                            <a:srgbClr val="FF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các hoạt sống của cơ thể</a:t>
                      </a:r>
                      <a:endParaRPr lang="vi-VN" sz="2000" noProof="0" dirty="0">
                        <a:solidFill>
                          <a:srgbClr val="FF33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hô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hấp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Mũi, hầu,</a:t>
                      </a:r>
                      <a:r>
                        <a:rPr lang="vi-VN" sz="2000" baseline="0" noProof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cơ hoành, phổi,…</a:t>
                      </a:r>
                      <a:endParaRPr lang="vi-VN" sz="2000" noProof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vi-VN" sz="2000" baseline="0" noProof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trao đổi khí với môi trường bên ngoài</a:t>
                      </a:r>
                      <a:endParaRPr lang="vi-VN" sz="2000" noProof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635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Hệ bài</a:t>
                      </a:r>
                      <a:r>
                        <a:rPr lang="vi-VN" sz="2000" baseline="0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tiết</a:t>
                      </a:r>
                      <a:endParaRPr lang="vi-VN" sz="20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Da, bàng</a:t>
                      </a:r>
                      <a:r>
                        <a:rPr lang="vi-VN" sz="2000" baseline="0" noProof="0" dirty="0" smtClean="0">
                          <a:solidFill>
                            <a:srgbClr val="52D2E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quang, thận,…</a:t>
                      </a:r>
                      <a:endParaRPr lang="vi-VN" sz="2000" noProof="0" dirty="0">
                        <a:solidFill>
                          <a:srgbClr val="52D2E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vi-VN" sz="2000" noProof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Cân</a:t>
                      </a:r>
                      <a:r>
                        <a:rPr lang="vi-VN" sz="2000" baseline="0" noProof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bằng, bài tiết các chất không cần thiết ra khỏi cơ thể</a:t>
                      </a:r>
                      <a:endParaRPr lang="vi-VN" sz="2000" noProof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088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666"/>
            <a:ext cx="12163425" cy="5076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875" y="204265"/>
            <a:ext cx="11347938" cy="93794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Câu 2. </a:t>
            </a:r>
            <a:r>
              <a:rPr lang="vi-VN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Nêu các cấp độ tổ chức trong cơ thể đa bào tương ứng với các chữ số từ (1) đến (5) trong hình sau:</a:t>
            </a:r>
            <a:endParaRPr lang="vi-VN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112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Tế bào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2475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Mô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16587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40699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Hệ cơ quan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4811" y="4109776"/>
            <a:ext cx="1889090" cy="4722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dirty="0" smtClean="0">
                <a:solidFill>
                  <a:srgbClr val="FF3399"/>
                </a:solidFill>
                <a:cs typeface="Arial" panose="020B0604020202020204" pitchFamily="34" charset="0"/>
              </a:rPr>
              <a:t>Cơ thể</a:t>
            </a:r>
            <a:endParaRPr lang="vi-VN" dirty="0">
              <a:solidFill>
                <a:srgbClr val="FF339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0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762" y="334065"/>
            <a:ext cx="10071797" cy="142192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3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cấu tạo và chức năng cơ bản của mọi cơ thể sống là:</a:t>
            </a: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 cơ quan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41688" y="331596"/>
            <a:ext cx="1286189" cy="13665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B</a:t>
            </a:r>
            <a:endParaRPr lang="en-US" sz="72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761" y="2061847"/>
            <a:ext cx="10071797" cy="186512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4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cơ thể đa bào, tập hợp các tế bào giống nhau cùng thực hiện một chức năng nhất định được gọi là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lang="vi-VN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 defTabSz="914400">
              <a:lnSpc>
                <a:spcPct val="120000"/>
              </a:lnSpc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A. 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	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Tế bào		</a:t>
            </a:r>
          </a:p>
          <a:p>
            <a:pPr lvl="1"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quan			</a:t>
            </a: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Hệ cơ quan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41687" y="2421653"/>
            <a:ext cx="1286189" cy="13665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72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A</a:t>
            </a:r>
            <a:endParaRPr lang="en-US" sz="72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61" y="4232827"/>
            <a:ext cx="10071797" cy="226754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5.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cơ quan thuộc hệ hô hấp ở người và cho biết mối quan hệ về chức năng của các cơ quan.</a:t>
            </a:r>
            <a:endParaRPr lang="en-US" sz="240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endParaRPr lang="vi-VN" sz="2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>
              <a:lnSpc>
                <a:spcPct val="120000"/>
              </a:lnSpc>
            </a:pPr>
            <a:r>
              <a:rPr lang="vi-VN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 6. </a:t>
            </a:r>
            <a:r>
              <a:rPr lang="vi-VN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em tập thể dục, những cơ quan và hệ cơ quan nào trong cơ thể cùng phối hợp hoạt động?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41686" y="4232827"/>
            <a:ext cx="1286189" cy="226754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vi-VN" sz="4800" dirty="0" smtClean="0">
                <a:solidFill>
                  <a:prstClr val="white"/>
                </a:solidFill>
                <a:latin typeface="#9Slide03 Swiss Condensed Bold" panose="02000500000000000000" pitchFamily="2" charset="0"/>
              </a:rPr>
              <a:t>Về nhà</a:t>
            </a:r>
            <a:endParaRPr lang="vi-VN" sz="4800" dirty="0">
              <a:solidFill>
                <a:prstClr val="white"/>
              </a:solidFill>
              <a:latin typeface="#9Slide03 Swiss Condensed 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6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39000">
              <a:srgbClr val="3BC3C3"/>
            </a:gs>
            <a:gs pos="100000">
              <a:srgbClr val="66FFF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222500"/>
            <a:ext cx="8742066" cy="1793844"/>
          </a:xfrm>
        </p:spPr>
        <p:txBody>
          <a:bodyPr/>
          <a:lstStyle/>
          <a:p>
            <a:r>
              <a:rPr lang="en-US" sz="5800" dirty="0" smtClean="0">
                <a:latin typeface="#9Slide03 FS Neusa Bold" panose="00000800000000000000" pitchFamily="2" charset="0"/>
              </a:rPr>
              <a:t>CÁM ƠN CÁC EM ĐÃ LẮNG NGHE</a:t>
            </a:r>
            <a:endParaRPr lang="en-US" sz="5800" dirty="0">
              <a:latin typeface="#9Slide03 FS Neusa Bold" panose="00000800000000000000" pitchFamily="2" charset="0"/>
            </a:endParaRPr>
          </a:p>
        </p:txBody>
      </p:sp>
      <p:pic>
        <p:nvPicPr>
          <p:cNvPr id="22530" name="Picture 2" descr="Cây cà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22" y="390597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62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edical Terms for Heart Failure – Tinan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ục hồi chức năng hô hấp bệnh phổi tắc nghẽn mạn tính | Bluecar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5289219"/>
            <a:ext cx="2904114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5385" y="13716000"/>
            <a:ext cx="663191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	</a:t>
            </a:r>
            <a:r>
              <a:rPr lang="vi-VN" sz="2400" dirty="0" smtClean="0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Tìm hiểu một số hệ cơ quan ở người và thực hiện các yêu cầu sau: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Hệ cơ quan đó có những cơ quan nào?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chức năng của hệ cơ quan đó đối với cơ thể.</a:t>
            </a:r>
            <a:endParaRPr lang="vi-VN" sz="24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3651" y="13716000"/>
            <a:ext cx="50643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Hướng dẫ</a:t>
            </a:r>
            <a:r>
              <a:rPr lang="en-US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</a:t>
            </a:r>
            <a:endParaRPr lang="vi-VN" sz="2400" dirty="0">
              <a:solidFill>
                <a:srgbClr val="66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Hệ cơ quan: Hệ tuần hoàn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1. Hệ tuần hoàn gồm có tim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2. 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Tim co bóp đẩy máu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Hệ mạch đưa máu đi khắp cơ thể</a:t>
            </a:r>
            <a:endParaRPr lang="vi-VN" sz="2400" b="0" i="0" dirty="0">
              <a:effectLst/>
              <a:latin typeface="#9Slide03 Ample"/>
            </a:endParaRPr>
          </a:p>
        </p:txBody>
      </p:sp>
    </p:spTree>
    <p:extLst>
      <p:ext uri="{BB962C8B-B14F-4D97-AF65-F5344CB8AC3E}">
        <p14:creationId xmlns:p14="http://schemas.microsoft.com/office/powerpoint/2010/main" val="127094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edical Terms for Heart Failure – Tinanp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hục hồi chức năng hô hấp bệnh phổi tắc nghẽn mạn tính | Bluecare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" y="5289219"/>
            <a:ext cx="2904114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75385" y="251209"/>
            <a:ext cx="6631913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	</a:t>
            </a:r>
            <a:r>
              <a:rPr lang="vi-VN" sz="2400" dirty="0" smtClean="0">
                <a:solidFill>
                  <a:srgbClr val="FFFF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Tìm hiểu một số hệ cơ quan ở người và thực hiện các yêu cầu sau: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Hệ cơ quan đó có những cơ quan nào?</a:t>
            </a:r>
          </a:p>
          <a:p>
            <a:pPr marL="342900" indent="-3429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Nêu chức năng của hệ cơ quan đó đối với cơ thể.</a:t>
            </a:r>
            <a:endParaRPr lang="vi-VN" sz="24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3651" y="2792998"/>
            <a:ext cx="506437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Hướng dẫ</a:t>
            </a:r>
            <a:r>
              <a:rPr lang="en-US" sz="2400" b="1" dirty="0" smtClean="0">
                <a:solidFill>
                  <a:srgbClr val="66FFFF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n</a:t>
            </a:r>
            <a:endParaRPr lang="vi-VN" sz="2400" dirty="0">
              <a:solidFill>
                <a:srgbClr val="66FFFF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Hệ cơ quan: Hệ tuần hoàn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1. Hệ tuần hoàn gồm có tim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2. 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Tim co bóp đẩy máu và hệ mạch</a:t>
            </a:r>
          </a:p>
          <a:p>
            <a:pPr algn="just">
              <a:lnSpc>
                <a:spcPct val="120000"/>
              </a:lnSpc>
            </a:pPr>
            <a:r>
              <a:rPr lang="vi-VN" sz="2400" dirty="0">
                <a:latin typeface="#9Slide03 Ample"/>
              </a:rPr>
              <a:t>- Hệ mạch đưa máu đi khắp cơ thể</a:t>
            </a:r>
            <a:endParaRPr lang="vi-VN" sz="2400" b="0" i="0" dirty="0">
              <a:effectLst/>
              <a:latin typeface="#9Slide03 Ample"/>
            </a:endParaRPr>
          </a:p>
        </p:txBody>
      </p:sp>
    </p:spTree>
    <p:extLst>
      <p:ext uri="{BB962C8B-B14F-4D97-AF65-F5344CB8AC3E}">
        <p14:creationId xmlns:p14="http://schemas.microsoft.com/office/powerpoint/2010/main" val="41852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307637" y="267303"/>
            <a:ext cx="7131113" cy="5314556"/>
            <a:chOff x="4809677" y="759672"/>
            <a:chExt cx="7131113" cy="53145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09677" y="759672"/>
              <a:ext cx="7131113" cy="53145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83084" y="5606980"/>
              <a:ext cx="575770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chemeClr val="accent3">
                      <a:lumMod val="50000"/>
                    </a:schemeClr>
                  </a:solidFill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Hình 23.1. Sơ đồ các cấp tổ chức chức cấu tạo cơ thể người </a:t>
              </a:r>
              <a:endParaRPr lang="vi-VN" dirty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66440" y="5054237"/>
            <a:ext cx="10406361" cy="1595877"/>
            <a:chOff x="421584" y="5031260"/>
            <a:chExt cx="10406361" cy="1595877"/>
          </a:xfrm>
        </p:grpSpPr>
        <p:sp>
          <p:nvSpPr>
            <p:cNvPr id="5" name="Rectangle 4"/>
            <p:cNvSpPr/>
            <p:nvPr/>
          </p:nvSpPr>
          <p:spPr>
            <a:xfrm>
              <a:off x="1061575" y="5671251"/>
              <a:ext cx="9766370" cy="95588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          </a:t>
              </a:r>
              <a:r>
                <a:rPr lang="vi-VN" sz="2400" dirty="0" smtClean="0">
                  <a:latin typeface="#9Slide03 Roboto Condensed" panose="02000000000000000000" pitchFamily="2" charset="0"/>
                  <a:ea typeface="#9Slide03 Roboto Condensed" panose="02000000000000000000" pitchFamily="2" charset="0"/>
                </a:rPr>
                <a:t>Quan sát hình 23.1, viết sơ đồ thể hiện mối quan hệ giữa các cấp tổ chức của cơ thể từ thấp đến cao</a:t>
              </a:r>
              <a:endParaRPr lang="vi-VN" sz="2400" dirty="0">
                <a:latin typeface="#9Slide03 Roboto Condensed" panose="02000000000000000000" pitchFamily="2" charset="0"/>
                <a:ea typeface="#9Slide03 Roboto Condensed" panose="02000000000000000000" pitchFamily="2" charset="0"/>
              </a:endParaRPr>
            </a:p>
          </p:txBody>
        </p:sp>
        <p:pic>
          <p:nvPicPr>
            <p:cNvPr id="2050" name="Picture 2" descr="Ques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584" y="5031260"/>
              <a:ext cx="1279981" cy="1279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/>
              <p14:cNvContentPartPr/>
              <p14:nvPr/>
            </p14:nvContentPartPr>
            <p14:xfrm>
              <a:off x="5277600" y="5348880"/>
              <a:ext cx="1330560" cy="1522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240" y="5339520"/>
                <a:ext cx="1349280" cy="17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3116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ài 23. Tổ chức cơ thể đa bào - Hoc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"/>
          <a:stretch/>
        </p:blipFill>
        <p:spPr bwMode="auto">
          <a:xfrm>
            <a:off x="1991404" y="0"/>
            <a:ext cx="8718846" cy="621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5040" y="6327775"/>
            <a:ext cx="575770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Hình. Sơ đồ các cấp tổ chức chức cấu tạo cơ thể người </a:t>
            </a:r>
            <a:endParaRPr lang="vi-VN" dirty="0">
              <a:solidFill>
                <a:schemeClr val="accent3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989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A5F0145-EFD7-49DA-AD14-17BB0BE455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US" smtClean="0">
                <a:solidFill>
                  <a:prstClr val="white"/>
                </a:solidFill>
              </a:rPr>
              <a:pPr/>
              <a:t>7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122" name="Picture 2" descr="Bài tập trắc nghiệm 1,2,3,4,5,6,7 trang 8 SBT Sinh học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69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6200000">
            <a:off x="9029191" y="1328970"/>
            <a:ext cx="1498167" cy="401767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n-US" sz="4000" dirty="0" smtClean="0">
                <a:solidFill>
                  <a:prstClr val="black"/>
                </a:solidFill>
                <a:latin typeface="#9Slide03 FS Neusa Bold" panose="00000800000000000000" pitchFamily="2" charset="0"/>
              </a:rPr>
              <a:t>CÁC CẤP ĐỘ TỔ CHỨC CƠ THỂ NGƯỜI</a:t>
            </a:r>
            <a:endParaRPr lang="en-US" sz="4000" dirty="0">
              <a:solidFill>
                <a:prstClr val="black"/>
              </a:solidFill>
              <a:latin typeface="#9Slide03 FS Neusa Bold" panose="00000800000000000000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43209" y="117695"/>
            <a:ext cx="344031" cy="624689"/>
          </a:xfrm>
          <a:prstGeom prst="downArrow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9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87" y="1399836"/>
            <a:ext cx="3414677" cy="2392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72" y="2398704"/>
            <a:ext cx="3072799" cy="2621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503" y="835561"/>
            <a:ext cx="3317293" cy="286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486" y="4163231"/>
            <a:ext cx="3414677" cy="2269668"/>
          </a:xfrm>
          <a:prstGeom prst="rect">
            <a:avLst/>
          </a:prstGeom>
        </p:spPr>
      </p:pic>
      <p:sp>
        <p:nvSpPr>
          <p:cNvPr id="8" name="AutoShape 2" descr="Bài giảng Thực vật và phân loại thực vật Chương 1: Tế bào thực vậ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85" y="4168136"/>
            <a:ext cx="2703897" cy="2025313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155575" y="2266049"/>
            <a:ext cx="715558" cy="757407"/>
          </a:xfrm>
          <a:prstGeom prst="flowChartConnector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A</a:t>
            </a:r>
            <a:endParaRPr lang="en-US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156583" y="4641821"/>
            <a:ext cx="715558" cy="75740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</a:t>
            </a:r>
            <a:endParaRPr lang="en-US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5479013" y="4919361"/>
            <a:ext cx="715558" cy="75740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</a:t>
            </a:r>
            <a:endParaRPr lang="en-US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3" name="Flowchart: Connector 12"/>
          <p:cNvSpPr/>
          <p:nvPr/>
        </p:nvSpPr>
        <p:spPr>
          <a:xfrm>
            <a:off x="11137429" y="4641822"/>
            <a:ext cx="715558" cy="757407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E</a:t>
            </a:r>
            <a:endParaRPr lang="en-US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1137429" y="2266049"/>
            <a:ext cx="715558" cy="757407"/>
          </a:xfrm>
          <a:prstGeom prst="flowChartConnector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D</a:t>
            </a:r>
            <a:endParaRPr lang="en-US" sz="3200" dirty="0"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975" y="468043"/>
            <a:ext cx="9560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chemeClr val="tx2">
                    <a:lumMod val="2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Quan sát hình bên dưới hãy gọi tên các cấp độ tổ chức</a:t>
            </a:r>
            <a:endParaRPr lang="vi-VN" sz="2400" dirty="0">
              <a:solidFill>
                <a:schemeClr val="tx2">
                  <a:lumMod val="2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4144" y="3578456"/>
            <a:ext cx="1279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1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Mô</a:t>
            </a:r>
            <a:endParaRPr lang="vi-VN" sz="3000" dirty="0">
              <a:solidFill>
                <a:schemeClr val="accent1">
                  <a:lumMod val="7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4144" y="6140511"/>
            <a:ext cx="1279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Cơ thể</a:t>
            </a:r>
            <a:endParaRPr lang="vi-VN" sz="3000" dirty="0">
              <a:solidFill>
                <a:srgbClr val="FF0000"/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9542" y="1813929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4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Hệ cơ quan</a:t>
            </a:r>
            <a:endParaRPr lang="vi-VN" sz="3000" dirty="0">
              <a:solidFill>
                <a:schemeClr val="accent4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68830" y="3578456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3">
                    <a:lumMod val="50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Cơ quan</a:t>
            </a:r>
            <a:endParaRPr lang="vi-VN" sz="3000" dirty="0">
              <a:solidFill>
                <a:schemeClr val="accent3">
                  <a:lumMod val="50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33520" y="6140511"/>
            <a:ext cx="2110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chemeClr val="accent2">
                    <a:lumMod val="75000"/>
                  </a:schemeClr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Tế bào</a:t>
            </a:r>
            <a:endParaRPr lang="vi-VN" sz="3000" dirty="0">
              <a:solidFill>
                <a:schemeClr val="accent2">
                  <a:lumMod val="75000"/>
                </a:schemeClr>
              </a:solidFill>
              <a:latin typeface="#9Slide03 Roboto Condensed" panose="02000000000000000000" pitchFamily="2" charset="0"/>
              <a:ea typeface="#9Slide03 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42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8079" y="5168342"/>
            <a:ext cx="10927531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20000"/>
              </a:lnSpc>
            </a:pPr>
            <a:r>
              <a:rPr lang="vi-VN" sz="2400" dirty="0" smtClean="0">
                <a:solidFill>
                  <a:schemeClr val="accent6">
                    <a:lumMod val="75000"/>
                  </a:schemeClr>
                </a:solidFill>
                <a:latin typeface="#9Slide03 AmpleSoft"/>
                <a:ea typeface="#9Slide03 Roboto Condensed" panose="02000000000000000000" pitchFamily="2" charset="0"/>
              </a:rPr>
              <a:t>Quan sát hình 23.2 rồi thực hiện các yêu cầu dưới đây: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AmpleSoft"/>
                <a:ea typeface="#9Slide03 Roboto Condensed" panose="02000000000000000000" pitchFamily="2" charset="0"/>
              </a:rPr>
              <a:t>Gọi tên các cấp tổ chức cơ thể tương ứng với hình từ A đến E cho phù hợp.</a:t>
            </a:r>
          </a:p>
          <a:p>
            <a:pPr marL="914400" lvl="1" indent="-457200" algn="just" defTabSz="914400">
              <a:lnSpc>
                <a:spcPct val="120000"/>
              </a:lnSpc>
              <a:buAutoNum type="arabicPeriod"/>
            </a:pPr>
            <a:r>
              <a:rPr lang="vi-VN" sz="2400" dirty="0" smtClean="0">
                <a:latin typeface="#9Slide03 AmpleSoft"/>
                <a:ea typeface="#9Slide03 Roboto Condensed" panose="02000000000000000000" pitchFamily="2" charset="0"/>
              </a:rPr>
              <a:t>Nêu cơ quan của động vật và thực </a:t>
            </a:r>
            <a:r>
              <a:rPr lang="en-US" sz="2400" dirty="0" err="1" smtClean="0">
                <a:latin typeface="#9Slide03 AmpleSoft"/>
                <a:ea typeface="#9Slide03 Roboto Condensed" panose="02000000000000000000" pitchFamily="2" charset="0"/>
              </a:rPr>
              <a:t>vật</a:t>
            </a:r>
            <a:r>
              <a:rPr lang="vi-VN" sz="2400" dirty="0" smtClean="0">
                <a:latin typeface="#9Slide03 AmpleSoft"/>
                <a:ea typeface="#9Slide03 Roboto Condensed" panose="02000000000000000000" pitchFamily="2" charset="0"/>
              </a:rPr>
              <a:t> được minh họa ở hình.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594511" y="304066"/>
            <a:ext cx="6096000" cy="592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b="1" dirty="0">
                <a:solidFill>
                  <a:srgbClr val="008000"/>
                </a:solidFill>
                <a:latin typeface="#9Slide03 AmpleSoft"/>
                <a:ea typeface="#9Slide03 Roboto Condensed" panose="02000000000000000000" pitchFamily="2" charset="0"/>
              </a:rPr>
              <a:t>Lời giải:</a:t>
            </a:r>
            <a:endParaRPr lang="vi-VN" sz="2800" dirty="0">
              <a:solidFill>
                <a:srgbClr val="000000"/>
              </a:solidFill>
              <a:latin typeface="#9Slide03 AmpleSoft"/>
              <a:ea typeface="#9Slide03 Roboto Condensed" panose="02000000000000000000" pitchFamily="2" charset="0"/>
            </a:endParaRP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1. 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- Cá cóc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B: Mô 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E: Cơ thể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- Sâm Việt Nam: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A: Tế bào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B: Mô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C: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D: Hệ cơ quan</a:t>
            </a:r>
          </a:p>
          <a:p>
            <a:pPr lvl="1"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+ Hình E: Hệ cơ quan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2. Tên cơ quan: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- Cá cóc Việt Nam: Tim</a:t>
            </a:r>
          </a:p>
          <a:p>
            <a:pPr algn="just">
              <a:lnSpc>
                <a:spcPct val="120000"/>
              </a:lnSpc>
            </a:pPr>
            <a:r>
              <a:rPr lang="vi-VN" dirty="0">
                <a:solidFill>
                  <a:srgbClr val="000000"/>
                </a:solidFill>
                <a:latin typeface="#9Slide03 AmpleSoft"/>
              </a:rPr>
              <a:t>- Sân Việt Nam: Lá</a:t>
            </a:r>
            <a:endParaRPr lang="vi-VN" b="0" i="0" dirty="0">
              <a:solidFill>
                <a:srgbClr val="000000"/>
              </a:solidFill>
              <a:effectLst/>
              <a:latin typeface="#9Slide03 AmpleSof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83114" y="331654"/>
            <a:ext cx="7771961" cy="4737799"/>
            <a:chOff x="4083114" y="331654"/>
            <a:chExt cx="7771961" cy="47377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221" t="26344" r="7512" b="15555"/>
            <a:stretch/>
          </p:blipFill>
          <p:spPr>
            <a:xfrm>
              <a:off x="4083114" y="331654"/>
              <a:ext cx="7771961" cy="39925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298470" y="4423122"/>
              <a:ext cx="609078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 smtClean="0">
                  <a:solidFill>
                    <a:srgbClr val="002060"/>
                  </a:solidFill>
                  <a:latin typeface="#9Slide03 AmpleSoft"/>
                  <a:ea typeface="#9Slide03 Roboto Condensed" panose="02000000000000000000" pitchFamily="2" charset="0"/>
                </a:rPr>
                <a:t>Hình 23.2. Sơ đồ các cấp độ tổ chức của con cá có</a:t>
              </a:r>
              <a:r>
                <a:rPr lang="en-US" dirty="0" smtClean="0">
                  <a:solidFill>
                    <a:srgbClr val="002060"/>
                  </a:solidFill>
                  <a:latin typeface="#9Slide03 AmpleSoft"/>
                  <a:ea typeface="#9Slide03 Roboto Condensed" panose="02000000000000000000" pitchFamily="2" charset="0"/>
                </a:rPr>
                <a:t>c</a:t>
              </a:r>
              <a:r>
                <a:rPr lang="vi-VN" dirty="0" smtClean="0">
                  <a:solidFill>
                    <a:srgbClr val="002060"/>
                  </a:solidFill>
                  <a:latin typeface="#9Slide03 AmpleSoft"/>
                  <a:ea typeface="#9Slide03 Roboto Condensed" panose="02000000000000000000" pitchFamily="2" charset="0"/>
                </a:rPr>
                <a:t> Việt Nam và cây sâm Việt Nam</a:t>
              </a:r>
              <a:endParaRPr lang="vi-VN" dirty="0">
                <a:solidFill>
                  <a:srgbClr val="002060"/>
                </a:solidFill>
                <a:latin typeface="#9Slide03 AmpleSoft"/>
                <a:ea typeface="#9Slide03 Roboto Condensed" panose="02000000000000000000" pitchFamily="2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670120" y="758880"/>
              <a:ext cx="6224040" cy="2777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0760" y="749520"/>
                <a:ext cx="6242760" cy="279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7411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265&quot;&gt;&lt;object type=&quot;3&quot; unique_id=&quot;10266&quot;&gt;&lt;property id=&quot;20148&quot; value=&quot;5&quot;/&gt;&lt;property id=&quot;20300&quot; value=&quot;Slide 1&quot;/&gt;&lt;property id=&quot;20307&quot; value=&quot;257&quot;/&gt;&lt;/object&gt;&lt;object type=&quot;3&quot; unique_id=&quot;10267&quot;&gt;&lt;property id=&quot;20148&quot; value=&quot;5&quot;/&gt;&lt;property id=&quot;20300&quot; value=&quot;Slide 2&quot;/&gt;&lt;property id=&quot;20307&quot; value=&quot;258&quot;/&gt;&lt;/object&gt;&lt;object type=&quot;3&quot; unique_id=&quot;10268&quot;&gt;&lt;property id=&quot;20148&quot; value=&quot;5&quot;/&gt;&lt;property id=&quot;20300&quot; value=&quot;Slide 3&quot;/&gt;&lt;property id=&quot;20307&quot; value=&quot;261&quot;/&gt;&lt;/object&gt;&lt;object type=&quot;3&quot; unique_id=&quot;10269&quot;&gt;&lt;property id=&quot;20148&quot; value=&quot;5&quot;/&gt;&lt;property id=&quot;20300&quot; value=&quot;Slide 4 - &amp;quot; CÁC CẤP ĐỘ  CỦA CƠ THỂ ĐA BÀO&amp;quot;&quot;/&gt;&lt;property id=&quot;20307&quot; value=&quot;262&quot;/&gt;&lt;/object&gt;&lt;object type=&quot;3&quot; unique_id=&quot;10270&quot;&gt;&lt;property id=&quot;20148&quot; value=&quot;5&quot;/&gt;&lt;property id=&quot;20300&quot; value=&quot;Slide 5&quot;/&gt;&lt;property id=&quot;20307&quot; value=&quot;256&quot;/&gt;&lt;/object&gt;&lt;object type=&quot;3&quot; unique_id=&quot;10271&quot;&gt;&lt;property id=&quot;20148&quot; value=&quot;5&quot;/&gt;&lt;property id=&quot;20300&quot; value=&quot;Slide 6&quot;/&gt;&lt;property id=&quot;20307&quot; value=&quot;260&quot;/&gt;&lt;/object&gt;&lt;object type=&quot;3&quot; unique_id=&quot;10272&quot;&gt;&lt;property id=&quot;20148&quot; value=&quot;5&quot;/&gt;&lt;property id=&quot;20300&quot; value=&quot;Slide 7&quot;/&gt;&lt;property id=&quot;20307&quot; value=&quot;259&quot;/&gt;&lt;/object&gt;&lt;object type=&quot;3&quot; unique_id=&quot;10273&quot;&gt;&lt;property id=&quot;20148&quot; value=&quot;5&quot;/&gt;&lt;property id=&quot;20300&quot; value=&quot;Slide 8&quot;/&gt;&lt;property id=&quot;20307&quot; value=&quot;263&quot;/&gt;&lt;/object&gt;&lt;object type=&quot;3&quot; unique_id=&quot;10274&quot;&gt;&lt;property id=&quot;20148&quot; value=&quot;5&quot;/&gt;&lt;property id=&quot;20300&quot; value=&quot;Slide 9&quot;/&gt;&lt;property id=&quot;20307&quot; value=&quot;265&quot;/&gt;&lt;/object&gt;&lt;object type=&quot;3&quot; unique_id=&quot;10275&quot;&gt;&lt;property id=&quot;20148&quot; value=&quot;5&quot;/&gt;&lt;property id=&quot;20300&quot; value=&quot;Slide 10 - &amp;quot;TỪ TẾ BÀO TẠO THÀNH MÔ&amp;quot;&quot;/&gt;&lt;property id=&quot;20307&quot; value=&quot;266&quot;/&gt;&lt;/object&gt;&lt;object type=&quot;3&quot; unique_id=&quot;10276&quot;&gt;&lt;property id=&quot;20148&quot; value=&quot;5&quot;/&gt;&lt;property id=&quot;20300&quot; value=&quot;Slide 11&quot;/&gt;&lt;property id=&quot;20307&quot; value=&quot;267&quot;/&gt;&lt;/object&gt;&lt;object type=&quot;3&quot; unique_id=&quot;10277&quot;&gt;&lt;property id=&quot;20148&quot; value=&quot;5&quot;/&gt;&lt;property id=&quot;20300&quot; value=&quot;Slide 12&quot;/&gt;&lt;property id=&quot;20307&quot; value=&quot;268&quot;/&gt;&lt;/object&gt;&lt;object type=&quot;3&quot; unique_id=&quot;10278&quot;&gt;&lt;property id=&quot;20148&quot; value=&quot;5&quot;/&gt;&lt;property id=&quot;20300&quot; value=&quot;Slide 13&quot;/&gt;&lt;property id=&quot;20307&quot; value=&quot;269&quot;/&gt;&lt;/object&gt;&lt;object type=&quot;3&quot; unique_id=&quot;10279&quot;&gt;&lt;property id=&quot;20148&quot; value=&quot;5&quot;/&gt;&lt;property id=&quot;20300&quot; value=&quot;Slide 14&quot;/&gt;&lt;property id=&quot;20307&quot; value=&quot;270&quot;/&gt;&lt;/object&gt;&lt;object type=&quot;3&quot; unique_id=&quot;10280&quot;&gt;&lt;property id=&quot;20148&quot; value=&quot;5&quot;/&gt;&lt;property id=&quot;20300&quot; value=&quot;Slide 15&quot;/&gt;&lt;property id=&quot;20307&quot; value=&quot;271&quot;/&gt;&lt;/object&gt;&lt;object type=&quot;3&quot; unique_id=&quot;10281&quot;&gt;&lt;property id=&quot;20148&quot; value=&quot;5&quot;/&gt;&lt;property id=&quot;20300&quot; value=&quot;Slide 16&quot;/&gt;&lt;property id=&quot;20307&quot; value=&quot;272&quot;/&gt;&lt;/object&gt;&lt;object type=&quot;3&quot; unique_id=&quot;10282&quot;&gt;&lt;property id=&quot;20148&quot; value=&quot;5&quot;/&gt;&lt;property id=&quot;20300&quot; value=&quot;Slide 17&quot;/&gt;&lt;property id=&quot;20307&quot; value=&quot;273&quot;/&gt;&lt;/object&gt;&lt;object type=&quot;3&quot; unique_id=&quot;10283&quot;&gt;&lt;property id=&quot;20148&quot; value=&quot;5&quot;/&gt;&lt;property id=&quot;20300&quot; value=&quot;Slide 18&quot;/&gt;&lt;property id=&quot;20307&quot; value=&quot;274&quot;/&gt;&lt;/object&gt;&lt;object type=&quot;3&quot; unique_id=&quot;10284&quot;&gt;&lt;property id=&quot;20148&quot; value=&quot;5&quot;/&gt;&lt;property id=&quot;20300&quot; value=&quot;Slide 19&quot;/&gt;&lt;property id=&quot;20307&quot; value=&quot;275&quot;/&gt;&lt;/object&gt;&lt;object type=&quot;3&quot; unique_id=&quot;10285&quot;&gt;&lt;property id=&quot;20148&quot; value=&quot;5&quot;/&gt;&lt;property id=&quot;20300&quot; value=&quot;Slide 20&quot;/&gt;&lt;property id=&quot;20307&quot; value=&quot;276&quot;/&gt;&lt;/object&gt;&lt;object type=&quot;3&quot; unique_id=&quot;10286&quot;&gt;&lt;property id=&quot;20148&quot; value=&quot;5&quot;/&gt;&lt;property id=&quot;20300&quot; value=&quot;Slide 21 - &amp;quot;TỪ MÔ TẠO THÀNH CƠ QUAN&amp;quot;&quot;/&gt;&lt;property id=&quot;20307&quot; value=&quot;277&quot;/&gt;&lt;/object&gt;&lt;object type=&quot;3&quot; unique_id=&quot;10287&quot;&gt;&lt;property id=&quot;20148&quot; value=&quot;5&quot;/&gt;&lt;property id=&quot;20300&quot; value=&quot;Slide 22&quot;/&gt;&lt;property id=&quot;20307&quot; value=&quot;280&quot;/&gt;&lt;/object&gt;&lt;object type=&quot;3&quot; unique_id=&quot;10288&quot;&gt;&lt;property id=&quot;20148&quot; value=&quot;5&quot;/&gt;&lt;property id=&quot;20300&quot; value=&quot;Slide 23&quot;/&gt;&lt;property id=&quot;20307&quot; value=&quot;279&quot;/&gt;&lt;/object&gt;&lt;object type=&quot;3&quot; unique_id=&quot;10289&quot;&gt;&lt;property id=&quot;20148&quot; value=&quot;5&quot;/&gt;&lt;property id=&quot;20300&quot; value=&quot;Slide 24&quot;/&gt;&lt;property id=&quot;20307&quot; value=&quot;289&quot;/&gt;&lt;/object&gt;&lt;object type=&quot;3&quot; unique_id=&quot;10290&quot;&gt;&lt;property id=&quot;20148&quot; value=&quot;5&quot;/&gt;&lt;property id=&quot;20300&quot; value=&quot;Slide 25&quot;/&gt;&lt;property id=&quot;20307&quot; value=&quot;283&quot;/&gt;&lt;/object&gt;&lt;object type=&quot;3&quot; unique_id=&quot;10291&quot;&gt;&lt;property id=&quot;20148&quot; value=&quot;5&quot;/&gt;&lt;property id=&quot;20300&quot; value=&quot;Slide 26&quot;/&gt;&lt;property id=&quot;20307&quot; value=&quot;284&quot;/&gt;&lt;/object&gt;&lt;object type=&quot;3&quot; unique_id=&quot;10292&quot;&gt;&lt;property id=&quot;20148&quot; value=&quot;5&quot;/&gt;&lt;property id=&quot;20300&quot; value=&quot;Slide 27&quot;/&gt;&lt;property id=&quot;20307&quot; value=&quot;282&quot;/&gt;&lt;/object&gt;&lt;object type=&quot;3&quot; unique_id=&quot;10293&quot;&gt;&lt;property id=&quot;20148&quot; value=&quot;5&quot;/&gt;&lt;property id=&quot;20300&quot; value=&quot;Slide 28&quot;/&gt;&lt;property id=&quot;20307&quot; value=&quot;290&quot;/&gt;&lt;/object&gt;&lt;object type=&quot;3&quot; unique_id=&quot;10294&quot;&gt;&lt;property id=&quot;20148&quot; value=&quot;5&quot;/&gt;&lt;property id=&quot;20300&quot; value=&quot;Slide 29&quot;/&gt;&lt;property id=&quot;20307&quot; value=&quot;285&quot;/&gt;&lt;/object&gt;&lt;object type=&quot;3&quot; unique_id=&quot;10295&quot;&gt;&lt;property id=&quot;20148&quot; value=&quot;5&quot;/&gt;&lt;property id=&quot;20300&quot; value=&quot;Slide 30&quot;/&gt;&lt;property id=&quot;20307&quot; value=&quot;286&quot;/&gt;&lt;/object&gt;&lt;object type=&quot;3&quot; unique_id=&quot;10296&quot;&gt;&lt;property id=&quot;20148&quot; value=&quot;5&quot;/&gt;&lt;property id=&quot;20300&quot; value=&quot;Slide 31 - &amp;quot;TỪ CƠ QUAN THÀNH HỆ CƠ QUAN&amp;quot;&quot;/&gt;&lt;property id=&quot;20307&quot; value=&quot;291&quot;/&gt;&lt;/object&gt;&lt;object type=&quot;3&quot; unique_id=&quot;10297&quot;&gt;&lt;property id=&quot;20148&quot; value=&quot;5&quot;/&gt;&lt;property id=&quot;20300&quot; value=&quot;Slide 32&quot;/&gt;&lt;property id=&quot;20307&quot; value=&quot;281&quot;/&gt;&lt;/object&gt;&lt;object type=&quot;3&quot; unique_id=&quot;10298&quot;&gt;&lt;property id=&quot;20148&quot; value=&quot;5&quot;/&gt;&lt;property id=&quot;20300&quot; value=&quot;Slide 33&quot;/&gt;&lt;property id=&quot;20307&quot; value=&quot;294&quot;/&gt;&lt;/object&gt;&lt;object type=&quot;3&quot; unique_id=&quot;10299&quot;&gt;&lt;property id=&quot;20148&quot; value=&quot;5&quot;/&gt;&lt;property id=&quot;20300&quot; value=&quot;Slide 34&quot;/&gt;&lt;property id=&quot;20307&quot; value=&quot;264&quot;/&gt;&lt;/object&gt;&lt;object type=&quot;3&quot; unique_id=&quot;10300&quot;&gt;&lt;property id=&quot;20148&quot; value=&quot;5&quot;/&gt;&lt;property id=&quot;20300&quot; value=&quot;Slide 35&quot;/&gt;&lt;property id=&quot;20307&quot; value=&quot;292&quot;/&gt;&lt;/object&gt;&lt;object type=&quot;3&quot; unique_id=&quot;10301&quot;&gt;&lt;property id=&quot;20148&quot; value=&quot;5&quot;/&gt;&lt;property id=&quot;20300&quot; value=&quot;Slide 36&quot;/&gt;&lt;property id=&quot;20307&quot; value=&quot;293&quot;/&gt;&lt;/object&gt;&lt;object type=&quot;3&quot; unique_id=&quot;10302&quot;&gt;&lt;property id=&quot;20148&quot; value=&quot;5&quot;/&gt;&lt;property id=&quot;20300&quot; value=&quot;Slide 37&quot;/&gt;&lt;property id=&quot;20307&quot; value=&quot;297&quot;/&gt;&lt;/object&gt;&lt;object type=&quot;3&quot; unique_id=&quot;10303&quot;&gt;&lt;property id=&quot;20148&quot; value=&quot;5&quot;/&gt;&lt;property id=&quot;20300&quot; value=&quot;Slide 38 - &amp;quot;BÀI TẬP&amp;quot;&quot;/&gt;&lt;property id=&quot;20307&quot; value=&quot;298&quot;/&gt;&lt;/object&gt;&lt;object type=&quot;3&quot; unique_id=&quot;10304&quot;&gt;&lt;property id=&quot;20148&quot; value=&quot;5&quot;/&gt;&lt;property id=&quot;20300&quot; value=&quot;Slide 39&quot;/&gt;&lt;property id=&quot;20307&quot; value=&quot;299&quot;/&gt;&lt;/object&gt;&lt;object type=&quot;3&quot; unique_id=&quot;10305&quot;&gt;&lt;property id=&quot;20148&quot; value=&quot;5&quot;/&gt;&lt;property id=&quot;20300&quot; value=&quot;Slide 40&quot;/&gt;&lt;property id=&quot;20307&quot; value=&quot;300&quot;/&gt;&lt;/object&gt;&lt;object type=&quot;3&quot; unique_id=&quot;10306&quot;&gt;&lt;property id=&quot;20148&quot; value=&quot;5&quot;/&gt;&lt;property id=&quot;20300&quot; value=&quot;Slide 41&quot;/&gt;&lt;property id=&quot;20307&quot; value=&quot;301&quot;/&gt;&lt;/object&gt;&lt;object type=&quot;3&quot; unique_id=&quot;10307&quot;&gt;&lt;property id=&quot;20148&quot; value=&quot;5&quot;/&gt;&lt;property id=&quot;20300&quot; value=&quot;Slide 42 - &amp;quot;CÁM ƠN CÁC EM ĐÃ LẮNG NGHE&amp;quot;&quot;/&gt;&lt;property id=&quot;20307&quot; value=&quot;302&quot;/&gt;&lt;/object&gt;&lt;/object&gt;&lt;object type=&quot;8&quot; unique_id=&quot;10351&quot;&gt;&lt;/object&gt;&lt;/object&gt;&lt;/database&gt;"/>
  <p:tag name="MMPROD_NEXTUNIQUEID" val="10010"/>
  <p:tag name="SECTOMILLISECCONVERTED" val="1"/>
  <p:tag name="INKNOELEADERBOARD" val="16086740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ho20211206031549730725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ho20211203040722463767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ho20211203042034565560&quot;,&quot;IaMcqCompetition&quot;:false,&quot;IsAnonymous&quot;:false,&quot;AutoAdvance&quot;:false,&quot;IsCompetitionMode&quot;:false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eme1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5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lebration design slides.potx" id="{721A2DAC-17F9-49D5-9467-48377BA00D19}" vid="{6569DAFB-DD25-434B-8E4C-5109212A83B4}"/>
    </a:ext>
  </a:extLst>
</a:theme>
</file>

<file path=ppt/theme/theme1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3.xml><?xml version="1.0" encoding="utf-8"?>
<a:theme xmlns:a="http://schemas.openxmlformats.org/drawingml/2006/main" name="Celiac Disease by Slidesgo">
  <a:themeElements>
    <a:clrScheme name="Simple Light">
      <a:dk1>
        <a:srgbClr val="F3F3F3"/>
      </a:dk1>
      <a:lt1>
        <a:srgbClr val="332533"/>
      </a:lt1>
      <a:dk2>
        <a:srgbClr val="3A1D09"/>
      </a:dk2>
      <a:lt2>
        <a:srgbClr val="723710"/>
      </a:lt2>
      <a:accent1>
        <a:srgbClr val="D15342"/>
      </a:accent1>
      <a:accent2>
        <a:srgbClr val="F25333"/>
      </a:accent2>
      <a:accent3>
        <a:srgbClr val="DB774F"/>
      </a:accent3>
      <a:accent4>
        <a:srgbClr val="EDC29F"/>
      </a:accent4>
      <a:accent5>
        <a:srgbClr val="FFDE55"/>
      </a:accent5>
      <a:accent6>
        <a:srgbClr val="FFC530"/>
      </a:accent6>
      <a:hlink>
        <a:srgbClr val="3325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6.xml><?xml version="1.0" encoding="utf-8"?>
<a:theme xmlns:a="http://schemas.openxmlformats.org/drawingml/2006/main" name="3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1936837_Scientific findings presentation_CLR_v3" id="{5A69B0E8-E1D0-44CD-830D-0BA7309D95FC}" vid="{1939E1BA-9AD2-4F2B-9080-830C8601EB8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1209</TotalTime>
  <Words>2026</Words>
  <Application>Microsoft Office PowerPoint</Application>
  <PresentationFormat>Widescreen</PresentationFormat>
  <Paragraphs>349</Paragraphs>
  <Slides>45</Slides>
  <Notes>17</Notes>
  <HiddenSlides>2</HiddenSlides>
  <MMClips>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45</vt:i4>
      </vt:variant>
    </vt:vector>
  </HeadingPairs>
  <TitlesOfParts>
    <vt:vector size="87" baseType="lpstr">
      <vt:lpstr>#9Slide03 Ample</vt:lpstr>
      <vt:lpstr>#9Slide03 AmpleSoft</vt:lpstr>
      <vt:lpstr>#9Slide03 Bebas Neue ZSmall</vt:lpstr>
      <vt:lpstr>#9Slide03 Cabin Condensed Bold</vt:lpstr>
      <vt:lpstr>#9Slide03 Cabin Condensed Mediu</vt:lpstr>
      <vt:lpstr>#9Slide03 Encode SeEx Black</vt:lpstr>
      <vt:lpstr>#9Slide03 FS Neusa Bold</vt:lpstr>
      <vt:lpstr>#9Slide03 Reso</vt:lpstr>
      <vt:lpstr>#9Slide03 Roboto Condensed</vt:lpstr>
      <vt:lpstr>#9Slide03 Swiss Condensed Bold</vt:lpstr>
      <vt:lpstr>#9Slide07 SFU Jamaica</vt:lpstr>
      <vt:lpstr>#9Slide07 SFU Machine</vt:lpstr>
      <vt:lpstr>Acumin Pro Condensed</vt:lpstr>
      <vt:lpstr>Arial</vt:lpstr>
      <vt:lpstr>Bodoni MT</vt:lpstr>
      <vt:lpstr>Bookman Old Style</vt:lpstr>
      <vt:lpstr>Calibri</vt:lpstr>
      <vt:lpstr>Calibri Light</vt:lpstr>
      <vt:lpstr>Gill Sans MT</vt:lpstr>
      <vt:lpstr>Josefin Slab</vt:lpstr>
      <vt:lpstr>Josefin Slab Thin</vt:lpstr>
      <vt:lpstr>Open Sans</vt:lpstr>
      <vt:lpstr>Oswald Regular</vt:lpstr>
      <vt:lpstr>Roboto Condensed Light</vt:lpstr>
      <vt:lpstr>Rockwell</vt:lpstr>
      <vt:lpstr>Times New Roman</vt:lpstr>
      <vt:lpstr>Trebuchet MS</vt:lpstr>
      <vt:lpstr>Wingdings</vt:lpstr>
      <vt:lpstr>Wingdings 2</vt:lpstr>
      <vt:lpstr>Damask</vt:lpstr>
      <vt:lpstr>1_Office Theme</vt:lpstr>
      <vt:lpstr>Celiac Disease by Slidesgo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Theme1</vt:lpstr>
      <vt:lpstr>Berlin</vt:lpstr>
      <vt:lpstr>PowerPoint Presentation</vt:lpstr>
      <vt:lpstr>PowerPoint Presentation</vt:lpstr>
      <vt:lpstr>PowerPoint Presentation</vt:lpstr>
      <vt:lpstr> I.CÁC CẤP ĐỘ  CỦA CƠ THỂ ĐA BÀO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CÁC CẤP TỔ CHỨC CƠ THỂ ĐA BÀO:</vt:lpstr>
      <vt:lpstr>II. TỪ TẾ BÀO TẠO THÀNH MÔ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TỪ MÔ TẠO THÀNH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TỪ CƠ QUAN THÀNH HỆ CƠ QUAN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PowerPoint Presentation</vt:lpstr>
      <vt:lpstr>PowerPoint Presentation</vt:lpstr>
      <vt:lpstr>CÁM ƠN CÁC EM ĐÃ LẮNG NGHE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Ducanh Do</cp:lastModifiedBy>
  <cp:revision>51</cp:revision>
  <dcterms:created xsi:type="dcterms:W3CDTF">2021-08-25T14:18:19Z</dcterms:created>
  <dcterms:modified xsi:type="dcterms:W3CDTF">2022-02-07T13:06:59Z</dcterms:modified>
</cp:coreProperties>
</file>