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  <p:sldMasterId id="2147483805" r:id="rId2"/>
  </p:sldMasterIdLst>
  <p:notesMasterIdLst>
    <p:notesMasterId r:id="rId28"/>
  </p:notesMasterIdLst>
  <p:sldIdLst>
    <p:sldId id="276" r:id="rId3"/>
    <p:sldId id="278" r:id="rId4"/>
    <p:sldId id="277" r:id="rId5"/>
    <p:sldId id="257" r:id="rId6"/>
    <p:sldId id="328" r:id="rId7"/>
    <p:sldId id="270" r:id="rId8"/>
    <p:sldId id="334" r:id="rId9"/>
    <p:sldId id="288" r:id="rId10"/>
    <p:sldId id="289" r:id="rId11"/>
    <p:sldId id="329" r:id="rId12"/>
    <p:sldId id="330" r:id="rId13"/>
    <p:sldId id="331" r:id="rId14"/>
    <p:sldId id="333" r:id="rId15"/>
    <p:sldId id="317" r:id="rId16"/>
    <p:sldId id="332" r:id="rId17"/>
    <p:sldId id="335" r:id="rId18"/>
    <p:sldId id="336" r:id="rId19"/>
    <p:sldId id="296" r:id="rId20"/>
    <p:sldId id="337" r:id="rId21"/>
    <p:sldId id="338" r:id="rId22"/>
    <p:sldId id="339" r:id="rId23"/>
    <p:sldId id="320" r:id="rId24"/>
    <p:sldId id="340" r:id="rId25"/>
    <p:sldId id="325" r:id="rId26"/>
    <p:sldId id="260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5EF"/>
    <a:srgbClr val="E6F3FC"/>
    <a:srgbClr val="9BE254"/>
    <a:srgbClr val="C5EEA0"/>
    <a:srgbClr val="A7F12F"/>
    <a:srgbClr val="B0F456"/>
    <a:srgbClr val="B4DC84"/>
    <a:srgbClr val="9FD6D9"/>
    <a:srgbClr val="F5BE30"/>
    <a:srgbClr val="CAE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69" d="100"/>
          <a:sy n="69" d="100"/>
        </p:scale>
        <p:origin x="828" y="72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5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41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1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5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29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55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80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694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47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5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04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A1CEE-676F-0E2B-B01A-D01B7BD9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A92A5-1EE0-C34E-7EA5-454224D92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DE02-ECC2-2C26-3305-4510620F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4D20C-D6F8-3BA7-416A-26B26F5A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809A-2B39-0714-67AD-E34EFD1A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F39A1-C411-02E8-476B-CC6B67BF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59FDC-02D9-1BBE-66DF-71BB48A7A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35423-B6C1-132F-1C92-B3C4029F3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15AAC-64D5-2C83-F12D-AD333759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6DE3D-F20A-5F5A-0DCD-DFF96F32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05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87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35C7-8589-184B-1E35-44672FA53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FBD7D-B257-644E-150A-8FB70444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E8DAF-4105-FBDE-315C-3FA43F0C0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00777-D2AD-D6A7-64F2-6683AFF7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D0857-EFEA-1C24-CE32-4D9C9130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11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051-14FC-BBAD-0474-99DD8050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8186-82C3-9810-2E1C-CFE908BDD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F0040-9311-611C-DEDF-865D2920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A1A5D-7A13-7EDD-920D-733622858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EDC5-F78B-C459-C668-77838F5A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27559-F30D-8669-201D-9AC3ADB64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8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4091B-16DC-276F-5412-E2931F1F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1E01A-EE8D-D734-F6FF-FE8B3618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EAC49-FA82-3CC2-ECA3-014DBC5DE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89186-8D2B-BBA1-F376-A31EC76C2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C5645-7E59-E47F-66B9-648546A4D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94531-2CD9-D773-6EE4-515C00B8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17450-332E-DDA6-EC31-BFF2994F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F659C-8C0B-5405-83ED-8C72B1AA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70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9EE8B-305A-01F8-4711-639C731A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66380D-DFA6-242B-CA65-3E58113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FAF88-230E-BD00-F4E3-92E325216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45C5D-5C25-1E71-BE88-2B3C3D04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4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B30C7-3538-5FF7-ECE8-32F0542A6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FFED99-67B2-C8EF-9CB9-16AB7A35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06450-E86F-DF01-5A92-04F03C07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5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F6B8-4934-648C-902A-7CDF3F54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8FF03-A00B-A921-07D7-0F1936A45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C3105-3608-D9A2-15B9-771ECFCD0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C87E1-C176-2307-9327-2EB1310F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5F3DD-FFE3-81C1-2D0D-26DA80F9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5C00-7660-EF0B-8773-89D8DAED0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1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B6659-25F0-4512-CDD6-E11698C5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5C222-CB09-3BE8-02AA-C2D8AC854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37038-226F-9543-73D6-D11F5D4D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B933-85D9-631A-40F3-ABDAD1B78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3F939-D2AB-8979-EC9B-92976372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E2BFE-A0E3-052C-5DCB-A180ED56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896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D737-558A-17FE-28EE-103381F4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388057-7181-00F8-C5BE-696B85937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C1D0F-2ACE-95B8-7296-8B3ED292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ACF64-6E75-EA36-6A5D-C1032A06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E12D2-B2F2-6CB0-203E-45F80242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03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154D7F-6F1D-B9A9-CB68-DEDD72B8F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1B17D-D58C-6F98-DD03-20CFFCBB9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D3BD-0E21-4544-BB66-621BBA84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FF884-F16B-FBA7-BE9A-09D1D2AE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AD091-E7EA-F10A-B277-A7DAEAD2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567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08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84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287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13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4836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990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4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84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0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3D954E1B-4517-1683-7209-BF75FDB79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6563A8A7-FF7E-EB7A-8D91-1E3893FA76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067926-890D-B91B-4554-2E011807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E22F-4EAA-790B-2933-F2A9D76E1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140B-C845-554A-4767-3D94AEBA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1A6B3-2C32-D447-D47B-CD4A98CB4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0BA23-8FAD-4A3D-E8AA-CDECDCE33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8">
            <a:extLst>
              <a:ext uri="{FF2B5EF4-FFF2-40B4-BE49-F238E27FC236}">
                <a16:creationId xmlns:a16="http://schemas.microsoft.com/office/drawing/2014/main" id="{19210D46-5BB7-B7A3-0919-603D22A461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AFF1B16B-056C-6780-92EF-C1BBDB9E7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1" r:id="rId15"/>
    <p:sldLayoutId id="2147483823" r:id="rId16"/>
    <p:sldLayoutId id="2147483661" r:id="rId17"/>
    <p:sldLayoutId id="2147483666" r:id="rId18"/>
    <p:sldLayoutId id="2147483664" r:id="rId19"/>
    <p:sldLayoutId id="2147483663" r:id="rId20"/>
    <p:sldLayoutId id="2147483660" r:id="rId21"/>
    <p:sldLayoutId id="2147483657" r:id="rId22"/>
    <p:sldLayoutId id="2147483672" r:id="rId23"/>
    <p:sldLayoutId id="2147483671" r:id="rId24"/>
    <p:sldLayoutId id="214748367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254" y="1917441"/>
            <a:ext cx="8292662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 HÔM NAY!</a:t>
            </a:r>
          </a:p>
        </p:txBody>
      </p:sp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/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700" b="1" i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luận</a:t>
                </a:r>
                <a:r>
                  <a:rPr lang="en-US" sz="2700" b="1" i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sz="27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giữa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700" b="1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dừng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*Trong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trò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chơi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vòng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quay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nếu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thì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7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sz="27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7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27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811A8E-8094-FE80-34BB-45B5EBC16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2" y="2077077"/>
                <a:ext cx="11688959" cy="3927742"/>
              </a:xfrm>
              <a:prstGeom prst="rect">
                <a:avLst/>
              </a:prstGeom>
              <a:blipFill>
                <a:blip r:embed="rId2"/>
                <a:stretch>
                  <a:fillRect l="-991" t="-1553" r="-938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41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EB229-D3BD-7DC9-1886-BB73274D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8" t="19537" r="41171" b="60839"/>
          <a:stretch/>
        </p:blipFill>
        <p:spPr>
          <a:xfrm>
            <a:off x="54886" y="1946730"/>
            <a:ext cx="8446178" cy="2008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CAF83A-C41F-876D-59F6-E5A4AAE5A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44164" r="18555" b="38536"/>
          <a:stretch/>
        </p:blipFill>
        <p:spPr>
          <a:xfrm>
            <a:off x="606511" y="4539676"/>
            <a:ext cx="10352002" cy="15896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043EEB-2771-D13B-FCAA-2C10FB3F6DA5}"/>
              </a:ext>
            </a:extLst>
          </p:cNvPr>
          <p:cNvSpPr txBox="1"/>
          <p:nvPr/>
        </p:nvSpPr>
        <p:spPr>
          <a:xfrm>
            <a:off x="828675" y="4086224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chemeClr val="accent1"/>
                </a:solidFill>
              </a:rPr>
              <a:t>Giải</a:t>
            </a:r>
            <a:endParaRPr lang="en-US" sz="28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7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42BF07-4738-7DD5-CF14-6BEDB52F6020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A480D-93BC-9941-8E6B-9E216CCD46DF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36D4-C918-3C3D-5798-9E5FFB843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91" t="24860" r="9870" b="40331"/>
          <a:stretch/>
        </p:blipFill>
        <p:spPr>
          <a:xfrm>
            <a:off x="71688" y="1991636"/>
            <a:ext cx="5200400" cy="2608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/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Giải:</a:t>
                </a:r>
                <a:endParaRPr lang="en-US" sz="2800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  {1, 2, 3, …, 8}.</a:t>
                </a:r>
              </a:p>
              <a:p>
                <a:pPr marL="457200" indent="-457200" algn="just">
                  <a:spcAft>
                    <a:spcPts val="600"/>
                  </a:spcAft>
                  <a:buFontTx/>
                  <a:buChar char="-"/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Mũi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tên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nhỏ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1, 2, 3, 4, 5.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83B23E-38E8-F7A8-3E1E-54C4B2015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088" y="2155202"/>
                <a:ext cx="6672262" cy="3680751"/>
              </a:xfrm>
              <a:prstGeom prst="rect">
                <a:avLst/>
              </a:prstGeom>
              <a:blipFill>
                <a:blip r:embed="rId3"/>
                <a:stretch>
                  <a:fillRect l="-1920" t="-1824" r="-1828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E0AB4E-3410-6033-406E-ACBA8ABE8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89856"/>
            <a:ext cx="6096001" cy="555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9DECF6-D25A-550C-7C36-C905A95A6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89857"/>
            <a:ext cx="5981700" cy="55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4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E580BF-D041-3B88-7A0F-F57FEDDBB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47"/>
          <a:stretch/>
        </p:blipFill>
        <p:spPr>
          <a:xfrm>
            <a:off x="0" y="3429000"/>
            <a:ext cx="4276726" cy="3355222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6EDD80D-6860-59CE-CABA-0A6A377C943C}"/>
              </a:ext>
            </a:extLst>
          </p:cNvPr>
          <p:cNvSpPr/>
          <p:nvPr/>
        </p:nvSpPr>
        <p:spPr>
          <a:xfrm>
            <a:off x="738188" y="1528763"/>
            <a:ext cx="11114001" cy="2024062"/>
          </a:xfrm>
          <a:prstGeom prst="wedgeEllipseCallout">
            <a:avLst>
              <a:gd name="adj1" fmla="val -25115"/>
              <a:gd name="adj2" fmla="val 7254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25B629-C32E-0687-552F-36DF7B551FF8}"/>
              </a:ext>
            </a:extLst>
          </p:cNvPr>
          <p:cNvSpPr txBox="1"/>
          <p:nvPr/>
        </p:nvSpPr>
        <p:spPr>
          <a:xfrm>
            <a:off x="984190" y="398934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43945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9A1A1-B183-A04D-41CC-50ADE1E38D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39" t="18722" r="10703" b="23112"/>
          <a:stretch/>
        </p:blipFill>
        <p:spPr>
          <a:xfrm>
            <a:off x="169992" y="2186646"/>
            <a:ext cx="11688633" cy="44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461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/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  <a:tabLst>
                    <a:tab pos="53340" algn="l"/>
                  </a:tabLst>
                </a:pP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Lời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giải</a:t>
                </a:r>
                <a:endParaRPr lang="en-US" sz="2400" b="1" u="sng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53340" algn="l"/>
                  </a:tabLs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ghi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quạt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142875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 = {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Lúa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Ngô,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Hồng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Dương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}.</a:t>
                </a: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+mj-lt"/>
                  <a:buAutoNum type="alphaLcParenR"/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Trâu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Bò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Voi,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Hổ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Báo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G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=0.6 </m:t>
                    </m:r>
                  </m:oMath>
                </a14:m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Tỷ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b="1" i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140152-556D-B6FC-520F-7AF7553A6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44" y="2202637"/>
                <a:ext cx="11656555" cy="4124462"/>
              </a:xfrm>
              <a:prstGeom prst="rect">
                <a:avLst/>
              </a:prstGeom>
              <a:blipFill>
                <a:blip r:embed="rId7"/>
                <a:stretch>
                  <a:fillRect l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3986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72103"/>
            <a:ext cx="113744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III. </a:t>
            </a:r>
            <a:r>
              <a:rPr lang="en-US" sz="2800" b="1" dirty="0" err="1">
                <a:solidFill>
                  <a:srgbClr val="0070C0"/>
                </a:solidFill>
              </a:rPr>
              <a:t>Xác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suất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của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biến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cố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trong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trò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chơi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chọn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ngẫu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nhiên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từ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nhóm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đối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sz="2800" b="1" dirty="0">
                <a:solidFill>
                  <a:srgbClr val="0070C0"/>
                </a:solidFill>
              </a:rPr>
              <a:t>.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D9171-2818-AF3B-1B1D-D43B95C8DC19}"/>
              </a:ext>
            </a:extLst>
          </p:cNvPr>
          <p:cNvSpPr txBox="1"/>
          <p:nvPr/>
        </p:nvSpPr>
        <p:spPr>
          <a:xfrm>
            <a:off x="409268" y="2183325"/>
            <a:ext cx="1091690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ngẫu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tỷ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7983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A2E4-7A13-7B20-9283-41CC2A89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24288" r="24175" b="55332"/>
          <a:stretch/>
        </p:blipFill>
        <p:spPr>
          <a:xfrm>
            <a:off x="344126" y="1372470"/>
            <a:ext cx="11395587" cy="1842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1D43F-2D17-DA54-AB0E-CD7617EDC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17" t="44133" r="10000" b="14175"/>
          <a:stretch/>
        </p:blipFill>
        <p:spPr>
          <a:xfrm>
            <a:off x="95864" y="3022538"/>
            <a:ext cx="12000272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41AF6-CB7A-20CC-D490-B056969AE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1" t="25795" r="9152" b="29452"/>
          <a:stretch/>
        </p:blipFill>
        <p:spPr>
          <a:xfrm>
            <a:off x="201560" y="1327354"/>
            <a:ext cx="11695472" cy="4203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24166C-646C-C33B-EDA4-9F1A6A6C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4" t="17188" r="10241" b="10949"/>
          <a:stretch/>
        </p:blipFill>
        <p:spPr>
          <a:xfrm>
            <a:off x="201560" y="2123768"/>
            <a:ext cx="11990439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9172" y="977891"/>
            <a:ext cx="8778876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0F9B7-46CB-B60E-4326-D261D6869C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635" t="30040" r="10905" b="14695"/>
          <a:stretch/>
        </p:blipFill>
        <p:spPr>
          <a:xfrm>
            <a:off x="55534" y="2195307"/>
            <a:ext cx="11831665" cy="392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5" t="20804" r="9152" b="53012"/>
          <a:stretch/>
        </p:blipFill>
        <p:spPr>
          <a:xfrm>
            <a:off x="324464" y="1634111"/>
            <a:ext cx="11665975" cy="1794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942A02-D75C-5ABD-A940-8507E7BFE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6" t="30958" r="38549" b="39350"/>
          <a:stretch/>
        </p:blipFill>
        <p:spPr>
          <a:xfrm>
            <a:off x="324464" y="3188612"/>
            <a:ext cx="7388942" cy="2035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C7312-2DD8-FA2A-F3A8-901EC9BC9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60" t="61296" r="10242" b="18264"/>
          <a:stretch/>
        </p:blipFill>
        <p:spPr>
          <a:xfrm>
            <a:off x="324464" y="5223889"/>
            <a:ext cx="11223523" cy="155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61E314-978C-D4FE-48C0-50E7723AE061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F950A-5EF6-B5A2-BF2C-DCA94954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76" t="48938" r="10895" b="22352"/>
          <a:stretch/>
        </p:blipFill>
        <p:spPr>
          <a:xfrm>
            <a:off x="208304" y="1621932"/>
            <a:ext cx="5278095" cy="32570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/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2: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just">
                  <a:spcAft>
                    <a:spcPts val="600"/>
                  </a:spcAft>
                  <a:buFontTx/>
                  <a:buChar char="-"/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= {10;11;12;13;…;99}.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1”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10, 19, 28, 37, 46, 55, 64, 73, 82, 91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en-US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7FE90-750D-D5FD-3AB4-1E76A58D3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427634"/>
                <a:ext cx="6567949" cy="3663952"/>
              </a:xfrm>
              <a:prstGeom prst="rect">
                <a:avLst/>
              </a:prstGeom>
              <a:blipFill>
                <a:blip r:embed="rId3"/>
                <a:stretch>
                  <a:fillRect l="-1393" t="-1331" r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2B59A90-632A-A48B-A120-EEBB8C07DA0C}"/>
              </a:ext>
            </a:extLst>
          </p:cNvPr>
          <p:cNvSpPr txBox="1"/>
          <p:nvPr/>
        </p:nvSpPr>
        <p:spPr>
          <a:xfrm>
            <a:off x="3579556" y="442324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LUYỆN TẬP, VẬN DỤNG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/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 </a:t>
                </a:r>
                <a:r>
                  <a:rPr lang="en-US" sz="2400" b="1" u="sng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b="1" u="sng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1: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 = {1;2;3;……;52}.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52.</a:t>
                </a: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5”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5;15;25;35;45.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43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10;11;12;….;52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6”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23;32;16. </a:t>
                </a:r>
              </a:p>
              <a:p>
                <a:pPr algn="just"/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2B9B2-63B6-FB34-12FE-C3BBF12C0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8" y="903989"/>
                <a:ext cx="11872452" cy="5734134"/>
              </a:xfrm>
              <a:prstGeom prst="rect">
                <a:avLst/>
              </a:prstGeom>
              <a:blipFill>
                <a:blip r:embed="rId2"/>
                <a:stretch>
                  <a:fillRect l="-770" t="-850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/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2: 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thẻ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rút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{100;101;102;…;999}.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(999-100) +1 = 900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ngẫu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125; 216; 343; 512; 729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90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chia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10”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100, 110, 120,130,140,…990.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383A804-8475-62B0-A380-D1BD605FF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20" y="1365654"/>
                <a:ext cx="12064180" cy="5308376"/>
              </a:xfrm>
              <a:prstGeom prst="rect">
                <a:avLst/>
              </a:prstGeom>
              <a:blipFill>
                <a:blip r:embed="rId3"/>
                <a:stretch>
                  <a:fillRect l="-1061" t="-1148" r="-1011" b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A49EE-8BAB-D256-3AA8-B706C4F12567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 </a:t>
            </a:r>
            <a:endParaRPr lang="en-US" sz="2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arenR"/>
            </a:pP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= {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long, Phuket,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Ipanema, Cancun, Bondi, Scotia}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</a:t>
            </a:r>
          </a:p>
          <a:p>
            <a:pPr marL="342900" lvl="0" indent="-342900" algn="just"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Marasusa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Tropea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Cala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Macarella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Á"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Long; Phuket.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Phi"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Ifaty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Lamu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Bondi.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Scotia.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1/10.</a:t>
            </a:r>
          </a:p>
          <a:p>
            <a:pPr algn="just"/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"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Ipanema; Cancun.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2/10=15.</a:t>
            </a:r>
          </a:p>
        </p:txBody>
      </p:sp>
    </p:spTree>
    <p:extLst>
      <p:ext uri="{BB962C8B-B14F-4D97-AF65-F5344CB8AC3E}">
        <p14:creationId xmlns:p14="http://schemas.microsoft.com/office/powerpoint/2010/main" val="205058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>
            <a:extLst>
              <a:ext uri="{FF2B5EF4-FFF2-40B4-BE49-F238E27FC236}">
                <a16:creationId xmlns:a16="http://schemas.microsoft.com/office/drawing/2014/main" id="{A8F168B4-9345-45E5-B04D-79351F8E6D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413324" y="4986751"/>
            <a:ext cx="3135956" cy="2154089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1CC261E1-DB2B-47F0-948C-7A56BC36B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29" y="5442396"/>
            <a:ext cx="1566808" cy="1469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/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15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(</a:t>
                </a:r>
                <a:r>
                  <a:rPr lang="en-US" sz="24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sbt</a:t>
                </a:r>
                <a:r>
                  <a:rPr lang="en-US" sz="24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Wingdings" panose="05000000000000000000" pitchFamily="2" charset="2"/>
                  </a:rPr>
                  <a:t>)</a:t>
                </a:r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M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{61;62;63;….;79}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 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19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12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61;62;63;64;65;70;71;72;73;74;75;76.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b).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chục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lớn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hàng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63</a:t>
                </a:r>
              </a:p>
              <a:p>
                <a:pPr marL="457200" algn="just">
                  <a:spcAft>
                    <a:spcPts val="600"/>
                  </a:spcAft>
                </a:pP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F54E22-E014-B310-74BB-443E0F71D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8" y="563700"/>
                <a:ext cx="11455810" cy="4633320"/>
              </a:xfrm>
              <a:prstGeom prst="rect">
                <a:avLst/>
              </a:prstGeom>
              <a:blipFill>
                <a:blip r:embed="rId4"/>
                <a:stretch>
                  <a:fillRect l="-798" t="-1051" r="-852" b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/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 16:</a:t>
                </a:r>
                <a:endParaRPr lang="en-US" sz="28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gồm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= {900;901;902;…;999}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E</a:t>
                </a:r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(999 -900) + 1= 100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“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tự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nhiên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”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900; 961.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thế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xác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suất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1D115-B33E-3D46-85FA-0694CCB25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57" y="699382"/>
                <a:ext cx="11455809" cy="5196487"/>
              </a:xfrm>
              <a:prstGeom prst="rect">
                <a:avLst/>
              </a:prstGeom>
              <a:blipFill>
                <a:blip r:embed="rId5"/>
                <a:stretch>
                  <a:fillRect l="-1064" r="-1118" b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190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4999" y="1400957"/>
            <a:ext cx="597820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DBAC8B-A86F-4D90-ED0A-9A6F111BAAFC}"/>
              </a:ext>
            </a:extLst>
          </p:cNvPr>
          <p:cNvSpPr txBox="1"/>
          <p:nvPr/>
        </p:nvSpPr>
        <p:spPr>
          <a:xfrm>
            <a:off x="539446" y="702284"/>
            <a:ext cx="11113107" cy="3477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HƯỚNG DẪN VỀ NHÀ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Hoàn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sbt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tr25.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656028" y="970962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4400" b="1" cap="all" dirty="0">
                <a:solidFill>
                  <a:srgbClr val="FF0000"/>
                </a:solidFill>
                <a:latin typeface="Times New Roman (Headings)"/>
              </a:rPr>
              <a:t>4</a:t>
            </a:r>
          </a:p>
          <a:p>
            <a:pPr algn="ctr">
              <a:lnSpc>
                <a:spcPct val="130000"/>
              </a:lnSpc>
            </a:pPr>
            <a:r>
              <a:rPr lang="vi-VN" sz="4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40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4000" b="1" cap="all" dirty="0">
              <a:solidFill>
                <a:srgbClr val="FF0000"/>
              </a:solidFill>
              <a:latin typeface="Times New Roman (Headings)"/>
            </a:endParaRPr>
          </a:p>
          <a:p>
            <a:pPr algn="ctr">
              <a:lnSpc>
                <a:spcPct val="130000"/>
              </a:lnSpc>
            </a:pP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(2 </a:t>
            </a:r>
            <a:r>
              <a:rPr lang="en-US" sz="4000" b="1" cap="all" dirty="0" err="1">
                <a:solidFill>
                  <a:srgbClr val="FF0000"/>
                </a:solidFill>
                <a:latin typeface="Times New Roman (Headings)"/>
              </a:rPr>
              <a:t>tiết</a:t>
            </a:r>
            <a:r>
              <a:rPr lang="en-US" sz="4000" b="1" cap="all" dirty="0">
                <a:solidFill>
                  <a:srgbClr val="FF0000"/>
                </a:solidFill>
                <a:latin typeface="Times New Roman (Headings)"/>
              </a:rPr>
              <a:t>)</a:t>
            </a: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EF6381-B8AB-FBB0-C552-A29822659BD8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2C3FC-4B15-D830-58FF-A03712D86958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4CEA73-461F-A383-9356-89B9F8FA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27" t="58284" r="11814" b="9647"/>
          <a:stretch/>
        </p:blipFill>
        <p:spPr>
          <a:xfrm>
            <a:off x="391837" y="2188108"/>
            <a:ext cx="11539608" cy="33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/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HĐ1: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14350" indent="-514350" algn="just">
                  <a:spcAft>
                    <a:spcPts val="600"/>
                  </a:spcAft>
                  <a:buAutoNum type="alphaLcParenR"/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xảy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đối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xuất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xu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A = {S; N }.</a:t>
                </a:r>
                <a:r>
                  <a:rPr lang="en-US" sz="2600" b="1" i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B = { N }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N.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kết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quả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thuận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lợi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phần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hợp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 </a:t>
                </a:r>
                <a:r>
                  <a:rPr lang="en-US" sz="2600" b="1" dirty="0" err="1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600" b="1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600" b="1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600" b="1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DD5225-EF60-D325-AF9B-C05D5D24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02" y="2192832"/>
                <a:ext cx="11844644" cy="3530710"/>
              </a:xfrm>
              <a:prstGeom prst="rect">
                <a:avLst/>
              </a:prstGeom>
              <a:blipFill>
                <a:blip r:embed="rId2"/>
                <a:stretch>
                  <a:fillRect l="-926" t="-1727" b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3FF9FB-ED7B-A090-D3A6-1FCE43FC1B39}"/>
              </a:ext>
            </a:extLst>
          </p:cNvPr>
          <p:cNvSpPr txBox="1"/>
          <p:nvPr/>
        </p:nvSpPr>
        <p:spPr>
          <a:xfrm>
            <a:off x="493303" y="368122"/>
            <a:ext cx="10469622" cy="1010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6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6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6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6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6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118C4-0F70-02A1-4998-11A74091206B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9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 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u="sng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r>
                  <a:rPr lang="en-US" sz="2600" b="1" i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chơi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xu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bày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6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600" b="1" i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600" b="1" i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2186693"/>
                <a:ext cx="8952271" cy="2321661"/>
              </a:xfrm>
              <a:prstGeom prst="rect">
                <a:avLst/>
              </a:prstGeom>
              <a:blipFill>
                <a:blip r:embed="rId5"/>
                <a:stretch>
                  <a:fillRect l="-1225" b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22829D9-DBCC-BC15-A3F4-5F6AC90AF76E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009BE-1CBC-C1D3-663E-E8E415EEF904}"/>
              </a:ext>
            </a:extLst>
          </p:cNvPr>
          <p:cNvSpPr txBox="1"/>
          <p:nvPr/>
        </p:nvSpPr>
        <p:spPr>
          <a:xfrm>
            <a:off x="493302" y="1449444"/>
            <a:ext cx="7279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BED122-9469-FD65-F9CB-BA3BEFECE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1"/>
          <a:stretch/>
        </p:blipFill>
        <p:spPr>
          <a:xfrm>
            <a:off x="-1" y="459042"/>
            <a:ext cx="5604387" cy="5794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764D95-38A5-B1C5-26EB-549E7A045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88" t="31658" r="5782" b="21861"/>
          <a:stretch/>
        </p:blipFill>
        <p:spPr>
          <a:xfrm>
            <a:off x="5604387" y="459042"/>
            <a:ext cx="6587614" cy="579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F0961-F5B3-D316-953E-D6953406E565}"/>
              </a:ext>
            </a:extLst>
          </p:cNvPr>
          <p:cNvSpPr txBox="1"/>
          <p:nvPr/>
        </p:nvSpPr>
        <p:spPr>
          <a:xfrm>
            <a:off x="547517" y="344943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8F81A-917A-7F04-7310-AC35E485ECD9}"/>
              </a:ext>
            </a:extLst>
          </p:cNvPr>
          <p:cNvSpPr txBox="1"/>
          <p:nvPr/>
        </p:nvSpPr>
        <p:spPr>
          <a:xfrm>
            <a:off x="270006" y="1109326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B2A2A6-42B4-A900-BF36-DF7F2D7F5D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598" t="17322" r="10846" b="19609"/>
          <a:stretch/>
        </p:blipFill>
        <p:spPr>
          <a:xfrm>
            <a:off x="270006" y="1683504"/>
            <a:ext cx="11509039" cy="456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xảy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mũi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quạt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đĩa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dừng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 = {1; 2; 3; ...; 8}.</a:t>
                </a:r>
              </a:p>
              <a:p>
                <a:pPr lvl="0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D = {1; 3; 5; 7}.</a:t>
                </a:r>
              </a:p>
              <a:p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1, 3, 5, 7.</a:t>
                </a:r>
              </a:p>
              <a:p>
                <a:pPr algn="ctr"/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sz="2700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7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73" y="2085947"/>
                <a:ext cx="11724271" cy="3174843"/>
              </a:xfrm>
              <a:prstGeom prst="rect">
                <a:avLst/>
              </a:prstGeom>
              <a:blipFill>
                <a:blip r:embed="rId2"/>
                <a:stretch>
                  <a:fillRect l="-988" t="-1919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2C8BA06-BB3B-7199-38F5-EEF7C69C282A}"/>
              </a:ext>
            </a:extLst>
          </p:cNvPr>
          <p:cNvSpPr txBox="1"/>
          <p:nvPr/>
        </p:nvSpPr>
        <p:spPr>
          <a:xfrm>
            <a:off x="606511" y="487568"/>
            <a:ext cx="10469622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b="1" cap="all" dirty="0">
                <a:solidFill>
                  <a:srgbClr val="FF0000"/>
                </a:solidFill>
                <a:latin typeface="Times New Roman (Headings)"/>
              </a:rPr>
              <a:t>BÀI 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4: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Xác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GB" sz="2400" b="1" cap="all" dirty="0" err="1">
                <a:solidFill>
                  <a:srgbClr val="FF0000"/>
                </a:solidFill>
                <a:latin typeface="Times New Roman (Headings)"/>
              </a:rPr>
              <a:t>suất</a:t>
            </a:r>
            <a:r>
              <a:rPr lang="en-GB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của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biến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ngẫu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nhiên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trong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một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số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trò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chơi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đơn</a:t>
            </a:r>
            <a:r>
              <a:rPr lang="en-US" sz="2400" b="1" cap="all" dirty="0">
                <a:solidFill>
                  <a:srgbClr val="FF0000"/>
                </a:solidFill>
                <a:latin typeface="Times New Roman (Headings)"/>
              </a:rPr>
              <a:t> </a:t>
            </a:r>
            <a:r>
              <a:rPr lang="en-US" sz="2400" b="1" cap="all" dirty="0" err="1">
                <a:solidFill>
                  <a:srgbClr val="FF0000"/>
                </a:solidFill>
                <a:latin typeface="Times New Roman (Headings)"/>
              </a:rPr>
              <a:t>giản</a:t>
            </a:r>
            <a:endParaRPr lang="en-US" sz="2400" b="1" cap="all" dirty="0">
              <a:solidFill>
                <a:srgbClr val="FF0000"/>
              </a:solidFill>
              <a:latin typeface="Times New Roman (Heading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F1947-04DE-43B3-A9E6-2F5A53763086}"/>
              </a:ext>
            </a:extLst>
          </p:cNvPr>
          <p:cNvSpPr txBox="1"/>
          <p:nvPr/>
        </p:nvSpPr>
        <p:spPr>
          <a:xfrm>
            <a:off x="360473" y="1340858"/>
            <a:ext cx="869048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suất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</TotalTime>
  <Words>1032</Words>
  <Application>Microsoft Office PowerPoint</Application>
  <PresentationFormat>Widescreen</PresentationFormat>
  <Paragraphs>155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等线</vt:lpstr>
      <vt:lpstr>Times New Roman</vt:lpstr>
      <vt:lpstr>Times New Roman (Headings)</vt:lpstr>
      <vt:lpstr>Trebuchet MS</vt:lpstr>
      <vt:lpstr>Wingdings</vt:lpstr>
      <vt:lpstr>Wingdings 3</vt:lpstr>
      <vt:lpstr>义启嘟嘟体</vt:lpstr>
      <vt:lpstr>1_Facet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Administrator</cp:lastModifiedBy>
  <cp:revision>221</cp:revision>
  <dcterms:created xsi:type="dcterms:W3CDTF">2017-05-23T12:09:32Z</dcterms:created>
  <dcterms:modified xsi:type="dcterms:W3CDTF">2024-02-29T07:34:01Z</dcterms:modified>
</cp:coreProperties>
</file>