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svg" ContentType="image/svg+xml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wdp" ContentType="image/vnd.ms-photo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  <p:sldMasterId id="2147483658" r:id="rId5"/>
  </p:sldMasterIdLst>
  <p:notesMasterIdLst>
    <p:notesMasterId r:id="rId25"/>
  </p:notesMasterIdLst>
  <p:sldIdLst>
    <p:sldId id="355" r:id="rId6"/>
    <p:sldId id="356" r:id="rId7"/>
    <p:sldId id="288" r:id="rId8"/>
    <p:sldId id="264" r:id="rId9"/>
    <p:sldId id="265" r:id="rId10"/>
    <p:sldId id="290" r:id="rId11"/>
    <p:sldId id="292" r:id="rId12"/>
    <p:sldId id="293" r:id="rId13"/>
    <p:sldId id="270" r:id="rId14"/>
    <p:sldId id="358" r:id="rId15"/>
    <p:sldId id="357" r:id="rId16"/>
    <p:sldId id="282" r:id="rId17"/>
    <p:sldId id="283" r:id="rId18"/>
    <p:sldId id="284" r:id="rId19"/>
    <p:sldId id="285" r:id="rId20"/>
    <p:sldId id="271" r:id="rId21"/>
    <p:sldId id="354" r:id="rId22"/>
    <p:sldId id="277" r:id="rId23"/>
    <p:sldId id="263" r:id="rId2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CDFE6"/>
    <a:srgbClr val="15142A"/>
    <a:srgbClr val="FAED3B"/>
    <a:srgbClr val="70AD47"/>
    <a:srgbClr val="A7FDFF"/>
    <a:srgbClr val="0C0D0E"/>
    <a:srgbClr val="1F4E79"/>
    <a:srgbClr val="ED7D31"/>
    <a:srgbClr val="C55A11"/>
    <a:srgbClr val="FFD34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156" autoAdjust="0"/>
    <p:restoredTop sz="84954" autoAdjust="0"/>
  </p:normalViewPr>
  <p:slideViewPr>
    <p:cSldViewPr snapToGrid="0">
      <p:cViewPr varScale="1">
        <p:scale>
          <a:sx n="62" d="100"/>
          <a:sy n="62" d="100"/>
        </p:scale>
        <p:origin x="660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theme" Target="theme/theme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7.wmf"/><Relationship Id="rId2" Type="http://schemas.openxmlformats.org/officeDocument/2006/relationships/image" Target="../media/image6.wmf"/><Relationship Id="rId1" Type="http://schemas.openxmlformats.org/officeDocument/2006/relationships/image" Target="../media/image5.wmf"/><Relationship Id="rId5" Type="http://schemas.openxmlformats.org/officeDocument/2006/relationships/image" Target="../media/image9.wmf"/><Relationship Id="rId4" Type="http://schemas.openxmlformats.org/officeDocument/2006/relationships/image" Target="../media/image8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16.wmf"/><Relationship Id="rId2" Type="http://schemas.openxmlformats.org/officeDocument/2006/relationships/image" Target="../media/image15.wmf"/><Relationship Id="rId1" Type="http://schemas.openxmlformats.org/officeDocument/2006/relationships/image" Target="../media/image14.w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24.wmf"/><Relationship Id="rId1" Type="http://schemas.openxmlformats.org/officeDocument/2006/relationships/image" Target="../media/image23.w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32.wmf"/><Relationship Id="rId2" Type="http://schemas.openxmlformats.org/officeDocument/2006/relationships/image" Target="../media/image31.wmf"/><Relationship Id="rId1" Type="http://schemas.openxmlformats.org/officeDocument/2006/relationships/image" Target="../media/image30.wmf"/><Relationship Id="rId4" Type="http://schemas.openxmlformats.org/officeDocument/2006/relationships/image" Target="../media/image33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2F9B0E6-B9BF-4E2D-AE08-8C7EBB196A2E}" type="datetimeFigureOut">
              <a:rPr lang="en-US" smtClean="0"/>
              <a:t>9/2/2022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853816F-A1CF-4485-B308-1B9F14B36E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68391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853816F-A1CF-4485-B308-1B9F14B36EAD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904063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853816F-A1CF-4485-B308-1B9F14B36EAD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201594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853816F-A1CF-4485-B308-1B9F14B36EAD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876752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853816F-A1CF-4485-B308-1B9F14B36EAD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935852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Học</a:t>
            </a:r>
            <a:r>
              <a:rPr lang="en-US" baseline="0" dirty="0"/>
              <a:t> </a:t>
            </a:r>
            <a:r>
              <a:rPr lang="en-US" baseline="0" dirty="0" err="1"/>
              <a:t>sinh</a:t>
            </a:r>
            <a:r>
              <a:rPr lang="en-US" baseline="0" dirty="0"/>
              <a:t> </a:t>
            </a:r>
            <a:r>
              <a:rPr lang="en-US" baseline="0" dirty="0" err="1"/>
              <a:t>tự</a:t>
            </a:r>
            <a:r>
              <a:rPr lang="en-US" baseline="0" dirty="0"/>
              <a:t> </a:t>
            </a:r>
            <a:r>
              <a:rPr lang="en-US" baseline="0" dirty="0" err="1"/>
              <a:t>lựa</a:t>
            </a:r>
            <a:r>
              <a:rPr lang="en-US" baseline="0" dirty="0"/>
              <a:t> </a:t>
            </a:r>
            <a:r>
              <a:rPr lang="en-US" baseline="0" dirty="0" err="1"/>
              <a:t>chọn</a:t>
            </a:r>
            <a:r>
              <a:rPr lang="en-US" baseline="0" dirty="0"/>
              <a:t> </a:t>
            </a:r>
            <a:r>
              <a:rPr lang="en-US" baseline="0" dirty="0" err="1"/>
              <a:t>miếng</a:t>
            </a:r>
            <a:r>
              <a:rPr lang="en-US" baseline="0" dirty="0"/>
              <a:t> </a:t>
            </a:r>
            <a:r>
              <a:rPr lang="en-US" baseline="0" dirty="0" err="1"/>
              <a:t>ghép</a:t>
            </a:r>
            <a:r>
              <a:rPr lang="en-US" baseline="0" dirty="0"/>
              <a:t> </a:t>
            </a:r>
            <a:r>
              <a:rPr lang="en-US" baseline="0" dirty="0" err="1"/>
              <a:t>bất</a:t>
            </a:r>
            <a:r>
              <a:rPr lang="en-US" baseline="0" dirty="0"/>
              <a:t> </a:t>
            </a:r>
            <a:r>
              <a:rPr lang="en-US" baseline="0" dirty="0" err="1"/>
              <a:t>kì</a:t>
            </a:r>
            <a:r>
              <a:rPr lang="en-US" baseline="0" dirty="0"/>
              <a:t>, click </a:t>
            </a:r>
            <a:r>
              <a:rPr lang="en-US" baseline="0" dirty="0" err="1"/>
              <a:t>vào</a:t>
            </a:r>
            <a:r>
              <a:rPr lang="en-US" baseline="0" dirty="0"/>
              <a:t> </a:t>
            </a:r>
            <a:r>
              <a:rPr lang="en-US" baseline="0" dirty="0" err="1"/>
              <a:t>miếng</a:t>
            </a:r>
            <a:r>
              <a:rPr lang="en-US" baseline="0" dirty="0"/>
              <a:t> </a:t>
            </a:r>
            <a:r>
              <a:rPr lang="en-US" baseline="0" dirty="0" err="1"/>
              <a:t>ghép</a:t>
            </a:r>
            <a:r>
              <a:rPr lang="en-US" baseline="0" dirty="0"/>
              <a:t> </a:t>
            </a:r>
            <a:r>
              <a:rPr lang="en-US" baseline="0" dirty="0" err="1"/>
              <a:t>để</a:t>
            </a:r>
            <a:r>
              <a:rPr lang="en-US" baseline="0" dirty="0"/>
              <a:t> </a:t>
            </a:r>
            <a:r>
              <a:rPr lang="en-US" baseline="0" dirty="0" err="1"/>
              <a:t>đến</a:t>
            </a:r>
            <a:r>
              <a:rPr lang="en-US" baseline="0" dirty="0"/>
              <a:t> </a:t>
            </a:r>
            <a:r>
              <a:rPr lang="en-US" baseline="0" dirty="0" err="1"/>
              <a:t>câu</a:t>
            </a:r>
            <a:r>
              <a:rPr lang="en-US" baseline="0" dirty="0"/>
              <a:t> </a:t>
            </a:r>
            <a:r>
              <a:rPr lang="en-US" baseline="0" dirty="0" err="1"/>
              <a:t>hỏi</a:t>
            </a:r>
            <a:r>
              <a:rPr lang="en-US" baseline="0" dirty="0"/>
              <a:t> </a:t>
            </a:r>
            <a:r>
              <a:rPr lang="en-US" baseline="0" dirty="0" err="1"/>
              <a:t>tương</a:t>
            </a:r>
            <a:r>
              <a:rPr lang="en-US" baseline="0" dirty="0"/>
              <a:t> </a:t>
            </a:r>
            <a:r>
              <a:rPr lang="en-US" baseline="0" dirty="0" err="1"/>
              <a:t>ứng</a:t>
            </a:r>
            <a:r>
              <a:rPr lang="en-US" baseline="0" dirty="0"/>
              <a:t>.</a:t>
            </a:r>
          </a:p>
          <a:p>
            <a:r>
              <a:rPr lang="en-US" baseline="0" dirty="0"/>
              <a:t>Click </a:t>
            </a:r>
            <a:r>
              <a:rPr lang="en-US" baseline="0" dirty="0" err="1"/>
              <a:t>vào</a:t>
            </a:r>
            <a:r>
              <a:rPr lang="en-US" baseline="0" dirty="0"/>
              <a:t> </a:t>
            </a:r>
            <a:r>
              <a:rPr lang="en-US" baseline="0" dirty="0" err="1"/>
              <a:t>hình</a:t>
            </a:r>
            <a:r>
              <a:rPr lang="en-US" baseline="0" dirty="0"/>
              <a:t> </a:t>
            </a:r>
            <a:r>
              <a:rPr lang="en-US" baseline="0" dirty="0" err="1"/>
              <a:t>trái</a:t>
            </a:r>
            <a:r>
              <a:rPr lang="en-US" baseline="0" dirty="0"/>
              <a:t> </a:t>
            </a:r>
            <a:r>
              <a:rPr lang="en-US" baseline="0" dirty="0" err="1"/>
              <a:t>tim</a:t>
            </a:r>
            <a:r>
              <a:rPr lang="en-US" baseline="0" dirty="0"/>
              <a:t> </a:t>
            </a:r>
            <a:r>
              <a:rPr lang="en-US" baseline="0" dirty="0" err="1"/>
              <a:t>để</a:t>
            </a:r>
            <a:r>
              <a:rPr lang="en-US" baseline="0" dirty="0"/>
              <a:t> </a:t>
            </a:r>
            <a:r>
              <a:rPr lang="en-US" baseline="0" dirty="0" err="1"/>
              <a:t>lật</a:t>
            </a:r>
            <a:r>
              <a:rPr lang="en-US" baseline="0" dirty="0"/>
              <a:t> </a:t>
            </a:r>
            <a:r>
              <a:rPr lang="en-US" baseline="0" dirty="0" err="1"/>
              <a:t>miếng</a:t>
            </a:r>
            <a:r>
              <a:rPr lang="en-US" baseline="0" dirty="0"/>
              <a:t> </a:t>
            </a:r>
            <a:r>
              <a:rPr lang="en-US" baseline="0" dirty="0" err="1"/>
              <a:t>ghép</a:t>
            </a:r>
            <a:r>
              <a:rPr lang="en-US" baseline="0" dirty="0"/>
              <a:t> </a:t>
            </a:r>
            <a:r>
              <a:rPr lang="en-US" baseline="0" dirty="0" err="1"/>
              <a:t>sau</a:t>
            </a:r>
            <a:r>
              <a:rPr lang="en-US" baseline="0" dirty="0"/>
              <a:t> </a:t>
            </a:r>
            <a:r>
              <a:rPr lang="en-US" baseline="0" dirty="0" err="1"/>
              <a:t>khi</a:t>
            </a:r>
            <a:r>
              <a:rPr lang="en-US" baseline="0" dirty="0"/>
              <a:t> </a:t>
            </a:r>
            <a:r>
              <a:rPr lang="en-US" baseline="0" dirty="0" err="1"/>
              <a:t>trả</a:t>
            </a:r>
            <a:r>
              <a:rPr lang="en-US" baseline="0" dirty="0"/>
              <a:t> </a:t>
            </a:r>
            <a:r>
              <a:rPr lang="en-US" baseline="0" dirty="0" err="1"/>
              <a:t>lời</a:t>
            </a:r>
            <a:r>
              <a:rPr lang="en-US" baseline="0" dirty="0"/>
              <a:t> </a:t>
            </a:r>
            <a:r>
              <a:rPr lang="en-US" baseline="0" dirty="0" err="1"/>
              <a:t>xong</a:t>
            </a:r>
            <a:r>
              <a:rPr lang="en-US" baseline="0" dirty="0"/>
              <a:t> </a:t>
            </a:r>
            <a:r>
              <a:rPr lang="en-US" baseline="0" dirty="0" err="1"/>
              <a:t>câu</a:t>
            </a:r>
            <a:r>
              <a:rPr lang="en-US" baseline="0" dirty="0"/>
              <a:t> </a:t>
            </a:r>
            <a:r>
              <a:rPr lang="en-US" baseline="0" dirty="0" err="1"/>
              <a:t>hỏi</a:t>
            </a:r>
            <a:r>
              <a:rPr lang="en-US" baseline="0" dirty="0"/>
              <a:t>.</a:t>
            </a:r>
            <a:endParaRPr lang="en-US" dirty="0"/>
          </a:p>
          <a:p>
            <a:r>
              <a:rPr lang="en-US" dirty="0"/>
              <a:t>Click </a:t>
            </a:r>
            <a:r>
              <a:rPr lang="en-US" dirty="0" err="1"/>
              <a:t>vào</a:t>
            </a:r>
            <a:r>
              <a:rPr lang="en-US" dirty="0"/>
              <a:t> text</a:t>
            </a:r>
            <a:r>
              <a:rPr lang="en-US" baseline="0" dirty="0"/>
              <a:t> </a:t>
            </a:r>
            <a:r>
              <a:rPr lang="en-US" dirty="0"/>
              <a:t>box</a:t>
            </a:r>
            <a:r>
              <a:rPr lang="en-US" baseline="0" dirty="0"/>
              <a:t> “AI NHANH NHẤT” </a:t>
            </a:r>
            <a:r>
              <a:rPr lang="en-US" baseline="0" dirty="0" err="1"/>
              <a:t>để</a:t>
            </a:r>
            <a:r>
              <a:rPr lang="en-US" baseline="0" dirty="0"/>
              <a:t> </a:t>
            </a:r>
            <a:r>
              <a:rPr lang="en-US" baseline="0" dirty="0" err="1"/>
              <a:t>hiện</a:t>
            </a:r>
            <a:r>
              <a:rPr lang="en-US" baseline="0" dirty="0"/>
              <a:t> </a:t>
            </a:r>
            <a:r>
              <a:rPr lang="en-US" baseline="0" dirty="0" err="1"/>
              <a:t>đáp</a:t>
            </a:r>
            <a:r>
              <a:rPr lang="en-US" baseline="0" dirty="0"/>
              <a:t> </a:t>
            </a:r>
            <a:r>
              <a:rPr lang="en-US" baseline="0" dirty="0" err="1"/>
              <a:t>án</a:t>
            </a:r>
            <a:r>
              <a:rPr lang="en-US" baseline="0" dirty="0"/>
              <a:t> </a:t>
            </a:r>
            <a:r>
              <a:rPr lang="en-US" baseline="0" dirty="0" err="1"/>
              <a:t>của</a:t>
            </a:r>
            <a:r>
              <a:rPr lang="en-US" baseline="0" dirty="0"/>
              <a:t> game.</a:t>
            </a:r>
          </a:p>
          <a:p>
            <a:r>
              <a:rPr lang="en-US" baseline="0" dirty="0"/>
              <a:t>Click </a:t>
            </a:r>
            <a:r>
              <a:rPr lang="en-US" baseline="0" dirty="0" err="1"/>
              <a:t>vào</a:t>
            </a:r>
            <a:r>
              <a:rPr lang="en-US" baseline="0" dirty="0"/>
              <a:t> icon “TÌM HIỂU LỊCH SỬ VIỆT NAM” </a:t>
            </a:r>
            <a:r>
              <a:rPr lang="en-US" baseline="0" dirty="0" err="1"/>
              <a:t>để</a:t>
            </a:r>
            <a:r>
              <a:rPr lang="en-US" baseline="0" dirty="0"/>
              <a:t> </a:t>
            </a:r>
            <a:r>
              <a:rPr lang="en-US" baseline="0" dirty="0" err="1"/>
              <a:t>chuyển</a:t>
            </a:r>
            <a:r>
              <a:rPr lang="en-US" baseline="0" dirty="0"/>
              <a:t> </a:t>
            </a:r>
            <a:r>
              <a:rPr lang="en-US" baseline="0" dirty="0" err="1"/>
              <a:t>tiếp</a:t>
            </a:r>
            <a:r>
              <a:rPr lang="en-US" baseline="0" dirty="0"/>
              <a:t> </a:t>
            </a:r>
            <a:r>
              <a:rPr lang="en-US" baseline="0" dirty="0" err="1"/>
              <a:t>phần</a:t>
            </a:r>
            <a:r>
              <a:rPr lang="en-US" baseline="0" dirty="0"/>
              <a:t> </a:t>
            </a:r>
            <a:r>
              <a:rPr lang="en-US" baseline="0" dirty="0" err="1"/>
              <a:t>liên</a:t>
            </a:r>
            <a:r>
              <a:rPr lang="en-US" baseline="0" dirty="0"/>
              <a:t> </a:t>
            </a:r>
            <a:r>
              <a:rPr lang="en-US" baseline="0" dirty="0" err="1"/>
              <a:t>môn</a:t>
            </a:r>
            <a:r>
              <a:rPr lang="en-US" baseline="0" dirty="0"/>
              <a:t>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DE72306-4C6E-4223-83B8-E2369D1CC2F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3841420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HS </a:t>
            </a:r>
            <a:r>
              <a:rPr lang="en-US" dirty="0" err="1"/>
              <a:t>chọn</a:t>
            </a:r>
            <a:r>
              <a:rPr lang="en-US" baseline="0" dirty="0"/>
              <a:t> </a:t>
            </a:r>
            <a:r>
              <a:rPr lang="en-US" baseline="0" dirty="0" err="1"/>
              <a:t>đáp</a:t>
            </a:r>
            <a:r>
              <a:rPr lang="en-US" baseline="0" dirty="0"/>
              <a:t> </a:t>
            </a:r>
            <a:r>
              <a:rPr lang="en-US" baseline="0" dirty="0" err="1"/>
              <a:t>án</a:t>
            </a:r>
            <a:r>
              <a:rPr lang="en-US" baseline="0" dirty="0"/>
              <a:t> </a:t>
            </a:r>
            <a:r>
              <a:rPr lang="en-US" baseline="0" dirty="0" err="1"/>
              <a:t>nào</a:t>
            </a:r>
            <a:r>
              <a:rPr lang="en-US" baseline="0" dirty="0"/>
              <a:t> GV click </a:t>
            </a:r>
            <a:r>
              <a:rPr lang="en-US" baseline="0" dirty="0" err="1"/>
              <a:t>vào</a:t>
            </a:r>
            <a:r>
              <a:rPr lang="en-US" baseline="0" dirty="0"/>
              <a:t> </a:t>
            </a:r>
            <a:r>
              <a:rPr lang="en-US" baseline="0" dirty="0" err="1"/>
              <a:t>đáp</a:t>
            </a:r>
            <a:r>
              <a:rPr lang="en-US" baseline="0" dirty="0"/>
              <a:t> </a:t>
            </a:r>
            <a:r>
              <a:rPr lang="en-US" baseline="0" dirty="0" err="1"/>
              <a:t>án</a:t>
            </a:r>
            <a:r>
              <a:rPr lang="en-US" baseline="0" dirty="0"/>
              <a:t> </a:t>
            </a:r>
            <a:r>
              <a:rPr lang="en-US" baseline="0" dirty="0" err="1"/>
              <a:t>đó</a:t>
            </a:r>
            <a:r>
              <a:rPr lang="en-US" baseline="0" dirty="0"/>
              <a:t>.</a:t>
            </a:r>
          </a:p>
          <a:p>
            <a:r>
              <a:rPr lang="en-US" baseline="0" dirty="0" err="1"/>
              <a:t>Nhấn</a:t>
            </a:r>
            <a:r>
              <a:rPr lang="en-US" baseline="0" dirty="0"/>
              <a:t> </a:t>
            </a:r>
            <a:r>
              <a:rPr lang="en-US" baseline="0" dirty="0" err="1"/>
              <a:t>biểu</a:t>
            </a:r>
            <a:r>
              <a:rPr lang="en-US" baseline="0" dirty="0"/>
              <a:t> </a:t>
            </a:r>
            <a:r>
              <a:rPr lang="en-US" baseline="0" dirty="0" err="1"/>
              <a:t>tượng</a:t>
            </a:r>
            <a:r>
              <a:rPr lang="en-US" baseline="0" dirty="0"/>
              <a:t> </a:t>
            </a:r>
            <a:r>
              <a:rPr lang="en-US" baseline="0" dirty="0" err="1"/>
              <a:t>mũi</a:t>
            </a:r>
            <a:r>
              <a:rPr lang="en-US" baseline="0" dirty="0"/>
              <a:t> </a:t>
            </a:r>
            <a:r>
              <a:rPr lang="en-US" baseline="0" dirty="0" err="1"/>
              <a:t>tên</a:t>
            </a:r>
            <a:r>
              <a:rPr lang="en-US" baseline="0" dirty="0"/>
              <a:t> quay </a:t>
            </a:r>
            <a:r>
              <a:rPr lang="en-US" baseline="0" dirty="0" err="1"/>
              <a:t>đầu</a:t>
            </a:r>
            <a:r>
              <a:rPr lang="en-US" baseline="0" dirty="0"/>
              <a:t> </a:t>
            </a:r>
            <a:r>
              <a:rPr lang="en-US" baseline="0" dirty="0" err="1"/>
              <a:t>để</a:t>
            </a:r>
            <a:r>
              <a:rPr lang="en-US" baseline="0" dirty="0"/>
              <a:t> </a:t>
            </a:r>
            <a:r>
              <a:rPr lang="en-US" baseline="0" dirty="0" err="1"/>
              <a:t>trở</a:t>
            </a:r>
            <a:r>
              <a:rPr lang="en-US" baseline="0" dirty="0"/>
              <a:t> </a:t>
            </a:r>
            <a:r>
              <a:rPr lang="en-US" baseline="0" dirty="0" err="1"/>
              <a:t>lại</a:t>
            </a:r>
            <a:r>
              <a:rPr lang="en-US" baseline="0" dirty="0"/>
              <a:t> slide game.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DE72306-4C6E-4223-83B8-E2369D1CC2F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8332573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853816F-A1CF-4485-B308-1B9F14B36EA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53563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80C5E7-B1A1-4648-89D2-17B0F1E7F5B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D140298-3E00-4E73-B947-697E6928286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6BB99EB-0E86-4FEA-A9C4-501D4E755A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3F5E9-5DAC-4C4A-9DF5-C2B87276BCC8}" type="datetimeFigureOut">
              <a:rPr lang="en-US" smtClean="0"/>
              <a:t>9/2/2022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731F536-58DF-4935-AE3B-7A08C03124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E995127-BE30-42B7-9BE5-B83CC6A2E6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C5C30-0B3A-4B13-ADDD-7C63C8AA921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97518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861D4F-74C0-442A-A23E-9FFB07CF4A0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63E4F10-616C-4D6A-88E5-5B12ED956EB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EAA78CC-D302-4B88-81E3-7FAC3E2499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973DA-496D-48DA-9EC6-CA0E53342C02}" type="datetimeFigureOut">
              <a:rPr lang="en-US" smtClean="0"/>
              <a:t>9/2/2022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B25DF6A-385A-49C7-9C30-B0BD8606EC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6DCE7A9-EFEE-4EA1-B6DA-86F123280F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4DF1F5-BE42-4565-9085-912C0BB279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64145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1FEFE4-4DA0-40DE-BB57-CCBF1975AF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DC7E093-1818-4C9B-936F-0BA559329AB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B11B0BD-4926-4F9A-83BF-DBD6135C6F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973DA-496D-48DA-9EC6-CA0E53342C02}" type="datetimeFigureOut">
              <a:rPr lang="en-US" smtClean="0"/>
              <a:t>9/2/2022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428995C-083D-4BCA-8C4D-B2AAB4CFD5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728DFB0-C42C-4574-BF11-FBE5BB03F8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4DF1F5-BE42-4565-9085-912C0BB279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9648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1F62E6-BFF9-4EBD-95DA-EB4A473668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9575F57-5158-4CC0-9AAE-B6CC0D42C93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F7B8D89-FC2B-4BB2-B9A4-09AF2A5586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973DA-496D-48DA-9EC6-CA0E53342C02}" type="datetimeFigureOut">
              <a:rPr lang="en-US" smtClean="0"/>
              <a:t>9/2/2022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C9014E3-4EF2-4714-9AFF-D5B375EA1C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0C60FDE-EA26-4124-9C45-8238E937F6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4DF1F5-BE42-4565-9085-912C0BB279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700476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81C62C-0CD1-4B88-9392-AE29BAA320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9718BE9-B169-4DAB-A9A2-430515E36C1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5245C92-82AA-4223-ADB6-08CD4E8FFD3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2633304-637D-4E69-BA96-F717CFF8FE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973DA-496D-48DA-9EC6-CA0E53342C02}" type="datetimeFigureOut">
              <a:rPr lang="en-US" smtClean="0"/>
              <a:t>9/2/2022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A3617D6-4648-4A32-8A9F-35000FACE5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DD416A4-F91D-4306-B029-2E3F5E3793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4DF1F5-BE42-4565-9085-912C0BB279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02344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35B266-764D-458D-93EB-E14525A622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ADE7C12-0512-4F6F-AC67-880174F7F10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B9CFB3E-F510-49CC-9B34-BC31948D254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69B874E-25D1-45D2-BB6B-905466EEBE6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F20E49B-2F09-4866-A189-7460ECC9D25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24A41FD-C022-4E0F-B170-6428C967FB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973DA-496D-48DA-9EC6-CA0E53342C02}" type="datetimeFigureOut">
              <a:rPr lang="en-US" smtClean="0"/>
              <a:t>9/2/2022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1228737-0509-4D8C-97BB-209A2CD999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60DED6C-0872-4037-9ADB-1B91C29B1E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4DF1F5-BE42-4565-9085-912C0BB279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458927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C37D9A-207C-4C11-A132-0BD420D457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E33FA3B-880B-477B-9EA4-D467ADDBE8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973DA-496D-48DA-9EC6-CA0E53342C02}" type="datetimeFigureOut">
              <a:rPr lang="en-US" smtClean="0"/>
              <a:t>9/2/2022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0DAE650-8F8A-4FA9-88DC-1F7AA83322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3831AB3-5400-4827-BABD-6029C58DAC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4DF1F5-BE42-4565-9085-912C0BB279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5333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761D592-77D1-4E44-BF36-4ECED85825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973DA-496D-48DA-9EC6-CA0E53342C02}" type="datetimeFigureOut">
              <a:rPr lang="en-US" smtClean="0"/>
              <a:t>9/2/2022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C32814D-DEF9-4040-B7F2-8BA3E9EE9F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453AEA0-6DE0-4DFD-BBEB-FB787F1BE8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4DF1F5-BE42-4565-9085-912C0BB279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913460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2E35E9-E50D-45EF-B61D-F8E50BFBCC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6A2425A-FE7D-4B24-9C1D-110DBED53E5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BD62ECE-D7A0-4FFF-B80E-843FA7459E3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2669A0F-6511-4BE8-B15F-0B997CA3A9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973DA-496D-48DA-9EC6-CA0E53342C02}" type="datetimeFigureOut">
              <a:rPr lang="en-US" smtClean="0"/>
              <a:t>9/2/2022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A1EC284-92F6-4C98-8D55-C99DBCCB74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E58E402-CA18-4BA7-979B-B9440F930A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4DF1F5-BE42-4565-9085-912C0BB279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519111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703E6C-C79B-459F-8787-BD7B3A236E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5E54679-03E4-4514-938C-BB535FA2BAF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26C308D-2EFF-4199-BFBA-CBD2D1BD482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AB92AE7-552F-493C-ADCC-C65688822C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973DA-496D-48DA-9EC6-CA0E53342C02}" type="datetimeFigureOut">
              <a:rPr lang="en-US" smtClean="0"/>
              <a:t>9/2/2022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2A30A4C-ED13-4948-913A-164928B0CF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ACF1222-CF81-4DA4-9E40-418081AC42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4DF1F5-BE42-4565-9085-912C0BB279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863623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F50D72-8989-4F4F-9C66-DBE70B8038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0A64AC9-0EBE-4570-93DC-FC1DFAA9F09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1EEEF0E-926C-49DC-9535-BC57BB3E26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973DA-496D-48DA-9EC6-CA0E53342C02}" type="datetimeFigureOut">
              <a:rPr lang="en-US" smtClean="0"/>
              <a:t>9/2/2022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0CC449B-F745-4EFD-8649-07C635D2B3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402E2AC-8C5D-4827-9385-73B2F4004A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4DF1F5-BE42-4565-9085-912C0BB279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44262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AAE108-9C7F-4CDC-AD71-B576580A19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A103746-779A-435F-995A-5BF82C86C29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984E866-B322-455F-AC32-8C164B8CD9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3F5E9-5DAC-4C4A-9DF5-C2B87276BCC8}" type="datetimeFigureOut">
              <a:rPr lang="en-US" smtClean="0"/>
              <a:t>9/2/2022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C0D61E0-F80F-48E7-A817-F1CECBEE9A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BF34AFC-4299-43F1-A312-79EF0102CE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C5C30-0B3A-4B13-ADDD-7C63C8AA921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274621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8D57D13-1EEE-42DD-844F-9325EBB2C94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DE5AF47-9123-4A90-85A8-6459E80E879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3A6CD47-3794-4B0B-A1B2-C29496C353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973DA-496D-48DA-9EC6-CA0E53342C02}" type="datetimeFigureOut">
              <a:rPr lang="en-US" smtClean="0"/>
              <a:t>9/2/2022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BF64C2B-BA7C-46C7-BB5C-178001130D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AFF3B92-AE45-493C-A47B-593420DA47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4DF1F5-BE42-4565-9085-912C0BB279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91904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1E1D3E-E4B6-4EAA-BFB4-25A0557A6C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F7E0856-45A8-4EAD-A9D6-8A993968A1A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90EEBE1-2BAF-4C94-8403-6E8454F9BC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3F5E9-5DAC-4C4A-9DF5-C2B87276BCC8}" type="datetimeFigureOut">
              <a:rPr lang="en-US" smtClean="0"/>
              <a:t>9/2/2022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3358F46-E931-4D79-94A5-037AFD0733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5130D95-EF5F-4A0A-93BD-73AEE2C2FF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C5C30-0B3A-4B13-ADDD-7C63C8AA921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12567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BABEC0-6253-4360-B586-B9D20933DE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946E20B-8661-4C60-84FB-4892E8B4860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132BE45-79E4-479B-BD2F-46CCB0BEE62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589105E-DF25-4F38-BDE2-9B00C2C44F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3F5E9-5DAC-4C4A-9DF5-C2B87276BCC8}" type="datetimeFigureOut">
              <a:rPr lang="en-US" smtClean="0"/>
              <a:t>9/2/2022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1D9C4A8-7467-4BAD-98A2-0B63CAC19B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BC5C5C0-08E4-4F7B-9E80-8925539D22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C5C30-0B3A-4B13-ADDD-7C63C8AA921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84073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7FF641-A5CC-4263-A394-2112D623A8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24D6865-C632-473C-AEC8-8D3F71562BE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9FDBD19-4D33-4F6A-9938-6A04B3888EC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1697E46-CE4D-480E-A997-2B53B2DF55B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B8B7E36-823F-4FD4-B826-E450A124800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DBB3B14-C886-4F84-9FD5-11C8320E1F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3F5E9-5DAC-4C4A-9DF5-C2B87276BCC8}" type="datetimeFigureOut">
              <a:rPr lang="en-US" smtClean="0"/>
              <a:t>9/2/2022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F9AF591-4BBF-4BF2-9EF7-F8B114DFA1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52B1A04-B244-4AE3-8997-9B075B1059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C5C30-0B3A-4B13-ADDD-7C63C8AA921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0444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5408F1-BB29-4C6F-91C9-653A730BEC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F54FEF9-8D09-4091-BE99-B6264EBD34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3F5E9-5DAC-4C4A-9DF5-C2B87276BCC8}" type="datetimeFigureOut">
              <a:rPr lang="en-US" smtClean="0"/>
              <a:t>9/2/2022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B5F49AA-83D5-4063-9CDE-AA7763048B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2A2B27C-3C99-4208-B425-775413C536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C5C30-0B3A-4B13-ADDD-7C63C8AA921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4035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42A62B2-A6D1-4A6F-8B20-80606F4785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3F5E9-5DAC-4C4A-9DF5-C2B87276BCC8}" type="datetimeFigureOut">
              <a:rPr lang="en-US" smtClean="0"/>
              <a:t>9/2/2022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02E4958-7A46-4331-B2D8-2C31D8FCBD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5C8548B-339B-46B2-BF01-1EE3DDC72A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C5C30-0B3A-4B13-ADDD-7C63C8AA921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46615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EF408F-8083-4F07-9628-074C7AFE41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70477E0-A333-439D-A531-30B39A81346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5D59501-D187-414C-AACE-F838720036C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235F890-BB8A-49E1-880A-924FD6FE40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3F5E9-5DAC-4C4A-9DF5-C2B87276BCC8}" type="datetimeFigureOut">
              <a:rPr lang="en-US" smtClean="0"/>
              <a:t>9/2/2022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1CA38FE-429A-41E7-942D-ECCE639D3C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401D9BC-0038-4041-AE2C-657BF99D41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C5C30-0B3A-4B13-ADDD-7C63C8AA921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75613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956CFD-7F35-482C-A50F-B3D43ACB0A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FD7F3EF-0FE9-46C4-A116-5DA6E26B0D5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10B4041-0F17-42D8-AF16-AB099A39FFB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BAF67FF-F8F1-4B22-A471-9317ED3A25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3F5E9-5DAC-4C4A-9DF5-C2B87276BCC8}" type="datetimeFigureOut">
              <a:rPr lang="en-US" smtClean="0"/>
              <a:t>9/2/2022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73D6993-98F8-4234-B24A-02D4DB41CE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2A34037-0E7D-4379-ACA0-98611B2F76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C5C30-0B3A-4B13-ADDD-7C63C8AA921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91979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.xml"/><Relationship Id="rId3" Type="http://schemas.openxmlformats.org/officeDocument/2006/relationships/slideLayout" Target="../slideLayouts/slideLayout12.xml"/><Relationship Id="rId7" Type="http://schemas.openxmlformats.org/officeDocument/2006/relationships/slideLayout" Target="../slideLayouts/slideLayout16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0.xml"/><Relationship Id="rId6" Type="http://schemas.openxmlformats.org/officeDocument/2006/relationships/slideLayout" Target="../slideLayouts/slideLayout15.xml"/><Relationship Id="rId11" Type="http://schemas.openxmlformats.org/officeDocument/2006/relationships/slideLayout" Target="../slideLayouts/slideLayout20.xml"/><Relationship Id="rId5" Type="http://schemas.openxmlformats.org/officeDocument/2006/relationships/slideLayout" Target="../slideLayouts/slideLayout14.xml"/><Relationship Id="rId10" Type="http://schemas.openxmlformats.org/officeDocument/2006/relationships/slideLayout" Target="../slideLayouts/slideLayout19.xml"/><Relationship Id="rId4" Type="http://schemas.openxmlformats.org/officeDocument/2006/relationships/slideLayout" Target="../slideLayouts/slideLayout13.xml"/><Relationship Id="rId9" Type="http://schemas.openxmlformats.org/officeDocument/2006/relationships/slideLayout" Target="../slideLayouts/slideLayout1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645B175-C851-453B-B2A0-9A5CFCADC0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E65F4A2-0E4F-4E49-A0BF-BEEC7220330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328AA27-3F13-4BFD-B949-21CF3191088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33F5E9-5DAC-4C4A-9DF5-C2B87276BCC8}" type="datetimeFigureOut">
              <a:rPr lang="en-US" smtClean="0"/>
              <a:t>9/2/2022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EEE99A2-0FED-42D4-9FBD-08CC1C3F81B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F2468D4-5440-4CE2-BAB3-61D83F628C5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EC5C30-0B3A-4B13-ADDD-7C63C8AA921B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7" name="Picture 6" descr="Logo, company name&#10;&#10;Description automatically generated">
            <a:extLst>
              <a:ext uri="{FF2B5EF4-FFF2-40B4-BE49-F238E27FC236}">
                <a16:creationId xmlns:a16="http://schemas.microsoft.com/office/drawing/2014/main" id="{C617D0E3-7879-4E51-9843-14E11D752E40}"/>
              </a:ext>
            </a:extLst>
          </p:cNvPr>
          <p:cNvPicPr>
            <a:picLocks noChangeAspect="1"/>
          </p:cNvPicPr>
          <p:nvPr userDrawn="1"/>
        </p:nvPicPr>
        <p:blipFill>
          <a:blip r:embed="rId11"/>
          <a:stretch>
            <a:fillRect/>
          </a:stretch>
        </p:blipFill>
        <p:spPr>
          <a:xfrm>
            <a:off x="9411307" y="5438588"/>
            <a:ext cx="2086303" cy="16561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20394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41FE462-3D70-4B1D-8623-15B8C7594C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82B9E6D-60EE-4D43-B317-F2C00C5A240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63F9189-42C4-4B4E-B8D1-0695ACEC42B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6973DA-496D-48DA-9EC6-CA0E53342C02}" type="datetimeFigureOut">
              <a:rPr lang="en-US" smtClean="0"/>
              <a:t>9/2/2022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67200F9-C81C-41AE-BF3D-C426DE3B429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AA9E067-5A44-4321-9A0A-C0A307DF621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4DF1F5-BE42-4565-9085-912C0BB279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75705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60" r:id="rId2"/>
    <p:sldLayoutId id="2147483661" r:id="rId3"/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1.sv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svg"/><Relationship Id="rId5" Type="http://schemas.openxmlformats.org/officeDocument/2006/relationships/image" Target="../media/image26.png"/><Relationship Id="rId4" Type="http://schemas.openxmlformats.org/officeDocument/2006/relationships/image" Target="../media/image3.sv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svg"/><Relationship Id="rId5" Type="http://schemas.openxmlformats.org/officeDocument/2006/relationships/image" Target="../media/image26.png"/><Relationship Id="rId4" Type="http://schemas.openxmlformats.org/officeDocument/2006/relationships/image" Target="../media/image3.sv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slide" Target="slide16.xml"/><Relationship Id="rId3" Type="http://schemas.openxmlformats.org/officeDocument/2006/relationships/image" Target="../media/image27.png"/><Relationship Id="rId7" Type="http://schemas.openxmlformats.org/officeDocument/2006/relationships/slide" Target="slide15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0.xml"/><Relationship Id="rId6" Type="http://schemas.openxmlformats.org/officeDocument/2006/relationships/slide" Target="slide14.xml"/><Relationship Id="rId5" Type="http://schemas.openxmlformats.org/officeDocument/2006/relationships/image" Target="../media/image28.jpg"/><Relationship Id="rId4" Type="http://schemas.openxmlformats.org/officeDocument/2006/relationships/slide" Target="slide13.xml"/><Relationship Id="rId9" Type="http://schemas.openxmlformats.org/officeDocument/2006/relationships/image" Target="../media/image29.jp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13" Type="http://schemas.microsoft.com/office/2007/relationships/hdphoto" Target="../media/hdphoto3.wdp"/><Relationship Id="rId18" Type="http://schemas.openxmlformats.org/officeDocument/2006/relationships/image" Target="../media/image30.wmf"/><Relationship Id="rId3" Type="http://schemas.openxmlformats.org/officeDocument/2006/relationships/notesSlide" Target="../notesSlides/notesSlide6.xml"/><Relationship Id="rId21" Type="http://schemas.openxmlformats.org/officeDocument/2006/relationships/oleObject" Target="../embeddings/oleObject13.bin"/><Relationship Id="rId7" Type="http://schemas.openxmlformats.org/officeDocument/2006/relationships/slide" Target="slide12.xml"/><Relationship Id="rId12" Type="http://schemas.openxmlformats.org/officeDocument/2006/relationships/image" Target="../media/image39.png"/><Relationship Id="rId17" Type="http://schemas.openxmlformats.org/officeDocument/2006/relationships/oleObject" Target="../embeddings/oleObject11.bin"/><Relationship Id="rId2" Type="http://schemas.openxmlformats.org/officeDocument/2006/relationships/slideLayout" Target="../slideLayouts/slideLayout11.xml"/><Relationship Id="rId16" Type="http://schemas.openxmlformats.org/officeDocument/2006/relationships/image" Target="../media/image42.png"/><Relationship Id="rId20" Type="http://schemas.openxmlformats.org/officeDocument/2006/relationships/image" Target="../media/image31.wmf"/><Relationship Id="rId1" Type="http://schemas.openxmlformats.org/officeDocument/2006/relationships/vmlDrawing" Target="../drawings/vmlDrawing4.vml"/><Relationship Id="rId6" Type="http://schemas.openxmlformats.org/officeDocument/2006/relationships/audio" Target="../media/audio3.wav"/><Relationship Id="rId11" Type="http://schemas.microsoft.com/office/2007/relationships/hdphoto" Target="../media/hdphoto2.wdp"/><Relationship Id="rId24" Type="http://schemas.openxmlformats.org/officeDocument/2006/relationships/image" Target="../media/image33.wmf"/><Relationship Id="rId5" Type="http://schemas.openxmlformats.org/officeDocument/2006/relationships/audio" Target="../media/audio2.wav"/><Relationship Id="rId15" Type="http://schemas.openxmlformats.org/officeDocument/2006/relationships/image" Target="../media/image41.png"/><Relationship Id="rId23" Type="http://schemas.openxmlformats.org/officeDocument/2006/relationships/oleObject" Target="../embeddings/oleObject14.bin"/><Relationship Id="rId10" Type="http://schemas.openxmlformats.org/officeDocument/2006/relationships/image" Target="../media/image38.png"/><Relationship Id="rId19" Type="http://schemas.openxmlformats.org/officeDocument/2006/relationships/oleObject" Target="../embeddings/oleObject12.bin"/><Relationship Id="rId4" Type="http://schemas.openxmlformats.org/officeDocument/2006/relationships/audio" Target="../media/audio1.wav"/><Relationship Id="rId9" Type="http://schemas.microsoft.com/office/2007/relationships/hdphoto" Target="../media/hdphoto1.wdp"/><Relationship Id="rId14" Type="http://schemas.openxmlformats.org/officeDocument/2006/relationships/image" Target="../media/image40.png"/><Relationship Id="rId22" Type="http://schemas.openxmlformats.org/officeDocument/2006/relationships/image" Target="../media/image32.wmf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13" Type="http://schemas.openxmlformats.org/officeDocument/2006/relationships/image" Target="../media/image41.png"/><Relationship Id="rId3" Type="http://schemas.openxmlformats.org/officeDocument/2006/relationships/audio" Target="../media/audio3.wav"/><Relationship Id="rId7" Type="http://schemas.microsoft.com/office/2007/relationships/hdphoto" Target="../media/hdphoto1.wdp"/><Relationship Id="rId12" Type="http://schemas.openxmlformats.org/officeDocument/2006/relationships/image" Target="../media/image42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37.png"/><Relationship Id="rId11" Type="http://schemas.microsoft.com/office/2007/relationships/hdphoto" Target="../media/hdphoto3.wdp"/><Relationship Id="rId5" Type="http://schemas.openxmlformats.org/officeDocument/2006/relationships/slide" Target="slide12.xml"/><Relationship Id="rId10" Type="http://schemas.openxmlformats.org/officeDocument/2006/relationships/image" Target="../media/image39.png"/><Relationship Id="rId4" Type="http://schemas.openxmlformats.org/officeDocument/2006/relationships/audio" Target="../media/audio2.wav"/><Relationship Id="rId9" Type="http://schemas.microsoft.com/office/2007/relationships/hdphoto" Target="../media/hdphoto2.wdp"/><Relationship Id="rId14" Type="http://schemas.openxmlformats.org/officeDocument/2006/relationships/image" Target="../media/image43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13" Type="http://schemas.openxmlformats.org/officeDocument/2006/relationships/image" Target="../media/image43.png"/><Relationship Id="rId3" Type="http://schemas.openxmlformats.org/officeDocument/2006/relationships/audio" Target="../media/audio3.wav"/><Relationship Id="rId7" Type="http://schemas.microsoft.com/office/2007/relationships/hdphoto" Target="../media/hdphoto1.wdp"/><Relationship Id="rId12" Type="http://schemas.openxmlformats.org/officeDocument/2006/relationships/image" Target="../media/image42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37.png"/><Relationship Id="rId11" Type="http://schemas.microsoft.com/office/2007/relationships/hdphoto" Target="../media/hdphoto3.wdp"/><Relationship Id="rId5" Type="http://schemas.openxmlformats.org/officeDocument/2006/relationships/slide" Target="slide12.xml"/><Relationship Id="rId10" Type="http://schemas.openxmlformats.org/officeDocument/2006/relationships/image" Target="../media/image39.png"/><Relationship Id="rId4" Type="http://schemas.openxmlformats.org/officeDocument/2006/relationships/audio" Target="../media/audio2.wav"/><Relationship Id="rId9" Type="http://schemas.microsoft.com/office/2007/relationships/hdphoto" Target="../media/hdphoto2.wdp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jp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6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4.png"/><Relationship Id="rId13" Type="http://schemas.openxmlformats.org/officeDocument/2006/relationships/image" Target="../media/image58.png"/><Relationship Id="rId3" Type="http://schemas.openxmlformats.org/officeDocument/2006/relationships/image" Target="../media/image48.png"/><Relationship Id="rId7" Type="http://schemas.openxmlformats.org/officeDocument/2006/relationships/image" Target="../media/image52.png"/><Relationship Id="rId12" Type="http://schemas.openxmlformats.org/officeDocument/2006/relationships/image" Target="../media/image57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51.png"/><Relationship Id="rId11" Type="http://schemas.openxmlformats.org/officeDocument/2006/relationships/image" Target="../media/image56.png"/><Relationship Id="rId5" Type="http://schemas.openxmlformats.org/officeDocument/2006/relationships/image" Target="../media/image50.png"/><Relationship Id="rId10" Type="http://schemas.openxmlformats.org/officeDocument/2006/relationships/image" Target="../media/image27.png"/><Relationship Id="rId4" Type="http://schemas.openxmlformats.org/officeDocument/2006/relationships/image" Target="../media/image49.png"/><Relationship Id="rId9" Type="http://schemas.openxmlformats.org/officeDocument/2006/relationships/image" Target="../media/image55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7" Type="http://schemas.openxmlformats.org/officeDocument/2006/relationships/image" Target="../media/image7.sv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9.png"/><Relationship Id="rId5" Type="http://schemas.openxmlformats.org/officeDocument/2006/relationships/image" Target="../media/image5.sv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wmf"/><Relationship Id="rId3" Type="http://schemas.openxmlformats.org/officeDocument/2006/relationships/oleObject" Target="../embeddings/oleObject1.bin"/><Relationship Id="rId7" Type="http://schemas.openxmlformats.org/officeDocument/2006/relationships/oleObject" Target="../embeddings/oleObject3.bin"/><Relationship Id="rId12" Type="http://schemas.openxmlformats.org/officeDocument/2006/relationships/image" Target="../media/image9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6.wmf"/><Relationship Id="rId11" Type="http://schemas.openxmlformats.org/officeDocument/2006/relationships/oleObject" Target="../embeddings/oleObject5.bin"/><Relationship Id="rId5" Type="http://schemas.openxmlformats.org/officeDocument/2006/relationships/oleObject" Target="../embeddings/oleObject2.bin"/><Relationship Id="rId10" Type="http://schemas.openxmlformats.org/officeDocument/2006/relationships/image" Target="../media/image8.wmf"/><Relationship Id="rId4" Type="http://schemas.openxmlformats.org/officeDocument/2006/relationships/image" Target="../media/image5.wmf"/><Relationship Id="rId9" Type="http://schemas.openxmlformats.org/officeDocument/2006/relationships/oleObject" Target="../embeddings/oleObject4.bin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1.png"/><Relationship Id="rId7" Type="http://schemas.openxmlformats.org/officeDocument/2006/relationships/image" Target="../media/image18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7.bin"/><Relationship Id="rId3" Type="http://schemas.openxmlformats.org/officeDocument/2006/relationships/notesSlide" Target="../notesSlides/notesSlide1.xml"/><Relationship Id="rId7" Type="http://schemas.openxmlformats.org/officeDocument/2006/relationships/image" Target="../media/image14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6.bin"/><Relationship Id="rId11" Type="http://schemas.openxmlformats.org/officeDocument/2006/relationships/image" Target="../media/image16.wmf"/><Relationship Id="rId5" Type="http://schemas.openxmlformats.org/officeDocument/2006/relationships/image" Target="../media/image21.jpg"/><Relationship Id="rId10" Type="http://schemas.openxmlformats.org/officeDocument/2006/relationships/oleObject" Target="../embeddings/oleObject8.bin"/><Relationship Id="rId4" Type="http://schemas.openxmlformats.org/officeDocument/2006/relationships/image" Target="../media/image20.png"/><Relationship Id="rId9" Type="http://schemas.openxmlformats.org/officeDocument/2006/relationships/image" Target="../media/image15.w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3" Type="http://schemas.openxmlformats.org/officeDocument/2006/relationships/image" Target="../media/image31.png"/><Relationship Id="rId7" Type="http://schemas.openxmlformats.org/officeDocument/2006/relationships/image" Target="../media/image24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10.bin"/><Relationship Id="rId5" Type="http://schemas.openxmlformats.org/officeDocument/2006/relationships/image" Target="../media/image23.wmf"/><Relationship Id="rId10" Type="http://schemas.openxmlformats.org/officeDocument/2006/relationships/image" Target="../media/image36.png"/><Relationship Id="rId4" Type="http://schemas.openxmlformats.org/officeDocument/2006/relationships/oleObject" Target="../embeddings/oleObject9.bin"/><Relationship Id="rId9" Type="http://schemas.openxmlformats.org/officeDocument/2006/relationships/image" Target="../media/image3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svg"/><Relationship Id="rId5" Type="http://schemas.openxmlformats.org/officeDocument/2006/relationships/image" Target="../media/image26.png"/><Relationship Id="rId4" Type="http://schemas.openxmlformats.org/officeDocument/2006/relationships/image" Target="../media/image3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68160"/>
          </a:xfrm>
          <a:prstGeom prst="rect">
            <a:avLst/>
          </a:prstGeom>
        </p:spPr>
      </p:pic>
      <p:sp>
        <p:nvSpPr>
          <p:cNvPr id="2" name="!!2">
            <a:extLst>
              <a:ext uri="{FF2B5EF4-FFF2-40B4-BE49-F238E27FC236}">
                <a16:creationId xmlns:a16="http://schemas.microsoft.com/office/drawing/2014/main" id="{F4B5F415-7490-4054-85B4-10F7AE6D338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39628" y="1514427"/>
            <a:ext cx="11952372" cy="2226532"/>
          </a:xfrm>
        </p:spPr>
        <p:txBody>
          <a:bodyPr>
            <a:noAutofit/>
          </a:bodyPr>
          <a:lstStyle/>
          <a:p>
            <a:r>
              <a:rPr lang="en-US" sz="54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ĐẠI SỐ 6</a:t>
            </a:r>
            <a:endParaRPr lang="en-US" sz="5000" b="1" dirty="0">
              <a:solidFill>
                <a:schemeClr val="accent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AA65E432-C1E6-4C36-BF8E-2DA25E65DC32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/>
          <p:nvPr/>
        </p:nvCxnSpPr>
        <p:spPr>
          <a:xfrm>
            <a:off x="3579677" y="4747910"/>
            <a:ext cx="4914900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Subtitle 2">
            <a:extLst>
              <a:ext uri="{FF2B5EF4-FFF2-40B4-BE49-F238E27FC236}">
                <a16:creationId xmlns:a16="http://schemas.microsoft.com/office/drawing/2014/main" id="{D05F6415-1E7C-453D-B6B7-DBF76BDA691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047189"/>
            <a:ext cx="9144000" cy="1655762"/>
          </a:xfrm>
        </p:spPr>
        <p:txBody>
          <a:bodyPr>
            <a:normAutofit/>
          </a:bodyPr>
          <a:lstStyle/>
          <a:p>
            <a:r>
              <a:rPr lang="en-US" sz="2800" b="1" dirty="0" err="1">
                <a:solidFill>
                  <a:srgbClr val="7030A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Giáo</a:t>
            </a:r>
            <a:r>
              <a:rPr lang="en-US" sz="2800" b="1" dirty="0">
                <a:solidFill>
                  <a:srgbClr val="7030A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rgbClr val="7030A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viên</a:t>
            </a:r>
            <a:r>
              <a:rPr lang="en-US" sz="2800" b="1" dirty="0" smtClean="0">
                <a:solidFill>
                  <a:srgbClr val="7030A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: </a:t>
            </a:r>
            <a:r>
              <a:rPr lang="en-US" sz="2800" b="1" dirty="0" err="1" smtClean="0">
                <a:solidFill>
                  <a:srgbClr val="7030A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Nguyễn</a:t>
            </a:r>
            <a:r>
              <a:rPr lang="en-US" sz="2800" b="1" dirty="0" smtClean="0">
                <a:solidFill>
                  <a:srgbClr val="7030A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rgbClr val="7030A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Thị</a:t>
            </a:r>
            <a:r>
              <a:rPr lang="en-US" sz="2800" b="1" dirty="0" smtClean="0">
                <a:solidFill>
                  <a:srgbClr val="7030A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rgbClr val="7030A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Hường</a:t>
            </a:r>
            <a:endParaRPr lang="en-US" sz="2800" b="1" dirty="0">
              <a:solidFill>
                <a:srgbClr val="7030A0"/>
              </a:solidFill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  <p:pic>
        <p:nvPicPr>
          <p:cNvPr id="19" name="Graphic 18" descr="Ruler">
            <a:extLst>
              <a:ext uri="{FF2B5EF4-FFF2-40B4-BE49-F238E27FC236}">
                <a16:creationId xmlns:a16="http://schemas.microsoft.com/office/drawing/2014/main" id="{39130E3C-1E93-4315-AE76-13C55147DCF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rot="18889495">
            <a:off x="10171718" y="145767"/>
            <a:ext cx="1574403" cy="1574403"/>
          </a:xfrm>
          <a:prstGeom prst="rect">
            <a:avLst/>
          </a:prstGeom>
        </p:spPr>
      </p:pic>
      <p:sp>
        <p:nvSpPr>
          <p:cNvPr id="12" name="Subtitle 2">
            <a:extLst>
              <a:ext uri="{FF2B5EF4-FFF2-40B4-BE49-F238E27FC236}">
                <a16:creationId xmlns:a16="http://schemas.microsoft.com/office/drawing/2014/main" id="{CF2EB805-B981-47B9-9661-CF05DB551677}"/>
              </a:ext>
            </a:extLst>
          </p:cNvPr>
          <p:cNvSpPr txBox="1">
            <a:spLocks/>
          </p:cNvSpPr>
          <p:nvPr/>
        </p:nvSpPr>
        <p:spPr>
          <a:xfrm>
            <a:off x="1465127" y="1371469"/>
            <a:ext cx="9144000" cy="16557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dirty="0">
                <a:solidFill>
                  <a:srgbClr val="FF000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   PHÒNG </a:t>
            </a:r>
            <a:r>
              <a:rPr lang="en-US" sz="2800" dirty="0" smtClean="0">
                <a:solidFill>
                  <a:srgbClr val="FF000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GD&amp;ĐT LONG BIÊN</a:t>
            </a:r>
            <a:endParaRPr lang="en-US" sz="2800" dirty="0">
              <a:solidFill>
                <a:srgbClr val="FF0000"/>
              </a:solidFill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  <a:p>
            <a:r>
              <a:rPr lang="en-US" sz="2800" dirty="0">
                <a:solidFill>
                  <a:srgbClr val="FF000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TRƯỜNG THCS </a:t>
            </a:r>
            <a:r>
              <a:rPr lang="en-US" sz="2800" dirty="0" smtClean="0">
                <a:solidFill>
                  <a:srgbClr val="FF000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BỒ ĐỀ</a:t>
            </a:r>
            <a:endParaRPr lang="en-US" sz="2800" dirty="0">
              <a:solidFill>
                <a:srgbClr val="FF0000"/>
              </a:solidFill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1436209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Graphic 27" descr="Clipboard">
            <a:extLst>
              <a:ext uri="{FF2B5EF4-FFF2-40B4-BE49-F238E27FC236}">
                <a16:creationId xmlns:a16="http://schemas.microsoft.com/office/drawing/2014/main" id="{69A6127C-44C4-4935-8488-02212BF0E6B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rot="631394">
            <a:off x="9309629" y="-124195"/>
            <a:ext cx="2532753" cy="2532753"/>
          </a:xfrm>
          <a:prstGeom prst="rect">
            <a:avLst/>
          </a:prstGeom>
        </p:spPr>
      </p:pic>
      <p:pic>
        <p:nvPicPr>
          <p:cNvPr id="32" name="Graphic 31" descr="Pencil">
            <a:extLst>
              <a:ext uri="{FF2B5EF4-FFF2-40B4-BE49-F238E27FC236}">
                <a16:creationId xmlns:a16="http://schemas.microsoft.com/office/drawing/2014/main" id="{F21940DF-3AEF-4263-BDC6-04DEDCE8D6A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0667458" y="471530"/>
            <a:ext cx="1488402" cy="1488402"/>
          </a:xfrm>
          <a:prstGeom prst="rect">
            <a:avLst/>
          </a:prstGeom>
        </p:spPr>
      </p:pic>
      <p:sp>
        <p:nvSpPr>
          <p:cNvPr id="6" name="Text Box 10">
            <a:extLst>
              <a:ext uri="{FF2B5EF4-FFF2-40B4-BE49-F238E27FC236}">
                <a16:creationId xmlns:a16="http://schemas.microsoft.com/office/drawing/2014/main" id="{23D575A1-EA7D-43DF-87F4-B692F436CF3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8457" y="900485"/>
            <a:ext cx="11635086" cy="11695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sz="2800" b="1" i="1" dirty="0" err="1" smtClean="0">
                <a:solidFill>
                  <a:srgbClr val="FF0000"/>
                </a:solidFill>
                <a:cs typeface="Arial" panose="020B0604020202020204" pitchFamily="34" charset="0"/>
              </a:rPr>
              <a:t>Luyện</a:t>
            </a:r>
            <a:r>
              <a:rPr lang="en-US" altLang="en-US" sz="2800" b="1" i="1" dirty="0" smtClean="0">
                <a:solidFill>
                  <a:srgbClr val="FF0000"/>
                </a:solidFill>
                <a:cs typeface="Arial" panose="020B0604020202020204" pitchFamily="34" charset="0"/>
              </a:rPr>
              <a:t> </a:t>
            </a:r>
            <a:r>
              <a:rPr lang="en-US" altLang="en-US" sz="2800" b="1" i="1" dirty="0" err="1" smtClean="0">
                <a:solidFill>
                  <a:srgbClr val="FF0000"/>
                </a:solidFill>
                <a:cs typeface="Arial" panose="020B0604020202020204" pitchFamily="34" charset="0"/>
              </a:rPr>
              <a:t>tập</a:t>
            </a:r>
            <a:r>
              <a:rPr lang="en-US" altLang="en-US" sz="2800" b="1" i="1" dirty="0" smtClean="0">
                <a:solidFill>
                  <a:srgbClr val="FF0000"/>
                </a:solidFill>
                <a:cs typeface="Arial" panose="020B0604020202020204" pitchFamily="34" charset="0"/>
              </a:rPr>
              <a:t> 4 (SGK.T7)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1" i="1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cs typeface="Arial" panose="020B0604020202020204" pitchFamily="34" charset="0"/>
              </a:rPr>
              <a:t>Viết</a:t>
            </a:r>
            <a:r>
              <a:rPr kumimoji="0" lang="en-US" altLang="en-US" sz="2800" b="1" i="1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cs typeface="Arial" panose="020B0604020202020204" pitchFamily="34" charset="0"/>
              </a:rPr>
              <a:t> </a:t>
            </a:r>
            <a:r>
              <a:rPr kumimoji="0" lang="en-US" altLang="en-US" sz="2800" b="1" i="1" u="none" strike="noStrike" kern="1200" cap="none" spc="0" normalizeH="0" noProof="0" dirty="0" err="1" smtClean="0">
                <a:ln>
                  <a:noFill/>
                </a:ln>
                <a:effectLst/>
                <a:uLnTx/>
                <a:uFillTx/>
                <a:cs typeface="Arial" panose="020B0604020202020204" pitchFamily="34" charset="0"/>
              </a:rPr>
              <a:t>tập</a:t>
            </a:r>
            <a:r>
              <a:rPr kumimoji="0" lang="en-US" altLang="en-US" sz="2800" b="1" i="1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cs typeface="Arial" panose="020B0604020202020204" pitchFamily="34" charset="0"/>
              </a:rPr>
              <a:t> </a:t>
            </a:r>
            <a:r>
              <a:rPr kumimoji="0" lang="en-US" altLang="en-US" sz="2800" b="1" i="1" u="none" strike="noStrike" kern="1200" cap="none" spc="0" normalizeH="0" noProof="0" dirty="0" err="1" smtClean="0">
                <a:ln>
                  <a:noFill/>
                </a:ln>
                <a:effectLst/>
                <a:uLnTx/>
                <a:uFillTx/>
                <a:cs typeface="Arial" panose="020B0604020202020204" pitchFamily="34" charset="0"/>
              </a:rPr>
              <a:t>hợp</a:t>
            </a:r>
            <a:r>
              <a:rPr kumimoji="0" lang="en-US" altLang="en-US" sz="2800" b="1" i="1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cs typeface="Arial" panose="020B0604020202020204" pitchFamily="34" charset="0"/>
              </a:rPr>
              <a:t> </a:t>
            </a:r>
            <a:r>
              <a:rPr kumimoji="0" lang="en-US" altLang="en-US" sz="2800" b="1" i="1" u="none" strike="noStrike" kern="1200" cap="none" spc="0" normalizeH="0" noProof="0" dirty="0" err="1" smtClean="0">
                <a:ln>
                  <a:noFill/>
                </a:ln>
                <a:effectLst/>
                <a:uLnTx/>
                <a:uFillTx/>
                <a:cs typeface="Arial" panose="020B0604020202020204" pitchFamily="34" charset="0"/>
              </a:rPr>
              <a:t>các</a:t>
            </a:r>
            <a:r>
              <a:rPr kumimoji="0" lang="en-US" altLang="en-US" sz="2800" b="1" i="1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cs typeface="Arial" panose="020B0604020202020204" pitchFamily="34" charset="0"/>
              </a:rPr>
              <a:t> </a:t>
            </a:r>
            <a:r>
              <a:rPr kumimoji="0" lang="en-US" altLang="en-US" sz="2800" b="1" i="1" u="none" strike="noStrike" kern="1200" cap="none" spc="0" normalizeH="0" noProof="0" dirty="0" err="1" smtClean="0">
                <a:ln>
                  <a:noFill/>
                </a:ln>
                <a:effectLst/>
                <a:uLnTx/>
                <a:uFillTx/>
                <a:cs typeface="Arial" panose="020B0604020202020204" pitchFamily="34" charset="0"/>
              </a:rPr>
              <a:t>chữ</a:t>
            </a:r>
            <a:r>
              <a:rPr kumimoji="0" lang="en-US" altLang="en-US" sz="2800" b="1" i="1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cs typeface="Arial" panose="020B0604020202020204" pitchFamily="34" charset="0"/>
              </a:rPr>
              <a:t> </a:t>
            </a:r>
            <a:r>
              <a:rPr kumimoji="0" lang="en-US" altLang="en-US" sz="2800" b="1" i="1" u="none" strike="noStrike" kern="1200" cap="none" spc="0" normalizeH="0" noProof="0" dirty="0" err="1" smtClean="0">
                <a:ln>
                  <a:noFill/>
                </a:ln>
                <a:effectLst/>
                <a:uLnTx/>
                <a:uFillTx/>
                <a:cs typeface="Arial" panose="020B0604020202020204" pitchFamily="34" charset="0"/>
              </a:rPr>
              <a:t>số</a:t>
            </a:r>
            <a:r>
              <a:rPr kumimoji="0" lang="en-US" altLang="en-US" sz="2800" b="1" i="1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cs typeface="Arial" panose="020B0604020202020204" pitchFamily="34" charset="0"/>
              </a:rPr>
              <a:t> </a:t>
            </a:r>
            <a:r>
              <a:rPr kumimoji="0" lang="en-US" altLang="en-US" sz="2800" b="1" i="1" u="none" strike="noStrike" kern="1200" cap="none" spc="0" normalizeH="0" noProof="0" dirty="0" err="1" smtClean="0">
                <a:ln>
                  <a:noFill/>
                </a:ln>
                <a:effectLst/>
                <a:uLnTx/>
                <a:uFillTx/>
                <a:cs typeface="Arial" panose="020B0604020202020204" pitchFamily="34" charset="0"/>
              </a:rPr>
              <a:t>xuất</a:t>
            </a:r>
            <a:r>
              <a:rPr kumimoji="0" lang="en-US" altLang="en-US" sz="2800" b="1" i="1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cs typeface="Arial" panose="020B0604020202020204" pitchFamily="34" charset="0"/>
              </a:rPr>
              <a:t> </a:t>
            </a:r>
            <a:r>
              <a:rPr kumimoji="0" lang="en-US" altLang="en-US" sz="2800" b="1" i="1" u="none" strike="noStrike" kern="1200" cap="none" spc="0" normalizeH="0" noProof="0" dirty="0" err="1" smtClean="0">
                <a:ln>
                  <a:noFill/>
                </a:ln>
                <a:effectLst/>
                <a:uLnTx/>
                <a:uFillTx/>
                <a:cs typeface="Arial" panose="020B0604020202020204" pitchFamily="34" charset="0"/>
              </a:rPr>
              <a:t>hiện</a:t>
            </a:r>
            <a:r>
              <a:rPr kumimoji="0" lang="en-US" altLang="en-US" sz="2800" b="1" i="1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cs typeface="Arial" panose="020B0604020202020204" pitchFamily="34" charset="0"/>
              </a:rPr>
              <a:t> </a:t>
            </a:r>
            <a:r>
              <a:rPr kumimoji="0" lang="en-US" altLang="en-US" sz="2800" b="1" i="1" u="none" strike="noStrike" kern="1200" cap="none" spc="0" normalizeH="0" noProof="0" dirty="0" err="1" smtClean="0">
                <a:ln>
                  <a:noFill/>
                </a:ln>
                <a:effectLst/>
                <a:uLnTx/>
                <a:uFillTx/>
                <a:cs typeface="Arial" panose="020B0604020202020204" pitchFamily="34" charset="0"/>
              </a:rPr>
              <a:t>trong</a:t>
            </a:r>
            <a:r>
              <a:rPr kumimoji="0" lang="en-US" altLang="en-US" sz="2800" b="1" i="1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cs typeface="Arial" panose="020B0604020202020204" pitchFamily="34" charset="0"/>
              </a:rPr>
              <a:t> </a:t>
            </a:r>
            <a:r>
              <a:rPr kumimoji="0" lang="en-US" altLang="en-US" sz="2800" b="1" i="1" u="none" strike="noStrike" kern="1200" cap="none" spc="0" normalizeH="0" noProof="0" dirty="0" err="1" smtClean="0">
                <a:ln>
                  <a:noFill/>
                </a:ln>
                <a:effectLst/>
                <a:uLnTx/>
                <a:uFillTx/>
                <a:cs typeface="Arial" panose="020B0604020202020204" pitchFamily="34" charset="0"/>
              </a:rPr>
              <a:t>số</a:t>
            </a:r>
            <a:r>
              <a:rPr kumimoji="0" lang="en-US" altLang="en-US" sz="2800" b="1" i="1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cs typeface="Arial" panose="020B0604020202020204" pitchFamily="34" charset="0"/>
              </a:rPr>
              <a:t> 2020</a:t>
            </a:r>
            <a:endParaRPr kumimoji="0" lang="en-US" altLang="en-US" sz="2800" b="1" i="1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cs typeface="Arial" panose="020B06040202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069383" y="3781586"/>
            <a:ext cx="75321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 = { 0; 2}</a:t>
            </a:r>
            <a:endParaRPr lang="en-US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174474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Graphic 27" descr="Clipboard">
            <a:extLst>
              <a:ext uri="{FF2B5EF4-FFF2-40B4-BE49-F238E27FC236}">
                <a16:creationId xmlns:a16="http://schemas.microsoft.com/office/drawing/2014/main" id="{69A6127C-44C4-4935-8488-02212BF0E6B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rot="631394">
            <a:off x="9309629" y="-124195"/>
            <a:ext cx="2532753" cy="2532753"/>
          </a:xfrm>
          <a:prstGeom prst="rect">
            <a:avLst/>
          </a:prstGeom>
        </p:spPr>
      </p:pic>
      <p:sp>
        <p:nvSpPr>
          <p:cNvPr id="2" name="!!4">
            <a:extLst>
              <a:ext uri="{FF2B5EF4-FFF2-40B4-BE49-F238E27FC236}">
                <a16:creationId xmlns:a16="http://schemas.microsoft.com/office/drawing/2014/main" id="{58E6D429-DC53-47C4-8036-1E9D12B8E28B}"/>
              </a:ext>
            </a:extLst>
          </p:cNvPr>
          <p:cNvSpPr/>
          <p:nvPr/>
        </p:nvSpPr>
        <p:spPr>
          <a:xfrm>
            <a:off x="36141" y="54868"/>
            <a:ext cx="5717294" cy="493723"/>
          </a:xfrm>
          <a:prstGeom prst="roundRect">
            <a:avLst/>
          </a:prstGeom>
          <a:solidFill>
            <a:srgbClr val="1F4E7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HOẠT ĐỘNG LUYỆN TẬP</a:t>
            </a:r>
          </a:p>
        </p:txBody>
      </p:sp>
      <p:pic>
        <p:nvPicPr>
          <p:cNvPr id="32" name="Graphic 31" descr="Pencil">
            <a:extLst>
              <a:ext uri="{FF2B5EF4-FFF2-40B4-BE49-F238E27FC236}">
                <a16:creationId xmlns:a16="http://schemas.microsoft.com/office/drawing/2014/main" id="{F21940DF-3AEF-4263-BDC6-04DEDCE8D6A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0667458" y="471530"/>
            <a:ext cx="1488402" cy="1488402"/>
          </a:xfrm>
          <a:prstGeom prst="rect">
            <a:avLst/>
          </a:prstGeom>
        </p:spPr>
      </p:pic>
      <p:sp>
        <p:nvSpPr>
          <p:cNvPr id="6" name="Text Box 10">
            <a:extLst>
              <a:ext uri="{FF2B5EF4-FFF2-40B4-BE49-F238E27FC236}">
                <a16:creationId xmlns:a16="http://schemas.microsoft.com/office/drawing/2014/main" id="{23D575A1-EA7D-43DF-87F4-B692F436CF3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8457" y="900485"/>
            <a:ext cx="11635086" cy="50475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5. </a:t>
            </a:r>
            <a:r>
              <a:rPr kumimoji="0" lang="en-US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Luyện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tập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sz="2800" b="1" dirty="0" err="1">
                <a:solidFill>
                  <a:srgbClr val="0070C0"/>
                </a:solidFill>
                <a:cs typeface="Arial" panose="020B0604020202020204" pitchFamily="34" charset="0"/>
              </a:rPr>
              <a:t>Hình</a:t>
            </a:r>
            <a:r>
              <a:rPr lang="en-US" altLang="en-US" sz="2800" b="1" dirty="0">
                <a:solidFill>
                  <a:srgbClr val="0070C0"/>
                </a:solidFill>
                <a:cs typeface="Arial" panose="020B0604020202020204" pitchFamily="34" charset="0"/>
              </a:rPr>
              <a:t> </a:t>
            </a:r>
            <a:r>
              <a:rPr lang="en-US" altLang="en-US" sz="2800" b="1" dirty="0" err="1">
                <a:solidFill>
                  <a:srgbClr val="0070C0"/>
                </a:solidFill>
                <a:cs typeface="Arial" panose="020B0604020202020204" pitchFamily="34" charset="0"/>
              </a:rPr>
              <a:t>thức</a:t>
            </a:r>
            <a:r>
              <a:rPr lang="en-US" altLang="en-US" sz="2800" b="1" dirty="0">
                <a:solidFill>
                  <a:srgbClr val="0070C0"/>
                </a:solidFill>
                <a:cs typeface="Arial" panose="020B0604020202020204" pitchFamily="34" charset="0"/>
              </a:rPr>
              <a:t>: </a:t>
            </a:r>
            <a:r>
              <a:rPr kumimoji="0" lang="en-US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Trò</a:t>
            </a:r>
            <a:r>
              <a:rPr kumimoji="0" lang="en-US" altLang="en-US" sz="2800" b="1" i="0" u="none" strike="noStrike" kern="1200" cap="none" spc="0" normalizeH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altLang="en-US" sz="2800" b="1" i="0" u="none" strike="noStrike" kern="1200" cap="none" spc="0" normalizeH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chơi</a:t>
            </a:r>
            <a:endParaRPr kumimoji="0" lang="en-US" altLang="en-US" sz="28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Cách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chơi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 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US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Nhiệm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vụ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của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người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chơi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là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tìm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ra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nội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dung </a:t>
            </a:r>
            <a:r>
              <a:rPr kumimoji="0" lang="en-US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của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một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bức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ảnh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đang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được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che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kín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bởi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các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miếng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ghép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 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US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Người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chơi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lần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lượt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trả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lời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các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câu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hỏi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để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mở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các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miếng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ghép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và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thu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được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từ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khóa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gợi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ý </a:t>
            </a:r>
            <a:r>
              <a:rPr kumimoji="0" lang="en-US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gắn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liền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với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nội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dung </a:t>
            </a:r>
            <a:r>
              <a:rPr kumimoji="0" lang="en-US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của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bức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ảnh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 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US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Người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chơi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có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thể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trả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lời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nội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dung </a:t>
            </a:r>
            <a:r>
              <a:rPr kumimoji="0" lang="en-US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của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bức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ảnh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bất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cứ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lúc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nào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có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thể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trong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suốt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cuộc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chơi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52964203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图片 4">
            <a:extLst>
              <a:ext uri="{FF2B5EF4-FFF2-40B4-BE49-F238E27FC236}">
                <a16:creationId xmlns:a16="http://schemas.microsoft.com/office/drawing/2014/main" id="{320214A1-606D-4845-8DAA-BD0D6019C9A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135" y="0"/>
            <a:ext cx="12192000" cy="6858000"/>
          </a:xfrm>
          <a:prstGeom prst="rect">
            <a:avLst/>
          </a:prstGeom>
        </p:spPr>
      </p:pic>
      <p:pic>
        <p:nvPicPr>
          <p:cNvPr id="16" name="Picture 15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7834" y="1348554"/>
            <a:ext cx="5824818" cy="4281289"/>
          </a:xfrm>
          <a:prstGeom prst="rect">
            <a:avLst/>
          </a:prstGeom>
        </p:spPr>
      </p:pic>
      <p:sp>
        <p:nvSpPr>
          <p:cNvPr id="5" name="Rectangle 4">
            <a:hlinkClick r:id="rId4" action="ppaction://hlinksldjump"/>
          </p:cNvPr>
          <p:cNvSpPr/>
          <p:nvPr/>
        </p:nvSpPr>
        <p:spPr>
          <a:xfrm>
            <a:off x="3206356" y="1344558"/>
            <a:ext cx="3768180" cy="2107879"/>
          </a:xfrm>
          <a:prstGeom prst="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1</a:t>
            </a:r>
          </a:p>
        </p:txBody>
      </p:sp>
      <p:sp>
        <p:nvSpPr>
          <p:cNvPr id="6" name="Heart 5"/>
          <p:cNvSpPr/>
          <p:nvPr/>
        </p:nvSpPr>
        <p:spPr>
          <a:xfrm>
            <a:off x="3276600" y="1367604"/>
            <a:ext cx="792480" cy="792480"/>
          </a:xfrm>
          <a:prstGeom prst="heart">
            <a:avLst/>
          </a:prstGeom>
          <a:solidFill>
            <a:srgbClr val="FF00FF"/>
          </a:solidFill>
          <a:ln>
            <a:solidFill>
              <a:srgbClr val="DA00D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Rectangle 6">
            <a:hlinkClick r:id="rId6" action="ppaction://hlinksldjump"/>
          </p:cNvPr>
          <p:cNvSpPr/>
          <p:nvPr/>
        </p:nvSpPr>
        <p:spPr>
          <a:xfrm>
            <a:off x="6989256" y="1348553"/>
            <a:ext cx="2033397" cy="4300340"/>
          </a:xfrm>
          <a:prstGeom prst="rect">
            <a:avLst/>
          </a:prstGeom>
          <a:solidFill>
            <a:srgbClr val="7030A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2</a:t>
            </a:r>
          </a:p>
        </p:txBody>
      </p:sp>
      <p:sp>
        <p:nvSpPr>
          <p:cNvPr id="8" name="Heart 7"/>
          <p:cNvSpPr/>
          <p:nvPr/>
        </p:nvSpPr>
        <p:spPr>
          <a:xfrm>
            <a:off x="8017989" y="2659956"/>
            <a:ext cx="792480" cy="792480"/>
          </a:xfrm>
          <a:prstGeom prst="heart">
            <a:avLst/>
          </a:prstGeom>
          <a:solidFill>
            <a:srgbClr val="FF00FF"/>
          </a:solidFill>
          <a:ln>
            <a:solidFill>
              <a:srgbClr val="DA00D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2995994" y="130516"/>
            <a:ext cx="610936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AI NHANH NHẤT?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607820" y="1923442"/>
            <a:ext cx="1560576" cy="954107"/>
          </a:xfrm>
          <a:prstGeom prst="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Nguyễn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Nhạc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9022653" y="3106149"/>
            <a:ext cx="1599819" cy="954107"/>
          </a:xfrm>
          <a:prstGeom prst="rect">
            <a:avLst/>
          </a:prstGeom>
          <a:solidFill>
            <a:srgbClr val="7030A0"/>
          </a:solidFill>
          <a:ln w="38100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Nguyễn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Lữ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607820" y="4271731"/>
            <a:ext cx="1560576" cy="954107"/>
          </a:xfrm>
          <a:prstGeom prst="rect">
            <a:avLst/>
          </a:prstGeom>
          <a:solidFill>
            <a:srgbClr val="0070C0"/>
          </a:solidFill>
          <a:ln w="38100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Nguyễn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Huệ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227998" y="5667945"/>
            <a:ext cx="758952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Tượng “Tây Sơn tam kiệt”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(</a:t>
            </a:r>
            <a:r>
              <a:rPr kumimoji="0" lang="vi-VN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Đường hoa 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</a:t>
            </a:r>
            <a:r>
              <a:rPr kumimoji="0" lang="vi-VN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hanh 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</a:t>
            </a:r>
            <a:r>
              <a:rPr kumimoji="0" lang="vi-VN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iên ở TP Quy Nhơn, tỉnh Bình Định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)</a:t>
            </a:r>
          </a:p>
        </p:txBody>
      </p:sp>
      <p:sp>
        <p:nvSpPr>
          <p:cNvPr id="14" name="Rectangle 13">
            <a:hlinkClick r:id="rId7" action="ppaction://hlinksldjump"/>
          </p:cNvPr>
          <p:cNvSpPr/>
          <p:nvPr/>
        </p:nvSpPr>
        <p:spPr>
          <a:xfrm>
            <a:off x="3206356" y="3452436"/>
            <a:ext cx="3768180" cy="2196457"/>
          </a:xfrm>
          <a:prstGeom prst="rect">
            <a:avLst/>
          </a:prstGeom>
          <a:solidFill>
            <a:srgbClr val="0070C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15" name="Heart 14"/>
          <p:cNvSpPr/>
          <p:nvPr/>
        </p:nvSpPr>
        <p:spPr>
          <a:xfrm>
            <a:off x="5793176" y="4560190"/>
            <a:ext cx="792480" cy="792480"/>
          </a:xfrm>
          <a:prstGeom prst="heart">
            <a:avLst/>
          </a:prstGeom>
          <a:solidFill>
            <a:srgbClr val="FF00FF"/>
          </a:solidFill>
          <a:ln>
            <a:solidFill>
              <a:srgbClr val="DA00D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Picture 3">
            <a:hlinkClick r:id="rId8" action="ppaction://hlinksldjump"/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66347" y="4221128"/>
            <a:ext cx="2143125" cy="2143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55126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3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2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3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4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3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7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6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71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2" fill="hold">
                      <p:stCondLst>
                        <p:cond delay="0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7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81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2" fill="hold">
                      <p:stCondLst>
                        <p:cond delay="0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3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8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9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6" grpId="1" animBg="1"/>
      <p:bldP spid="7" grpId="0" animBg="1"/>
      <p:bldP spid="8" grpId="0" animBg="1"/>
      <p:bldP spid="8" grpId="1" animBg="1"/>
      <p:bldP spid="17" grpId="0"/>
      <p:bldP spid="2" grpId="0" animBg="1"/>
      <p:bldP spid="18" grpId="0" animBg="1"/>
      <p:bldP spid="19" grpId="0" animBg="1"/>
      <p:bldP spid="3" grpId="0"/>
      <p:bldP spid="14" grpId="0" animBg="1"/>
      <p:bldP spid="15" grpId="0" animBg="1"/>
      <p:bldP spid="15" grpId="1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entagon 5">
            <a:hlinkClick r:id="rId7" action="ppaction://hlinksldjump"/>
          </p:cNvPr>
          <p:cNvSpPr/>
          <p:nvPr/>
        </p:nvSpPr>
        <p:spPr>
          <a:xfrm flipH="1">
            <a:off x="8375904" y="5961888"/>
            <a:ext cx="1999488" cy="755904"/>
          </a:xfrm>
          <a:prstGeom prst="homePlate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6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8" cstate="print">
            <a:biLevel thresh="25000"/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70413" y="4199146"/>
            <a:ext cx="1086500" cy="1182926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10" cstate="print">
            <a:biLevel thresh="25000"/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53187" y="4945869"/>
            <a:ext cx="812889" cy="885032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12" cstate="print">
            <a:biLevel thresh="25000"/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38228" y="5560404"/>
            <a:ext cx="520391" cy="566575"/>
          </a:xfrm>
          <a:prstGeom prst="rect">
            <a:avLst/>
          </a:prstGeom>
        </p:spPr>
      </p:pic>
      <p:sp>
        <p:nvSpPr>
          <p:cNvPr id="16" name="Snip Diagonal Corner Rectangle 15"/>
          <p:cNvSpPr/>
          <p:nvPr/>
        </p:nvSpPr>
        <p:spPr>
          <a:xfrm>
            <a:off x="808886" y="629884"/>
            <a:ext cx="10526728" cy="1604597"/>
          </a:xfrm>
          <a:prstGeom prst="snip2DiagRect">
            <a:avLst/>
          </a:prstGeom>
          <a:solidFill>
            <a:schemeClr val="bg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sng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Câu</a:t>
            </a:r>
            <a:r>
              <a:rPr kumimoji="0" lang="en-US" sz="3600" b="0" i="0" u="sng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600" b="0" i="0" u="sng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hỏi</a:t>
            </a:r>
            <a:r>
              <a:rPr kumimoji="0" lang="en-US" sz="3600" b="0" i="0" u="sng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1: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Cho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tập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hợp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6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= {10; 14; 18; 22},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khẳng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định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nào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sau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đây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là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đúng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? </a:t>
            </a:r>
            <a:endParaRPr kumimoji="0" lang="vi-VN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1086470" y="2379361"/>
            <a:ext cx="4906798" cy="770816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600" b="1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A.</a:t>
            </a:r>
            <a:r>
              <a:rPr kumimoji="0" lang="vi-VN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</a:p>
        </p:txBody>
      </p:sp>
      <p:sp>
        <p:nvSpPr>
          <p:cNvPr id="18" name="Cloud 17"/>
          <p:cNvSpPr/>
          <p:nvPr/>
        </p:nvSpPr>
        <p:spPr>
          <a:xfrm>
            <a:off x="-707095" y="5332211"/>
            <a:ext cx="567114" cy="349210"/>
          </a:xfrm>
          <a:prstGeom prst="cloud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36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9" name="Cloud 18"/>
          <p:cNvSpPr/>
          <p:nvPr/>
        </p:nvSpPr>
        <p:spPr>
          <a:xfrm>
            <a:off x="13608851" y="5132514"/>
            <a:ext cx="891420" cy="548907"/>
          </a:xfrm>
          <a:prstGeom prst="cloud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36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6106865" y="2383550"/>
            <a:ext cx="4906798" cy="770816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600" b="1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B.</a:t>
            </a:r>
          </a:p>
        </p:txBody>
      </p:sp>
      <p:sp>
        <p:nvSpPr>
          <p:cNvPr id="21" name="Rectangle 20"/>
          <p:cNvSpPr/>
          <p:nvPr/>
        </p:nvSpPr>
        <p:spPr>
          <a:xfrm>
            <a:off x="1086470" y="3268533"/>
            <a:ext cx="4906798" cy="770816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600" b="1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C.</a:t>
            </a:r>
            <a:r>
              <a:rPr kumimoji="0" lang="vi-VN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</a:p>
        </p:txBody>
      </p:sp>
      <p:sp>
        <p:nvSpPr>
          <p:cNvPr id="22" name="Rectangle 21"/>
          <p:cNvSpPr/>
          <p:nvPr/>
        </p:nvSpPr>
        <p:spPr>
          <a:xfrm>
            <a:off x="6106865" y="3272722"/>
            <a:ext cx="4906798" cy="770816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600" b="1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D.</a:t>
            </a:r>
            <a:r>
              <a:rPr kumimoji="0" lang="vi-VN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</a:p>
        </p:txBody>
      </p:sp>
      <p:pic>
        <p:nvPicPr>
          <p:cNvPr id="23" name="Picture 22"/>
          <p:cNvPicPr>
            <a:picLocks noChangeAspect="1"/>
          </p:cNvPicPr>
          <p:nvPr/>
        </p:nvPicPr>
        <p:blipFill rotWithShape="1">
          <a:blip r:embed="rId14" cstate="print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5485"/>
          <a:stretch/>
        </p:blipFill>
        <p:spPr>
          <a:xfrm>
            <a:off x="5108131" y="2404836"/>
            <a:ext cx="885137" cy="708059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 rotWithShape="1">
          <a:blip r:embed="rId15" cstate="print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472"/>
          <a:stretch/>
        </p:blipFill>
        <p:spPr>
          <a:xfrm>
            <a:off x="5188732" y="3301897"/>
            <a:ext cx="804536" cy="704088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08921" y="3313494"/>
            <a:ext cx="804742" cy="707197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08921" y="2424806"/>
            <a:ext cx="804742" cy="707197"/>
          </a:xfrm>
          <a:prstGeom prst="rect">
            <a:avLst/>
          </a:prstGeom>
        </p:spPr>
      </p:pic>
      <p:graphicFrame>
        <p:nvGraphicFramePr>
          <p:cNvPr id="2" name="Object 1"/>
          <p:cNvGraphicFramePr>
            <a:graphicFrameLocks noChangeAspect="1"/>
          </p:cNvGraphicFramePr>
          <p:nvPr/>
        </p:nvGraphicFramePr>
        <p:xfrm>
          <a:off x="6908800" y="2424113"/>
          <a:ext cx="1344613" cy="571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54" name="Equation" r:id="rId17" imgW="419040" imgH="177480" progId="Equation.DSMT4">
                  <p:embed/>
                </p:oleObj>
              </mc:Choice>
              <mc:Fallback>
                <p:oleObj name="Equation" r:id="rId17" imgW="419040" imgH="177480" progId="Equation.DSMT4">
                  <p:embed/>
                  <p:pic>
                    <p:nvPicPr>
                      <p:cNvPr id="2" name="Object 1"/>
                      <p:cNvPicPr/>
                      <p:nvPr/>
                    </p:nvPicPr>
                    <p:blipFill>
                      <a:blip r:embed="rId18"/>
                      <a:stretch>
                        <a:fillRect/>
                      </a:stretch>
                    </p:blipFill>
                    <p:spPr>
                      <a:xfrm>
                        <a:off x="6908800" y="2424113"/>
                        <a:ext cx="1344613" cy="5715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7" name="Object 26"/>
          <p:cNvGraphicFramePr>
            <a:graphicFrameLocks noChangeAspect="1"/>
          </p:cNvGraphicFramePr>
          <p:nvPr/>
        </p:nvGraphicFramePr>
        <p:xfrm>
          <a:off x="1805414" y="2473563"/>
          <a:ext cx="1590806" cy="57060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55" name="Equation" r:id="rId19" imgW="495000" imgH="177480" progId="Equation.DSMT4">
                  <p:embed/>
                </p:oleObj>
              </mc:Choice>
              <mc:Fallback>
                <p:oleObj name="Equation" r:id="rId19" imgW="495000" imgH="177480" progId="Equation.DSMT4">
                  <p:embed/>
                  <p:pic>
                    <p:nvPicPr>
                      <p:cNvPr id="27" name="Object 26"/>
                      <p:cNvPicPr/>
                      <p:nvPr/>
                    </p:nvPicPr>
                    <p:blipFill>
                      <a:blip r:embed="rId20"/>
                      <a:stretch>
                        <a:fillRect/>
                      </a:stretch>
                    </p:blipFill>
                    <p:spPr>
                      <a:xfrm>
                        <a:off x="1805414" y="2473563"/>
                        <a:ext cx="1590806" cy="57060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8" name="Object 27"/>
          <p:cNvGraphicFramePr>
            <a:graphicFrameLocks noChangeAspect="1"/>
          </p:cNvGraphicFramePr>
          <p:nvPr/>
        </p:nvGraphicFramePr>
        <p:xfrm>
          <a:off x="1649413" y="3381375"/>
          <a:ext cx="1630362" cy="571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56" name="Equation" r:id="rId21" imgW="507960" imgH="177480" progId="Equation.DSMT4">
                  <p:embed/>
                </p:oleObj>
              </mc:Choice>
              <mc:Fallback>
                <p:oleObj name="Equation" r:id="rId21" imgW="507960" imgH="177480" progId="Equation.DSMT4">
                  <p:embed/>
                  <p:pic>
                    <p:nvPicPr>
                      <p:cNvPr id="28" name="Object 27"/>
                      <p:cNvPicPr/>
                      <p:nvPr/>
                    </p:nvPicPr>
                    <p:blipFill>
                      <a:blip r:embed="rId22"/>
                      <a:stretch>
                        <a:fillRect/>
                      </a:stretch>
                    </p:blipFill>
                    <p:spPr>
                      <a:xfrm>
                        <a:off x="1649413" y="3381375"/>
                        <a:ext cx="1630362" cy="5715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9" name="Object 28"/>
          <p:cNvGraphicFramePr>
            <a:graphicFrameLocks noChangeAspect="1"/>
          </p:cNvGraphicFramePr>
          <p:nvPr/>
        </p:nvGraphicFramePr>
        <p:xfrm>
          <a:off x="6786563" y="3368675"/>
          <a:ext cx="1589087" cy="571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57" name="Equation" r:id="rId23" imgW="495000" imgH="177480" progId="Equation.DSMT4">
                  <p:embed/>
                </p:oleObj>
              </mc:Choice>
              <mc:Fallback>
                <p:oleObj name="Equation" r:id="rId23" imgW="495000" imgH="177480" progId="Equation.DSMT4">
                  <p:embed/>
                  <p:pic>
                    <p:nvPicPr>
                      <p:cNvPr id="29" name="Object 28"/>
                      <p:cNvPicPr/>
                      <p:nvPr/>
                    </p:nvPicPr>
                    <p:blipFill>
                      <a:blip r:embed="rId24"/>
                      <a:stretch>
                        <a:fillRect/>
                      </a:stretch>
                    </p:blipFill>
                    <p:spPr>
                      <a:xfrm>
                        <a:off x="6786563" y="3368675"/>
                        <a:ext cx="1589087" cy="5715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867342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51" dur="2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2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53" dur="2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4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55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6" presetID="2" presetClass="entr" presetSubtype="2" repeatCount="indefinite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20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20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2" presetClass="entr" presetSubtype="8" repeatCount="indefinite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20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20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64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5" fill="hold">
                      <p:stCondLst>
                        <p:cond delay="0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8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69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0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1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2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2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5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76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77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8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79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0" fill="hold">
                      <p:stCondLst>
                        <p:cond delay="0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3" dur="2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84" dur="2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5" dur="2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6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0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91" dur="2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92" dur="2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3" dur="2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94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5" fill="hold">
                      <p:stCondLst>
                        <p:cond delay="0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8" dur="2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99" dur="2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0" dur="2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1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2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2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5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106" dur="2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107" dur="2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8" dur="2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109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0" fill="hold">
                      <p:stCondLst>
                        <p:cond delay="0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13" dur="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114" dur="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5" dur="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6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8" dur="2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2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20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121" dur="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122" dur="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3" dur="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entagon 5">
            <a:hlinkClick r:id="rId5" action="ppaction://hlinksldjump"/>
          </p:cNvPr>
          <p:cNvSpPr/>
          <p:nvPr/>
        </p:nvSpPr>
        <p:spPr>
          <a:xfrm flipH="1">
            <a:off x="6035612" y="5948404"/>
            <a:ext cx="1999488" cy="755904"/>
          </a:xfrm>
          <a:prstGeom prst="homePlate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6" cstate="print">
            <a:biLevel thresh="25000"/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99160" y="4398523"/>
            <a:ext cx="1086500" cy="118292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8" cstate="print">
            <a:biLevel thresh="25000"/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81934" y="5145246"/>
            <a:ext cx="812889" cy="885032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10" cstate="print">
            <a:biLevel thresh="25000"/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66975" y="5759781"/>
            <a:ext cx="520391" cy="566575"/>
          </a:xfrm>
          <a:prstGeom prst="rect">
            <a:avLst/>
          </a:prstGeom>
        </p:spPr>
      </p:pic>
      <p:sp>
        <p:nvSpPr>
          <p:cNvPr id="11" name="Snip Diagonal Corner Rectangle 10"/>
          <p:cNvSpPr/>
          <p:nvPr/>
        </p:nvSpPr>
        <p:spPr>
          <a:xfrm>
            <a:off x="737633" y="356259"/>
            <a:ext cx="10526728" cy="2077599"/>
          </a:xfrm>
          <a:prstGeom prst="snip2DiagRect">
            <a:avLst/>
          </a:prstGeom>
          <a:solidFill>
            <a:schemeClr val="bg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sng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Câu</a:t>
            </a:r>
            <a:r>
              <a:rPr kumimoji="0" lang="en-US" sz="3200" b="0" i="0" u="sng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200" b="0" i="0" u="sng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hỏi</a:t>
            </a:r>
            <a:r>
              <a:rPr kumimoji="0" lang="en-US" sz="3200" b="0" i="0" u="sng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2: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Cho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tập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hợp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2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= {</a:t>
            </a:r>
            <a:r>
              <a:rPr kumimoji="0" lang="en-US" sz="32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x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| </a:t>
            </a:r>
            <a:r>
              <a:rPr kumimoji="0" lang="en-US" sz="32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x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là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số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tự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nhiên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lẻ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, </a:t>
            </a:r>
            <a:r>
              <a:rPr kumimoji="0" lang="en-US" sz="32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x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&lt; 11}.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Cách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viết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tập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hợp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H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nào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sau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đây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là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đúng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?</a:t>
            </a:r>
            <a:endParaRPr kumimoji="0" lang="vi-VN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653143" y="2578738"/>
            <a:ext cx="5268872" cy="770816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A.</a:t>
            </a: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2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= {1; 3; 5; 7; 9; 11}</a:t>
            </a:r>
            <a:endParaRPr kumimoji="0" lang="vi-VN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3" name="Cloud 12"/>
          <p:cNvSpPr/>
          <p:nvPr/>
        </p:nvSpPr>
        <p:spPr>
          <a:xfrm>
            <a:off x="-778348" y="5531588"/>
            <a:ext cx="567114" cy="349210"/>
          </a:xfrm>
          <a:prstGeom prst="cloud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3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4" name="Cloud 13"/>
          <p:cNvSpPr/>
          <p:nvPr/>
        </p:nvSpPr>
        <p:spPr>
          <a:xfrm>
            <a:off x="13537598" y="5331891"/>
            <a:ext cx="891420" cy="548907"/>
          </a:xfrm>
          <a:prstGeom prst="cloud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3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6035611" y="2582927"/>
            <a:ext cx="5228749" cy="770816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B.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2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= {1; 3; 5; 7; 9}</a:t>
            </a:r>
            <a:endParaRPr kumimoji="0" lang="vi-VN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653143" y="3467910"/>
            <a:ext cx="5268872" cy="770816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C.</a:t>
            </a: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2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= {1, 3, 5, 7, 9}</a:t>
            </a:r>
            <a:endParaRPr kumimoji="0" lang="vi-VN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6035612" y="3472099"/>
            <a:ext cx="5228748" cy="770816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D.</a:t>
            </a: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2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= {1, 3, 5, 7, 9, 11}</a:t>
            </a:r>
            <a:endParaRPr kumimoji="0" lang="vi-VN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6293" y="2604213"/>
            <a:ext cx="805722" cy="708059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 rotWithShape="1">
          <a:blip r:embed="rId13" cstate="print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472"/>
          <a:stretch/>
        </p:blipFill>
        <p:spPr>
          <a:xfrm>
            <a:off x="5117479" y="3501274"/>
            <a:ext cx="804536" cy="704088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86351" y="3513119"/>
            <a:ext cx="804742" cy="707197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59618" y="2668479"/>
            <a:ext cx="804742" cy="6437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25792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1" dur="2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2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3" dur="2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4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5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6" presetID="2" presetClass="entr" presetSubtype="2" repeatCount="indefinite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2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2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" presetClass="entr" presetSubtype="8" repeatCount="indefinite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2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2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8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49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0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1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5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56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57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8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59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" fill="hold">
                      <p:stCondLst>
                        <p:cond delay="0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3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64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5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6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2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2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0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71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72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3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8" dur="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79" dur="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0" dur="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1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5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86" dur="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87" dur="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8" dur="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89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0" fill="hold">
                      <p:stCondLst>
                        <p:cond delay="0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3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94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5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6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2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2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0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101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102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3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entagon 5">
            <a:hlinkClick r:id="rId5" action="ppaction://hlinksldjump"/>
          </p:cNvPr>
          <p:cNvSpPr/>
          <p:nvPr/>
        </p:nvSpPr>
        <p:spPr>
          <a:xfrm flipH="1">
            <a:off x="10192512" y="6073310"/>
            <a:ext cx="1999488" cy="755904"/>
          </a:xfrm>
          <a:prstGeom prst="homePlate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3" name="Picture 22"/>
          <p:cNvPicPr>
            <a:picLocks noChangeAspect="1"/>
          </p:cNvPicPr>
          <p:nvPr/>
        </p:nvPicPr>
        <p:blipFill>
          <a:blip r:embed="rId6" cstate="print">
            <a:biLevel thresh="25000"/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40800" y="2108838"/>
            <a:ext cx="1086500" cy="1182926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8" cstate="print">
            <a:biLevel thresh="25000"/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23574" y="2855561"/>
            <a:ext cx="812889" cy="885032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10" cstate="print">
            <a:biLevel thresh="25000"/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08615" y="3470096"/>
            <a:ext cx="520391" cy="566575"/>
          </a:xfrm>
          <a:prstGeom prst="rect">
            <a:avLst/>
          </a:prstGeom>
        </p:spPr>
      </p:pic>
      <p:sp>
        <p:nvSpPr>
          <p:cNvPr id="26" name="Snip Diagonal Corner Rectangle 25"/>
          <p:cNvSpPr/>
          <p:nvPr/>
        </p:nvSpPr>
        <p:spPr>
          <a:xfrm>
            <a:off x="845162" y="450389"/>
            <a:ext cx="10526728" cy="1604597"/>
          </a:xfrm>
          <a:prstGeom prst="snip2DiagRect">
            <a:avLst/>
          </a:prstGeom>
          <a:solidFill>
            <a:schemeClr val="bg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sng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Câu</a:t>
            </a:r>
            <a:r>
              <a:rPr kumimoji="0" lang="en-US" sz="3200" b="0" i="0" u="sng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200" b="0" i="0" u="sng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hỏi</a:t>
            </a:r>
            <a:r>
              <a:rPr kumimoji="0" lang="en-US" sz="3200" b="0" i="0" u="sng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3: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Cho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tập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hợp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2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K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= {2; 6; 10; 14}.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Cách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viết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tập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hợp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2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K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nào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sau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đây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là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đúng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?</a:t>
            </a:r>
            <a:endParaRPr kumimoji="0" lang="vi-VN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1122746" y="2199866"/>
            <a:ext cx="8318138" cy="770816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A.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2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= {</a:t>
            </a:r>
            <a:r>
              <a:rPr kumimoji="0" lang="en-US" sz="32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x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| </a:t>
            </a:r>
            <a:r>
              <a:rPr kumimoji="0" lang="en-US" sz="32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x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là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số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tự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nhiên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chẵn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, </a:t>
            </a:r>
            <a:r>
              <a:rPr kumimoji="0" lang="en-US" sz="32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x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&lt; 15}</a:t>
            </a: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</a:p>
        </p:txBody>
      </p:sp>
      <p:sp>
        <p:nvSpPr>
          <p:cNvPr id="28" name="Cloud 27"/>
          <p:cNvSpPr/>
          <p:nvPr/>
        </p:nvSpPr>
        <p:spPr>
          <a:xfrm>
            <a:off x="-670819" y="5152716"/>
            <a:ext cx="567114" cy="349210"/>
          </a:xfrm>
          <a:prstGeom prst="cloud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9" name="Cloud 28"/>
          <p:cNvSpPr/>
          <p:nvPr/>
        </p:nvSpPr>
        <p:spPr>
          <a:xfrm>
            <a:off x="13645127" y="4953019"/>
            <a:ext cx="891420" cy="548907"/>
          </a:xfrm>
          <a:prstGeom prst="cloud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1093971" y="3157049"/>
            <a:ext cx="8346914" cy="770816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B.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2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= {</a:t>
            </a:r>
            <a:r>
              <a:rPr kumimoji="0" lang="en-US" sz="32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x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| </a:t>
            </a:r>
            <a:r>
              <a:rPr kumimoji="0" lang="en-US" sz="32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x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là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số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tự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nhiên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khác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0, </a:t>
            </a:r>
            <a:r>
              <a:rPr kumimoji="0" lang="en-US" sz="32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x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&lt; 15}</a:t>
            </a: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endParaRPr kumimoji="0" lang="vi-VN" sz="3200" b="1" i="0" u="none" strike="noStrike" kern="1200" cap="none" spc="0" normalizeH="0" baseline="0" noProof="0" dirty="0">
              <a:ln>
                <a:noFill/>
              </a:ln>
              <a:solidFill>
                <a:srgbClr val="00B0F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1054149" y="4182203"/>
            <a:ext cx="10443893" cy="770816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C.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2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= {</a:t>
            </a:r>
            <a:r>
              <a:rPr kumimoji="0" lang="en-US" sz="32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x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| </a:t>
            </a:r>
            <a:r>
              <a:rPr kumimoji="0" lang="en-US" sz="32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x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là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số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tự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nhiên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, </a:t>
            </a:r>
            <a:r>
              <a:rPr kumimoji="0" lang="en-US" sz="32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x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chia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cho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4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dư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2}</a:t>
            </a: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</a:p>
        </p:txBody>
      </p:sp>
      <p:sp>
        <p:nvSpPr>
          <p:cNvPr id="32" name="Rectangle 31"/>
          <p:cNvSpPr/>
          <p:nvPr/>
        </p:nvSpPr>
        <p:spPr>
          <a:xfrm>
            <a:off x="1054149" y="5176668"/>
            <a:ext cx="10500541" cy="770816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D.</a:t>
            </a: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2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= {</a:t>
            </a:r>
            <a:r>
              <a:rPr kumimoji="0" lang="en-US" sz="32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x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| </a:t>
            </a:r>
            <a:r>
              <a:rPr kumimoji="0" lang="en-US" sz="32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x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là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số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tự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nhiên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chia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cho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4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dư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2, </a:t>
            </a:r>
            <a:r>
              <a:rPr kumimoji="0" lang="en-US" sz="32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x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&lt; 15}</a:t>
            </a: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</a:p>
        </p:txBody>
      </p:sp>
      <p:pic>
        <p:nvPicPr>
          <p:cNvPr id="33" name="Picture 32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06585" y="2251988"/>
            <a:ext cx="805722" cy="708059"/>
          </a:xfrm>
          <a:prstGeom prst="rect">
            <a:avLst/>
          </a:prstGeom>
        </p:spPr>
      </p:pic>
      <p:pic>
        <p:nvPicPr>
          <p:cNvPr id="34" name="Picture 33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93300" y="4245797"/>
            <a:ext cx="732404" cy="643628"/>
          </a:xfrm>
          <a:prstGeom prst="rect">
            <a:avLst/>
          </a:prstGeom>
        </p:spPr>
      </p:pic>
      <p:pic>
        <p:nvPicPr>
          <p:cNvPr id="35" name="Picture 34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93300" y="5277782"/>
            <a:ext cx="804742" cy="643793"/>
          </a:xfrm>
          <a:prstGeom prst="rect">
            <a:avLst/>
          </a:prstGeom>
        </p:spPr>
      </p:pic>
      <p:pic>
        <p:nvPicPr>
          <p:cNvPr id="36" name="Picture 35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18425" y="3302015"/>
            <a:ext cx="732592" cy="6437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98900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1" dur="22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2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3" dur="2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4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5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6" presetID="2" presetClass="entr" presetSubtype="2" repeatCount="indefinite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20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20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" presetClass="entr" presetSubtype="8" repeatCount="indefinite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20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20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8" dur="2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49" dur="2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0" dur="2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1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2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2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5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56" dur="2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57" dur="2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8" dur="2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59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" fill="hold">
                      <p:stCondLst>
                        <p:cond delay="0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3" dur="2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64" dur="2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5" dur="2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6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2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2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0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71" dur="2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72" dur="2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3" dur="2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8" dur="2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79" dur="2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0" dur="2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1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2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2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5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86" dur="2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87" dur="2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8" dur="2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89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0" fill="hold">
                      <p:stCondLst>
                        <p:cond delay="0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3" dur="2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94" dur="2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5" dur="2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6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2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2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0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101" dur="2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102" dur="2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3" dur="2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</p:childTnLst>
        </p:cTn>
      </p:par>
    </p:tnLst>
    <p:bldLst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45D60562-028E-4B92-BB2B-E55173015A53}"/>
              </a:ext>
            </a:extLst>
          </p:cNvPr>
          <p:cNvSpPr/>
          <p:nvPr/>
        </p:nvSpPr>
        <p:spPr>
          <a:xfrm>
            <a:off x="112542" y="99607"/>
            <a:ext cx="11943219" cy="6658786"/>
          </a:xfrm>
          <a:custGeom>
            <a:avLst/>
            <a:gdLst>
              <a:gd name="connsiteX0" fmla="*/ 0 w 11943219"/>
              <a:gd name="connsiteY0" fmla="*/ 0 h 6658786"/>
              <a:gd name="connsiteX1" fmla="*/ 11943219 w 11943219"/>
              <a:gd name="connsiteY1" fmla="*/ 0 h 6658786"/>
              <a:gd name="connsiteX2" fmla="*/ 11943219 w 11943219"/>
              <a:gd name="connsiteY2" fmla="*/ 6658786 h 6658786"/>
              <a:gd name="connsiteX3" fmla="*/ 0 w 11943219"/>
              <a:gd name="connsiteY3" fmla="*/ 6658786 h 6658786"/>
              <a:gd name="connsiteX4" fmla="*/ 0 w 11943219"/>
              <a:gd name="connsiteY4" fmla="*/ 0 h 66587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943219" h="6658786" extrusionOk="0">
                <a:moveTo>
                  <a:pt x="0" y="0"/>
                </a:moveTo>
                <a:cubicBezTo>
                  <a:pt x="4310450" y="118645"/>
                  <a:pt x="8658619" y="116012"/>
                  <a:pt x="11943219" y="0"/>
                </a:cubicBezTo>
                <a:cubicBezTo>
                  <a:pt x="11810337" y="1360470"/>
                  <a:pt x="12028170" y="5310941"/>
                  <a:pt x="11943219" y="6658786"/>
                </a:cubicBezTo>
                <a:cubicBezTo>
                  <a:pt x="10454998" y="6793386"/>
                  <a:pt x="2886094" y="6501590"/>
                  <a:pt x="0" y="6658786"/>
                </a:cubicBezTo>
                <a:cubicBezTo>
                  <a:pt x="-20187" y="5944707"/>
                  <a:pt x="-152480" y="740150"/>
                  <a:pt x="0" y="0"/>
                </a:cubicBezTo>
                <a:close/>
              </a:path>
            </a:pathLst>
          </a:custGeom>
          <a:noFill/>
          <a:ln w="69850">
            <a:solidFill>
              <a:srgbClr val="1F4E79"/>
            </a:solidFill>
            <a:extLst>
              <a:ext uri="{C807C97D-BFC1-408E-A445-0C87EB9F89A2}">
                <ask:lineSketchStyleProps xmlns="" xmlns:ask="http://schemas.microsoft.com/office/drawing/2018/sketchyshapes" sd="1219033472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!!4">
            <a:extLst>
              <a:ext uri="{FF2B5EF4-FFF2-40B4-BE49-F238E27FC236}">
                <a16:creationId xmlns:a16="http://schemas.microsoft.com/office/drawing/2014/main" id="{58E6D429-DC53-47C4-8036-1E9D12B8E28B}"/>
              </a:ext>
            </a:extLst>
          </p:cNvPr>
          <p:cNvSpPr/>
          <p:nvPr/>
        </p:nvSpPr>
        <p:spPr>
          <a:xfrm>
            <a:off x="325248" y="177153"/>
            <a:ext cx="5717294" cy="493723"/>
          </a:xfrm>
          <a:prstGeom prst="roundRect">
            <a:avLst/>
          </a:prstGeom>
          <a:solidFill>
            <a:srgbClr val="ED7D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HOẠT ĐỘNG VẬN DỤNG</a:t>
            </a:r>
          </a:p>
        </p:txBody>
      </p:sp>
      <p:sp>
        <p:nvSpPr>
          <p:cNvPr id="11" name="Text Box 10">
            <a:extLst>
              <a:ext uri="{FF2B5EF4-FFF2-40B4-BE49-F238E27FC236}">
                <a16:creationId xmlns:a16="http://schemas.microsoft.com/office/drawing/2014/main" id="{08050B75-7929-4EB4-B2EC-B18C4218AFF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5248" y="924145"/>
            <a:ext cx="7765664" cy="52629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Nhà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Tây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Sơn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là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một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triều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đại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quân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chủ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trong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lịch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sử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Việt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Nam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tồn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tại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từ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năm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1778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đến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năm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1802. Theo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cách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gọi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của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phần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lớn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sử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gia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tại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Việt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Nam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thì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“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nhà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Tây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Sơn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”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được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dùng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để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gọi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triều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đại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của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anh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em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Nguyễn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Nhạc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,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Nguyễn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Lữ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và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Nguyễn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Huệ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để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phân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biệt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với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nhà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Nguyễn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của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Nguyễn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Ánh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(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vì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cùng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họ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Nguyễn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).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Một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trong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những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công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tích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lớn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nhất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của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nhà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Tây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Sơn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trong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lịch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sử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dân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tộc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là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đã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tiến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đến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rất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gần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công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cuộc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thống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nhất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và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đồng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thời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mở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rộng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lãnh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thổ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đất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nước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sau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hàng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trăm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năm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Việt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Nam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bị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chia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cắt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 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D2F57B10-F905-43D1-A29A-1672510C1138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90912" y="3357196"/>
            <a:ext cx="3832168" cy="2734888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C009B0B8-78E0-40D2-B625-69C0A4B8A0C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23374" y="1069108"/>
            <a:ext cx="2143125" cy="2143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254349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FFF586D4-EFCC-4A81-9488-93FF4615CF9D}"/>
              </a:ext>
            </a:extLst>
          </p:cNvPr>
          <p:cNvSpPr txBox="1">
            <a:spLocks/>
          </p:cNvSpPr>
          <p:nvPr/>
        </p:nvSpPr>
        <p:spPr>
          <a:xfrm>
            <a:off x="3464560" y="119838"/>
            <a:ext cx="4273665" cy="916481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 cap="none">
                <a:ln w="3175" cmpd="sng">
                  <a:noFill/>
                </a:ln>
                <a:solidFill>
                  <a:schemeClr val="dk1"/>
                </a:solidFill>
                <a:effectLst/>
                <a:latin typeface="+mn-lt"/>
                <a:ea typeface="+mn-ea"/>
                <a:cs typeface="+mn-cs"/>
              </a:defRPr>
            </a:lvl1pPr>
            <a:lvl2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 w="3175" cmpd="sng"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KIẾN THỨC CẦN NHỚ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C983853-FA6A-4931-89E3-5F3DDAF7AD28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2E3A1"/>
              </a:clrFrom>
              <a:clrTo>
                <a:srgbClr val="F2E3A1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220800" y="63957"/>
            <a:ext cx="1345632" cy="1487277"/>
          </a:xfrm>
          <a:prstGeom prst="rect">
            <a:avLst/>
          </a:prstGeom>
        </p:spPr>
      </p:pic>
      <p:sp>
        <p:nvSpPr>
          <p:cNvPr id="6" name="Oval 5">
            <a:extLst>
              <a:ext uri="{FF2B5EF4-FFF2-40B4-BE49-F238E27FC236}">
                <a16:creationId xmlns:a16="http://schemas.microsoft.com/office/drawing/2014/main" id="{ABDCD6C6-16EF-467C-B38F-03AC00B9C5F3}"/>
              </a:ext>
            </a:extLst>
          </p:cNvPr>
          <p:cNvSpPr/>
          <p:nvPr/>
        </p:nvSpPr>
        <p:spPr>
          <a:xfrm>
            <a:off x="4700682" y="942247"/>
            <a:ext cx="2908453" cy="1354341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1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TẬP HỢP</a:t>
            </a:r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B32FC01A-8CDF-4FBE-B118-407FF53E9AA1}"/>
              </a:ext>
            </a:extLst>
          </p:cNvPr>
          <p:cNvCxnSpPr>
            <a:cxnSpLocks/>
          </p:cNvCxnSpPr>
          <p:nvPr/>
        </p:nvCxnSpPr>
        <p:spPr>
          <a:xfrm flipH="1">
            <a:off x="3566432" y="2218617"/>
            <a:ext cx="1802127" cy="840984"/>
          </a:xfrm>
          <a:prstGeom prst="straightConnector1">
            <a:avLst/>
          </a:prstGeom>
          <a:ln w="76200">
            <a:solidFill>
              <a:srgbClr val="99CC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1419AE09-BBD6-4540-BDCA-6560F194448D}"/>
                  </a:ext>
                </a:extLst>
              </p:cNvPr>
              <p:cNvSpPr/>
              <p:nvPr/>
            </p:nvSpPr>
            <p:spPr>
              <a:xfrm>
                <a:off x="0" y="3117655"/>
                <a:ext cx="6258910" cy="2053435"/>
              </a:xfrm>
              <a:prstGeom prst="rect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  <a:ln>
                <a:solidFill>
                  <a:schemeClr val="accent4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>
                  <a:spcBef>
                    <a:spcPts val="600"/>
                  </a:spcBef>
                  <a:spcAft>
                    <a:spcPts val="600"/>
                  </a:spcAft>
                  <a:buFontTx/>
                  <a:buNone/>
                </a:pPr>
                <a:r>
                  <a:rPr lang="en-US" altLang="en-US" sz="2800" b="1" dirty="0" err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Phần</a:t>
                </a:r>
                <a:r>
                  <a:rPr lang="en-US" altLang="en-US" sz="2800" b="1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altLang="en-US" sz="2800" b="1" dirty="0" err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tử</a:t>
                </a:r>
                <a:r>
                  <a:rPr lang="en-US" altLang="en-US" sz="2800" b="1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altLang="en-US" sz="2800" b="1" dirty="0" err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của</a:t>
                </a:r>
                <a:r>
                  <a:rPr lang="en-US" altLang="en-US" sz="2800" b="1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altLang="en-US" sz="2800" b="1" dirty="0" err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tập</a:t>
                </a:r>
                <a:r>
                  <a:rPr lang="en-US" altLang="en-US" sz="2800" b="1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altLang="en-US" sz="2800" b="1" dirty="0" err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hợp</a:t>
                </a:r>
                <a:endParaRPr lang="en-US" altLang="en-US" sz="2800" b="1" i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>
                  <a:spcBef>
                    <a:spcPts val="600"/>
                  </a:spcBef>
                  <a:spcAft>
                    <a:spcPts val="600"/>
                  </a:spcAft>
                  <a:buFontTx/>
                  <a:buNone/>
                </a:pPr>
                <a:r>
                  <a:rPr lang="en-US" altLang="en-US" sz="2800" b="1" i="1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- </a:t>
                </a:r>
                <a:r>
                  <a:rPr lang="en-US" altLang="en-US" sz="2800" b="1" i="1" dirty="0" err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Kí</a:t>
                </a:r>
                <a:r>
                  <a:rPr lang="en-US" altLang="en-US" sz="2800" b="1" i="1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altLang="en-US" sz="2800" b="1" i="1" dirty="0" err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hiệu</a:t>
                </a:r>
                <a:r>
                  <a:rPr lang="en-US" altLang="en-US" sz="2800" b="1" i="1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: </a:t>
                </a:r>
                <a:r>
                  <a:rPr lang="en-US" altLang="en-US" sz="28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2 </a:t>
                </a:r>
                <a14:m>
                  <m:oMath xmlns:m="http://schemas.openxmlformats.org/officeDocument/2006/math">
                    <m:r>
                      <a:rPr lang="en-US" altLang="en-US" sz="280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∈</m:t>
                    </m:r>
                  </m:oMath>
                </a14:m>
                <a:r>
                  <a:rPr lang="en-US" altLang="en-US" sz="28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altLang="en-US" sz="2800" i="1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B</a:t>
                </a:r>
                <a:r>
                  <a:rPr lang="en-US" altLang="en-US" sz="28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(</a:t>
                </a:r>
                <a:r>
                  <a:rPr lang="en-US" altLang="en-US" sz="2800" dirty="0" err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đọc</a:t>
                </a:r>
                <a:r>
                  <a:rPr lang="en-US" altLang="en-US" sz="28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altLang="en-US" sz="2800" dirty="0" err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là</a:t>
                </a:r>
                <a:r>
                  <a:rPr lang="en-US" altLang="en-US" sz="28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2 </a:t>
                </a:r>
                <a:r>
                  <a:rPr lang="en-US" altLang="en-US" sz="2800" dirty="0" err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thuộc</a:t>
                </a:r>
                <a:r>
                  <a:rPr lang="en-US" altLang="en-US" sz="28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altLang="en-US" sz="2800" i="1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B</a:t>
                </a:r>
                <a:r>
                  <a:rPr lang="en-US" altLang="en-US" sz="28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)</a:t>
                </a:r>
              </a:p>
              <a:p>
                <a:pPr>
                  <a:spcBef>
                    <a:spcPts val="600"/>
                  </a:spcBef>
                  <a:spcAft>
                    <a:spcPts val="600"/>
                  </a:spcAft>
                  <a:buFontTx/>
                  <a:buNone/>
                </a:pPr>
                <a:r>
                  <a:rPr lang="en-US" altLang="en-US" sz="28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	   4 </a:t>
                </a:r>
                <a14:m>
                  <m:oMath xmlns:m="http://schemas.openxmlformats.org/officeDocument/2006/math">
                    <m:r>
                      <a:rPr lang="en-US" altLang="en-US" sz="28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∉</m:t>
                    </m:r>
                  </m:oMath>
                </a14:m>
                <a:r>
                  <a:rPr lang="en-US" altLang="en-US" sz="28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altLang="en-US" sz="2800" i="1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B</a:t>
                </a:r>
                <a:r>
                  <a:rPr lang="en-US" altLang="en-US" sz="28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(</a:t>
                </a:r>
                <a:r>
                  <a:rPr lang="en-US" altLang="en-US" sz="2800" dirty="0" err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đọc</a:t>
                </a:r>
                <a:r>
                  <a:rPr lang="en-US" altLang="en-US" sz="28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altLang="en-US" sz="2800" dirty="0" err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là</a:t>
                </a:r>
                <a:r>
                  <a:rPr lang="en-US" altLang="en-US" sz="28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4 </a:t>
                </a:r>
                <a:r>
                  <a:rPr lang="en-US" altLang="en-US" sz="2800" dirty="0" err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không</a:t>
                </a:r>
                <a:r>
                  <a:rPr lang="en-US" altLang="en-US" sz="28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altLang="en-US" sz="2800" dirty="0" err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thuộc</a:t>
                </a:r>
                <a:r>
                  <a:rPr lang="en-US" altLang="en-US" sz="28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altLang="en-US" sz="2800" i="1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B</a:t>
                </a:r>
                <a:r>
                  <a:rPr lang="en-US" altLang="en-US" sz="28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)</a:t>
                </a:r>
              </a:p>
            </p:txBody>
          </p:sp>
        </mc:Choice>
        <mc:Fallback xmlns=""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1419AE09-BBD6-4540-BDCA-6560F194448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3117655"/>
                <a:ext cx="6258910" cy="2053435"/>
              </a:xfrm>
              <a:prstGeom prst="rect">
                <a:avLst/>
              </a:prstGeom>
              <a:blipFill>
                <a:blip r:embed="rId3"/>
                <a:stretch>
                  <a:fillRect l="-1846" r="-972"/>
                </a:stretch>
              </a:blipFill>
              <a:ln>
                <a:solidFill>
                  <a:schemeClr val="accent4">
                    <a:lumMod val="60000"/>
                    <a:lumOff val="40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Rectangle 8">
            <a:extLst>
              <a:ext uri="{FF2B5EF4-FFF2-40B4-BE49-F238E27FC236}">
                <a16:creationId xmlns:a16="http://schemas.microsoft.com/office/drawing/2014/main" id="{05EC5FEC-5C40-46CE-B7B8-3EEBF12C02F9}"/>
              </a:ext>
            </a:extLst>
          </p:cNvPr>
          <p:cNvSpPr/>
          <p:nvPr/>
        </p:nvSpPr>
        <p:spPr>
          <a:xfrm>
            <a:off x="6445752" y="3141101"/>
            <a:ext cx="5746248" cy="3608471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en-US" sz="28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Cách</a:t>
            </a:r>
            <a:r>
              <a:rPr lang="en-US" altLang="en-US" sz="2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cho</a:t>
            </a:r>
            <a:r>
              <a:rPr lang="en-US" altLang="en-US" sz="2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altLang="en-US" sz="2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tập</a:t>
            </a:r>
            <a:r>
              <a:rPr lang="en-US" altLang="en-US" sz="2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hợp</a:t>
            </a:r>
            <a:endParaRPr lang="en-US" sz="2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hai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cách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cho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tập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hợp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marL="457200" indent="-457200">
              <a:buFontTx/>
              <a:buChar char="-"/>
            </a:pPr>
            <a:r>
              <a:rPr lang="en-US" sz="2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Liệt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kê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phần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tử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tập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hợp</a:t>
            </a:r>
            <a:endParaRPr lang="en-US" sz="2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FontTx/>
              <a:buChar char="-"/>
            </a:pPr>
            <a:r>
              <a:rPr lang="en-US" sz="2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Chỉ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ra </a:t>
            </a:r>
            <a:r>
              <a:rPr lang="en-US" sz="2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tính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chất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đặc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trưng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cho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phần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tử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tập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hợp</a:t>
            </a:r>
            <a:endParaRPr lang="en-US" sz="2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06600397-923A-475E-9F9F-9E6838F131D8}"/>
              </a:ext>
            </a:extLst>
          </p:cNvPr>
          <p:cNvCxnSpPr>
            <a:cxnSpLocks/>
          </p:cNvCxnSpPr>
          <p:nvPr/>
        </p:nvCxnSpPr>
        <p:spPr>
          <a:xfrm>
            <a:off x="7051743" y="2218617"/>
            <a:ext cx="1691642" cy="899038"/>
          </a:xfrm>
          <a:prstGeom prst="straightConnector1">
            <a:avLst/>
          </a:prstGeom>
          <a:ln w="76200">
            <a:solidFill>
              <a:srgbClr val="99CC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图片 33798" descr="1-23">
            <a:extLst>
              <a:ext uri="{FF2B5EF4-FFF2-40B4-BE49-F238E27FC236}">
                <a16:creationId xmlns:a16="http://schemas.microsoft.com/office/drawing/2014/main" id="{F5C6F91D-6ED5-4543-B9E2-C677D1698BB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278989" y="-74907"/>
            <a:ext cx="2728538" cy="2531006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1" name="Oval 10">
            <a:extLst>
              <a:ext uri="{FF2B5EF4-FFF2-40B4-BE49-F238E27FC236}">
                <a16:creationId xmlns:a16="http://schemas.microsoft.com/office/drawing/2014/main" id="{9EFBC8AD-B381-439E-AAB7-7E30A02AB6A0}"/>
              </a:ext>
            </a:extLst>
          </p:cNvPr>
          <p:cNvSpPr/>
          <p:nvPr/>
        </p:nvSpPr>
        <p:spPr>
          <a:xfrm>
            <a:off x="3958982" y="2195171"/>
            <a:ext cx="472965" cy="472965"/>
          </a:xfrm>
          <a:prstGeom prst="ellipse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3397B4E8-3F2B-488C-AA1F-73FCF5AB7114}"/>
              </a:ext>
            </a:extLst>
          </p:cNvPr>
          <p:cNvSpPr/>
          <p:nvPr/>
        </p:nvSpPr>
        <p:spPr>
          <a:xfrm>
            <a:off x="7877870" y="2195171"/>
            <a:ext cx="472965" cy="472965"/>
          </a:xfrm>
          <a:prstGeom prst="ellipse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331461189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  <p:bldP spid="9" grpId="0" animBg="1"/>
      <p:bldP spid="11" grpId="0" animBg="1"/>
      <p:bldP spid="12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5">
            <a:extLst>
              <a:ext uri="{FF2B5EF4-FFF2-40B4-BE49-F238E27FC236}">
                <a16:creationId xmlns:a16="http://schemas.microsoft.com/office/drawing/2014/main" id="{1FC46D6E-8345-4B01-ADF6-116DFE98D86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28863" y="3981443"/>
            <a:ext cx="1048603" cy="910415"/>
          </a:xfrm>
          <a:prstGeom prst="rect">
            <a:avLst/>
          </a:prstGeom>
        </p:spPr>
      </p:pic>
      <p:pic>
        <p:nvPicPr>
          <p:cNvPr id="3" name="图片 3">
            <a:extLst>
              <a:ext uri="{FF2B5EF4-FFF2-40B4-BE49-F238E27FC236}">
                <a16:creationId xmlns:a16="http://schemas.microsoft.com/office/drawing/2014/main" id="{107B1A2D-DB8D-46A3-91D8-7BB5FC7ED10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527" y="-1314"/>
            <a:ext cx="12193057" cy="6860627"/>
          </a:xfrm>
          <a:prstGeom prst="rect">
            <a:avLst/>
          </a:prstGeom>
        </p:spPr>
      </p:pic>
      <p:pic>
        <p:nvPicPr>
          <p:cNvPr id="5" name="图片 5">
            <a:extLst>
              <a:ext uri="{FF2B5EF4-FFF2-40B4-BE49-F238E27FC236}">
                <a16:creationId xmlns:a16="http://schemas.microsoft.com/office/drawing/2014/main" id="{C4931DF6-70B8-4C8C-B8D2-142F57E70D8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1613" y="558251"/>
            <a:ext cx="1495681" cy="764099"/>
          </a:xfrm>
          <a:prstGeom prst="rect">
            <a:avLst/>
          </a:prstGeom>
        </p:spPr>
      </p:pic>
      <p:pic>
        <p:nvPicPr>
          <p:cNvPr id="6" name="图片 7">
            <a:extLst>
              <a:ext uri="{FF2B5EF4-FFF2-40B4-BE49-F238E27FC236}">
                <a16:creationId xmlns:a16="http://schemas.microsoft.com/office/drawing/2014/main" id="{DAACA61A-178E-46F9-9A25-FB8223F60D0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442" y="5095296"/>
            <a:ext cx="1430652" cy="1113632"/>
          </a:xfrm>
          <a:prstGeom prst="rect">
            <a:avLst/>
          </a:prstGeom>
        </p:spPr>
      </p:pic>
      <p:pic>
        <p:nvPicPr>
          <p:cNvPr id="7" name="图片 8">
            <a:extLst>
              <a:ext uri="{FF2B5EF4-FFF2-40B4-BE49-F238E27FC236}">
                <a16:creationId xmlns:a16="http://schemas.microsoft.com/office/drawing/2014/main" id="{8B2EB5EE-649E-4EFD-9F41-DCFC58543AD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805106" y="5139373"/>
            <a:ext cx="2292295" cy="1097375"/>
          </a:xfrm>
          <a:prstGeom prst="rect">
            <a:avLst/>
          </a:prstGeom>
        </p:spPr>
      </p:pic>
      <p:pic>
        <p:nvPicPr>
          <p:cNvPr id="8" name="图片 9">
            <a:extLst>
              <a:ext uri="{FF2B5EF4-FFF2-40B4-BE49-F238E27FC236}">
                <a16:creationId xmlns:a16="http://schemas.microsoft.com/office/drawing/2014/main" id="{7C9FBA5F-F361-4176-9E66-F63051BB4AC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696678" y="5217753"/>
            <a:ext cx="520237" cy="902287"/>
          </a:xfrm>
          <a:prstGeom prst="rect">
            <a:avLst/>
          </a:prstGeom>
        </p:spPr>
      </p:pic>
      <p:pic>
        <p:nvPicPr>
          <p:cNvPr id="9" name="图片 10">
            <a:extLst>
              <a:ext uri="{FF2B5EF4-FFF2-40B4-BE49-F238E27FC236}">
                <a16:creationId xmlns:a16="http://schemas.microsoft.com/office/drawing/2014/main" id="{1565CF18-F1F3-4B82-BB09-D6CB0A267E35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60" y="1721"/>
            <a:ext cx="951059" cy="512108"/>
          </a:xfrm>
          <a:prstGeom prst="rect">
            <a:avLst/>
          </a:prstGeom>
        </p:spPr>
      </p:pic>
      <p:pic>
        <p:nvPicPr>
          <p:cNvPr id="12" name="图片 17">
            <a:extLst>
              <a:ext uri="{FF2B5EF4-FFF2-40B4-BE49-F238E27FC236}">
                <a16:creationId xmlns:a16="http://schemas.microsoft.com/office/drawing/2014/main" id="{48263484-E339-42FA-81E5-7036E2C71729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-96638" y="1325920"/>
            <a:ext cx="1056732" cy="609653"/>
          </a:xfrm>
          <a:prstGeom prst="rect">
            <a:avLst/>
          </a:prstGeom>
        </p:spPr>
      </p:pic>
      <p:pic>
        <p:nvPicPr>
          <p:cNvPr id="15" name="图片 4">
            <a:extLst>
              <a:ext uri="{FF2B5EF4-FFF2-40B4-BE49-F238E27FC236}">
                <a16:creationId xmlns:a16="http://schemas.microsoft.com/office/drawing/2014/main" id="{932533B6-D522-4D80-B4C8-07F50DC02630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757513" y="142483"/>
            <a:ext cx="10139962" cy="5373083"/>
          </a:xfrm>
          <a:prstGeom prst="rect">
            <a:avLst/>
          </a:prstGeom>
        </p:spPr>
      </p:pic>
      <p:sp>
        <p:nvSpPr>
          <p:cNvPr id="16" name="Text Box 9">
            <a:extLst>
              <a:ext uri="{FF2B5EF4-FFF2-40B4-BE49-F238E27FC236}">
                <a16:creationId xmlns:a16="http://schemas.microsoft.com/office/drawing/2014/main" id="{F5E9DFBF-F6D2-4B2F-926D-B062B02337F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43008" y="621252"/>
            <a:ext cx="7597285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HƯỚNG DẪN TỰ HỌC Ở NHÀ</a:t>
            </a:r>
            <a:endParaRPr kumimoji="0" lang="en-US" altLang="en-US" sz="3200" b="1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31" name="图片 12">
            <a:extLst>
              <a:ext uri="{FF2B5EF4-FFF2-40B4-BE49-F238E27FC236}">
                <a16:creationId xmlns:a16="http://schemas.microsoft.com/office/drawing/2014/main" id="{CAFB9A91-793A-473E-B86A-5BCBB3C71BA9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-10746" y="5991300"/>
            <a:ext cx="12176209" cy="864979"/>
          </a:xfrm>
          <a:prstGeom prst="rect">
            <a:avLst/>
          </a:prstGeom>
        </p:spPr>
      </p:pic>
      <p:pic>
        <p:nvPicPr>
          <p:cNvPr id="10" name="图片 13">
            <a:extLst>
              <a:ext uri="{FF2B5EF4-FFF2-40B4-BE49-F238E27FC236}">
                <a16:creationId xmlns:a16="http://schemas.microsoft.com/office/drawing/2014/main" id="{6896B752-3EBA-4FC3-92D8-CC629661D9E3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7713567" y="4556337"/>
            <a:ext cx="3901779" cy="2284165"/>
          </a:xfrm>
          <a:prstGeom prst="rect">
            <a:avLst/>
          </a:prstGeom>
        </p:spPr>
      </p:pic>
      <p:pic>
        <p:nvPicPr>
          <p:cNvPr id="13" name="图片 16">
            <a:extLst>
              <a:ext uri="{FF2B5EF4-FFF2-40B4-BE49-F238E27FC236}">
                <a16:creationId xmlns:a16="http://schemas.microsoft.com/office/drawing/2014/main" id="{E87B5DB1-BABB-4F82-AEDD-8EADA67EFA26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-71718" y="2350252"/>
            <a:ext cx="2586252" cy="2868689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DC7B3B07-B4A4-47F1-AB6C-8E0D35D01ABA}"/>
              </a:ext>
            </a:extLst>
          </p:cNvPr>
          <p:cNvSpPr txBox="1"/>
          <p:nvPr/>
        </p:nvSpPr>
        <p:spPr>
          <a:xfrm>
            <a:off x="2524753" y="1344621"/>
            <a:ext cx="9233796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Đọc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lại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toàn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bộ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nội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dung bài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đã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học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Ghi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nhớ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 </a:t>
            </a:r>
            <a:r>
              <a:rPr lang="en-US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í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hiệu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và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cách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viết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một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tập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hợp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Hoàn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thành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các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bài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tập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2, 3, 4 SGK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trang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8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836712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B5F415-7490-4054-85B4-10F7AE6D338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82457" y="848978"/>
            <a:ext cx="10079421" cy="2387600"/>
          </a:xfrm>
        </p:spPr>
        <p:txBody>
          <a:bodyPr>
            <a:normAutofit/>
          </a:bodyPr>
          <a:lstStyle/>
          <a:p>
            <a:r>
              <a:rPr lang="en-US" sz="8000" dirty="0" err="1">
                <a:solidFill>
                  <a:schemeClr val="bg1"/>
                </a:solidFill>
                <a:latin typeface="Rockwell" panose="02060603020205020403" pitchFamily="18" charset="0"/>
              </a:rPr>
              <a:t>Cảm</a:t>
            </a:r>
            <a:r>
              <a:rPr lang="en-US" sz="8000" dirty="0">
                <a:solidFill>
                  <a:schemeClr val="bg1"/>
                </a:solidFill>
                <a:latin typeface="Rockwell" panose="02060603020205020403" pitchFamily="18" charset="0"/>
              </a:rPr>
              <a:t> </a:t>
            </a:r>
            <a:r>
              <a:rPr lang="en-US" sz="8000" dirty="0" err="1">
                <a:solidFill>
                  <a:schemeClr val="bg1"/>
                </a:solidFill>
                <a:latin typeface="Rockwell" panose="02060603020205020403" pitchFamily="18" charset="0"/>
              </a:rPr>
              <a:t>ơn</a:t>
            </a:r>
            <a:r>
              <a:rPr lang="en-US" sz="8000" dirty="0">
                <a:solidFill>
                  <a:schemeClr val="bg1"/>
                </a:solidFill>
                <a:latin typeface="Rockwell" panose="02060603020205020403" pitchFamily="18" charset="0"/>
              </a:rPr>
              <a:t> </a:t>
            </a:r>
            <a:r>
              <a:rPr lang="en-US" sz="8000" dirty="0" err="1">
                <a:solidFill>
                  <a:schemeClr val="bg1"/>
                </a:solidFill>
                <a:latin typeface="Rockwell" panose="02060603020205020403" pitchFamily="18" charset="0"/>
              </a:rPr>
              <a:t>quý</a:t>
            </a:r>
            <a:r>
              <a:rPr lang="en-US" sz="8000" dirty="0">
                <a:solidFill>
                  <a:schemeClr val="bg1"/>
                </a:solidFill>
                <a:latin typeface="Rockwell" panose="02060603020205020403" pitchFamily="18" charset="0"/>
              </a:rPr>
              <a:t> </a:t>
            </a:r>
            <a:r>
              <a:rPr lang="en-US" sz="8000" dirty="0" err="1">
                <a:solidFill>
                  <a:schemeClr val="bg1"/>
                </a:solidFill>
                <a:latin typeface="Rockwell" panose="02060603020205020403" pitchFamily="18" charset="0"/>
              </a:rPr>
              <a:t>thầy</a:t>
            </a:r>
            <a:r>
              <a:rPr lang="en-US" sz="8000" dirty="0">
                <a:solidFill>
                  <a:schemeClr val="bg1"/>
                </a:solidFill>
                <a:latin typeface="Rockwell" panose="02060603020205020403" pitchFamily="18" charset="0"/>
              </a:rPr>
              <a:t> </a:t>
            </a:r>
            <a:r>
              <a:rPr lang="en-US" sz="8000" dirty="0" err="1">
                <a:solidFill>
                  <a:schemeClr val="bg1"/>
                </a:solidFill>
                <a:latin typeface="Rockwell" panose="02060603020205020403" pitchFamily="18" charset="0"/>
              </a:rPr>
              <a:t>cô</a:t>
            </a:r>
            <a:r>
              <a:rPr lang="en-US" sz="8000" dirty="0">
                <a:solidFill>
                  <a:schemeClr val="bg1"/>
                </a:solidFill>
                <a:latin typeface="Rockwell" panose="02060603020205020403" pitchFamily="18" charset="0"/>
              </a:rPr>
              <a:t>!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AA65E432-C1E6-4C36-BF8E-2DA25E65DC32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/>
          <p:nvPr/>
        </p:nvCxnSpPr>
        <p:spPr>
          <a:xfrm>
            <a:off x="3579677" y="3278339"/>
            <a:ext cx="4914900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Graphic 14" descr="Clipboard">
            <a:extLst>
              <a:ext uri="{FF2B5EF4-FFF2-40B4-BE49-F238E27FC236}">
                <a16:creationId xmlns:a16="http://schemas.microsoft.com/office/drawing/2014/main" id="{2A123BD8-A09C-49C0-98E8-54B55610A92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631394">
            <a:off x="-514584" y="4127150"/>
            <a:ext cx="3194131" cy="3194131"/>
          </a:xfrm>
          <a:prstGeom prst="rect">
            <a:avLst/>
          </a:prstGeom>
        </p:spPr>
      </p:pic>
      <p:pic>
        <p:nvPicPr>
          <p:cNvPr id="19" name="Graphic 18" descr="Ruler">
            <a:extLst>
              <a:ext uri="{FF2B5EF4-FFF2-40B4-BE49-F238E27FC236}">
                <a16:creationId xmlns:a16="http://schemas.microsoft.com/office/drawing/2014/main" id="{39130E3C-1E93-4315-AE76-13C55147DCF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rot="18889495">
            <a:off x="10171718" y="145767"/>
            <a:ext cx="1574403" cy="1574403"/>
          </a:xfrm>
          <a:prstGeom prst="rect">
            <a:avLst/>
          </a:prstGeom>
        </p:spPr>
      </p:pic>
      <p:pic>
        <p:nvPicPr>
          <p:cNvPr id="21" name="Graphic 20" descr="Pencil">
            <a:extLst>
              <a:ext uri="{FF2B5EF4-FFF2-40B4-BE49-F238E27FC236}">
                <a16:creationId xmlns:a16="http://schemas.microsoft.com/office/drawing/2014/main" id="{FFEC1660-205F-490E-800A-0D57D250BAE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 rot="20520790">
            <a:off x="10917677" y="783939"/>
            <a:ext cx="1488402" cy="14884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9313593"/>
      </p:ext>
    </p:extLst>
  </p:cSld>
  <p:clrMapOvr>
    <a:masterClrMapping/>
  </p:clrMapOvr>
  <p:transition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4672" y="0"/>
            <a:ext cx="12301344" cy="6857999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-485566" y="680485"/>
            <a:ext cx="12192000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/>
                <a:ea typeface="+mn-ea"/>
                <a:cs typeface="+mn-cs"/>
              </a:rPr>
              <a:t>CHƯƠNG I: SỐ TỰ NHIÊN</a:t>
            </a:r>
            <a:r>
              <a:rPr kumimoji="0" lang="en-US" sz="4400" b="1" i="0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/>
                <a:ea typeface="+mn-ea"/>
                <a:cs typeface="+mn-cs"/>
              </a:rPr>
              <a:t>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Script MT Bold" panose="03040602040607080904" pitchFamily="66" charset="0"/>
                <a:ea typeface="+mn-ea"/>
                <a:cs typeface="+mn-cs"/>
              </a:rPr>
              <a:t>….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-485566" y="3053740"/>
            <a:ext cx="121920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Tiết</a:t>
            </a:r>
            <a:r>
              <a:rPr kumimoji="0" lang="en-US" sz="4000" b="1" i="0" u="none" strike="noStrike" kern="1200" cap="none" spc="0" normalizeH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 </a:t>
            </a:r>
            <a:r>
              <a:rPr kumimoji="0" lang="en-US" sz="4000" b="1" i="0" u="none" strike="noStrike" kern="1200" cap="none" spc="0" normalizeH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2 </a:t>
            </a:r>
            <a:r>
              <a:rPr kumimoji="0" lang="en-US" sz="40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Bài</a:t>
            </a:r>
            <a:r>
              <a:rPr kumimoji="0" 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 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1: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Tập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hợp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(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Tiết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 </a:t>
            </a:r>
            <a:r>
              <a:rPr kumimoji="0" 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2)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074065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F0B9D66F-5601-40B8-86B8-4B94AB7C2B0B}"/>
              </a:ext>
            </a:extLst>
          </p:cNvPr>
          <p:cNvSpPr/>
          <p:nvPr/>
        </p:nvSpPr>
        <p:spPr>
          <a:xfrm>
            <a:off x="83518" y="49875"/>
            <a:ext cx="4896696" cy="653685"/>
          </a:xfrm>
          <a:prstGeom prst="roundRect">
            <a:avLst/>
          </a:prstGeom>
          <a:solidFill>
            <a:srgbClr val="FFD34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5" name="!!1">
            <a:extLst>
              <a:ext uri="{FF2B5EF4-FFF2-40B4-BE49-F238E27FC236}">
                <a16:creationId xmlns:a16="http://schemas.microsoft.com/office/drawing/2014/main" id="{4D3CFCA8-27ED-41FB-92A9-BA8CC0500364}"/>
              </a:ext>
            </a:extLst>
          </p:cNvPr>
          <p:cNvSpPr txBox="1"/>
          <p:nvPr/>
        </p:nvSpPr>
        <p:spPr>
          <a:xfrm>
            <a:off x="244204" y="107270"/>
            <a:ext cx="473601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rgbClr val="C55A1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HOẠT ĐỘNG KHỞI ĐỘNG</a:t>
            </a:r>
            <a:endParaRPr lang="en-US" sz="2800" dirty="0">
              <a:solidFill>
                <a:srgbClr val="C55A1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18036BA2-98B4-4BD1-B10C-34F1AE002631}"/>
              </a:ext>
            </a:extLst>
          </p:cNvPr>
          <p:cNvSpPr txBox="1"/>
          <p:nvPr/>
        </p:nvSpPr>
        <p:spPr>
          <a:xfrm>
            <a:off x="365483" y="1021332"/>
            <a:ext cx="11423374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Câu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1. 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Cho </a:t>
            </a:r>
            <a:r>
              <a:rPr lang="en-US" sz="2800" i="1" dirty="0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tập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hợp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chữ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cái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từ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“TOÁN HỌC”.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Cách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viết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tập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hợp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i="1" dirty="0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đúng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A.						B.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C.						D.    </a:t>
            </a:r>
          </a:p>
        </p:txBody>
      </p:sp>
      <p:graphicFrame>
        <p:nvGraphicFramePr>
          <p:cNvPr id="22" name="Object 21">
            <a:extLst>
              <a:ext uri="{FF2B5EF4-FFF2-40B4-BE49-F238E27FC236}">
                <a16:creationId xmlns:a16="http://schemas.microsoft.com/office/drawing/2014/main" id="{355E4517-0258-4A12-BD7D-754964CB317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03024865"/>
              </p:ext>
            </p:extLst>
          </p:nvPr>
        </p:nvGraphicFramePr>
        <p:xfrm>
          <a:off x="918761" y="2077615"/>
          <a:ext cx="3454400" cy="482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96" name="Equation" r:id="rId3" imgW="3454200" imgH="482400" progId="Equation.DSMT4">
                  <p:embed/>
                </p:oleObj>
              </mc:Choice>
              <mc:Fallback>
                <p:oleObj name="Equation" r:id="rId3" imgW="3454200" imgH="482400" progId="Equation.DSMT4">
                  <p:embed/>
                  <p:pic>
                    <p:nvPicPr>
                      <p:cNvPr id="44" name="Object 43">
                        <a:extLst>
                          <a:ext uri="{FF2B5EF4-FFF2-40B4-BE49-F238E27FC236}">
                            <a16:creationId xmlns:a16="http://schemas.microsoft.com/office/drawing/2014/main" id="{F4A525A7-5ACE-43AD-A5BC-387D0ADBC0BE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918761" y="2077615"/>
                        <a:ext cx="3454400" cy="4826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" name="Object 22">
            <a:extLst>
              <a:ext uri="{FF2B5EF4-FFF2-40B4-BE49-F238E27FC236}">
                <a16:creationId xmlns:a16="http://schemas.microsoft.com/office/drawing/2014/main" id="{3E88F838-3B8E-4A33-A0F7-97A884356A4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44911683"/>
              </p:ext>
            </p:extLst>
          </p:nvPr>
        </p:nvGraphicFramePr>
        <p:xfrm>
          <a:off x="6538511" y="2077710"/>
          <a:ext cx="3086100" cy="482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97" name="Equation" r:id="rId5" imgW="3085920" imgH="482400" progId="Equation.DSMT4">
                  <p:embed/>
                </p:oleObj>
              </mc:Choice>
              <mc:Fallback>
                <p:oleObj name="Equation" r:id="rId5" imgW="3085920" imgH="482400" progId="Equation.DSMT4">
                  <p:embed/>
                  <p:pic>
                    <p:nvPicPr>
                      <p:cNvPr id="45" name="Object 44">
                        <a:extLst>
                          <a:ext uri="{FF2B5EF4-FFF2-40B4-BE49-F238E27FC236}">
                            <a16:creationId xmlns:a16="http://schemas.microsoft.com/office/drawing/2014/main" id="{EF89FEA5-B9A1-4FB3-A225-D6F482AEBCB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6538511" y="2077710"/>
                        <a:ext cx="3086100" cy="4826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7" name="Object 26">
            <a:extLst>
              <a:ext uri="{FF2B5EF4-FFF2-40B4-BE49-F238E27FC236}">
                <a16:creationId xmlns:a16="http://schemas.microsoft.com/office/drawing/2014/main" id="{4DF0E203-A939-45E5-A934-3A5FDA28E58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74130099"/>
              </p:ext>
            </p:extLst>
          </p:nvPr>
        </p:nvGraphicFramePr>
        <p:xfrm>
          <a:off x="918761" y="2641359"/>
          <a:ext cx="3086100" cy="482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98" name="Equation" r:id="rId7" imgW="3085920" imgH="482400" progId="Equation.DSMT4">
                  <p:embed/>
                </p:oleObj>
              </mc:Choice>
              <mc:Fallback>
                <p:oleObj name="Equation" r:id="rId7" imgW="3085920" imgH="482400" progId="Equation.DSMT4">
                  <p:embed/>
                  <p:pic>
                    <p:nvPicPr>
                      <p:cNvPr id="46" name="Object 45">
                        <a:extLst>
                          <a:ext uri="{FF2B5EF4-FFF2-40B4-BE49-F238E27FC236}">
                            <a16:creationId xmlns:a16="http://schemas.microsoft.com/office/drawing/2014/main" id="{866948C3-45CD-4513-BF5B-F59DC01EE93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918761" y="2641359"/>
                        <a:ext cx="3086100" cy="4826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8" name="Object 27">
            <a:extLst>
              <a:ext uri="{FF2B5EF4-FFF2-40B4-BE49-F238E27FC236}">
                <a16:creationId xmlns:a16="http://schemas.microsoft.com/office/drawing/2014/main" id="{88F2D570-B7E9-4FB9-AE9B-1328D3A063E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12639279"/>
              </p:ext>
            </p:extLst>
          </p:nvPr>
        </p:nvGraphicFramePr>
        <p:xfrm>
          <a:off x="6538511" y="2730259"/>
          <a:ext cx="3048000" cy="393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99" name="Equation" r:id="rId9" imgW="3047760" imgH="393480" progId="Equation.DSMT4">
                  <p:embed/>
                </p:oleObj>
              </mc:Choice>
              <mc:Fallback>
                <p:oleObj name="Equation" r:id="rId9" imgW="3047760" imgH="393480" progId="Equation.DSMT4">
                  <p:embed/>
                  <p:pic>
                    <p:nvPicPr>
                      <p:cNvPr id="47" name="Object 46">
                        <a:extLst>
                          <a:ext uri="{FF2B5EF4-FFF2-40B4-BE49-F238E27FC236}">
                            <a16:creationId xmlns:a16="http://schemas.microsoft.com/office/drawing/2014/main" id="{05A3A725-DE58-4851-AFE0-AF402220EFC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6538511" y="2730259"/>
                        <a:ext cx="3048000" cy="3937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9" name="Flowchart: Connector 28">
            <a:extLst>
              <a:ext uri="{FF2B5EF4-FFF2-40B4-BE49-F238E27FC236}">
                <a16:creationId xmlns:a16="http://schemas.microsoft.com/office/drawing/2014/main" id="{8BED44A6-44F1-4E50-8AFA-A7D473004F2F}"/>
              </a:ext>
            </a:extLst>
          </p:cNvPr>
          <p:cNvSpPr/>
          <p:nvPr/>
        </p:nvSpPr>
        <p:spPr>
          <a:xfrm>
            <a:off x="5739891" y="2034101"/>
            <a:ext cx="674557" cy="569627"/>
          </a:xfrm>
          <a:prstGeom prst="flowChartConnector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CCD25FDB-0E8B-473C-8788-B5F812EEE951}"/>
              </a:ext>
            </a:extLst>
          </p:cNvPr>
          <p:cNvSpPr txBox="1"/>
          <p:nvPr/>
        </p:nvSpPr>
        <p:spPr>
          <a:xfrm>
            <a:off x="365483" y="3314939"/>
            <a:ext cx="11423374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Câu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2. 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Cho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tập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hợp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                      .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Chọn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khẳng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định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sai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A.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2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phần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tử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tập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hợp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i="1" dirty="0"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;					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B.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4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không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phần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tử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tập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hợp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i="1" dirty="0"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C.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Tập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hợp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i="1" dirty="0"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4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phần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tử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D.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6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phần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tử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tập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hợp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i="1" dirty="0"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.	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					</a:t>
            </a:r>
          </a:p>
        </p:txBody>
      </p:sp>
      <p:graphicFrame>
        <p:nvGraphicFramePr>
          <p:cNvPr id="31" name="Object 30">
            <a:extLst>
              <a:ext uri="{FF2B5EF4-FFF2-40B4-BE49-F238E27FC236}">
                <a16:creationId xmlns:a16="http://schemas.microsoft.com/office/drawing/2014/main" id="{647DCC6D-8494-42EA-B288-E2130271159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73718971"/>
              </p:ext>
            </p:extLst>
          </p:nvPr>
        </p:nvGraphicFramePr>
        <p:xfrm>
          <a:off x="3688690" y="3375198"/>
          <a:ext cx="1943100" cy="482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00" name="Equation" r:id="rId11" imgW="1942920" imgH="482400" progId="Equation.DSMT4">
                  <p:embed/>
                </p:oleObj>
              </mc:Choice>
              <mc:Fallback>
                <p:oleObj name="Equation" r:id="rId11" imgW="1942920" imgH="482400" progId="Equation.DSMT4">
                  <p:embed/>
                  <p:pic>
                    <p:nvPicPr>
                      <p:cNvPr id="50" name="Object 49">
                        <a:extLst>
                          <a:ext uri="{FF2B5EF4-FFF2-40B4-BE49-F238E27FC236}">
                            <a16:creationId xmlns:a16="http://schemas.microsoft.com/office/drawing/2014/main" id="{25A5C9BC-4C3B-4F43-9FD4-721790B9E8C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3688690" y="3375198"/>
                        <a:ext cx="1943100" cy="4826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3" name="Flowchart: Connector 32">
            <a:extLst>
              <a:ext uri="{FF2B5EF4-FFF2-40B4-BE49-F238E27FC236}">
                <a16:creationId xmlns:a16="http://schemas.microsoft.com/office/drawing/2014/main" id="{86375F9A-502C-4DC0-AC26-DF7D3CC12286}"/>
              </a:ext>
            </a:extLst>
          </p:cNvPr>
          <p:cNvSpPr/>
          <p:nvPr/>
        </p:nvSpPr>
        <p:spPr>
          <a:xfrm>
            <a:off x="244204" y="5607634"/>
            <a:ext cx="674557" cy="569627"/>
          </a:xfrm>
          <a:prstGeom prst="flowChartConnector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2363389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  <p:bldP spid="3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!!3">
            <a:extLst>
              <a:ext uri="{FF2B5EF4-FFF2-40B4-BE49-F238E27FC236}">
                <a16:creationId xmlns:a16="http://schemas.microsoft.com/office/drawing/2014/main" id="{83F1A94D-48D5-4D73-BDAA-9118478F5E6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9750"/>
            <a:ext cx="1428750" cy="1285875"/>
          </a:xfrm>
          <a:prstGeom prst="rect">
            <a:avLst/>
          </a:prstGeom>
        </p:spPr>
      </p:pic>
      <p:grpSp>
        <p:nvGrpSpPr>
          <p:cNvPr id="10" name="Group 9">
            <a:extLst>
              <a:ext uri="{FF2B5EF4-FFF2-40B4-BE49-F238E27FC236}">
                <a16:creationId xmlns:a16="http://schemas.microsoft.com/office/drawing/2014/main" id="{D4EF09CF-3362-453A-9463-F6669A9D3E01}"/>
              </a:ext>
            </a:extLst>
          </p:cNvPr>
          <p:cNvGrpSpPr/>
          <p:nvPr/>
        </p:nvGrpSpPr>
        <p:grpSpPr>
          <a:xfrm rot="8757556">
            <a:off x="-1246860" y="4821382"/>
            <a:ext cx="3136324" cy="6858000"/>
            <a:chOff x="9055676" y="0"/>
            <a:chExt cx="3136324" cy="6858000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403AE892-EBD6-40F1-851B-FEADBD59429F}"/>
                </a:ext>
              </a:extLst>
            </p:cNvPr>
            <p:cNvSpPr/>
            <p:nvPr/>
          </p:nvSpPr>
          <p:spPr>
            <a:xfrm>
              <a:off x="9221932" y="0"/>
              <a:ext cx="2970068" cy="6858000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54318653-1A38-442C-BA0F-F2C51149BCFF}"/>
                </a:ext>
              </a:extLst>
            </p:cNvPr>
            <p:cNvSpPr/>
            <p:nvPr/>
          </p:nvSpPr>
          <p:spPr>
            <a:xfrm>
              <a:off x="9055676" y="0"/>
              <a:ext cx="166255" cy="68580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C25D63D1-E9CE-42BF-BD4D-374FD0293155}"/>
                </a:ext>
              </a:extLst>
            </p:cNvPr>
            <p:cNvSpPr/>
            <p:nvPr/>
          </p:nvSpPr>
          <p:spPr>
            <a:xfrm>
              <a:off x="9221932" y="0"/>
              <a:ext cx="114301" cy="6858000"/>
            </a:xfrm>
            <a:prstGeom prst="rect">
              <a:avLst/>
            </a:prstGeom>
            <a:solidFill>
              <a:srgbClr val="FFD34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BA4EE865-9F0D-4531-A737-E13A557C0277}"/>
                </a:ext>
              </a:extLst>
            </p:cNvPr>
            <p:cNvSpPr/>
            <p:nvPr/>
          </p:nvSpPr>
          <p:spPr>
            <a:xfrm>
              <a:off x="9336233" y="0"/>
              <a:ext cx="150667" cy="685800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6A1183CB-C5B0-498A-A49C-4180134C74B0}"/>
                </a:ext>
              </a:extLst>
            </p:cNvPr>
            <p:cNvSpPr/>
            <p:nvPr/>
          </p:nvSpPr>
          <p:spPr>
            <a:xfrm>
              <a:off x="9336233" y="0"/>
              <a:ext cx="57150" cy="6858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CA5C00B0-B2B6-4792-8C67-F8C09471186E}"/>
              </a:ext>
            </a:extLst>
          </p:cNvPr>
          <p:cNvGrpSpPr/>
          <p:nvPr/>
        </p:nvGrpSpPr>
        <p:grpSpPr>
          <a:xfrm rot="5400000">
            <a:off x="8383393" y="3218530"/>
            <a:ext cx="6891246" cy="653685"/>
            <a:chOff x="4871257" y="83128"/>
            <a:chExt cx="7501721" cy="653685"/>
          </a:xfrm>
        </p:grpSpPr>
        <p:sp>
          <p:nvSpPr>
            <p:cNvPr id="29" name="Rectangle: Rounded Corners 28">
              <a:extLst>
                <a:ext uri="{FF2B5EF4-FFF2-40B4-BE49-F238E27FC236}">
                  <a16:creationId xmlns:a16="http://schemas.microsoft.com/office/drawing/2014/main" id="{8F343863-9DC9-48EE-8845-A5B504C915DF}"/>
                </a:ext>
              </a:extLst>
            </p:cNvPr>
            <p:cNvSpPr/>
            <p:nvPr/>
          </p:nvSpPr>
          <p:spPr>
            <a:xfrm>
              <a:off x="4871257" y="83128"/>
              <a:ext cx="7232072" cy="653685"/>
            </a:xfrm>
            <a:prstGeom prst="roundRect">
              <a:avLst/>
            </a:prstGeom>
            <a:solidFill>
              <a:srgbClr val="70AD4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CEF5EE85-C87E-4391-B9D7-C957829925F2}"/>
                </a:ext>
              </a:extLst>
            </p:cNvPr>
            <p:cNvSpPr txBox="1"/>
            <p:nvPr/>
          </p:nvSpPr>
          <p:spPr>
            <a:xfrm>
              <a:off x="5268730" y="213658"/>
              <a:ext cx="7104248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2400" b="1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HOẠT ĐỘNG HÌNH THÀNH KIẾN THỨC</a:t>
              </a:r>
              <a:endParaRPr lang="en-US" sz="2400">
                <a:solidFill>
                  <a:srgbClr val="FFFF00"/>
                </a:solidFill>
              </a:endParaRPr>
            </a:p>
          </p:txBody>
        </p:sp>
      </p:grpSp>
      <p:sp>
        <p:nvSpPr>
          <p:cNvPr id="28" name="Title 1">
            <a:extLst>
              <a:ext uri="{FF2B5EF4-FFF2-40B4-BE49-F238E27FC236}">
                <a16:creationId xmlns:a16="http://schemas.microsoft.com/office/drawing/2014/main" id="{5BB9D658-CF2F-44DF-94AE-28B466E4997C}"/>
              </a:ext>
            </a:extLst>
          </p:cNvPr>
          <p:cNvSpPr txBox="1">
            <a:spLocks/>
          </p:cNvSpPr>
          <p:nvPr/>
        </p:nvSpPr>
        <p:spPr>
          <a:xfrm>
            <a:off x="3449837" y="40482"/>
            <a:ext cx="5339693" cy="665018"/>
          </a:xfrm>
          <a:prstGeom prst="rect">
            <a:avLst/>
          </a:prstGeom>
          <a:solidFill>
            <a:srgbClr val="92D050"/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 cap="none">
                <a:ln w="3175" cmpd="sng">
                  <a:noFill/>
                </a:ln>
                <a:solidFill>
                  <a:schemeClr val="dk1"/>
                </a:solidFill>
                <a:effectLst/>
                <a:latin typeface="+mn-lt"/>
                <a:ea typeface="+mn-ea"/>
                <a:cs typeface="+mn-cs"/>
              </a:defRPr>
            </a:lvl1pPr>
            <a:lvl2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TIẾT 2§ </a:t>
            </a:r>
            <a:r>
              <a:rPr lang="en-US" sz="3000" b="1" dirty="0">
                <a:latin typeface="Arial" panose="020B0604020202020204" pitchFamily="34" charset="0"/>
                <a:cs typeface="Arial" panose="020B0604020202020204" pitchFamily="34" charset="0"/>
              </a:rPr>
              <a:t>1: TẬP HỢP (</a:t>
            </a:r>
            <a:r>
              <a:rPr lang="en-US" sz="3000" b="1" dirty="0" err="1">
                <a:latin typeface="Arial" panose="020B0604020202020204" pitchFamily="34" charset="0"/>
                <a:cs typeface="Arial" panose="020B0604020202020204" pitchFamily="34" charset="0"/>
              </a:rPr>
              <a:t>Tiết</a:t>
            </a:r>
            <a:r>
              <a:rPr lang="en-US" sz="3000" b="1" dirty="0">
                <a:latin typeface="Arial" panose="020B0604020202020204" pitchFamily="34" charset="0"/>
                <a:cs typeface="Arial" panose="020B0604020202020204" pitchFamily="34" charset="0"/>
              </a:rPr>
              <a:t> 2)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6" name="Text Box 10">
                <a:extLst>
                  <a:ext uri="{FF2B5EF4-FFF2-40B4-BE49-F238E27FC236}">
                    <a16:creationId xmlns:a16="http://schemas.microsoft.com/office/drawing/2014/main" id="{D1D3850D-866F-45ED-B049-2AF3DD092DE1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352474" y="977049"/>
                <a:ext cx="10073423" cy="504753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>
                  <a:spcBef>
                    <a:spcPts val="600"/>
                  </a:spcBef>
                  <a:spcAft>
                    <a:spcPts val="600"/>
                  </a:spcAft>
                  <a:buFontTx/>
                  <a:buNone/>
                </a:pPr>
                <a:r>
                  <a:rPr lang="en-US" altLang="en-US" sz="2800" b="1" dirty="0">
                    <a:solidFill>
                      <a:srgbClr val="0070C0"/>
                    </a:solidFill>
                    <a:cs typeface="Arial" panose="020B0604020202020204" pitchFamily="34" charset="0"/>
                  </a:rPr>
                  <a:t>3. </a:t>
                </a:r>
                <a:r>
                  <a:rPr lang="en-US" altLang="en-US" sz="2800" b="1" dirty="0" err="1">
                    <a:solidFill>
                      <a:srgbClr val="0070C0"/>
                    </a:solidFill>
                    <a:cs typeface="Arial" panose="020B0604020202020204" pitchFamily="34" charset="0"/>
                  </a:rPr>
                  <a:t>Phần</a:t>
                </a:r>
                <a:r>
                  <a:rPr lang="en-US" altLang="en-US" sz="2800" b="1" dirty="0">
                    <a:solidFill>
                      <a:srgbClr val="0070C0"/>
                    </a:solidFill>
                    <a:cs typeface="Arial" panose="020B0604020202020204" pitchFamily="34" charset="0"/>
                  </a:rPr>
                  <a:t> </a:t>
                </a:r>
                <a:r>
                  <a:rPr lang="en-US" altLang="en-US" sz="2800" b="1" dirty="0" err="1">
                    <a:solidFill>
                      <a:srgbClr val="0070C0"/>
                    </a:solidFill>
                    <a:cs typeface="Arial" panose="020B0604020202020204" pitchFamily="34" charset="0"/>
                  </a:rPr>
                  <a:t>tử</a:t>
                </a:r>
                <a:r>
                  <a:rPr lang="en-US" altLang="en-US" sz="2800" b="1" dirty="0">
                    <a:solidFill>
                      <a:srgbClr val="0070C0"/>
                    </a:solidFill>
                    <a:cs typeface="Arial" panose="020B0604020202020204" pitchFamily="34" charset="0"/>
                  </a:rPr>
                  <a:t> </a:t>
                </a:r>
                <a:r>
                  <a:rPr lang="en-US" altLang="en-US" sz="2800" b="1" dirty="0" err="1" smtClean="0">
                    <a:solidFill>
                      <a:srgbClr val="0070C0"/>
                    </a:solidFill>
                    <a:cs typeface="Arial" panose="020B0604020202020204" pitchFamily="34" charset="0"/>
                  </a:rPr>
                  <a:t>thuộc</a:t>
                </a:r>
                <a:r>
                  <a:rPr lang="en-US" altLang="en-US" sz="2800" b="1" dirty="0" smtClean="0">
                    <a:solidFill>
                      <a:srgbClr val="0070C0"/>
                    </a:solidFill>
                    <a:cs typeface="Arial" panose="020B0604020202020204" pitchFamily="34" charset="0"/>
                  </a:rPr>
                  <a:t> </a:t>
                </a:r>
                <a:r>
                  <a:rPr lang="en-US" altLang="en-US" sz="2800" b="1" dirty="0" err="1">
                    <a:solidFill>
                      <a:srgbClr val="0070C0"/>
                    </a:solidFill>
                    <a:cs typeface="Arial" panose="020B0604020202020204" pitchFamily="34" charset="0"/>
                  </a:rPr>
                  <a:t>tập</a:t>
                </a:r>
                <a:r>
                  <a:rPr lang="en-US" altLang="en-US" sz="2800" b="1" dirty="0">
                    <a:solidFill>
                      <a:srgbClr val="0070C0"/>
                    </a:solidFill>
                    <a:cs typeface="Arial" panose="020B0604020202020204" pitchFamily="34" charset="0"/>
                  </a:rPr>
                  <a:t> </a:t>
                </a:r>
                <a:r>
                  <a:rPr lang="en-US" altLang="en-US" sz="2800" b="1" dirty="0" err="1">
                    <a:solidFill>
                      <a:srgbClr val="0070C0"/>
                    </a:solidFill>
                    <a:cs typeface="Arial" panose="020B0604020202020204" pitchFamily="34" charset="0"/>
                  </a:rPr>
                  <a:t>hợp</a:t>
                </a:r>
                <a:endParaRPr lang="en-US" altLang="en-US" sz="2800" b="1" dirty="0">
                  <a:solidFill>
                    <a:srgbClr val="0070C0"/>
                  </a:solidFill>
                  <a:cs typeface="Arial" panose="020B0604020202020204" pitchFamily="34" charset="0"/>
                </a:endParaRPr>
              </a:p>
              <a:p>
                <a:pPr>
                  <a:spcBef>
                    <a:spcPts val="600"/>
                  </a:spcBef>
                  <a:spcAft>
                    <a:spcPts val="600"/>
                  </a:spcAft>
                  <a:buFontTx/>
                  <a:buNone/>
                </a:pPr>
                <a:endParaRPr lang="en-US" altLang="en-US" sz="2800" b="1" dirty="0">
                  <a:solidFill>
                    <a:srgbClr val="0070C0"/>
                  </a:solidFill>
                  <a:cs typeface="Arial" panose="020B0604020202020204" pitchFamily="34" charset="0"/>
                </a:endParaRPr>
              </a:p>
              <a:p>
                <a:pPr>
                  <a:spcBef>
                    <a:spcPts val="600"/>
                  </a:spcBef>
                  <a:spcAft>
                    <a:spcPts val="600"/>
                  </a:spcAft>
                  <a:buFontTx/>
                  <a:buNone/>
                </a:pPr>
                <a:endParaRPr lang="en-US" altLang="en-US" sz="2800" b="1" dirty="0">
                  <a:solidFill>
                    <a:srgbClr val="0070C0"/>
                  </a:solidFill>
                  <a:cs typeface="Arial" panose="020B0604020202020204" pitchFamily="34" charset="0"/>
                </a:endParaRPr>
              </a:p>
              <a:p>
                <a:pPr>
                  <a:spcBef>
                    <a:spcPts val="600"/>
                  </a:spcBef>
                  <a:spcAft>
                    <a:spcPts val="600"/>
                  </a:spcAft>
                  <a:buFontTx/>
                  <a:buNone/>
                </a:pPr>
                <a:endParaRPr lang="en-US" altLang="en-US" sz="2800" b="1" dirty="0">
                  <a:solidFill>
                    <a:srgbClr val="0070C0"/>
                  </a:solidFill>
                  <a:cs typeface="Arial" panose="020B0604020202020204" pitchFamily="34" charset="0"/>
                </a:endParaRPr>
              </a:p>
              <a:p>
                <a:pPr>
                  <a:spcBef>
                    <a:spcPts val="600"/>
                  </a:spcBef>
                  <a:spcAft>
                    <a:spcPts val="600"/>
                  </a:spcAft>
                  <a:buNone/>
                </a:pPr>
                <a:r>
                  <a:rPr lang="en-US" altLang="en-US" sz="2800" b="1" i="1" dirty="0" err="1" smtClean="0">
                    <a:cs typeface="Arial" panose="020B0604020202020204" pitchFamily="34" charset="0"/>
                  </a:rPr>
                  <a:t>Ví</a:t>
                </a:r>
                <a:r>
                  <a:rPr lang="en-US" altLang="en-US" sz="2800" b="1" i="1" dirty="0" smtClean="0">
                    <a:cs typeface="Arial" panose="020B0604020202020204" pitchFamily="34" charset="0"/>
                  </a:rPr>
                  <a:t> </a:t>
                </a:r>
                <a:r>
                  <a:rPr lang="en-US" altLang="en-US" sz="2800" b="1" i="1" dirty="0" err="1">
                    <a:cs typeface="Arial" panose="020B0604020202020204" pitchFamily="34" charset="0"/>
                  </a:rPr>
                  <a:t>dụ</a:t>
                </a:r>
                <a:r>
                  <a:rPr lang="en-US" altLang="en-US" sz="2800" b="1" i="1" dirty="0">
                    <a:cs typeface="Arial" panose="020B0604020202020204" pitchFamily="34" charset="0"/>
                  </a:rPr>
                  <a:t> 2 (SGK/Tr6): </a:t>
                </a:r>
                <a:r>
                  <a:rPr lang="en-US" altLang="en-US" sz="2800" dirty="0">
                    <a:solidFill>
                      <a:schemeClr val="tx1"/>
                    </a:solidFill>
                    <a:cs typeface="Arial" panose="020B0604020202020204" pitchFamily="34" charset="0"/>
                  </a:rPr>
                  <a:t>Cho </a:t>
                </a:r>
                <a:r>
                  <a:rPr lang="en-US" altLang="en-US" sz="2800" dirty="0" err="1">
                    <a:solidFill>
                      <a:schemeClr val="tx1"/>
                    </a:solidFill>
                    <a:cs typeface="Arial" panose="020B0604020202020204" pitchFamily="34" charset="0"/>
                  </a:rPr>
                  <a:t>tập</a:t>
                </a:r>
                <a:r>
                  <a:rPr lang="en-US" altLang="en-US" sz="2800" dirty="0">
                    <a:solidFill>
                      <a:schemeClr val="tx1"/>
                    </a:solidFill>
                    <a:cs typeface="Arial" panose="020B0604020202020204" pitchFamily="34" charset="0"/>
                  </a:rPr>
                  <a:t> </a:t>
                </a:r>
                <a:r>
                  <a:rPr lang="en-US" altLang="en-US" sz="2800" dirty="0" err="1">
                    <a:solidFill>
                      <a:schemeClr val="tx1"/>
                    </a:solidFill>
                    <a:cs typeface="Arial" panose="020B0604020202020204" pitchFamily="34" charset="0"/>
                  </a:rPr>
                  <a:t>hợp</a:t>
                </a:r>
                <a:r>
                  <a:rPr lang="en-US" altLang="en-US" sz="2800" dirty="0">
                    <a:solidFill>
                      <a:schemeClr val="tx1"/>
                    </a:solidFill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𝑀</m:t>
                    </m:r>
                    <m:r>
                      <a:rPr lang="en-US" altLang="en-US" sz="28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={</m:t>
                    </m:r>
                    <m:r>
                      <a:rPr lang="en-US" alt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𝑎</m:t>
                    </m:r>
                    <m:r>
                      <a:rPr lang="en-US" alt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;</m:t>
                    </m:r>
                    <m:r>
                      <a:rPr lang="en-US" alt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𝑒</m:t>
                    </m:r>
                    <m:r>
                      <a:rPr lang="en-US" alt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;</m:t>
                    </m:r>
                    <m:r>
                      <a:rPr lang="en-US" alt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𝑖</m:t>
                    </m:r>
                    <m:r>
                      <a:rPr lang="en-US" alt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;</m:t>
                    </m:r>
                    <m:r>
                      <a:rPr lang="en-US" alt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𝑜</m:t>
                    </m:r>
                    <m:r>
                      <a:rPr lang="en-US" alt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;</m:t>
                    </m:r>
                    <m:r>
                      <a:rPr lang="en-US" alt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𝑢</m:t>
                    </m:r>
                    <m:r>
                      <a:rPr lang="en-US" altLang="en-US" sz="28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}</m:t>
                    </m:r>
                  </m:oMath>
                </a14:m>
                <a:r>
                  <a:rPr lang="en-US" altLang="en-US" sz="2800" dirty="0">
                    <a:solidFill>
                      <a:schemeClr val="tx1"/>
                    </a:solidFill>
                    <a:cs typeface="Arial" panose="020B0604020202020204" pitchFamily="34" charset="0"/>
                  </a:rPr>
                  <a:t>. </a:t>
                </a:r>
                <a:r>
                  <a:rPr lang="en-US" altLang="en-US" sz="2800" dirty="0" err="1">
                    <a:solidFill>
                      <a:schemeClr val="tx1"/>
                    </a:solidFill>
                    <a:cs typeface="Arial" panose="020B0604020202020204" pitchFamily="34" charset="0"/>
                  </a:rPr>
                  <a:t>Phát</a:t>
                </a:r>
                <a:r>
                  <a:rPr lang="en-US" altLang="en-US" sz="2800" dirty="0">
                    <a:solidFill>
                      <a:schemeClr val="tx1"/>
                    </a:solidFill>
                    <a:cs typeface="Arial" panose="020B0604020202020204" pitchFamily="34" charset="0"/>
                  </a:rPr>
                  <a:t> </a:t>
                </a:r>
                <a:r>
                  <a:rPr lang="en-US" altLang="en-US" sz="2800" dirty="0" err="1">
                    <a:solidFill>
                      <a:schemeClr val="tx1"/>
                    </a:solidFill>
                    <a:cs typeface="Arial" panose="020B0604020202020204" pitchFamily="34" charset="0"/>
                  </a:rPr>
                  <a:t>biểu</a:t>
                </a:r>
                <a:r>
                  <a:rPr lang="en-US" altLang="en-US" sz="2800" dirty="0">
                    <a:solidFill>
                      <a:schemeClr val="tx1"/>
                    </a:solidFill>
                    <a:cs typeface="Arial" panose="020B0604020202020204" pitchFamily="34" charset="0"/>
                  </a:rPr>
                  <a:t> </a:t>
                </a:r>
                <a:r>
                  <a:rPr lang="en-US" altLang="en-US" sz="2800" dirty="0" err="1">
                    <a:solidFill>
                      <a:schemeClr val="tx1"/>
                    </a:solidFill>
                    <a:cs typeface="Arial" panose="020B0604020202020204" pitchFamily="34" charset="0"/>
                  </a:rPr>
                  <a:t>nào</a:t>
                </a:r>
                <a:r>
                  <a:rPr lang="en-US" altLang="en-US" sz="2800" dirty="0">
                    <a:solidFill>
                      <a:schemeClr val="tx1"/>
                    </a:solidFill>
                    <a:cs typeface="Arial" panose="020B0604020202020204" pitchFamily="34" charset="0"/>
                  </a:rPr>
                  <a:t> </a:t>
                </a:r>
                <a:r>
                  <a:rPr lang="en-US" altLang="en-US" sz="2800" dirty="0" err="1">
                    <a:solidFill>
                      <a:schemeClr val="tx1"/>
                    </a:solidFill>
                    <a:cs typeface="Arial" panose="020B0604020202020204" pitchFamily="34" charset="0"/>
                  </a:rPr>
                  <a:t>sau</a:t>
                </a:r>
                <a:r>
                  <a:rPr lang="en-US" altLang="en-US" sz="2800" dirty="0">
                    <a:solidFill>
                      <a:schemeClr val="tx1"/>
                    </a:solidFill>
                    <a:cs typeface="Arial" panose="020B0604020202020204" pitchFamily="34" charset="0"/>
                  </a:rPr>
                  <a:t> </a:t>
                </a:r>
                <a:r>
                  <a:rPr lang="en-US" altLang="en-US" sz="2800" dirty="0" err="1">
                    <a:solidFill>
                      <a:schemeClr val="tx1"/>
                    </a:solidFill>
                    <a:cs typeface="Arial" panose="020B0604020202020204" pitchFamily="34" charset="0"/>
                  </a:rPr>
                  <a:t>đây</a:t>
                </a:r>
                <a:r>
                  <a:rPr lang="en-US" altLang="en-US" sz="2800" dirty="0">
                    <a:solidFill>
                      <a:schemeClr val="tx1"/>
                    </a:solidFill>
                    <a:cs typeface="Arial" panose="020B0604020202020204" pitchFamily="34" charset="0"/>
                  </a:rPr>
                  <a:t> </a:t>
                </a:r>
                <a:r>
                  <a:rPr lang="en-US" altLang="en-US" sz="2800" dirty="0" err="1">
                    <a:solidFill>
                      <a:schemeClr val="tx1"/>
                    </a:solidFill>
                    <a:cs typeface="Arial" panose="020B0604020202020204" pitchFamily="34" charset="0"/>
                  </a:rPr>
                  <a:t>là</a:t>
                </a:r>
                <a:r>
                  <a:rPr lang="en-US" altLang="en-US" sz="2800" dirty="0">
                    <a:solidFill>
                      <a:schemeClr val="tx1"/>
                    </a:solidFill>
                    <a:cs typeface="Arial" panose="020B0604020202020204" pitchFamily="34" charset="0"/>
                  </a:rPr>
                  <a:t> </a:t>
                </a:r>
                <a:r>
                  <a:rPr lang="en-US" altLang="en-US" sz="2800" dirty="0" err="1">
                    <a:solidFill>
                      <a:schemeClr val="tx1"/>
                    </a:solidFill>
                    <a:cs typeface="Arial" panose="020B0604020202020204" pitchFamily="34" charset="0"/>
                  </a:rPr>
                  <a:t>đúng</a:t>
                </a:r>
                <a:r>
                  <a:rPr lang="en-US" altLang="en-US" sz="2800" dirty="0">
                    <a:solidFill>
                      <a:schemeClr val="tx1"/>
                    </a:solidFill>
                    <a:cs typeface="Arial" panose="020B0604020202020204" pitchFamily="34" charset="0"/>
                  </a:rPr>
                  <a:t>?</a:t>
                </a:r>
              </a:p>
              <a:p>
                <a:pPr>
                  <a:spcBef>
                    <a:spcPts val="600"/>
                  </a:spcBef>
                  <a:spcAft>
                    <a:spcPts val="600"/>
                  </a:spcAft>
                  <a:buNone/>
                </a:pPr>
                <a:endParaRPr lang="en-US" altLang="en-US" sz="2800" dirty="0">
                  <a:solidFill>
                    <a:schemeClr val="tx1"/>
                  </a:solidFill>
                  <a:cs typeface="Arial" panose="020B0604020202020204" pitchFamily="34" charset="0"/>
                </a:endParaRPr>
              </a:p>
              <a:p>
                <a:pPr>
                  <a:spcBef>
                    <a:spcPts val="600"/>
                  </a:spcBef>
                  <a:spcAft>
                    <a:spcPts val="600"/>
                  </a:spcAft>
                  <a:buFontTx/>
                  <a:buNone/>
                </a:pPr>
                <a:endParaRPr lang="en-US" altLang="en-US" sz="2800" dirty="0">
                  <a:cs typeface="Arial" panose="020B0604020202020204" pitchFamily="34" charset="0"/>
                </a:endParaRPr>
              </a:p>
              <a:p>
                <a:pPr>
                  <a:spcBef>
                    <a:spcPts val="600"/>
                  </a:spcBef>
                  <a:spcAft>
                    <a:spcPts val="600"/>
                  </a:spcAft>
                  <a:buFontTx/>
                  <a:buNone/>
                </a:pPr>
                <a:endParaRPr lang="en-US" altLang="en-US" sz="2800" dirty="0">
                  <a:solidFill>
                    <a:schemeClr val="tx1"/>
                  </a:solidFill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26" name="Text Box 10">
                <a:extLst>
                  <a:ext uri="{FF2B5EF4-FFF2-40B4-BE49-F238E27FC236}">
                    <a16:creationId xmlns:a16="http://schemas.microsoft.com/office/drawing/2014/main" id="{D1D3850D-866F-45ED-B049-2AF3DD092DE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352474" y="977049"/>
                <a:ext cx="10073423" cy="5047536"/>
              </a:xfrm>
              <a:prstGeom prst="rect">
                <a:avLst/>
              </a:prstGeom>
              <a:blipFill>
                <a:blip r:embed="rId3"/>
                <a:stretch>
                  <a:fillRect l="-1271" t="-1208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1" name="Rectangle 40">
                <a:extLst>
                  <a:ext uri="{FF2B5EF4-FFF2-40B4-BE49-F238E27FC236}">
                    <a16:creationId xmlns:a16="http://schemas.microsoft.com/office/drawing/2014/main" id="{9A8EC4DE-D5CF-4822-98EB-23018A9104C8}"/>
                  </a:ext>
                </a:extLst>
              </p:cNvPr>
              <p:cNvSpPr/>
              <p:nvPr/>
            </p:nvSpPr>
            <p:spPr>
              <a:xfrm>
                <a:off x="1551860" y="1385625"/>
                <a:ext cx="6960654" cy="1817889"/>
              </a:xfrm>
              <a:prstGeom prst="rect">
                <a:avLst/>
              </a:prstGeom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>
                  <a:spcBef>
                    <a:spcPct val="50000"/>
                  </a:spcBef>
                  <a:buFontTx/>
                  <a:buNone/>
                </a:pPr>
                <a:r>
                  <a:rPr lang="en-US" altLang="en-US" sz="2800" b="1" i="1" dirty="0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B = {2;3;5;7}</a:t>
                </a:r>
              </a:p>
              <a:p>
                <a:pPr>
                  <a:spcBef>
                    <a:spcPct val="50000"/>
                  </a:spcBef>
                  <a:buFontTx/>
                  <a:buNone/>
                </a:pPr>
                <a:r>
                  <a:rPr lang="en-US" altLang="en-US" sz="2800" b="1" i="1" dirty="0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altLang="en-US" sz="2800" b="1" i="1" dirty="0" err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Kí</a:t>
                </a:r>
                <a:r>
                  <a:rPr lang="en-US" altLang="en-US" sz="2800" b="1" i="1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altLang="en-US" sz="2800" b="1" i="1" dirty="0" err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hiệu</a:t>
                </a:r>
                <a:r>
                  <a:rPr lang="en-US" altLang="en-US" sz="2800" b="1" i="1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: </a:t>
                </a:r>
                <a:r>
                  <a:rPr lang="en-US" altLang="en-US" sz="28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2 </a:t>
                </a:r>
                <a14:m>
                  <m:oMath xmlns:m="http://schemas.openxmlformats.org/officeDocument/2006/math">
                    <m:r>
                      <a:rPr lang="en-US" altLang="en-US" sz="280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∈</m:t>
                    </m:r>
                  </m:oMath>
                </a14:m>
                <a:r>
                  <a:rPr lang="en-US" altLang="en-US" sz="28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altLang="en-US" sz="2800" i="1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B</a:t>
                </a:r>
                <a:r>
                  <a:rPr lang="en-US" altLang="en-US" sz="28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(</a:t>
                </a:r>
                <a:r>
                  <a:rPr lang="en-US" altLang="en-US" sz="2800" dirty="0" err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đọc</a:t>
                </a:r>
                <a:r>
                  <a:rPr lang="en-US" altLang="en-US" sz="28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altLang="en-US" sz="2800" dirty="0" err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là</a:t>
                </a:r>
                <a:r>
                  <a:rPr lang="en-US" altLang="en-US" sz="28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2 </a:t>
                </a:r>
                <a:r>
                  <a:rPr lang="en-US" altLang="en-US" sz="2800" dirty="0" err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thuộc</a:t>
                </a:r>
                <a:r>
                  <a:rPr lang="en-US" altLang="en-US" sz="28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altLang="en-US" sz="2800" i="1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B</a:t>
                </a:r>
                <a:r>
                  <a:rPr lang="en-US" altLang="en-US" sz="28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)</a:t>
                </a:r>
              </a:p>
              <a:p>
                <a:pPr>
                  <a:spcBef>
                    <a:spcPct val="50000"/>
                  </a:spcBef>
                  <a:buFontTx/>
                  <a:buNone/>
                </a:pPr>
                <a:r>
                  <a:rPr lang="en-US" altLang="en-US" sz="28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	      4 </a:t>
                </a:r>
                <a14:m>
                  <m:oMath xmlns:m="http://schemas.openxmlformats.org/officeDocument/2006/math">
                    <m:r>
                      <a:rPr lang="en-US" altLang="en-US" sz="28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∉</m:t>
                    </m:r>
                  </m:oMath>
                </a14:m>
                <a:r>
                  <a:rPr lang="en-US" altLang="en-US" sz="28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altLang="en-US" sz="2800" i="1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B</a:t>
                </a:r>
                <a:r>
                  <a:rPr lang="en-US" altLang="en-US" sz="28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(</a:t>
                </a:r>
                <a:r>
                  <a:rPr lang="en-US" altLang="en-US" sz="2800" dirty="0" err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đọc</a:t>
                </a:r>
                <a:r>
                  <a:rPr lang="en-US" altLang="en-US" sz="28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altLang="en-US" sz="2800" dirty="0" err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là</a:t>
                </a:r>
                <a:r>
                  <a:rPr lang="en-US" altLang="en-US" sz="28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4 </a:t>
                </a:r>
                <a:r>
                  <a:rPr lang="en-US" altLang="en-US" sz="2800" dirty="0" err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không</a:t>
                </a:r>
                <a:r>
                  <a:rPr lang="en-US" altLang="en-US" sz="28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altLang="en-US" sz="2800" dirty="0" err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thuộc</a:t>
                </a:r>
                <a:r>
                  <a:rPr lang="en-US" altLang="en-US" sz="28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altLang="en-US" sz="2800" i="1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B</a:t>
                </a:r>
                <a:r>
                  <a:rPr lang="en-US" altLang="en-US" sz="28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)</a:t>
                </a:r>
              </a:p>
            </p:txBody>
          </p:sp>
        </mc:Choice>
        <mc:Fallback>
          <p:sp>
            <p:nvSpPr>
              <p:cNvPr id="41" name="Rectangle 40">
                <a:extLst>
                  <a:ext uri="{FF2B5EF4-FFF2-40B4-BE49-F238E27FC236}">
                    <a16:creationId xmlns:a16="http://schemas.microsoft.com/office/drawing/2014/main" id="{9A8EC4DE-D5CF-4822-98EB-23018A9104C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51860" y="1385625"/>
                <a:ext cx="6960654" cy="1817889"/>
              </a:xfrm>
              <a:prstGeom prst="rect">
                <a:avLst/>
              </a:prstGeom>
              <a:blipFill>
                <a:blip r:embed="rId4"/>
                <a:stretch>
                  <a:fillRect l="-438" t="-3000" b="-8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Oval 2">
            <a:extLst>
              <a:ext uri="{FF2B5EF4-FFF2-40B4-BE49-F238E27FC236}">
                <a16:creationId xmlns:a16="http://schemas.microsoft.com/office/drawing/2014/main" id="{469D0674-42D0-4E13-9911-DD9143C37E8A}"/>
              </a:ext>
            </a:extLst>
          </p:cNvPr>
          <p:cNvSpPr/>
          <p:nvPr/>
        </p:nvSpPr>
        <p:spPr>
          <a:xfrm>
            <a:off x="1551860" y="4387731"/>
            <a:ext cx="472965" cy="472965"/>
          </a:xfrm>
          <a:prstGeom prst="ellipse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774D196C-A880-4DD1-A733-98AFBF6F7A38}"/>
                  </a:ext>
                </a:extLst>
              </p:cNvPr>
              <p:cNvSpPr txBox="1"/>
              <p:nvPr/>
            </p:nvSpPr>
            <p:spPr>
              <a:xfrm>
                <a:off x="2147935" y="4396173"/>
                <a:ext cx="1159821" cy="43088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𝑀</m:t>
                    </m:r>
                  </m:oMath>
                </a14:m>
                <a:r>
                  <a:rPr lang="en-US" sz="2800" dirty="0"/>
                  <a:t>;</a:t>
                </a:r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774D196C-A880-4DD1-A733-98AFBF6F7A3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47935" y="4396173"/>
                <a:ext cx="1159821" cy="430887"/>
              </a:xfrm>
              <a:prstGeom prst="rect">
                <a:avLst/>
              </a:prstGeom>
              <a:blipFill>
                <a:blip r:embed="rId5"/>
                <a:stretch>
                  <a:fillRect t="-23944" r="-7853" b="-5070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2" name="Oval 41">
            <a:extLst>
              <a:ext uri="{FF2B5EF4-FFF2-40B4-BE49-F238E27FC236}">
                <a16:creationId xmlns:a16="http://schemas.microsoft.com/office/drawing/2014/main" id="{2F13D96D-B00C-4A35-8B14-1C369C7B4CF2}"/>
              </a:ext>
            </a:extLst>
          </p:cNvPr>
          <p:cNvSpPr/>
          <p:nvPr/>
        </p:nvSpPr>
        <p:spPr>
          <a:xfrm>
            <a:off x="5507300" y="4387731"/>
            <a:ext cx="472965" cy="472965"/>
          </a:xfrm>
          <a:prstGeom prst="ellipse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3B5103D6-BEAF-4945-97FF-634159EBC8BC}"/>
                  </a:ext>
                </a:extLst>
              </p:cNvPr>
              <p:cNvSpPr txBox="1"/>
              <p:nvPr/>
            </p:nvSpPr>
            <p:spPr>
              <a:xfrm>
                <a:off x="6103375" y="4396173"/>
                <a:ext cx="1159821" cy="43088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r>
                  <a:rPr lang="en-US" sz="2800" i="1" dirty="0">
                    <a:ea typeface="Cambria Math" panose="02040503050406030204" pitchFamily="18" charset="0"/>
                  </a:rPr>
                  <a:t>c</a:t>
                </a:r>
                <a:r>
                  <a:rPr lang="en-US" sz="2800" dirty="0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𝑀</m:t>
                    </m:r>
                  </m:oMath>
                </a14:m>
                <a:r>
                  <a:rPr lang="en-US" sz="2800" dirty="0"/>
                  <a:t>;</a:t>
                </a:r>
              </a:p>
            </p:txBody>
          </p:sp>
        </mc:Choice>
        <mc:Fallback xmlns=""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3B5103D6-BEAF-4945-97FF-634159EBC8B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03375" y="4396173"/>
                <a:ext cx="1159821" cy="430887"/>
              </a:xfrm>
              <a:prstGeom prst="rect">
                <a:avLst/>
              </a:prstGeom>
              <a:blipFill>
                <a:blip r:embed="rId6"/>
                <a:stretch>
                  <a:fillRect l="-18421" t="-23944" r="-1579" b="-5070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4" name="Oval 43">
            <a:extLst>
              <a:ext uri="{FF2B5EF4-FFF2-40B4-BE49-F238E27FC236}">
                <a16:creationId xmlns:a16="http://schemas.microsoft.com/office/drawing/2014/main" id="{BF8BFB20-C418-4F98-B421-DB1A0372D7C8}"/>
              </a:ext>
            </a:extLst>
          </p:cNvPr>
          <p:cNvSpPr/>
          <p:nvPr/>
        </p:nvSpPr>
        <p:spPr>
          <a:xfrm>
            <a:off x="1539315" y="5164312"/>
            <a:ext cx="472965" cy="472965"/>
          </a:xfrm>
          <a:prstGeom prst="ellipse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5" name="TextBox 44">
                <a:extLst>
                  <a:ext uri="{FF2B5EF4-FFF2-40B4-BE49-F238E27FC236}">
                    <a16:creationId xmlns:a16="http://schemas.microsoft.com/office/drawing/2014/main" id="{5DD9AAF8-38DF-4770-9542-D258807D5AE3}"/>
                  </a:ext>
                </a:extLst>
              </p:cNvPr>
              <p:cNvSpPr txBox="1"/>
              <p:nvPr/>
            </p:nvSpPr>
            <p:spPr>
              <a:xfrm>
                <a:off x="2135390" y="5172754"/>
                <a:ext cx="1159821" cy="43088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𝑒</m:t>
                    </m:r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∉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𝑀</m:t>
                    </m:r>
                  </m:oMath>
                </a14:m>
                <a:r>
                  <a:rPr lang="en-US" sz="2800" dirty="0"/>
                  <a:t>;</a:t>
                </a:r>
              </a:p>
            </p:txBody>
          </p:sp>
        </mc:Choice>
        <mc:Fallback xmlns="">
          <p:sp>
            <p:nvSpPr>
              <p:cNvPr id="45" name="TextBox 44">
                <a:extLst>
                  <a:ext uri="{FF2B5EF4-FFF2-40B4-BE49-F238E27FC236}">
                    <a16:creationId xmlns:a16="http://schemas.microsoft.com/office/drawing/2014/main" id="{5DD9AAF8-38DF-4770-9542-D258807D5AE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35390" y="5172754"/>
                <a:ext cx="1159821" cy="430887"/>
              </a:xfrm>
              <a:prstGeom prst="rect">
                <a:avLst/>
              </a:prstGeom>
              <a:blipFill>
                <a:blip r:embed="rId7"/>
                <a:stretch>
                  <a:fillRect t="-24286" r="-6283" b="-514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6" name="Oval 45">
            <a:extLst>
              <a:ext uri="{FF2B5EF4-FFF2-40B4-BE49-F238E27FC236}">
                <a16:creationId xmlns:a16="http://schemas.microsoft.com/office/drawing/2014/main" id="{6306E3B7-EF01-4685-B3CE-353F2B9DF659}"/>
              </a:ext>
            </a:extLst>
          </p:cNvPr>
          <p:cNvSpPr/>
          <p:nvPr/>
        </p:nvSpPr>
        <p:spPr>
          <a:xfrm>
            <a:off x="5494755" y="5164312"/>
            <a:ext cx="472965" cy="472965"/>
          </a:xfrm>
          <a:prstGeom prst="ellipse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7" name="TextBox 46">
                <a:extLst>
                  <a:ext uri="{FF2B5EF4-FFF2-40B4-BE49-F238E27FC236}">
                    <a16:creationId xmlns:a16="http://schemas.microsoft.com/office/drawing/2014/main" id="{4BBD15EF-187B-4821-9175-F8FECB96D42C}"/>
                  </a:ext>
                </a:extLst>
              </p:cNvPr>
              <p:cNvSpPr txBox="1"/>
              <p:nvPr/>
            </p:nvSpPr>
            <p:spPr>
              <a:xfrm>
                <a:off x="6090830" y="5172754"/>
                <a:ext cx="1159821" cy="43088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r>
                  <a:rPr lang="en-US" sz="2800" dirty="0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𝑑</m:t>
                    </m:r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∉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𝑀</m:t>
                    </m:r>
                    <m:r>
                      <a:rPr lang="en-US" sz="28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.</m:t>
                    </m:r>
                  </m:oMath>
                </a14:m>
                <a:endParaRPr lang="en-US" sz="2800" dirty="0"/>
              </a:p>
            </p:txBody>
          </p:sp>
        </mc:Choice>
        <mc:Fallback xmlns="">
          <p:sp>
            <p:nvSpPr>
              <p:cNvPr id="47" name="TextBox 46">
                <a:extLst>
                  <a:ext uri="{FF2B5EF4-FFF2-40B4-BE49-F238E27FC236}">
                    <a16:creationId xmlns:a16="http://schemas.microsoft.com/office/drawing/2014/main" id="{4BBD15EF-187B-4821-9175-F8FECB96D42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0830" y="5172754"/>
                <a:ext cx="1159821" cy="430887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8" name="TextBox 47">
            <a:extLst>
              <a:ext uri="{FF2B5EF4-FFF2-40B4-BE49-F238E27FC236}">
                <a16:creationId xmlns:a16="http://schemas.microsoft.com/office/drawing/2014/main" id="{434C6B42-9DAD-4C87-98AE-CE1A69038B9F}"/>
              </a:ext>
            </a:extLst>
          </p:cNvPr>
          <p:cNvSpPr txBox="1"/>
          <p:nvPr/>
        </p:nvSpPr>
        <p:spPr>
          <a:xfrm>
            <a:off x="1435619" y="5788886"/>
            <a:ext cx="11392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Giải</a:t>
            </a:r>
            <a:r>
              <a:rPr lang="en-US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367C2F63-6EB4-4A16-9F5A-CD12609ABF4A}"/>
              </a:ext>
            </a:extLst>
          </p:cNvPr>
          <p:cNvSpPr txBox="1"/>
          <p:nvPr/>
        </p:nvSpPr>
        <p:spPr>
          <a:xfrm>
            <a:off x="2373862" y="5772337"/>
            <a:ext cx="560933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Phát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biểu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đúng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     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50" name="Oval 49">
            <a:extLst>
              <a:ext uri="{FF2B5EF4-FFF2-40B4-BE49-F238E27FC236}">
                <a16:creationId xmlns:a16="http://schemas.microsoft.com/office/drawing/2014/main" id="{D99D447D-2B39-42FD-A4A8-56AA9613685B}"/>
              </a:ext>
            </a:extLst>
          </p:cNvPr>
          <p:cNvSpPr/>
          <p:nvPr/>
        </p:nvSpPr>
        <p:spPr>
          <a:xfrm>
            <a:off x="5368626" y="5797464"/>
            <a:ext cx="472965" cy="472965"/>
          </a:xfrm>
          <a:prstGeom prst="ellipse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51" name="Oval 50">
            <a:extLst>
              <a:ext uri="{FF2B5EF4-FFF2-40B4-BE49-F238E27FC236}">
                <a16:creationId xmlns:a16="http://schemas.microsoft.com/office/drawing/2014/main" id="{5917E3E7-F86A-47BD-B6FB-81E1C997823D}"/>
              </a:ext>
            </a:extLst>
          </p:cNvPr>
          <p:cNvSpPr/>
          <p:nvPr/>
        </p:nvSpPr>
        <p:spPr>
          <a:xfrm>
            <a:off x="6400889" y="5788103"/>
            <a:ext cx="472965" cy="472965"/>
          </a:xfrm>
          <a:prstGeom prst="ellipse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22841500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8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 animBg="1"/>
      <p:bldP spid="3" grpId="0" animBg="1"/>
      <p:bldP spid="9" grpId="0"/>
      <p:bldP spid="42" grpId="0" animBg="1"/>
      <p:bldP spid="43" grpId="0"/>
      <p:bldP spid="44" grpId="0" animBg="1"/>
      <p:bldP spid="45" grpId="0"/>
      <p:bldP spid="46" grpId="0" animBg="1"/>
      <p:bldP spid="47" grpId="0"/>
      <p:bldP spid="48" grpId="0"/>
      <p:bldP spid="49" grpId="0"/>
      <p:bldP spid="50" grpId="0" animBg="1"/>
      <p:bldP spid="5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" name="Group 30">
            <a:extLst>
              <a:ext uri="{FF2B5EF4-FFF2-40B4-BE49-F238E27FC236}">
                <a16:creationId xmlns:a16="http://schemas.microsoft.com/office/drawing/2014/main" id="{CA5C00B0-B2B6-4792-8C67-F8C09471186E}"/>
              </a:ext>
            </a:extLst>
          </p:cNvPr>
          <p:cNvGrpSpPr/>
          <p:nvPr/>
        </p:nvGrpSpPr>
        <p:grpSpPr>
          <a:xfrm rot="5400000">
            <a:off x="8383393" y="3218530"/>
            <a:ext cx="6891246" cy="653685"/>
            <a:chOff x="4871257" y="83128"/>
            <a:chExt cx="7501721" cy="653685"/>
          </a:xfrm>
        </p:grpSpPr>
        <p:sp>
          <p:nvSpPr>
            <p:cNvPr id="29" name="Rectangle: Rounded Corners 28">
              <a:extLst>
                <a:ext uri="{FF2B5EF4-FFF2-40B4-BE49-F238E27FC236}">
                  <a16:creationId xmlns:a16="http://schemas.microsoft.com/office/drawing/2014/main" id="{8F343863-9DC9-48EE-8845-A5B504C915DF}"/>
                </a:ext>
              </a:extLst>
            </p:cNvPr>
            <p:cNvSpPr/>
            <p:nvPr/>
          </p:nvSpPr>
          <p:spPr>
            <a:xfrm>
              <a:off x="4871257" y="83128"/>
              <a:ext cx="7232072" cy="653685"/>
            </a:xfrm>
            <a:prstGeom prst="roundRect">
              <a:avLst/>
            </a:prstGeom>
            <a:solidFill>
              <a:srgbClr val="70AD4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CEF5EE85-C87E-4391-B9D7-C957829925F2}"/>
                </a:ext>
              </a:extLst>
            </p:cNvPr>
            <p:cNvSpPr txBox="1"/>
            <p:nvPr/>
          </p:nvSpPr>
          <p:spPr>
            <a:xfrm>
              <a:off x="5268730" y="213658"/>
              <a:ext cx="7104248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2400" b="1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HOẠT ĐỘNG HÌNH THÀNH KIẾN THỨC</a:t>
              </a:r>
              <a:endParaRPr lang="en-US" sz="2400">
                <a:solidFill>
                  <a:srgbClr val="FFFF00"/>
                </a:solidFill>
              </a:endParaRPr>
            </a:p>
          </p:txBody>
        </p:sp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12" name="Text Box 10">
                <a:extLst>
                  <a:ext uri="{FF2B5EF4-FFF2-40B4-BE49-F238E27FC236}">
                    <a16:creationId xmlns:a16="http://schemas.microsoft.com/office/drawing/2014/main" id="{D025C37D-0A8F-4F85-87D1-72660E00266C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428750" y="1017382"/>
                <a:ext cx="10073423" cy="850713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>
                  <a:lnSpc>
                    <a:spcPct val="150000"/>
                  </a:lnSpc>
                  <a:spcBef>
                    <a:spcPts val="600"/>
                  </a:spcBef>
                  <a:spcAft>
                    <a:spcPts val="600"/>
                  </a:spcAft>
                  <a:buFontTx/>
                  <a:buNone/>
                </a:pPr>
                <a:r>
                  <a:rPr lang="en-US" altLang="en-US" sz="2800" b="1" dirty="0">
                    <a:solidFill>
                      <a:srgbClr val="0070C0"/>
                    </a:solidFill>
                    <a:cs typeface="Arial" panose="020B0604020202020204" pitchFamily="34" charset="0"/>
                  </a:rPr>
                  <a:t>3. </a:t>
                </a:r>
                <a:r>
                  <a:rPr lang="en-US" altLang="en-US" sz="2800" b="1" dirty="0" err="1">
                    <a:solidFill>
                      <a:srgbClr val="0070C0"/>
                    </a:solidFill>
                    <a:cs typeface="Arial" panose="020B0604020202020204" pitchFamily="34" charset="0"/>
                  </a:rPr>
                  <a:t>Phần</a:t>
                </a:r>
                <a:r>
                  <a:rPr lang="en-US" altLang="en-US" sz="2800" b="1" dirty="0">
                    <a:solidFill>
                      <a:srgbClr val="0070C0"/>
                    </a:solidFill>
                    <a:cs typeface="Arial" panose="020B0604020202020204" pitchFamily="34" charset="0"/>
                  </a:rPr>
                  <a:t> </a:t>
                </a:r>
                <a:r>
                  <a:rPr lang="en-US" altLang="en-US" sz="2800" b="1" dirty="0" err="1">
                    <a:solidFill>
                      <a:srgbClr val="0070C0"/>
                    </a:solidFill>
                    <a:cs typeface="Arial" panose="020B0604020202020204" pitchFamily="34" charset="0"/>
                  </a:rPr>
                  <a:t>tử</a:t>
                </a:r>
                <a:r>
                  <a:rPr lang="en-US" altLang="en-US" sz="2800" b="1" dirty="0">
                    <a:solidFill>
                      <a:srgbClr val="0070C0"/>
                    </a:solidFill>
                    <a:cs typeface="Arial" panose="020B0604020202020204" pitchFamily="34" charset="0"/>
                  </a:rPr>
                  <a:t> </a:t>
                </a:r>
                <a:r>
                  <a:rPr lang="en-US" altLang="en-US" sz="2800" b="1" dirty="0" err="1">
                    <a:solidFill>
                      <a:srgbClr val="0070C0"/>
                    </a:solidFill>
                    <a:cs typeface="Arial" panose="020B0604020202020204" pitchFamily="34" charset="0"/>
                  </a:rPr>
                  <a:t>của</a:t>
                </a:r>
                <a:r>
                  <a:rPr lang="en-US" altLang="en-US" sz="2800" b="1" dirty="0">
                    <a:solidFill>
                      <a:srgbClr val="0070C0"/>
                    </a:solidFill>
                    <a:cs typeface="Arial" panose="020B0604020202020204" pitchFamily="34" charset="0"/>
                  </a:rPr>
                  <a:t> </a:t>
                </a:r>
                <a:r>
                  <a:rPr lang="en-US" altLang="en-US" sz="2800" b="1" dirty="0" err="1">
                    <a:solidFill>
                      <a:srgbClr val="0070C0"/>
                    </a:solidFill>
                    <a:cs typeface="Arial" panose="020B0604020202020204" pitchFamily="34" charset="0"/>
                  </a:rPr>
                  <a:t>tập</a:t>
                </a:r>
                <a:r>
                  <a:rPr lang="en-US" altLang="en-US" sz="2800" b="1" dirty="0">
                    <a:solidFill>
                      <a:srgbClr val="0070C0"/>
                    </a:solidFill>
                    <a:cs typeface="Arial" panose="020B0604020202020204" pitchFamily="34" charset="0"/>
                  </a:rPr>
                  <a:t> </a:t>
                </a:r>
                <a:r>
                  <a:rPr lang="en-US" altLang="en-US" sz="2800" b="1" dirty="0" err="1">
                    <a:solidFill>
                      <a:srgbClr val="0070C0"/>
                    </a:solidFill>
                    <a:cs typeface="Arial" panose="020B0604020202020204" pitchFamily="34" charset="0"/>
                  </a:rPr>
                  <a:t>hợp</a:t>
                </a:r>
                <a:endParaRPr lang="en-US" altLang="en-US" sz="2800" b="1" dirty="0">
                  <a:solidFill>
                    <a:srgbClr val="0070C0"/>
                  </a:solidFill>
                  <a:cs typeface="Arial" panose="020B0604020202020204" pitchFamily="34" charset="0"/>
                </a:endParaRPr>
              </a:p>
              <a:p>
                <a:pPr>
                  <a:lnSpc>
                    <a:spcPct val="150000"/>
                  </a:lnSpc>
                  <a:spcBef>
                    <a:spcPts val="600"/>
                  </a:spcBef>
                  <a:spcAft>
                    <a:spcPts val="600"/>
                  </a:spcAft>
                  <a:buFontTx/>
                  <a:buNone/>
                </a:pPr>
                <a:r>
                  <a:rPr lang="en-US" altLang="en-US" sz="2800" b="1" i="1" dirty="0" smtClean="0">
                    <a:cs typeface="Arial" panose="020B0604020202020204" pitchFamily="34" charset="0"/>
                  </a:rPr>
                  <a:t> </a:t>
                </a:r>
                <a:r>
                  <a:rPr lang="en-US" altLang="en-US" sz="2800" b="1" i="1" dirty="0" err="1">
                    <a:cs typeface="Arial" panose="020B0604020202020204" pitchFamily="34" charset="0"/>
                  </a:rPr>
                  <a:t>Luyện</a:t>
                </a:r>
                <a:r>
                  <a:rPr lang="en-US" altLang="en-US" sz="2800" b="1" i="1" dirty="0">
                    <a:cs typeface="Arial" panose="020B0604020202020204" pitchFamily="34" charset="0"/>
                  </a:rPr>
                  <a:t> </a:t>
                </a:r>
                <a:r>
                  <a:rPr lang="en-US" altLang="en-US" sz="2800" b="1" i="1" dirty="0" err="1">
                    <a:cs typeface="Arial" panose="020B0604020202020204" pitchFamily="34" charset="0"/>
                  </a:rPr>
                  <a:t>tập</a:t>
                </a:r>
                <a:r>
                  <a:rPr lang="en-US" altLang="en-US" sz="2800" b="1" i="1" dirty="0">
                    <a:cs typeface="Arial" panose="020B0604020202020204" pitchFamily="34" charset="0"/>
                  </a:rPr>
                  <a:t> 2: </a:t>
                </a:r>
                <a:r>
                  <a:rPr lang="en-US" altLang="en-US" sz="2800" dirty="0">
                    <a:cs typeface="Arial" panose="020B0604020202020204" pitchFamily="34" charset="0"/>
                  </a:rPr>
                  <a:t>Cho </a:t>
                </a:r>
                <a:r>
                  <a:rPr lang="en-US" altLang="en-US" sz="2800" i="1" dirty="0">
                    <a:cs typeface="Arial" panose="020B0604020202020204" pitchFamily="34" charset="0"/>
                  </a:rPr>
                  <a:t>H</a:t>
                </a:r>
                <a:r>
                  <a:rPr lang="en-US" altLang="en-US" sz="2800" dirty="0">
                    <a:cs typeface="Arial" panose="020B0604020202020204" pitchFamily="34" charset="0"/>
                  </a:rPr>
                  <a:t> </a:t>
                </a:r>
                <a:r>
                  <a:rPr lang="en-US" altLang="en-US" sz="2800" dirty="0" err="1">
                    <a:cs typeface="Arial" panose="020B0604020202020204" pitchFamily="34" charset="0"/>
                  </a:rPr>
                  <a:t>là</a:t>
                </a:r>
                <a:r>
                  <a:rPr lang="en-US" altLang="en-US" sz="2800" dirty="0">
                    <a:cs typeface="Arial" panose="020B0604020202020204" pitchFamily="34" charset="0"/>
                  </a:rPr>
                  <a:t> </a:t>
                </a:r>
                <a:r>
                  <a:rPr lang="en-US" altLang="en-US" sz="2800" dirty="0" err="1">
                    <a:cs typeface="Arial" panose="020B0604020202020204" pitchFamily="34" charset="0"/>
                  </a:rPr>
                  <a:t>tập</a:t>
                </a:r>
                <a:r>
                  <a:rPr lang="en-US" altLang="en-US" sz="2800" dirty="0">
                    <a:cs typeface="Arial" panose="020B0604020202020204" pitchFamily="34" charset="0"/>
                  </a:rPr>
                  <a:t> </a:t>
                </a:r>
                <a:r>
                  <a:rPr lang="en-US" altLang="en-US" sz="2800" dirty="0" err="1">
                    <a:cs typeface="Arial" panose="020B0604020202020204" pitchFamily="34" charset="0"/>
                  </a:rPr>
                  <a:t>hợp</a:t>
                </a:r>
                <a:r>
                  <a:rPr lang="en-US" altLang="en-US" sz="2800" dirty="0">
                    <a:cs typeface="Arial" panose="020B0604020202020204" pitchFamily="34" charset="0"/>
                  </a:rPr>
                  <a:t> </a:t>
                </a:r>
                <a:r>
                  <a:rPr lang="en-US" altLang="en-US" sz="2800" dirty="0" err="1">
                    <a:cs typeface="Arial" panose="020B0604020202020204" pitchFamily="34" charset="0"/>
                  </a:rPr>
                  <a:t>gồm</a:t>
                </a:r>
                <a:r>
                  <a:rPr lang="en-US" altLang="en-US" sz="2800" dirty="0">
                    <a:cs typeface="Arial" panose="020B0604020202020204" pitchFamily="34" charset="0"/>
                  </a:rPr>
                  <a:t> </a:t>
                </a:r>
                <a:r>
                  <a:rPr lang="en-US" altLang="en-US" sz="2800" dirty="0" err="1">
                    <a:cs typeface="Arial" panose="020B0604020202020204" pitchFamily="34" charset="0"/>
                  </a:rPr>
                  <a:t>các</a:t>
                </a:r>
                <a:r>
                  <a:rPr lang="en-US" altLang="en-US" sz="2800" dirty="0">
                    <a:cs typeface="Arial" panose="020B0604020202020204" pitchFamily="34" charset="0"/>
                  </a:rPr>
                  <a:t> </a:t>
                </a:r>
                <a:r>
                  <a:rPr lang="en-US" altLang="en-US" sz="2800" dirty="0" err="1">
                    <a:cs typeface="Arial" panose="020B0604020202020204" pitchFamily="34" charset="0"/>
                  </a:rPr>
                  <a:t>tháng</a:t>
                </a:r>
                <a:r>
                  <a:rPr lang="en-US" altLang="en-US" sz="2800" dirty="0">
                    <a:cs typeface="Arial" panose="020B0604020202020204" pitchFamily="34" charset="0"/>
                  </a:rPr>
                  <a:t> </a:t>
                </a:r>
                <a:r>
                  <a:rPr lang="en-US" altLang="en-US" sz="2800" dirty="0" err="1">
                    <a:cs typeface="Arial" panose="020B0604020202020204" pitchFamily="34" charset="0"/>
                  </a:rPr>
                  <a:t>dương</a:t>
                </a:r>
                <a:r>
                  <a:rPr lang="en-US" altLang="en-US" sz="2800" dirty="0">
                    <a:cs typeface="Arial" panose="020B0604020202020204" pitchFamily="34" charset="0"/>
                  </a:rPr>
                  <a:t> </a:t>
                </a:r>
                <a:r>
                  <a:rPr lang="en-US" altLang="en-US" sz="2800" dirty="0" err="1">
                    <a:cs typeface="Arial" panose="020B0604020202020204" pitchFamily="34" charset="0"/>
                  </a:rPr>
                  <a:t>lịch</a:t>
                </a:r>
                <a:r>
                  <a:rPr lang="en-US" altLang="en-US" sz="2800" dirty="0">
                    <a:cs typeface="Arial" panose="020B0604020202020204" pitchFamily="34" charset="0"/>
                  </a:rPr>
                  <a:t> </a:t>
                </a:r>
                <a:r>
                  <a:rPr lang="en-US" altLang="en-US" sz="2800" dirty="0" err="1">
                    <a:cs typeface="Arial" panose="020B0604020202020204" pitchFamily="34" charset="0"/>
                  </a:rPr>
                  <a:t>có</a:t>
                </a:r>
                <a:r>
                  <a:rPr lang="en-US" altLang="en-US" sz="2800" dirty="0">
                    <a:cs typeface="Arial" panose="020B0604020202020204" pitchFamily="34" charset="0"/>
                  </a:rPr>
                  <a:t> 30 ngày. </a:t>
                </a:r>
                <a:r>
                  <a:rPr lang="en-US" altLang="en-US" sz="2800" dirty="0" err="1">
                    <a:cs typeface="Arial" panose="020B0604020202020204" pitchFamily="34" charset="0"/>
                  </a:rPr>
                  <a:t>Chọn</a:t>
                </a:r>
                <a:r>
                  <a:rPr lang="en-US" altLang="en-US" sz="2800" dirty="0">
                    <a:cs typeface="Arial" panose="020B0604020202020204" pitchFamily="34" charset="0"/>
                  </a:rPr>
                  <a:t> </a:t>
                </a:r>
                <a:r>
                  <a:rPr lang="en-US" altLang="en-US" sz="2800" dirty="0" err="1">
                    <a:cs typeface="Arial" panose="020B0604020202020204" pitchFamily="34" charset="0"/>
                  </a:rPr>
                  <a:t>kí</a:t>
                </a:r>
                <a:r>
                  <a:rPr lang="en-US" altLang="en-US" sz="2800" dirty="0">
                    <a:cs typeface="Arial" panose="020B0604020202020204" pitchFamily="34" charset="0"/>
                  </a:rPr>
                  <a:t> </a:t>
                </a:r>
                <a:r>
                  <a:rPr lang="en-US" altLang="en-US" sz="2800" dirty="0" err="1">
                    <a:cs typeface="Arial" panose="020B0604020202020204" pitchFamily="34" charset="0"/>
                  </a:rPr>
                  <a:t>hiệu</a:t>
                </a:r>
                <a:r>
                  <a:rPr lang="en-US" altLang="en-US" sz="2800" dirty="0"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en-US" sz="280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∈</m:t>
                    </m:r>
                  </m:oMath>
                </a14:m>
                <a:r>
                  <a:rPr lang="en-US" altLang="en-US" sz="2800" dirty="0">
                    <a:cs typeface="Arial" panose="020B0604020202020204" pitchFamily="34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altLang="en-US" sz="280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∉</m:t>
                    </m:r>
                  </m:oMath>
                </a14:m>
                <a:r>
                  <a:rPr lang="en-US" altLang="en-US" sz="2800" dirty="0">
                    <a:cs typeface="Arial" panose="020B0604020202020204" pitchFamily="34" charset="0"/>
                  </a:rPr>
                  <a:t> </a:t>
                </a:r>
                <a:r>
                  <a:rPr lang="en-US" altLang="en-US" sz="2800" dirty="0" err="1">
                    <a:cs typeface="Arial" panose="020B0604020202020204" pitchFamily="34" charset="0"/>
                  </a:rPr>
                  <a:t>thích</a:t>
                </a:r>
                <a:r>
                  <a:rPr lang="en-US" altLang="en-US" sz="2800" dirty="0">
                    <a:cs typeface="Arial" panose="020B0604020202020204" pitchFamily="34" charset="0"/>
                  </a:rPr>
                  <a:t> </a:t>
                </a:r>
                <a:r>
                  <a:rPr lang="en-US" altLang="en-US" sz="2800" dirty="0" err="1">
                    <a:cs typeface="Arial" panose="020B0604020202020204" pitchFamily="34" charset="0"/>
                  </a:rPr>
                  <a:t>hợp</a:t>
                </a:r>
                <a:r>
                  <a:rPr lang="en-US" altLang="en-US" sz="2800" dirty="0">
                    <a:cs typeface="Arial" panose="020B0604020202020204" pitchFamily="34" charset="0"/>
                  </a:rPr>
                  <a:t> </a:t>
                </a:r>
                <a:r>
                  <a:rPr lang="en-US" altLang="en-US" sz="2800" dirty="0" err="1">
                    <a:cs typeface="Arial" panose="020B0604020202020204" pitchFamily="34" charset="0"/>
                  </a:rPr>
                  <a:t>cho</a:t>
                </a:r>
                <a:r>
                  <a:rPr lang="en-US" altLang="en-US" sz="2800" dirty="0">
                    <a:cs typeface="Arial" panose="020B0604020202020204" pitchFamily="34" charset="0"/>
                  </a:rPr>
                  <a:t> </a:t>
                </a:r>
              </a:p>
              <a:p>
                <a:pPr>
                  <a:lnSpc>
                    <a:spcPct val="150000"/>
                  </a:lnSpc>
                  <a:spcBef>
                    <a:spcPts val="600"/>
                  </a:spcBef>
                  <a:spcAft>
                    <a:spcPts val="600"/>
                  </a:spcAft>
                  <a:buFontTx/>
                  <a:buNone/>
                </a:pPr>
                <a:r>
                  <a:rPr lang="en-US" altLang="en-US" sz="2800" dirty="0">
                    <a:cs typeface="Arial" panose="020B0604020202020204" pitchFamily="34" charset="0"/>
                  </a:rPr>
                  <a:t>a) </a:t>
                </a:r>
                <a:r>
                  <a:rPr lang="en-US" altLang="en-US" sz="2800" dirty="0" err="1">
                    <a:cs typeface="Arial" panose="020B0604020202020204" pitchFamily="34" charset="0"/>
                  </a:rPr>
                  <a:t>Tháng</a:t>
                </a:r>
                <a:r>
                  <a:rPr lang="en-US" altLang="en-US" sz="2800" dirty="0">
                    <a:cs typeface="Arial" panose="020B0604020202020204" pitchFamily="34" charset="0"/>
                  </a:rPr>
                  <a:t> 2        </a:t>
                </a:r>
                <a:r>
                  <a:rPr lang="en-US" altLang="en-US" sz="2800" i="1" dirty="0">
                    <a:cs typeface="Arial" panose="020B0604020202020204" pitchFamily="34" charset="0"/>
                  </a:rPr>
                  <a:t>H</a:t>
                </a:r>
                <a:r>
                  <a:rPr lang="en-US" altLang="en-US" sz="2800" dirty="0">
                    <a:cs typeface="Arial" panose="020B0604020202020204" pitchFamily="34" charset="0"/>
                  </a:rPr>
                  <a:t>;</a:t>
                </a:r>
              </a:p>
              <a:p>
                <a:pPr>
                  <a:lnSpc>
                    <a:spcPct val="150000"/>
                  </a:lnSpc>
                  <a:spcBef>
                    <a:spcPts val="600"/>
                  </a:spcBef>
                  <a:spcAft>
                    <a:spcPts val="600"/>
                  </a:spcAft>
                  <a:buFontTx/>
                  <a:buNone/>
                </a:pPr>
                <a:r>
                  <a:rPr lang="en-US" altLang="en-US" sz="2800" dirty="0">
                    <a:cs typeface="Arial" panose="020B0604020202020204" pitchFamily="34" charset="0"/>
                  </a:rPr>
                  <a:t>b) </a:t>
                </a:r>
                <a:r>
                  <a:rPr lang="en-US" altLang="en-US" sz="2800" dirty="0" err="1">
                    <a:cs typeface="Arial" panose="020B0604020202020204" pitchFamily="34" charset="0"/>
                  </a:rPr>
                  <a:t>Tháng</a:t>
                </a:r>
                <a:r>
                  <a:rPr lang="en-US" altLang="en-US" sz="2800" dirty="0">
                    <a:cs typeface="Arial" panose="020B0604020202020204" pitchFamily="34" charset="0"/>
                  </a:rPr>
                  <a:t> 4        </a:t>
                </a:r>
                <a:r>
                  <a:rPr lang="en-US" altLang="en-US" sz="2800" i="1" dirty="0">
                    <a:cs typeface="Arial" panose="020B0604020202020204" pitchFamily="34" charset="0"/>
                  </a:rPr>
                  <a:t>H</a:t>
                </a:r>
                <a:r>
                  <a:rPr lang="en-US" altLang="en-US" sz="2800" dirty="0">
                    <a:cs typeface="Arial" panose="020B0604020202020204" pitchFamily="34" charset="0"/>
                  </a:rPr>
                  <a:t>;</a:t>
                </a:r>
              </a:p>
              <a:p>
                <a:pPr>
                  <a:lnSpc>
                    <a:spcPct val="150000"/>
                  </a:lnSpc>
                  <a:spcBef>
                    <a:spcPts val="600"/>
                  </a:spcBef>
                  <a:spcAft>
                    <a:spcPts val="600"/>
                  </a:spcAft>
                  <a:buFontTx/>
                  <a:buNone/>
                </a:pPr>
                <a:r>
                  <a:rPr lang="en-US" altLang="en-US" sz="2800" dirty="0">
                    <a:cs typeface="Arial" panose="020B0604020202020204" pitchFamily="34" charset="0"/>
                  </a:rPr>
                  <a:t>c) </a:t>
                </a:r>
                <a:r>
                  <a:rPr lang="en-US" altLang="en-US" sz="2800" dirty="0" err="1">
                    <a:cs typeface="Arial" panose="020B0604020202020204" pitchFamily="34" charset="0"/>
                  </a:rPr>
                  <a:t>Tháng</a:t>
                </a:r>
                <a:r>
                  <a:rPr lang="en-US" altLang="en-US" sz="2800" dirty="0">
                    <a:cs typeface="Arial" panose="020B0604020202020204" pitchFamily="34" charset="0"/>
                  </a:rPr>
                  <a:t> 12        </a:t>
                </a:r>
                <a:r>
                  <a:rPr lang="en-US" altLang="en-US" sz="2800" i="1" dirty="0">
                    <a:cs typeface="Arial" panose="020B0604020202020204" pitchFamily="34" charset="0"/>
                  </a:rPr>
                  <a:t>H</a:t>
                </a:r>
                <a:r>
                  <a:rPr lang="en-US" altLang="en-US" sz="2800" dirty="0">
                    <a:cs typeface="Arial" panose="020B0604020202020204" pitchFamily="34" charset="0"/>
                  </a:rPr>
                  <a:t>.</a:t>
                </a:r>
                <a:endParaRPr lang="en-US" altLang="en-US" sz="2800" b="1" dirty="0">
                  <a:solidFill>
                    <a:srgbClr val="0070C0"/>
                  </a:solidFill>
                  <a:cs typeface="Arial" panose="020B0604020202020204" pitchFamily="34" charset="0"/>
                </a:endParaRPr>
              </a:p>
              <a:p>
                <a:pPr>
                  <a:lnSpc>
                    <a:spcPct val="150000"/>
                  </a:lnSpc>
                  <a:spcBef>
                    <a:spcPts val="600"/>
                  </a:spcBef>
                  <a:spcAft>
                    <a:spcPts val="600"/>
                  </a:spcAft>
                  <a:buFontTx/>
                  <a:buNone/>
                </a:pPr>
                <a:endParaRPr lang="en-US" altLang="en-US" sz="2800" b="1" dirty="0">
                  <a:solidFill>
                    <a:srgbClr val="0070C0"/>
                  </a:solidFill>
                  <a:cs typeface="Arial" panose="020B0604020202020204" pitchFamily="34" charset="0"/>
                </a:endParaRPr>
              </a:p>
              <a:p>
                <a:pPr>
                  <a:lnSpc>
                    <a:spcPct val="150000"/>
                  </a:lnSpc>
                  <a:spcBef>
                    <a:spcPts val="600"/>
                  </a:spcBef>
                  <a:spcAft>
                    <a:spcPts val="600"/>
                  </a:spcAft>
                  <a:buFontTx/>
                  <a:buNone/>
                </a:pPr>
                <a:endParaRPr lang="en-US" altLang="en-US" sz="2800" b="1" dirty="0">
                  <a:solidFill>
                    <a:srgbClr val="0070C0"/>
                  </a:solidFill>
                  <a:cs typeface="Arial" panose="020B0604020202020204" pitchFamily="34" charset="0"/>
                </a:endParaRPr>
              </a:p>
              <a:p>
                <a:pPr>
                  <a:lnSpc>
                    <a:spcPct val="150000"/>
                  </a:lnSpc>
                  <a:spcBef>
                    <a:spcPts val="600"/>
                  </a:spcBef>
                  <a:spcAft>
                    <a:spcPts val="600"/>
                  </a:spcAft>
                  <a:buNone/>
                </a:pPr>
                <a:endParaRPr lang="en-US" altLang="en-US" sz="2800" dirty="0">
                  <a:solidFill>
                    <a:schemeClr val="tx1"/>
                  </a:solidFill>
                  <a:cs typeface="Arial" panose="020B0604020202020204" pitchFamily="34" charset="0"/>
                </a:endParaRPr>
              </a:p>
              <a:p>
                <a:pPr>
                  <a:lnSpc>
                    <a:spcPct val="150000"/>
                  </a:lnSpc>
                  <a:spcBef>
                    <a:spcPts val="600"/>
                  </a:spcBef>
                  <a:spcAft>
                    <a:spcPts val="600"/>
                  </a:spcAft>
                  <a:buFontTx/>
                  <a:buNone/>
                </a:pPr>
                <a:endParaRPr lang="en-US" altLang="en-US" sz="2800" dirty="0">
                  <a:cs typeface="Arial" panose="020B0604020202020204" pitchFamily="34" charset="0"/>
                </a:endParaRPr>
              </a:p>
              <a:p>
                <a:pPr>
                  <a:lnSpc>
                    <a:spcPct val="150000"/>
                  </a:lnSpc>
                  <a:spcBef>
                    <a:spcPts val="600"/>
                  </a:spcBef>
                  <a:spcAft>
                    <a:spcPts val="600"/>
                  </a:spcAft>
                  <a:buFontTx/>
                  <a:buNone/>
                </a:pPr>
                <a:endParaRPr lang="en-US" altLang="en-US" sz="2800" dirty="0">
                  <a:solidFill>
                    <a:schemeClr val="tx1"/>
                  </a:solidFill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12" name="Text Box 10">
                <a:extLst>
                  <a:ext uri="{FF2B5EF4-FFF2-40B4-BE49-F238E27FC236}">
                    <a16:creationId xmlns:a16="http://schemas.microsoft.com/office/drawing/2014/main" id="{D025C37D-0A8F-4F85-87D1-72660E00266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428750" y="1017382"/>
                <a:ext cx="10073423" cy="8507137"/>
              </a:xfrm>
              <a:prstGeom prst="rect">
                <a:avLst/>
              </a:prstGeom>
              <a:blipFill>
                <a:blip r:embed="rId2"/>
                <a:stretch>
                  <a:fillRect l="-1210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Rectangle 17">
            <a:extLst>
              <a:ext uri="{FF2B5EF4-FFF2-40B4-BE49-F238E27FC236}">
                <a16:creationId xmlns:a16="http://schemas.microsoft.com/office/drawing/2014/main" id="{33E5B334-81B6-473E-A89A-4668E147EDC8}"/>
              </a:ext>
            </a:extLst>
          </p:cNvPr>
          <p:cNvSpPr/>
          <p:nvPr/>
        </p:nvSpPr>
        <p:spPr>
          <a:xfrm>
            <a:off x="8094160" y="2555762"/>
            <a:ext cx="482281" cy="50274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?</a:t>
            </a:r>
            <a:endParaRPr lang="en-US" sz="28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43608A1F-987A-4222-A587-0A70692BA310}"/>
              </a:ext>
            </a:extLst>
          </p:cNvPr>
          <p:cNvSpPr/>
          <p:nvPr/>
        </p:nvSpPr>
        <p:spPr>
          <a:xfrm>
            <a:off x="3433024" y="3462507"/>
            <a:ext cx="526071" cy="445831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?</a:t>
            </a:r>
            <a:endParaRPr lang="en-US" sz="28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ED3F5A4E-C86D-4AD6-8F88-F6C67E97531F}"/>
              </a:ext>
            </a:extLst>
          </p:cNvPr>
          <p:cNvSpPr/>
          <p:nvPr/>
        </p:nvSpPr>
        <p:spPr>
          <a:xfrm>
            <a:off x="3433023" y="4113670"/>
            <a:ext cx="526071" cy="445831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?</a:t>
            </a:r>
            <a:endParaRPr lang="en-US" sz="28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27FD0BF5-DE14-4E93-8A34-B30E85CBDEA1}"/>
              </a:ext>
            </a:extLst>
          </p:cNvPr>
          <p:cNvSpPr/>
          <p:nvPr/>
        </p:nvSpPr>
        <p:spPr>
          <a:xfrm>
            <a:off x="3570038" y="4901266"/>
            <a:ext cx="526071" cy="445831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?</a:t>
            </a:r>
            <a:endParaRPr lang="en-US" sz="28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Rectangle 27">
                <a:extLst>
                  <a:ext uri="{FF2B5EF4-FFF2-40B4-BE49-F238E27FC236}">
                    <a16:creationId xmlns:a16="http://schemas.microsoft.com/office/drawing/2014/main" id="{A050A9AC-09FC-4B25-8A80-E0EDE4F3BCEB}"/>
                  </a:ext>
                </a:extLst>
              </p:cNvPr>
              <p:cNvSpPr/>
              <p:nvPr/>
            </p:nvSpPr>
            <p:spPr>
              <a:xfrm>
                <a:off x="3420177" y="4096916"/>
                <a:ext cx="538917" cy="479338"/>
              </a:xfrm>
              <a:prstGeom prst="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algn="ctr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 smtClean="0">
                          <a:solidFill>
                            <a:srgbClr val="FF0000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∈</m:t>
                      </m:r>
                    </m:oMath>
                  </m:oMathPara>
                </a14:m>
                <a:endParaRPr lang="en-US" sz="2800" dirty="0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8" name="Rectangle 27">
                <a:extLst>
                  <a:ext uri="{FF2B5EF4-FFF2-40B4-BE49-F238E27FC236}">
                    <a16:creationId xmlns:a16="http://schemas.microsoft.com/office/drawing/2014/main" id="{A050A9AC-09FC-4B25-8A80-E0EDE4F3BCE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20177" y="4096916"/>
                <a:ext cx="538917" cy="479338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Rectangle 31">
                <a:extLst>
                  <a:ext uri="{FF2B5EF4-FFF2-40B4-BE49-F238E27FC236}">
                    <a16:creationId xmlns:a16="http://schemas.microsoft.com/office/drawing/2014/main" id="{7981A57E-3103-47DC-B5CB-826F3E0F851F}"/>
                  </a:ext>
                </a:extLst>
              </p:cNvPr>
              <p:cNvSpPr/>
              <p:nvPr/>
            </p:nvSpPr>
            <p:spPr>
              <a:xfrm>
                <a:off x="3435766" y="3429000"/>
                <a:ext cx="538917" cy="479338"/>
              </a:xfrm>
              <a:prstGeom prst="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algn="ctr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 smtClean="0">
                          <a:solidFill>
                            <a:srgbClr val="FF0000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∉</m:t>
                      </m:r>
                    </m:oMath>
                  </m:oMathPara>
                </a14:m>
                <a:endParaRPr lang="en-US" sz="2800" dirty="0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2" name="Rectangle 31">
                <a:extLst>
                  <a:ext uri="{FF2B5EF4-FFF2-40B4-BE49-F238E27FC236}">
                    <a16:creationId xmlns:a16="http://schemas.microsoft.com/office/drawing/2014/main" id="{7981A57E-3103-47DC-B5CB-826F3E0F851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35766" y="3429000"/>
                <a:ext cx="538917" cy="479338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Rectangle 22">
                <a:extLst>
                  <a:ext uri="{FF2B5EF4-FFF2-40B4-BE49-F238E27FC236}">
                    <a16:creationId xmlns:a16="http://schemas.microsoft.com/office/drawing/2014/main" id="{E948CB42-E42F-4B06-966B-9F2BFE4F209A}"/>
                  </a:ext>
                </a:extLst>
              </p:cNvPr>
              <p:cNvSpPr/>
              <p:nvPr/>
            </p:nvSpPr>
            <p:spPr>
              <a:xfrm>
                <a:off x="3557192" y="4901266"/>
                <a:ext cx="538917" cy="479338"/>
              </a:xfrm>
              <a:prstGeom prst="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algn="ctr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 smtClean="0">
                          <a:solidFill>
                            <a:srgbClr val="FF0000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∉</m:t>
                      </m:r>
                    </m:oMath>
                  </m:oMathPara>
                </a14:m>
                <a:endParaRPr lang="en-US" sz="2800" dirty="0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3" name="Rectangle 22">
                <a:extLst>
                  <a:ext uri="{FF2B5EF4-FFF2-40B4-BE49-F238E27FC236}">
                    <a16:creationId xmlns:a16="http://schemas.microsoft.com/office/drawing/2014/main" id="{E948CB42-E42F-4B06-966B-9F2BFE4F209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57192" y="4901266"/>
                <a:ext cx="538917" cy="479338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3" name="!!3">
            <a:extLst>
              <a:ext uri="{FF2B5EF4-FFF2-40B4-BE49-F238E27FC236}">
                <a16:creationId xmlns:a16="http://schemas.microsoft.com/office/drawing/2014/main" id="{7AF04DF3-A798-4005-8FB1-CC52A4A6C7A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1541518" cy="1387366"/>
          </a:xfrm>
          <a:prstGeom prst="rect">
            <a:avLst/>
          </a:prstGeom>
        </p:spPr>
      </p:pic>
      <p:sp>
        <p:nvSpPr>
          <p:cNvPr id="15" name="Title 1">
            <a:extLst>
              <a:ext uri="{FF2B5EF4-FFF2-40B4-BE49-F238E27FC236}">
                <a16:creationId xmlns:a16="http://schemas.microsoft.com/office/drawing/2014/main" id="{2D8DDB86-2F87-44BD-96B8-0200CE91B628}"/>
              </a:ext>
            </a:extLst>
          </p:cNvPr>
          <p:cNvSpPr txBox="1">
            <a:spLocks/>
          </p:cNvSpPr>
          <p:nvPr/>
        </p:nvSpPr>
        <p:spPr>
          <a:xfrm>
            <a:off x="3773310" y="24043"/>
            <a:ext cx="4660130" cy="665018"/>
          </a:xfrm>
          <a:prstGeom prst="rect">
            <a:avLst/>
          </a:prstGeom>
          <a:solidFill>
            <a:srgbClr val="92D050"/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 cap="none">
                <a:ln w="3175" cmpd="sng">
                  <a:noFill/>
                </a:ln>
                <a:solidFill>
                  <a:schemeClr val="dk1"/>
                </a:solidFill>
                <a:effectLst/>
                <a:latin typeface="+mn-lt"/>
                <a:ea typeface="+mn-ea"/>
                <a:cs typeface="+mn-cs"/>
              </a:defRPr>
            </a:lvl1pPr>
            <a:lvl2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000" b="1" dirty="0">
                <a:latin typeface="Arial" panose="020B0604020202020204" pitchFamily="34" charset="0"/>
                <a:cs typeface="Arial" panose="020B0604020202020204" pitchFamily="34" charset="0"/>
              </a:rPr>
              <a:t>§ 1: TẬP HỢP (</a:t>
            </a:r>
            <a:r>
              <a:rPr lang="en-US" sz="3000" b="1" dirty="0" err="1">
                <a:latin typeface="Arial" panose="020B0604020202020204" pitchFamily="34" charset="0"/>
                <a:cs typeface="Arial" panose="020B0604020202020204" pitchFamily="34" charset="0"/>
              </a:rPr>
              <a:t>Tiết</a:t>
            </a:r>
            <a:r>
              <a:rPr lang="en-US" sz="3000" b="1" dirty="0">
                <a:latin typeface="Arial" panose="020B0604020202020204" pitchFamily="34" charset="0"/>
                <a:cs typeface="Arial" panose="020B0604020202020204" pitchFamily="34" charset="0"/>
              </a:rPr>
              <a:t> 2)</a:t>
            </a:r>
          </a:p>
        </p:txBody>
      </p:sp>
    </p:spTree>
    <p:extLst>
      <p:ext uri="{BB962C8B-B14F-4D97-AF65-F5344CB8AC3E}">
        <p14:creationId xmlns:p14="http://schemas.microsoft.com/office/powerpoint/2010/main" val="185269398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2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6" grpId="0" animBg="1"/>
      <p:bldP spid="27" grpId="0" animBg="1"/>
      <p:bldP spid="28" grpId="0" animBg="1"/>
      <p:bldP spid="32" grpId="0" animBg="1"/>
      <p:bldP spid="2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 Box 10">
            <a:extLst>
              <a:ext uri="{FF2B5EF4-FFF2-40B4-BE49-F238E27FC236}">
                <a16:creationId xmlns:a16="http://schemas.microsoft.com/office/drawing/2014/main" id="{5B8DEE80-41F4-41BA-BEAB-36242DE7E0B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3930" y="697292"/>
            <a:ext cx="11635086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800" b="1" dirty="0">
                <a:solidFill>
                  <a:srgbClr val="0070C0"/>
                </a:solidFill>
                <a:cs typeface="Arial" panose="020B0604020202020204" pitchFamily="34" charset="0"/>
              </a:rPr>
              <a:t>4. </a:t>
            </a:r>
            <a:r>
              <a:rPr lang="en-US" altLang="en-US" sz="2800" b="1" dirty="0" err="1">
                <a:solidFill>
                  <a:srgbClr val="0070C0"/>
                </a:solidFill>
                <a:cs typeface="Arial" panose="020B0604020202020204" pitchFamily="34" charset="0"/>
              </a:rPr>
              <a:t>Cách</a:t>
            </a:r>
            <a:r>
              <a:rPr lang="en-US" altLang="en-US" sz="2800" b="1" dirty="0">
                <a:solidFill>
                  <a:srgbClr val="0070C0"/>
                </a:solidFill>
                <a:cs typeface="Arial" panose="020B0604020202020204" pitchFamily="34" charset="0"/>
              </a:rPr>
              <a:t> </a:t>
            </a:r>
            <a:r>
              <a:rPr lang="en-US" altLang="en-US" sz="2800" b="1" dirty="0" err="1">
                <a:solidFill>
                  <a:srgbClr val="0070C0"/>
                </a:solidFill>
                <a:cs typeface="Arial" panose="020B0604020202020204" pitchFamily="34" charset="0"/>
              </a:rPr>
              <a:t>cho</a:t>
            </a:r>
            <a:r>
              <a:rPr lang="en-US" altLang="en-US" sz="2800" b="1" dirty="0">
                <a:solidFill>
                  <a:srgbClr val="0070C0"/>
                </a:solidFill>
                <a:cs typeface="Arial" panose="020B0604020202020204" pitchFamily="34" charset="0"/>
              </a:rPr>
              <a:t> </a:t>
            </a:r>
            <a:r>
              <a:rPr lang="en-US" altLang="en-US" sz="2800" b="1" dirty="0" err="1">
                <a:solidFill>
                  <a:srgbClr val="0070C0"/>
                </a:solidFill>
                <a:cs typeface="Arial" panose="020B0604020202020204" pitchFamily="34" charset="0"/>
              </a:rPr>
              <a:t>một</a:t>
            </a:r>
            <a:r>
              <a:rPr lang="en-US" altLang="en-US" sz="2800" b="1" dirty="0">
                <a:solidFill>
                  <a:srgbClr val="0070C0"/>
                </a:solidFill>
                <a:cs typeface="Arial" panose="020B0604020202020204" pitchFamily="34" charset="0"/>
              </a:rPr>
              <a:t> </a:t>
            </a:r>
            <a:r>
              <a:rPr lang="en-US" altLang="en-US" sz="2800" b="1" dirty="0" err="1">
                <a:solidFill>
                  <a:srgbClr val="0070C0"/>
                </a:solidFill>
                <a:cs typeface="Arial" panose="020B0604020202020204" pitchFamily="34" charset="0"/>
              </a:rPr>
              <a:t>tập</a:t>
            </a:r>
            <a:r>
              <a:rPr lang="en-US" altLang="en-US" sz="2800" b="1" dirty="0">
                <a:solidFill>
                  <a:srgbClr val="0070C0"/>
                </a:solidFill>
                <a:cs typeface="Arial" panose="020B0604020202020204" pitchFamily="34" charset="0"/>
              </a:rPr>
              <a:t> </a:t>
            </a:r>
            <a:r>
              <a:rPr lang="en-US" altLang="en-US" sz="2800" b="1" dirty="0" err="1">
                <a:solidFill>
                  <a:srgbClr val="0070C0"/>
                </a:solidFill>
                <a:cs typeface="Arial" panose="020B0604020202020204" pitchFamily="34" charset="0"/>
              </a:rPr>
              <a:t>hợp</a:t>
            </a:r>
            <a:endParaRPr lang="en-US" altLang="en-US" sz="2800" b="1" dirty="0">
              <a:solidFill>
                <a:srgbClr val="0070C0"/>
              </a:solidFill>
              <a:cs typeface="Arial" panose="020B0604020202020204" pitchFamily="34" charset="0"/>
            </a:endParaRPr>
          </a:p>
        </p:txBody>
      </p:sp>
      <p:sp>
        <p:nvSpPr>
          <p:cNvPr id="16" name="Text Box 10">
            <a:extLst>
              <a:ext uri="{FF2B5EF4-FFF2-40B4-BE49-F238E27FC236}">
                <a16:creationId xmlns:a16="http://schemas.microsoft.com/office/drawing/2014/main" id="{07E027E5-CFBF-4280-8F90-9A6CE884796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3930" y="1314145"/>
            <a:ext cx="9065903" cy="18158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800" dirty="0">
                <a:cs typeface="Arial" panose="020B0604020202020204" pitchFamily="34" charset="0"/>
              </a:rPr>
              <a:t>Quan </a:t>
            </a:r>
            <a:r>
              <a:rPr lang="en-US" altLang="en-US" sz="2800" dirty="0" err="1">
                <a:cs typeface="Arial" panose="020B0604020202020204" pitchFamily="34" charset="0"/>
              </a:rPr>
              <a:t>sát</a:t>
            </a:r>
            <a:r>
              <a:rPr lang="en-US" altLang="en-US" sz="2800" dirty="0">
                <a:cs typeface="Arial" panose="020B0604020202020204" pitchFamily="34" charset="0"/>
              </a:rPr>
              <a:t> </a:t>
            </a:r>
            <a:r>
              <a:rPr lang="en-US" altLang="en-US" sz="2800" dirty="0" err="1">
                <a:cs typeface="Arial" panose="020B0604020202020204" pitchFamily="34" charset="0"/>
              </a:rPr>
              <a:t>các</a:t>
            </a:r>
            <a:r>
              <a:rPr lang="en-US" altLang="en-US" sz="2800" dirty="0">
                <a:cs typeface="Arial" panose="020B0604020202020204" pitchFamily="34" charset="0"/>
              </a:rPr>
              <a:t> </a:t>
            </a:r>
            <a:r>
              <a:rPr lang="en-US" altLang="en-US" sz="2800" dirty="0" err="1">
                <a:cs typeface="Arial" panose="020B0604020202020204" pitchFamily="34" charset="0"/>
              </a:rPr>
              <a:t>số</a:t>
            </a:r>
            <a:r>
              <a:rPr lang="en-US" altLang="en-US" sz="2800" dirty="0">
                <a:cs typeface="Arial" panose="020B0604020202020204" pitchFamily="34" charset="0"/>
              </a:rPr>
              <a:t> </a:t>
            </a:r>
            <a:r>
              <a:rPr lang="en-US" altLang="en-US" sz="2800" dirty="0" err="1">
                <a:cs typeface="Arial" panose="020B0604020202020204" pitchFamily="34" charset="0"/>
              </a:rPr>
              <a:t>được</a:t>
            </a:r>
            <a:r>
              <a:rPr lang="en-US" altLang="en-US" sz="2800" dirty="0">
                <a:cs typeface="Arial" panose="020B0604020202020204" pitchFamily="34" charset="0"/>
              </a:rPr>
              <a:t> </a:t>
            </a:r>
            <a:r>
              <a:rPr lang="en-US" altLang="en-US" sz="2800" dirty="0" err="1">
                <a:cs typeface="Arial" panose="020B0604020202020204" pitchFamily="34" charset="0"/>
              </a:rPr>
              <a:t>cho</a:t>
            </a:r>
            <a:r>
              <a:rPr lang="en-US" altLang="en-US" sz="2800" dirty="0">
                <a:cs typeface="Arial" panose="020B0604020202020204" pitchFamily="34" charset="0"/>
              </a:rPr>
              <a:t> ở </a:t>
            </a:r>
            <a:r>
              <a:rPr lang="en-US" altLang="en-US" sz="2800" dirty="0" err="1">
                <a:cs typeface="Arial" panose="020B0604020202020204" pitchFamily="34" charset="0"/>
              </a:rPr>
              <a:t>Hình</a:t>
            </a:r>
            <a:r>
              <a:rPr lang="en-US" altLang="en-US" sz="2800" dirty="0">
                <a:cs typeface="Arial" panose="020B0604020202020204" pitchFamily="34" charset="0"/>
              </a:rPr>
              <a:t> 2 </a:t>
            </a:r>
            <a:r>
              <a:rPr lang="en-US" altLang="en-US" sz="2800" b="1" dirty="0">
                <a:cs typeface="Arial" panose="020B0604020202020204" pitchFamily="34" charset="0"/>
              </a:rPr>
              <a:t>(SGK/Tr6)</a:t>
            </a:r>
          </a:p>
          <a:p>
            <a:pPr>
              <a:spcBef>
                <a:spcPct val="50000"/>
              </a:spcBef>
              <a:buFontTx/>
              <a:buNone/>
            </a:pPr>
            <a:r>
              <a:rPr lang="en-US" altLang="en-US" sz="2800" dirty="0">
                <a:cs typeface="Arial" panose="020B0604020202020204" pitchFamily="34" charset="0"/>
              </a:rPr>
              <a:t>a) </a:t>
            </a:r>
            <a:r>
              <a:rPr lang="en-US" altLang="en-US" sz="2800" dirty="0" err="1">
                <a:cs typeface="Arial" panose="020B0604020202020204" pitchFamily="34" charset="0"/>
              </a:rPr>
              <a:t>Liệt</a:t>
            </a:r>
            <a:r>
              <a:rPr lang="en-US" altLang="en-US" sz="2800" dirty="0">
                <a:cs typeface="Arial" panose="020B0604020202020204" pitchFamily="34" charset="0"/>
              </a:rPr>
              <a:t> </a:t>
            </a:r>
            <a:r>
              <a:rPr lang="en-US" altLang="en-US" sz="2800" dirty="0" err="1">
                <a:cs typeface="Arial" panose="020B0604020202020204" pitchFamily="34" charset="0"/>
              </a:rPr>
              <a:t>kê</a:t>
            </a:r>
            <a:r>
              <a:rPr lang="en-US" altLang="en-US" sz="2800" dirty="0">
                <a:cs typeface="Arial" panose="020B0604020202020204" pitchFamily="34" charset="0"/>
              </a:rPr>
              <a:t> </a:t>
            </a:r>
            <a:r>
              <a:rPr lang="en-US" altLang="en-US" sz="2800" dirty="0" err="1">
                <a:cs typeface="Arial" panose="020B0604020202020204" pitchFamily="34" charset="0"/>
              </a:rPr>
              <a:t>các</a:t>
            </a:r>
            <a:r>
              <a:rPr lang="en-US" altLang="en-US" sz="2800" dirty="0">
                <a:cs typeface="Arial" panose="020B0604020202020204" pitchFamily="34" charset="0"/>
              </a:rPr>
              <a:t> </a:t>
            </a:r>
            <a:r>
              <a:rPr lang="en-US" altLang="en-US" sz="2800" dirty="0" err="1">
                <a:cs typeface="Arial" panose="020B0604020202020204" pitchFamily="34" charset="0"/>
              </a:rPr>
              <a:t>phần</a:t>
            </a:r>
            <a:r>
              <a:rPr lang="en-US" altLang="en-US" sz="2800" dirty="0">
                <a:cs typeface="Arial" panose="020B0604020202020204" pitchFamily="34" charset="0"/>
              </a:rPr>
              <a:t> </a:t>
            </a:r>
            <a:r>
              <a:rPr lang="en-US" altLang="en-US" sz="2800" dirty="0" err="1">
                <a:cs typeface="Arial" panose="020B0604020202020204" pitchFamily="34" charset="0"/>
              </a:rPr>
              <a:t>tử</a:t>
            </a:r>
            <a:r>
              <a:rPr lang="en-US" altLang="en-US" sz="2800" dirty="0">
                <a:cs typeface="Arial" panose="020B0604020202020204" pitchFamily="34" charset="0"/>
              </a:rPr>
              <a:t> </a:t>
            </a:r>
            <a:r>
              <a:rPr lang="en-US" altLang="en-US" sz="2800" dirty="0" err="1">
                <a:cs typeface="Arial" panose="020B0604020202020204" pitchFamily="34" charset="0"/>
              </a:rPr>
              <a:t>của</a:t>
            </a:r>
            <a:r>
              <a:rPr lang="en-US" altLang="en-US" sz="2800" dirty="0">
                <a:cs typeface="Arial" panose="020B0604020202020204" pitchFamily="34" charset="0"/>
              </a:rPr>
              <a:t> </a:t>
            </a:r>
            <a:r>
              <a:rPr lang="en-US" altLang="en-US" sz="2800" dirty="0" err="1">
                <a:cs typeface="Arial" panose="020B0604020202020204" pitchFamily="34" charset="0"/>
              </a:rPr>
              <a:t>tập</a:t>
            </a:r>
            <a:r>
              <a:rPr lang="en-US" altLang="en-US" sz="2800" dirty="0">
                <a:cs typeface="Arial" panose="020B0604020202020204" pitchFamily="34" charset="0"/>
              </a:rPr>
              <a:t> </a:t>
            </a:r>
            <a:r>
              <a:rPr lang="en-US" altLang="en-US" sz="2800" dirty="0" err="1">
                <a:cs typeface="Arial" panose="020B0604020202020204" pitchFamily="34" charset="0"/>
              </a:rPr>
              <a:t>hợp</a:t>
            </a:r>
            <a:r>
              <a:rPr lang="en-US" altLang="en-US" sz="2800" dirty="0">
                <a:cs typeface="Arial" panose="020B0604020202020204" pitchFamily="34" charset="0"/>
              </a:rPr>
              <a:t> </a:t>
            </a:r>
            <a:r>
              <a:rPr lang="en-US" altLang="en-US" sz="2800" i="1" dirty="0">
                <a:cs typeface="Arial" panose="020B0604020202020204" pitchFamily="34" charset="0"/>
              </a:rPr>
              <a:t>A</a:t>
            </a:r>
            <a:r>
              <a:rPr lang="en-US" altLang="en-US" sz="2800" dirty="0">
                <a:cs typeface="Arial" panose="020B0604020202020204" pitchFamily="34" charset="0"/>
              </a:rPr>
              <a:t> </a:t>
            </a:r>
            <a:r>
              <a:rPr lang="en-US" altLang="en-US" sz="2800" dirty="0" err="1">
                <a:cs typeface="Arial" panose="020B0604020202020204" pitchFamily="34" charset="0"/>
              </a:rPr>
              <a:t>và</a:t>
            </a:r>
            <a:r>
              <a:rPr lang="en-US" altLang="en-US" sz="2800" dirty="0">
                <a:cs typeface="Arial" panose="020B0604020202020204" pitchFamily="34" charset="0"/>
              </a:rPr>
              <a:t> </a:t>
            </a:r>
            <a:r>
              <a:rPr lang="en-US" altLang="en-US" sz="2800" dirty="0" err="1">
                <a:cs typeface="Arial" panose="020B0604020202020204" pitchFamily="34" charset="0"/>
              </a:rPr>
              <a:t>viết</a:t>
            </a:r>
            <a:r>
              <a:rPr lang="en-US" altLang="en-US" sz="2800" dirty="0">
                <a:cs typeface="Arial" panose="020B0604020202020204" pitchFamily="34" charset="0"/>
              </a:rPr>
              <a:t> </a:t>
            </a:r>
            <a:r>
              <a:rPr lang="en-US" altLang="en-US" sz="2800" dirty="0" err="1">
                <a:cs typeface="Arial" panose="020B0604020202020204" pitchFamily="34" charset="0"/>
              </a:rPr>
              <a:t>tập</a:t>
            </a:r>
            <a:r>
              <a:rPr lang="en-US" altLang="en-US" sz="2800" dirty="0">
                <a:cs typeface="Arial" panose="020B0604020202020204" pitchFamily="34" charset="0"/>
              </a:rPr>
              <a:t> </a:t>
            </a:r>
            <a:r>
              <a:rPr lang="en-US" altLang="en-US" sz="2800" dirty="0" err="1">
                <a:cs typeface="Arial" panose="020B0604020202020204" pitchFamily="34" charset="0"/>
              </a:rPr>
              <a:t>hợp</a:t>
            </a:r>
            <a:r>
              <a:rPr lang="en-US" altLang="en-US" sz="2800" dirty="0">
                <a:cs typeface="Arial" panose="020B0604020202020204" pitchFamily="34" charset="0"/>
              </a:rPr>
              <a:t> </a:t>
            </a:r>
            <a:r>
              <a:rPr lang="en-US" altLang="en-US" sz="2800" i="1" dirty="0">
                <a:cs typeface="Arial" panose="020B0604020202020204" pitchFamily="34" charset="0"/>
              </a:rPr>
              <a:t>A</a:t>
            </a:r>
            <a:r>
              <a:rPr lang="en-US" altLang="en-US" sz="2800" dirty="0">
                <a:cs typeface="Arial" panose="020B0604020202020204" pitchFamily="34" charset="0"/>
              </a:rPr>
              <a:t>.</a:t>
            </a:r>
          </a:p>
          <a:p>
            <a:pPr>
              <a:spcBef>
                <a:spcPct val="50000"/>
              </a:spcBef>
              <a:buFontTx/>
              <a:buNone/>
            </a:pPr>
            <a:r>
              <a:rPr lang="en-US" altLang="en-US" sz="2800" dirty="0">
                <a:cs typeface="Arial" panose="020B0604020202020204" pitchFamily="34" charset="0"/>
              </a:rPr>
              <a:t>b) </a:t>
            </a:r>
            <a:r>
              <a:rPr lang="en-US" altLang="en-US" sz="2800" dirty="0" err="1">
                <a:cs typeface="Arial" panose="020B0604020202020204" pitchFamily="34" charset="0"/>
              </a:rPr>
              <a:t>Các</a:t>
            </a:r>
            <a:r>
              <a:rPr lang="en-US" altLang="en-US" sz="2800" dirty="0">
                <a:cs typeface="Arial" panose="020B0604020202020204" pitchFamily="34" charset="0"/>
              </a:rPr>
              <a:t> </a:t>
            </a:r>
            <a:r>
              <a:rPr lang="en-US" altLang="en-US" sz="2800" dirty="0" err="1">
                <a:cs typeface="Arial" panose="020B0604020202020204" pitchFamily="34" charset="0"/>
              </a:rPr>
              <a:t>phần</a:t>
            </a:r>
            <a:r>
              <a:rPr lang="en-US" altLang="en-US" sz="2800" dirty="0">
                <a:cs typeface="Arial" panose="020B0604020202020204" pitchFamily="34" charset="0"/>
              </a:rPr>
              <a:t> </a:t>
            </a:r>
            <a:r>
              <a:rPr lang="en-US" altLang="en-US" sz="2800" dirty="0" err="1">
                <a:cs typeface="Arial" panose="020B0604020202020204" pitchFamily="34" charset="0"/>
              </a:rPr>
              <a:t>tử</a:t>
            </a:r>
            <a:r>
              <a:rPr lang="en-US" altLang="en-US" sz="2800" dirty="0">
                <a:cs typeface="Arial" panose="020B0604020202020204" pitchFamily="34" charset="0"/>
              </a:rPr>
              <a:t> </a:t>
            </a:r>
            <a:r>
              <a:rPr lang="en-US" altLang="en-US" sz="2800" dirty="0" err="1">
                <a:cs typeface="Arial" panose="020B0604020202020204" pitchFamily="34" charset="0"/>
              </a:rPr>
              <a:t>của</a:t>
            </a:r>
            <a:r>
              <a:rPr lang="en-US" altLang="en-US" sz="2800" dirty="0">
                <a:cs typeface="Arial" panose="020B0604020202020204" pitchFamily="34" charset="0"/>
              </a:rPr>
              <a:t> </a:t>
            </a:r>
            <a:r>
              <a:rPr lang="en-US" altLang="en-US" sz="2800" dirty="0" err="1">
                <a:cs typeface="Arial" panose="020B0604020202020204" pitchFamily="34" charset="0"/>
              </a:rPr>
              <a:t>tập</a:t>
            </a:r>
            <a:r>
              <a:rPr lang="en-US" altLang="en-US" sz="2800" dirty="0">
                <a:cs typeface="Arial" panose="020B0604020202020204" pitchFamily="34" charset="0"/>
              </a:rPr>
              <a:t> </a:t>
            </a:r>
            <a:r>
              <a:rPr lang="en-US" altLang="en-US" sz="2800" dirty="0" err="1">
                <a:cs typeface="Arial" panose="020B0604020202020204" pitchFamily="34" charset="0"/>
              </a:rPr>
              <a:t>hợp</a:t>
            </a:r>
            <a:r>
              <a:rPr lang="en-US" altLang="en-US" sz="2800" dirty="0">
                <a:cs typeface="Arial" panose="020B0604020202020204" pitchFamily="34" charset="0"/>
              </a:rPr>
              <a:t> </a:t>
            </a:r>
            <a:r>
              <a:rPr lang="en-US" altLang="en-US" sz="2800" i="1" dirty="0">
                <a:cs typeface="Arial" panose="020B0604020202020204" pitchFamily="34" charset="0"/>
              </a:rPr>
              <a:t>A</a:t>
            </a:r>
            <a:r>
              <a:rPr lang="en-US" altLang="en-US" sz="2800" dirty="0">
                <a:cs typeface="Arial" panose="020B0604020202020204" pitchFamily="34" charset="0"/>
              </a:rPr>
              <a:t> </a:t>
            </a:r>
            <a:r>
              <a:rPr lang="en-US" altLang="en-US" sz="2800" dirty="0" err="1">
                <a:cs typeface="Arial" panose="020B0604020202020204" pitchFamily="34" charset="0"/>
              </a:rPr>
              <a:t>có</a:t>
            </a:r>
            <a:r>
              <a:rPr lang="en-US" altLang="en-US" sz="2800" dirty="0">
                <a:cs typeface="Arial" panose="020B0604020202020204" pitchFamily="34" charset="0"/>
              </a:rPr>
              <a:t> </a:t>
            </a:r>
            <a:r>
              <a:rPr lang="en-US" altLang="en-US" sz="2800" dirty="0" err="1">
                <a:cs typeface="Arial" panose="020B0604020202020204" pitchFamily="34" charset="0"/>
              </a:rPr>
              <a:t>tính</a:t>
            </a:r>
            <a:r>
              <a:rPr lang="en-US" altLang="en-US" sz="2800" dirty="0">
                <a:cs typeface="Arial" panose="020B0604020202020204" pitchFamily="34" charset="0"/>
              </a:rPr>
              <a:t> </a:t>
            </a:r>
            <a:r>
              <a:rPr lang="en-US" altLang="en-US" sz="2800" dirty="0" err="1">
                <a:cs typeface="Arial" panose="020B0604020202020204" pitchFamily="34" charset="0"/>
              </a:rPr>
              <a:t>chất</a:t>
            </a:r>
            <a:r>
              <a:rPr lang="en-US" altLang="en-US" sz="2800" dirty="0">
                <a:cs typeface="Arial" panose="020B0604020202020204" pitchFamily="34" charset="0"/>
              </a:rPr>
              <a:t> </a:t>
            </a:r>
            <a:r>
              <a:rPr lang="en-US" altLang="en-US" sz="2800" dirty="0" err="1">
                <a:cs typeface="Arial" panose="020B0604020202020204" pitchFamily="34" charset="0"/>
              </a:rPr>
              <a:t>chung</a:t>
            </a:r>
            <a:r>
              <a:rPr lang="en-US" altLang="en-US" sz="2800" dirty="0">
                <a:cs typeface="Arial" panose="020B0604020202020204" pitchFamily="34" charset="0"/>
              </a:rPr>
              <a:t> </a:t>
            </a:r>
            <a:r>
              <a:rPr lang="en-US" altLang="en-US" sz="2800" dirty="0" err="1">
                <a:cs typeface="Arial" panose="020B0604020202020204" pitchFamily="34" charset="0"/>
              </a:rPr>
              <a:t>nào</a:t>
            </a:r>
            <a:r>
              <a:rPr lang="en-US" altLang="en-US" sz="2800" dirty="0">
                <a:cs typeface="Arial" panose="020B0604020202020204" pitchFamily="34" charset="0"/>
              </a:rPr>
              <a:t>?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30EBD6E2-5C45-4544-9B8C-E029E818640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088771" y="289380"/>
            <a:ext cx="2936558" cy="2823068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DE211D24-70B6-4200-876C-4A393EE6C795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216" t="19482" r="18681" b="18017"/>
          <a:stretch/>
        </p:blipFill>
        <p:spPr>
          <a:xfrm>
            <a:off x="166671" y="3284220"/>
            <a:ext cx="697706" cy="721731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A3C83934-7B64-4AEF-9175-BC036801DEF1}"/>
              </a:ext>
            </a:extLst>
          </p:cNvPr>
          <p:cNvSpPr txBox="1"/>
          <p:nvPr/>
        </p:nvSpPr>
        <p:spPr>
          <a:xfrm>
            <a:off x="865171" y="3627512"/>
            <a:ext cx="4480196" cy="15388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a)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phần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tử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tập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hợp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i="1" dirty="0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: 0; 2; 4; 6; 8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Ta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viết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</p:txBody>
      </p:sp>
      <p:graphicFrame>
        <p:nvGraphicFramePr>
          <p:cNvPr id="23" name="Object 22">
            <a:extLst>
              <a:ext uri="{FF2B5EF4-FFF2-40B4-BE49-F238E27FC236}">
                <a16:creationId xmlns:a16="http://schemas.microsoft.com/office/drawing/2014/main" id="{F9B1F949-6A9C-4ACB-A4C4-18DF60DBAFB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04372003"/>
              </p:ext>
            </p:extLst>
          </p:nvPr>
        </p:nvGraphicFramePr>
        <p:xfrm>
          <a:off x="2106613" y="4675188"/>
          <a:ext cx="2324100" cy="50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92" name="Equation" r:id="rId6" imgW="2323800" imgH="507960" progId="Equation.DSMT4">
                  <p:embed/>
                </p:oleObj>
              </mc:Choice>
              <mc:Fallback>
                <p:oleObj name="Equation" r:id="rId6" imgW="2323800" imgH="507960" progId="Equation.DSMT4">
                  <p:embed/>
                  <p:pic>
                    <p:nvPicPr>
                      <p:cNvPr id="17" name="Object 16">
                        <a:extLst>
                          <a:ext uri="{FF2B5EF4-FFF2-40B4-BE49-F238E27FC236}">
                            <a16:creationId xmlns:a16="http://schemas.microsoft.com/office/drawing/2014/main" id="{4C9670E0-158E-4B14-BAAC-2AD606234A2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2106613" y="4675188"/>
                        <a:ext cx="2324100" cy="508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4" name="Rectangle: Rounded Corners 23">
            <a:extLst>
              <a:ext uri="{FF2B5EF4-FFF2-40B4-BE49-F238E27FC236}">
                <a16:creationId xmlns:a16="http://schemas.microsoft.com/office/drawing/2014/main" id="{3D8A08EE-B275-4B58-B7FE-825CF263A4F4}"/>
              </a:ext>
            </a:extLst>
          </p:cNvPr>
          <p:cNvSpPr/>
          <p:nvPr/>
        </p:nvSpPr>
        <p:spPr>
          <a:xfrm>
            <a:off x="63942" y="5397686"/>
            <a:ext cx="5507129" cy="721179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Liệt</a:t>
            </a:r>
            <a:r>
              <a:rPr lang="en-US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kê</a:t>
            </a:r>
            <a:r>
              <a:rPr lang="en-US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phần</a:t>
            </a:r>
            <a:r>
              <a:rPr lang="en-US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tử</a:t>
            </a:r>
            <a:r>
              <a:rPr lang="en-US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tập</a:t>
            </a:r>
            <a:r>
              <a:rPr lang="en-US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hợp</a:t>
            </a:r>
            <a:r>
              <a:rPr lang="en-US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2E221FC0-F5E9-48A1-94F2-4787F5AE1DDE}"/>
              </a:ext>
            </a:extLst>
          </p:cNvPr>
          <p:cNvSpPr txBox="1"/>
          <p:nvPr/>
        </p:nvSpPr>
        <p:spPr>
          <a:xfrm>
            <a:off x="5835434" y="3546506"/>
            <a:ext cx="6292624" cy="15388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b)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phần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tử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tập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hợp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i="1" dirty="0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đều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tự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nhiên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chẵn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nhỏ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hơn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10.</a:t>
            </a:r>
          </a:p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Ta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thể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viết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</p:txBody>
      </p:sp>
      <p:sp>
        <p:nvSpPr>
          <p:cNvPr id="26" name="Rectangle: Rounded Corners 25">
            <a:extLst>
              <a:ext uri="{FF2B5EF4-FFF2-40B4-BE49-F238E27FC236}">
                <a16:creationId xmlns:a16="http://schemas.microsoft.com/office/drawing/2014/main" id="{9808CE9D-A242-4699-9610-BDE5CEF31960}"/>
              </a:ext>
            </a:extLst>
          </p:cNvPr>
          <p:cNvSpPr/>
          <p:nvPr/>
        </p:nvSpPr>
        <p:spPr>
          <a:xfrm>
            <a:off x="5852702" y="5772735"/>
            <a:ext cx="4395211" cy="468478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Chỉ</a:t>
            </a:r>
            <a:r>
              <a:rPr lang="en-US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ra </a:t>
            </a:r>
            <a:r>
              <a:rPr lang="en-US" sz="28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tính</a:t>
            </a:r>
            <a:r>
              <a:rPr lang="en-US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chất</a:t>
            </a:r>
            <a:r>
              <a:rPr lang="en-US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đặc</a:t>
            </a:r>
            <a:r>
              <a:rPr lang="en-US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trưng</a:t>
            </a:r>
            <a:endParaRPr lang="en-US" sz="28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27" name="Object 26">
            <a:extLst>
              <a:ext uri="{FF2B5EF4-FFF2-40B4-BE49-F238E27FC236}">
                <a16:creationId xmlns:a16="http://schemas.microsoft.com/office/drawing/2014/main" id="{C1CE1E22-EFC5-439B-A766-91ACCFBA82C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95658821"/>
              </p:ext>
            </p:extLst>
          </p:nvPr>
        </p:nvGraphicFramePr>
        <p:xfrm>
          <a:off x="5852702" y="5089313"/>
          <a:ext cx="1282700" cy="533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93" name="Equation" r:id="rId8" imgW="1282680" imgH="533160" progId="Equation.DSMT4">
                  <p:embed/>
                </p:oleObj>
              </mc:Choice>
              <mc:Fallback>
                <p:oleObj name="Equation" r:id="rId8" imgW="1282680" imgH="533160" progId="Equation.DSMT4">
                  <p:embed/>
                  <p:pic>
                    <p:nvPicPr>
                      <p:cNvPr id="6" name="Object 5">
                        <a:extLst>
                          <a:ext uri="{FF2B5EF4-FFF2-40B4-BE49-F238E27FC236}">
                            <a16:creationId xmlns:a16="http://schemas.microsoft.com/office/drawing/2014/main" id="{D86827C4-C3D1-4FF5-AE93-D7D6383A92D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5852702" y="5089313"/>
                        <a:ext cx="1282700" cy="5334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8" name="TextBox 27">
            <a:extLst>
              <a:ext uri="{FF2B5EF4-FFF2-40B4-BE49-F238E27FC236}">
                <a16:creationId xmlns:a16="http://schemas.microsoft.com/office/drawing/2014/main" id="{7CF9FCFC-81A0-449F-A362-7E2E257723DF}"/>
              </a:ext>
            </a:extLst>
          </p:cNvPr>
          <p:cNvSpPr txBox="1"/>
          <p:nvPr/>
        </p:nvSpPr>
        <p:spPr>
          <a:xfrm>
            <a:off x="7135401" y="5052219"/>
            <a:ext cx="439520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tự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nhiên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chẵn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</a:p>
        </p:txBody>
      </p:sp>
      <p:graphicFrame>
        <p:nvGraphicFramePr>
          <p:cNvPr id="32" name="Object 31">
            <a:extLst>
              <a:ext uri="{FF2B5EF4-FFF2-40B4-BE49-F238E27FC236}">
                <a16:creationId xmlns:a16="http://schemas.microsoft.com/office/drawing/2014/main" id="{3BAFE81B-9397-4183-993C-DEBB6E85BE2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48448682"/>
              </p:ext>
            </p:extLst>
          </p:nvPr>
        </p:nvGraphicFramePr>
        <p:xfrm>
          <a:off x="10447657" y="5114713"/>
          <a:ext cx="1028700" cy="482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94" name="Equation" r:id="rId10" imgW="1028520" imgH="482400" progId="Equation.DSMT4">
                  <p:embed/>
                </p:oleObj>
              </mc:Choice>
              <mc:Fallback>
                <p:oleObj name="Equation" r:id="rId10" imgW="1028520" imgH="482400" progId="Equation.DSMT4">
                  <p:embed/>
                  <p:pic>
                    <p:nvPicPr>
                      <p:cNvPr id="8" name="Object 7">
                        <a:extLst>
                          <a:ext uri="{FF2B5EF4-FFF2-40B4-BE49-F238E27FC236}">
                            <a16:creationId xmlns:a16="http://schemas.microsoft.com/office/drawing/2014/main" id="{854BA05A-6A2D-44FF-993B-9D862509D93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10447657" y="5114713"/>
                        <a:ext cx="1028700" cy="4826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0EC5190E-8B1E-435B-9EB8-DDC11027642F}"/>
              </a:ext>
            </a:extLst>
          </p:cNvPr>
          <p:cNvCxnSpPr/>
          <p:nvPr/>
        </p:nvCxnSpPr>
        <p:spPr>
          <a:xfrm>
            <a:off x="5783057" y="3597470"/>
            <a:ext cx="0" cy="3132593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itle 1">
            <a:extLst>
              <a:ext uri="{FF2B5EF4-FFF2-40B4-BE49-F238E27FC236}">
                <a16:creationId xmlns:a16="http://schemas.microsoft.com/office/drawing/2014/main" id="{0670C02C-436C-4CD7-B72E-378A5F133A5F}"/>
              </a:ext>
            </a:extLst>
          </p:cNvPr>
          <p:cNvSpPr txBox="1">
            <a:spLocks/>
          </p:cNvSpPr>
          <p:nvPr/>
        </p:nvSpPr>
        <p:spPr>
          <a:xfrm>
            <a:off x="3773310" y="24043"/>
            <a:ext cx="4660130" cy="665018"/>
          </a:xfrm>
          <a:prstGeom prst="rect">
            <a:avLst/>
          </a:prstGeom>
          <a:solidFill>
            <a:srgbClr val="92D050"/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 cap="none">
                <a:ln w="3175" cmpd="sng">
                  <a:noFill/>
                </a:ln>
                <a:solidFill>
                  <a:schemeClr val="dk1"/>
                </a:solidFill>
                <a:effectLst/>
                <a:latin typeface="+mn-lt"/>
                <a:ea typeface="+mn-ea"/>
                <a:cs typeface="+mn-cs"/>
              </a:defRPr>
            </a:lvl1pPr>
            <a:lvl2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000" b="1" dirty="0">
                <a:latin typeface="Arial" panose="020B0604020202020204" pitchFamily="34" charset="0"/>
                <a:cs typeface="Arial" panose="020B0604020202020204" pitchFamily="34" charset="0"/>
              </a:rPr>
              <a:t>§ 1: TẬP HỢP (</a:t>
            </a:r>
            <a:r>
              <a:rPr lang="en-US" sz="3000" b="1" dirty="0" err="1">
                <a:latin typeface="Arial" panose="020B0604020202020204" pitchFamily="34" charset="0"/>
                <a:cs typeface="Arial" panose="020B0604020202020204" pitchFamily="34" charset="0"/>
              </a:rPr>
              <a:t>Tiết</a:t>
            </a:r>
            <a:r>
              <a:rPr lang="en-US" sz="3000" b="1" dirty="0">
                <a:latin typeface="Arial" panose="020B0604020202020204" pitchFamily="34" charset="0"/>
                <a:cs typeface="Arial" panose="020B0604020202020204" pitchFamily="34" charset="0"/>
              </a:rPr>
              <a:t> 2)</a:t>
            </a:r>
          </a:p>
        </p:txBody>
      </p:sp>
    </p:spTree>
    <p:extLst>
      <p:ext uri="{BB962C8B-B14F-4D97-AF65-F5344CB8AC3E}">
        <p14:creationId xmlns:p14="http://schemas.microsoft.com/office/powerpoint/2010/main" val="106779917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26" grpId="0" animBg="1"/>
      <p:bldP spid="2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" name="Group 30">
            <a:extLst>
              <a:ext uri="{FF2B5EF4-FFF2-40B4-BE49-F238E27FC236}">
                <a16:creationId xmlns:a16="http://schemas.microsoft.com/office/drawing/2014/main" id="{CA5C00B0-B2B6-4792-8C67-F8C09471186E}"/>
              </a:ext>
            </a:extLst>
          </p:cNvPr>
          <p:cNvGrpSpPr/>
          <p:nvPr/>
        </p:nvGrpSpPr>
        <p:grpSpPr>
          <a:xfrm rot="5400000">
            <a:off x="8383393" y="3218530"/>
            <a:ext cx="6891246" cy="653685"/>
            <a:chOff x="4871257" y="83128"/>
            <a:chExt cx="7501721" cy="653685"/>
          </a:xfrm>
        </p:grpSpPr>
        <p:sp>
          <p:nvSpPr>
            <p:cNvPr id="29" name="Rectangle: Rounded Corners 28">
              <a:extLst>
                <a:ext uri="{FF2B5EF4-FFF2-40B4-BE49-F238E27FC236}">
                  <a16:creationId xmlns:a16="http://schemas.microsoft.com/office/drawing/2014/main" id="{8F343863-9DC9-48EE-8845-A5B504C915DF}"/>
                </a:ext>
              </a:extLst>
            </p:cNvPr>
            <p:cNvSpPr/>
            <p:nvPr/>
          </p:nvSpPr>
          <p:spPr>
            <a:xfrm>
              <a:off x="4871257" y="83128"/>
              <a:ext cx="7232072" cy="653685"/>
            </a:xfrm>
            <a:prstGeom prst="roundRect">
              <a:avLst/>
            </a:prstGeom>
            <a:solidFill>
              <a:srgbClr val="70AD4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CEF5EE85-C87E-4391-B9D7-C957829925F2}"/>
                </a:ext>
              </a:extLst>
            </p:cNvPr>
            <p:cNvSpPr txBox="1"/>
            <p:nvPr/>
          </p:nvSpPr>
          <p:spPr>
            <a:xfrm>
              <a:off x="5268730" y="213658"/>
              <a:ext cx="7104248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2400" b="1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HOẠT ĐỘNG HÌNH THÀNH KIẾN THỨC</a:t>
              </a:r>
              <a:endParaRPr lang="en-US" sz="2400">
                <a:solidFill>
                  <a:srgbClr val="FFFF00"/>
                </a:solidFill>
              </a:endParaRPr>
            </a:p>
          </p:txBody>
        </p:sp>
      </p:grp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EAAC6072-5D12-4320-8BFC-39A4D2312540}"/>
              </a:ext>
            </a:extLst>
          </p:cNvPr>
          <p:cNvSpPr/>
          <p:nvPr/>
        </p:nvSpPr>
        <p:spPr>
          <a:xfrm>
            <a:off x="297084" y="1410424"/>
            <a:ext cx="10581123" cy="1636413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sz="2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hai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cách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cho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tập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hợp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sz="2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Liệt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kê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phần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tử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tập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hợp</a:t>
            </a:r>
            <a:endParaRPr lang="en-US" sz="2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sz="2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Chỉ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ra </a:t>
            </a:r>
            <a:r>
              <a:rPr lang="en-US" sz="2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tính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chất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đặc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trưng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cho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phần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tử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tập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hợp</a:t>
            </a:r>
            <a:endParaRPr lang="en-US" sz="2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FADF0809-1674-48E2-97BE-533E70EE9A4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972" y="1430371"/>
            <a:ext cx="1207294" cy="99774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1E4E8B27-584E-483F-9824-0268C0A15A19}"/>
              </a:ext>
            </a:extLst>
          </p:cNvPr>
          <p:cNvSpPr txBox="1"/>
          <p:nvPr/>
        </p:nvSpPr>
        <p:spPr>
          <a:xfrm>
            <a:off x="297084" y="3346769"/>
            <a:ext cx="11635086" cy="103105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" indent="0">
              <a:spcAft>
                <a:spcPts val="600"/>
              </a:spcAft>
              <a:buNone/>
            </a:pPr>
            <a:r>
              <a:rPr lang="en-US" sz="28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Ví</a:t>
            </a:r>
            <a:r>
              <a:rPr lang="en-US" sz="2800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dụ</a:t>
            </a:r>
            <a:r>
              <a:rPr lang="en-US" sz="2800" b="1" i="1" dirty="0">
                <a:latin typeface="Arial" panose="020B0604020202020204" pitchFamily="34" charset="0"/>
                <a:cs typeface="Arial" panose="020B0604020202020204" pitchFamily="34" charset="0"/>
              </a:rPr>
              <a:t> 3: 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Cho </a:t>
            </a:r>
            <a:r>
              <a:rPr lang="en-US" sz="2800" i="1" dirty="0"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tập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hợp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chữ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cái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xuất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hiện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từ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“ĐÔNG ĐÔ”. </a:t>
            </a:r>
          </a:p>
          <a:p>
            <a:pPr marL="45720" indent="0">
              <a:spcAft>
                <a:spcPts val="600"/>
              </a:spcAft>
              <a:buNone/>
            </a:pP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Viết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tập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hợp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i="1" dirty="0"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bằng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cách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liệt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kê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phần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tử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tập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hợp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F68CE566-66FD-47E7-BAED-B87E3B8541BE}"/>
              </a:ext>
            </a:extLst>
          </p:cNvPr>
          <p:cNvSpPr txBox="1"/>
          <p:nvPr/>
        </p:nvSpPr>
        <p:spPr>
          <a:xfrm>
            <a:off x="330014" y="4576196"/>
            <a:ext cx="11392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Giải</a:t>
            </a:r>
            <a:r>
              <a:rPr lang="en-US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DD62C0AC-F134-4839-87F3-EE67D7BD95A9}"/>
                  </a:ext>
                </a:extLst>
              </p:cNvPr>
              <p:cNvSpPr txBox="1"/>
              <p:nvPr/>
            </p:nvSpPr>
            <p:spPr>
              <a:xfrm>
                <a:off x="3725057" y="5314454"/>
                <a:ext cx="6220918" cy="57656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altLang="en-US" sz="2800" dirty="0">
                    <a:latin typeface="Arial" panose="020B0604020202020204" pitchFamily="34" charset="0"/>
                    <a:cs typeface="Arial" panose="020B0604020202020204" pitchFamily="34" charset="0"/>
                  </a:rPr>
                  <a:t>Tập </a:t>
                </a:r>
                <a:r>
                  <a:rPr lang="en-US" altLang="en-US" sz="28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hợp</a:t>
                </a:r>
                <a:r>
                  <a:rPr lang="en-US" altLang="en-US" sz="28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altLang="en-US" sz="2800" i="1" dirty="0">
                    <a:latin typeface="Arial" panose="020B0604020202020204" pitchFamily="34" charset="0"/>
                    <a:cs typeface="Arial" panose="020B0604020202020204" pitchFamily="34" charset="0"/>
                  </a:rPr>
                  <a:t>B</a:t>
                </a:r>
                <a:r>
                  <a:rPr lang="en-US" altLang="en-US" sz="2800" dirty="0">
                    <a:latin typeface="Arial" panose="020B0604020202020204" pitchFamily="34" charset="0"/>
                    <a:cs typeface="Arial" panose="020B0604020202020204" pitchFamily="34" charset="0"/>
                  </a:rPr>
                  <a:t> =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en-US" altLang="en-US" sz="280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altLang="en-US" sz="2800" b="0" i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Đ;Ô;</m:t>
                        </m:r>
                        <m:r>
                          <m:rPr>
                            <m:sty m:val="p"/>
                          </m:rPr>
                          <a:rPr lang="en-US" altLang="en-US" sz="2800" b="0" i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N</m:t>
                        </m:r>
                        <m:r>
                          <a:rPr lang="en-US" altLang="en-US" sz="2800" b="0" i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;</m:t>
                        </m:r>
                        <m:r>
                          <m:rPr>
                            <m:sty m:val="p"/>
                          </m:rPr>
                          <a:rPr lang="en-US" altLang="en-US" sz="2800" b="0" i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G</m:t>
                        </m:r>
                      </m:e>
                    </m:d>
                  </m:oMath>
                </a14:m>
                <a:endParaRPr lang="en-US" sz="28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DD62C0AC-F134-4839-87F3-EE67D7BD95A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25057" y="5314454"/>
                <a:ext cx="6220918" cy="576568"/>
              </a:xfrm>
              <a:prstGeom prst="rect">
                <a:avLst/>
              </a:prstGeom>
              <a:blipFill>
                <a:blip r:embed="rId3"/>
                <a:stretch>
                  <a:fillRect l="-1959" t="-8511" b="-2340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Text Box 10">
            <a:extLst>
              <a:ext uri="{FF2B5EF4-FFF2-40B4-BE49-F238E27FC236}">
                <a16:creationId xmlns:a16="http://schemas.microsoft.com/office/drawing/2014/main" id="{31820525-A2CE-49EF-8D2C-795E98EB578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3576" y="821112"/>
            <a:ext cx="11635086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800" b="1" dirty="0">
                <a:solidFill>
                  <a:srgbClr val="0070C0"/>
                </a:solidFill>
                <a:cs typeface="Arial" panose="020B0604020202020204" pitchFamily="34" charset="0"/>
              </a:rPr>
              <a:t>4. </a:t>
            </a:r>
            <a:r>
              <a:rPr lang="en-US" altLang="en-US" sz="2800" b="1" dirty="0" err="1">
                <a:solidFill>
                  <a:srgbClr val="0070C0"/>
                </a:solidFill>
                <a:cs typeface="Arial" panose="020B0604020202020204" pitchFamily="34" charset="0"/>
              </a:rPr>
              <a:t>Cách</a:t>
            </a:r>
            <a:r>
              <a:rPr lang="en-US" altLang="en-US" sz="2800" b="1" dirty="0">
                <a:solidFill>
                  <a:srgbClr val="0070C0"/>
                </a:solidFill>
                <a:cs typeface="Arial" panose="020B0604020202020204" pitchFamily="34" charset="0"/>
              </a:rPr>
              <a:t> </a:t>
            </a:r>
            <a:r>
              <a:rPr lang="en-US" altLang="en-US" sz="2800" b="1" dirty="0" err="1">
                <a:solidFill>
                  <a:srgbClr val="0070C0"/>
                </a:solidFill>
                <a:cs typeface="Arial" panose="020B0604020202020204" pitchFamily="34" charset="0"/>
              </a:rPr>
              <a:t>cho</a:t>
            </a:r>
            <a:r>
              <a:rPr lang="en-US" altLang="en-US" sz="2800" b="1" dirty="0">
                <a:solidFill>
                  <a:srgbClr val="0070C0"/>
                </a:solidFill>
                <a:cs typeface="Arial" panose="020B0604020202020204" pitchFamily="34" charset="0"/>
              </a:rPr>
              <a:t> </a:t>
            </a:r>
            <a:r>
              <a:rPr lang="en-US" altLang="en-US" sz="2800" b="1" dirty="0" err="1">
                <a:solidFill>
                  <a:srgbClr val="0070C0"/>
                </a:solidFill>
                <a:cs typeface="Arial" panose="020B0604020202020204" pitchFamily="34" charset="0"/>
              </a:rPr>
              <a:t>một</a:t>
            </a:r>
            <a:r>
              <a:rPr lang="en-US" altLang="en-US" sz="2800" b="1" dirty="0">
                <a:solidFill>
                  <a:srgbClr val="0070C0"/>
                </a:solidFill>
                <a:cs typeface="Arial" panose="020B0604020202020204" pitchFamily="34" charset="0"/>
              </a:rPr>
              <a:t> </a:t>
            </a:r>
            <a:r>
              <a:rPr lang="en-US" altLang="en-US" sz="2800" b="1" dirty="0" err="1">
                <a:solidFill>
                  <a:srgbClr val="0070C0"/>
                </a:solidFill>
                <a:cs typeface="Arial" panose="020B0604020202020204" pitchFamily="34" charset="0"/>
              </a:rPr>
              <a:t>tập</a:t>
            </a:r>
            <a:r>
              <a:rPr lang="en-US" altLang="en-US" sz="2800" b="1" dirty="0">
                <a:solidFill>
                  <a:srgbClr val="0070C0"/>
                </a:solidFill>
                <a:cs typeface="Arial" panose="020B0604020202020204" pitchFamily="34" charset="0"/>
              </a:rPr>
              <a:t> </a:t>
            </a:r>
            <a:r>
              <a:rPr lang="en-US" altLang="en-US" sz="2800" b="1" dirty="0" err="1">
                <a:solidFill>
                  <a:srgbClr val="0070C0"/>
                </a:solidFill>
                <a:cs typeface="Arial" panose="020B0604020202020204" pitchFamily="34" charset="0"/>
              </a:rPr>
              <a:t>hợp</a:t>
            </a:r>
            <a:endParaRPr lang="en-US" altLang="en-US" sz="2800" b="1" dirty="0">
              <a:solidFill>
                <a:srgbClr val="0070C0"/>
              </a:solidFill>
              <a:cs typeface="Arial" panose="020B0604020202020204" pitchFamily="34" charset="0"/>
            </a:endParaRP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DB89D0DA-CFBD-4FA3-96F8-3E46C14BFBB0}"/>
              </a:ext>
            </a:extLst>
          </p:cNvPr>
          <p:cNvSpPr txBox="1">
            <a:spLocks/>
          </p:cNvSpPr>
          <p:nvPr/>
        </p:nvSpPr>
        <p:spPr>
          <a:xfrm>
            <a:off x="3773310" y="24043"/>
            <a:ext cx="4660130" cy="665018"/>
          </a:xfrm>
          <a:prstGeom prst="rect">
            <a:avLst/>
          </a:prstGeom>
          <a:solidFill>
            <a:srgbClr val="92D050"/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 cap="none">
                <a:ln w="3175" cmpd="sng">
                  <a:noFill/>
                </a:ln>
                <a:solidFill>
                  <a:schemeClr val="dk1"/>
                </a:solidFill>
                <a:effectLst/>
                <a:latin typeface="+mn-lt"/>
                <a:ea typeface="+mn-ea"/>
                <a:cs typeface="+mn-cs"/>
              </a:defRPr>
            </a:lvl1pPr>
            <a:lvl2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000" b="1" dirty="0">
                <a:latin typeface="Arial" panose="020B0604020202020204" pitchFamily="34" charset="0"/>
                <a:cs typeface="Arial" panose="020B0604020202020204" pitchFamily="34" charset="0"/>
              </a:rPr>
              <a:t>§ 1: TẬP HỢP (</a:t>
            </a:r>
            <a:r>
              <a:rPr lang="en-US" sz="3000" b="1" dirty="0" err="1">
                <a:latin typeface="Arial" panose="020B0604020202020204" pitchFamily="34" charset="0"/>
                <a:cs typeface="Arial" panose="020B0604020202020204" pitchFamily="34" charset="0"/>
              </a:rPr>
              <a:t>Tiết</a:t>
            </a:r>
            <a:r>
              <a:rPr lang="en-US" sz="3000" b="1" dirty="0">
                <a:latin typeface="Arial" panose="020B0604020202020204" pitchFamily="34" charset="0"/>
                <a:cs typeface="Arial" panose="020B0604020202020204" pitchFamily="34" charset="0"/>
              </a:rPr>
              <a:t> 2)</a:t>
            </a:r>
          </a:p>
        </p:txBody>
      </p:sp>
    </p:spTree>
    <p:extLst>
      <p:ext uri="{BB962C8B-B14F-4D97-AF65-F5344CB8AC3E}">
        <p14:creationId xmlns:p14="http://schemas.microsoft.com/office/powerpoint/2010/main" val="92640868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6" grpId="0"/>
      <p:bldP spid="17" grpId="0"/>
      <p:bldP spid="1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" name="Group 30">
            <a:extLst>
              <a:ext uri="{FF2B5EF4-FFF2-40B4-BE49-F238E27FC236}">
                <a16:creationId xmlns:a16="http://schemas.microsoft.com/office/drawing/2014/main" id="{CA5C00B0-B2B6-4792-8C67-F8C09471186E}"/>
              </a:ext>
            </a:extLst>
          </p:cNvPr>
          <p:cNvGrpSpPr/>
          <p:nvPr/>
        </p:nvGrpSpPr>
        <p:grpSpPr>
          <a:xfrm rot="5400000">
            <a:off x="8383393" y="3218530"/>
            <a:ext cx="6891246" cy="653685"/>
            <a:chOff x="4871257" y="83128"/>
            <a:chExt cx="7501721" cy="653685"/>
          </a:xfrm>
        </p:grpSpPr>
        <p:sp>
          <p:nvSpPr>
            <p:cNvPr id="29" name="Rectangle: Rounded Corners 28">
              <a:extLst>
                <a:ext uri="{FF2B5EF4-FFF2-40B4-BE49-F238E27FC236}">
                  <a16:creationId xmlns:a16="http://schemas.microsoft.com/office/drawing/2014/main" id="{8F343863-9DC9-48EE-8845-A5B504C915DF}"/>
                </a:ext>
              </a:extLst>
            </p:cNvPr>
            <p:cNvSpPr/>
            <p:nvPr/>
          </p:nvSpPr>
          <p:spPr>
            <a:xfrm>
              <a:off x="4871257" y="83128"/>
              <a:ext cx="7232072" cy="653685"/>
            </a:xfrm>
            <a:prstGeom prst="roundRect">
              <a:avLst/>
            </a:prstGeom>
            <a:solidFill>
              <a:srgbClr val="70AD4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CEF5EE85-C87E-4391-B9D7-C957829925F2}"/>
                </a:ext>
              </a:extLst>
            </p:cNvPr>
            <p:cNvSpPr txBox="1"/>
            <p:nvPr/>
          </p:nvSpPr>
          <p:spPr>
            <a:xfrm>
              <a:off x="5268730" y="213658"/>
              <a:ext cx="7104248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2400" b="1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HOẠT ĐỘNG HÌNH THÀNH KIẾN THỨC</a:t>
              </a:r>
              <a:endParaRPr lang="en-US" sz="2400">
                <a:solidFill>
                  <a:srgbClr val="FFFF00"/>
                </a:solidFill>
              </a:endParaRPr>
            </a:p>
          </p:txBody>
        </p:sp>
      </p:grpSp>
      <p:sp>
        <p:nvSpPr>
          <p:cNvPr id="14" name="Text Box 10">
            <a:extLst>
              <a:ext uri="{FF2B5EF4-FFF2-40B4-BE49-F238E27FC236}">
                <a16:creationId xmlns:a16="http://schemas.microsoft.com/office/drawing/2014/main" id="{706C6891-D772-4823-B781-93D07E88EF5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3576" y="821112"/>
            <a:ext cx="11635086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800" b="1" dirty="0">
                <a:solidFill>
                  <a:srgbClr val="0070C0"/>
                </a:solidFill>
                <a:cs typeface="Arial" panose="020B0604020202020204" pitchFamily="34" charset="0"/>
              </a:rPr>
              <a:t>4. </a:t>
            </a:r>
            <a:r>
              <a:rPr lang="en-US" altLang="en-US" sz="2800" b="1" dirty="0" err="1">
                <a:solidFill>
                  <a:srgbClr val="0070C0"/>
                </a:solidFill>
                <a:cs typeface="Arial" panose="020B0604020202020204" pitchFamily="34" charset="0"/>
              </a:rPr>
              <a:t>Cách</a:t>
            </a:r>
            <a:r>
              <a:rPr lang="en-US" altLang="en-US" sz="2800" b="1" dirty="0">
                <a:solidFill>
                  <a:srgbClr val="0070C0"/>
                </a:solidFill>
                <a:cs typeface="Arial" panose="020B0604020202020204" pitchFamily="34" charset="0"/>
              </a:rPr>
              <a:t> </a:t>
            </a:r>
            <a:r>
              <a:rPr lang="en-US" altLang="en-US" sz="2800" b="1" dirty="0" err="1">
                <a:solidFill>
                  <a:srgbClr val="0070C0"/>
                </a:solidFill>
                <a:cs typeface="Arial" panose="020B0604020202020204" pitchFamily="34" charset="0"/>
              </a:rPr>
              <a:t>cho</a:t>
            </a:r>
            <a:r>
              <a:rPr lang="en-US" altLang="en-US" sz="2800" b="1" dirty="0">
                <a:solidFill>
                  <a:srgbClr val="0070C0"/>
                </a:solidFill>
                <a:cs typeface="Arial" panose="020B0604020202020204" pitchFamily="34" charset="0"/>
              </a:rPr>
              <a:t> </a:t>
            </a:r>
            <a:r>
              <a:rPr lang="en-US" altLang="en-US" sz="2800" b="1" dirty="0" err="1">
                <a:solidFill>
                  <a:srgbClr val="0070C0"/>
                </a:solidFill>
                <a:cs typeface="Arial" panose="020B0604020202020204" pitchFamily="34" charset="0"/>
              </a:rPr>
              <a:t>một</a:t>
            </a:r>
            <a:r>
              <a:rPr lang="en-US" altLang="en-US" sz="2800" b="1" dirty="0">
                <a:solidFill>
                  <a:srgbClr val="0070C0"/>
                </a:solidFill>
                <a:cs typeface="Arial" panose="020B0604020202020204" pitchFamily="34" charset="0"/>
              </a:rPr>
              <a:t> </a:t>
            </a:r>
            <a:r>
              <a:rPr lang="en-US" altLang="en-US" sz="2800" b="1" dirty="0" err="1">
                <a:solidFill>
                  <a:srgbClr val="0070C0"/>
                </a:solidFill>
                <a:cs typeface="Arial" panose="020B0604020202020204" pitchFamily="34" charset="0"/>
              </a:rPr>
              <a:t>tập</a:t>
            </a:r>
            <a:r>
              <a:rPr lang="en-US" altLang="en-US" sz="2800" b="1" dirty="0">
                <a:solidFill>
                  <a:srgbClr val="0070C0"/>
                </a:solidFill>
                <a:cs typeface="Arial" panose="020B0604020202020204" pitchFamily="34" charset="0"/>
              </a:rPr>
              <a:t> </a:t>
            </a:r>
            <a:r>
              <a:rPr lang="en-US" altLang="en-US" sz="2800" b="1" dirty="0" err="1">
                <a:solidFill>
                  <a:srgbClr val="0070C0"/>
                </a:solidFill>
                <a:cs typeface="Arial" panose="020B0604020202020204" pitchFamily="34" charset="0"/>
              </a:rPr>
              <a:t>hợp</a:t>
            </a:r>
            <a:endParaRPr lang="en-US" altLang="en-US" sz="2800" b="1" dirty="0">
              <a:solidFill>
                <a:srgbClr val="0070C0"/>
              </a:solidFill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83FF1B53-1280-4AE7-92BA-1C9BCD284D98}"/>
                  </a:ext>
                </a:extLst>
              </p:cNvPr>
              <p:cNvSpPr txBox="1"/>
              <p:nvPr/>
            </p:nvSpPr>
            <p:spPr>
              <a:xfrm>
                <a:off x="143576" y="1495832"/>
                <a:ext cx="11065707" cy="110799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45720" indent="0">
                  <a:spcBef>
                    <a:spcPts val="600"/>
                  </a:spcBef>
                  <a:spcAft>
                    <a:spcPts val="600"/>
                  </a:spcAft>
                  <a:buNone/>
                </a:pPr>
                <a:r>
                  <a:rPr lang="en-US" sz="2800" b="1" i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Ví</a:t>
                </a:r>
                <a:r>
                  <a:rPr lang="en-US" sz="2800" b="1" i="1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800" b="1" i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dụ</a:t>
                </a:r>
                <a:r>
                  <a:rPr lang="en-US" sz="2800" b="1" i="1" dirty="0">
                    <a:latin typeface="Arial" panose="020B0604020202020204" pitchFamily="34" charset="0"/>
                    <a:cs typeface="Arial" panose="020B0604020202020204" pitchFamily="34" charset="0"/>
                  </a:rPr>
                  <a:t> 4: </a:t>
                </a:r>
                <a:r>
                  <a:rPr lang="en-US" sz="2800" dirty="0">
                    <a:latin typeface="Arial" panose="020B0604020202020204" pitchFamily="34" charset="0"/>
                    <a:cs typeface="Arial" panose="020B0604020202020204" pitchFamily="34" charset="0"/>
                  </a:rPr>
                  <a:t>Cho </a:t>
                </a:r>
                <a:r>
                  <a:rPr lang="en-US" sz="28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tập</a:t>
                </a:r>
                <a:r>
                  <a:rPr lang="en-US" sz="28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8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hợp</a:t>
                </a:r>
                <a:r>
                  <a:rPr lang="en-US" sz="2800" dirty="0">
                    <a:latin typeface="Arial" panose="020B0604020202020204" pitchFamily="34" charset="0"/>
                    <a:cs typeface="Arial" panose="020B0604020202020204" pitchFamily="34" charset="0"/>
                  </a:rPr>
                  <a:t>                                                      .          </a:t>
                </a:r>
              </a:p>
              <a:p>
                <a:pPr marL="45720" indent="0">
                  <a:spcBef>
                    <a:spcPts val="600"/>
                  </a:spcBef>
                  <a:spcAft>
                    <a:spcPts val="600"/>
                  </a:spcAft>
                  <a:buNone/>
                </a:pPr>
                <a:r>
                  <a:rPr lang="en-US" sz="28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Chọn</a:t>
                </a:r>
                <a:r>
                  <a:rPr lang="en-US" sz="28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8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kí</a:t>
                </a:r>
                <a:r>
                  <a:rPr lang="en-US" sz="28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8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hiệu</a:t>
                </a:r>
                <a:r>
                  <a:rPr lang="en-US" sz="2800" dirty="0">
                    <a:latin typeface="Arial" panose="020B0604020202020204" pitchFamily="34" charset="0"/>
                    <a:cs typeface="Arial" panose="020B0604020202020204" pitchFamily="34" charset="0"/>
                  </a:rPr>
                  <a:t> “</a:t>
                </a:r>
                <a14:m>
                  <m:oMath xmlns:m="http://schemas.openxmlformats.org/officeDocument/2006/math">
                    <m:r>
                      <a:rPr lang="en-US" sz="280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∈</m:t>
                    </m:r>
                  </m:oMath>
                </a14:m>
                <a:r>
                  <a:rPr lang="en-US" sz="2800" dirty="0">
                    <a:latin typeface="Arial" panose="020B0604020202020204" pitchFamily="34" charset="0"/>
                    <a:cs typeface="Arial" panose="020B0604020202020204" pitchFamily="34" charset="0"/>
                  </a:rPr>
                  <a:t>”, “</a:t>
                </a:r>
                <a14:m>
                  <m:oMath xmlns:m="http://schemas.openxmlformats.org/officeDocument/2006/math">
                    <m:r>
                      <a:rPr lang="en-US" sz="280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∉</m:t>
                    </m:r>
                  </m:oMath>
                </a14:m>
                <a:r>
                  <a:rPr lang="en-US" sz="2800" dirty="0">
                    <a:latin typeface="Arial" panose="020B0604020202020204" pitchFamily="34" charset="0"/>
                    <a:cs typeface="Arial" panose="020B0604020202020204" pitchFamily="34" charset="0"/>
                  </a:rPr>
                  <a:t>” </a:t>
                </a:r>
                <a:r>
                  <a:rPr lang="en-US" sz="28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thích</a:t>
                </a:r>
                <a:r>
                  <a:rPr lang="en-US" sz="28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8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hợp</a:t>
                </a:r>
                <a:r>
                  <a:rPr lang="en-US" sz="28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8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cho</a:t>
                </a:r>
                <a:r>
                  <a:rPr lang="en-US" sz="2800" dirty="0">
                    <a:latin typeface="Arial" panose="020B0604020202020204" pitchFamily="34" charset="0"/>
                    <a:cs typeface="Arial" panose="020B0604020202020204" pitchFamily="34" charset="0"/>
                  </a:rPr>
                  <a:t>      .</a:t>
                </a:r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83FF1B53-1280-4AE7-92BA-1C9BCD284D9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3576" y="1495832"/>
                <a:ext cx="11065707" cy="1107996"/>
              </a:xfrm>
              <a:prstGeom prst="rect">
                <a:avLst/>
              </a:prstGeom>
              <a:blipFill>
                <a:blip r:embed="rId3"/>
                <a:stretch>
                  <a:fillRect l="-716" t="-5495" b="-1428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18" name="Object 17">
            <a:extLst>
              <a:ext uri="{FF2B5EF4-FFF2-40B4-BE49-F238E27FC236}">
                <a16:creationId xmlns:a16="http://schemas.microsoft.com/office/drawing/2014/main" id="{1FA3E410-EB10-4E6F-AA5A-39522DD1BA0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95714895"/>
              </p:ext>
            </p:extLst>
          </p:nvPr>
        </p:nvGraphicFramePr>
        <p:xfrm>
          <a:off x="3832923" y="1532295"/>
          <a:ext cx="1295400" cy="533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02" name="Equation" r:id="rId4" imgW="1295280" imgH="533160" progId="Equation.DSMT4">
                  <p:embed/>
                </p:oleObj>
              </mc:Choice>
              <mc:Fallback>
                <p:oleObj name="Equation" r:id="rId4" imgW="1295280" imgH="533160" progId="Equation.DSMT4">
                  <p:embed/>
                  <p:pic>
                    <p:nvPicPr>
                      <p:cNvPr id="10" name="Object 9">
                        <a:extLst>
                          <a:ext uri="{FF2B5EF4-FFF2-40B4-BE49-F238E27FC236}">
                            <a16:creationId xmlns:a16="http://schemas.microsoft.com/office/drawing/2014/main" id="{1490CDEA-9CE6-4A8B-B58F-8EC78EC0279F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3832923" y="1532295"/>
                        <a:ext cx="1295400" cy="5334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" name="TextBox 18">
            <a:extLst>
              <a:ext uri="{FF2B5EF4-FFF2-40B4-BE49-F238E27FC236}">
                <a16:creationId xmlns:a16="http://schemas.microsoft.com/office/drawing/2014/main" id="{C032C618-362B-4457-B33D-67E5341C3D4E}"/>
              </a:ext>
            </a:extLst>
          </p:cNvPr>
          <p:cNvSpPr txBox="1"/>
          <p:nvPr/>
        </p:nvSpPr>
        <p:spPr>
          <a:xfrm>
            <a:off x="5122248" y="1495832"/>
            <a:ext cx="266245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tự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nhiên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</a:p>
        </p:txBody>
      </p:sp>
      <p:graphicFrame>
        <p:nvGraphicFramePr>
          <p:cNvPr id="21" name="Object 20">
            <a:extLst>
              <a:ext uri="{FF2B5EF4-FFF2-40B4-BE49-F238E27FC236}">
                <a16:creationId xmlns:a16="http://schemas.microsoft.com/office/drawing/2014/main" id="{D86988F0-350B-443A-9C1C-8DF4CF8E30B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35298121"/>
              </p:ext>
            </p:extLst>
          </p:nvPr>
        </p:nvGraphicFramePr>
        <p:xfrm>
          <a:off x="7556730" y="1562275"/>
          <a:ext cx="1384300" cy="482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03" name="Equation" r:id="rId6" imgW="1384200" imgH="482400" progId="Equation.DSMT4">
                  <p:embed/>
                </p:oleObj>
              </mc:Choice>
              <mc:Fallback>
                <p:oleObj name="Equation" r:id="rId6" imgW="1384200" imgH="482400" progId="Equation.DSMT4">
                  <p:embed/>
                  <p:pic>
                    <p:nvPicPr>
                      <p:cNvPr id="14" name="Object 13">
                        <a:extLst>
                          <a:ext uri="{FF2B5EF4-FFF2-40B4-BE49-F238E27FC236}">
                            <a16:creationId xmlns:a16="http://schemas.microsoft.com/office/drawing/2014/main" id="{FF11AEE3-E24A-463E-BBF6-03863E92B30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7556730" y="1562275"/>
                        <a:ext cx="1384300" cy="4826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3" name="TextBox 22">
            <a:extLst>
              <a:ext uri="{FF2B5EF4-FFF2-40B4-BE49-F238E27FC236}">
                <a16:creationId xmlns:a16="http://schemas.microsoft.com/office/drawing/2014/main" id="{3634A82F-73AF-4A2A-9924-BE74050D5694}"/>
              </a:ext>
            </a:extLst>
          </p:cNvPr>
          <p:cNvSpPr txBox="1"/>
          <p:nvPr/>
        </p:nvSpPr>
        <p:spPr>
          <a:xfrm>
            <a:off x="1145349" y="3220943"/>
            <a:ext cx="979592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en-US" sz="2800" dirty="0">
                <a:latin typeface="Arial" panose="020B0604020202020204" pitchFamily="34" charset="0"/>
                <a:cs typeface="Arial" panose="020B0604020202020204" pitchFamily="34" charset="0"/>
              </a:rPr>
              <a:t>a)  4       </a:t>
            </a:r>
            <a:r>
              <a:rPr lang="en-US" altLang="en-US" sz="2800" i="1" dirty="0"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lang="en-US" alt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;		b) 8        </a:t>
            </a:r>
            <a:r>
              <a:rPr lang="en-US" altLang="en-US" sz="2800" i="1" dirty="0">
                <a:latin typeface="Arial" panose="020B0604020202020204" pitchFamily="34" charset="0"/>
                <a:cs typeface="Arial" panose="020B0604020202020204" pitchFamily="34" charset="0"/>
              </a:rPr>
              <a:t>E;		</a:t>
            </a:r>
            <a:r>
              <a:rPr lang="en-US" altLang="en-US" sz="2800" dirty="0">
                <a:latin typeface="Arial" panose="020B0604020202020204" pitchFamily="34" charset="0"/>
                <a:cs typeface="Arial" panose="020B0604020202020204" pitchFamily="34" charset="0"/>
              </a:rPr>
              <a:t>c) 9        </a:t>
            </a:r>
            <a:r>
              <a:rPr lang="en-US" altLang="en-US" sz="2800" i="1" dirty="0">
                <a:latin typeface="Arial" panose="020B0604020202020204" pitchFamily="34" charset="0"/>
                <a:cs typeface="Arial" panose="020B0604020202020204" pitchFamily="34" charset="0"/>
              </a:rPr>
              <a:t>E.</a:t>
            </a:r>
            <a:r>
              <a:rPr lang="en-US" alt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B0A46942-AAEA-4F89-8605-068C2019F7E2}"/>
              </a:ext>
            </a:extLst>
          </p:cNvPr>
          <p:cNvSpPr/>
          <p:nvPr/>
        </p:nvSpPr>
        <p:spPr>
          <a:xfrm>
            <a:off x="5854858" y="2007386"/>
            <a:ext cx="482281" cy="50274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?</a:t>
            </a:r>
            <a:endParaRPr lang="en-US" sz="28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4D8414B5-474C-4EA7-AAB1-67C2D84473CB}"/>
              </a:ext>
            </a:extLst>
          </p:cNvPr>
          <p:cNvSpPr/>
          <p:nvPr/>
        </p:nvSpPr>
        <p:spPr>
          <a:xfrm>
            <a:off x="2045660" y="3214908"/>
            <a:ext cx="526071" cy="445831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?</a:t>
            </a:r>
            <a:endParaRPr lang="en-US" sz="28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16BE4703-F405-4B76-8D1B-EE3A67E40D49}"/>
              </a:ext>
            </a:extLst>
          </p:cNvPr>
          <p:cNvSpPr/>
          <p:nvPr/>
        </p:nvSpPr>
        <p:spPr>
          <a:xfrm>
            <a:off x="5676501" y="3239145"/>
            <a:ext cx="526071" cy="445831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?</a:t>
            </a:r>
            <a:endParaRPr lang="en-US" sz="28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1F46DEBE-3B28-496C-9873-8BD9B3C6C5B4}"/>
              </a:ext>
            </a:extLst>
          </p:cNvPr>
          <p:cNvSpPr/>
          <p:nvPr/>
        </p:nvSpPr>
        <p:spPr>
          <a:xfrm>
            <a:off x="8373599" y="3197837"/>
            <a:ext cx="526071" cy="445831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?</a:t>
            </a:r>
            <a:endParaRPr lang="en-US" sz="28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4" name="Rectangle 33">
                <a:extLst>
                  <a:ext uri="{FF2B5EF4-FFF2-40B4-BE49-F238E27FC236}">
                    <a16:creationId xmlns:a16="http://schemas.microsoft.com/office/drawing/2014/main" id="{B1492105-1683-433A-AD1C-32B49FC4F045}"/>
                  </a:ext>
                </a:extLst>
              </p:cNvPr>
              <p:cNvSpPr/>
              <p:nvPr/>
            </p:nvSpPr>
            <p:spPr>
              <a:xfrm>
                <a:off x="5663655" y="3222391"/>
                <a:ext cx="538917" cy="479338"/>
              </a:xfrm>
              <a:prstGeom prst="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algn="ctr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 smtClean="0">
                          <a:solidFill>
                            <a:srgbClr val="FF0000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∈</m:t>
                      </m:r>
                    </m:oMath>
                  </m:oMathPara>
                </a14:m>
                <a:endParaRPr lang="en-US" sz="2800" dirty="0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4" name="Rectangle 33">
                <a:extLst>
                  <a:ext uri="{FF2B5EF4-FFF2-40B4-BE49-F238E27FC236}">
                    <a16:creationId xmlns:a16="http://schemas.microsoft.com/office/drawing/2014/main" id="{B1492105-1683-433A-AD1C-32B49FC4F04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63655" y="3222391"/>
                <a:ext cx="538917" cy="479338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Rectangle 34">
                <a:extLst>
                  <a:ext uri="{FF2B5EF4-FFF2-40B4-BE49-F238E27FC236}">
                    <a16:creationId xmlns:a16="http://schemas.microsoft.com/office/drawing/2014/main" id="{70DE3EBA-4C49-4A48-B3D8-C4BBC341FDE9}"/>
                  </a:ext>
                </a:extLst>
              </p:cNvPr>
              <p:cNvSpPr/>
              <p:nvPr/>
            </p:nvSpPr>
            <p:spPr>
              <a:xfrm>
                <a:off x="2048402" y="3181401"/>
                <a:ext cx="538917" cy="479338"/>
              </a:xfrm>
              <a:prstGeom prst="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algn="ctr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 smtClean="0">
                          <a:solidFill>
                            <a:srgbClr val="FF0000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∉</m:t>
                      </m:r>
                    </m:oMath>
                  </m:oMathPara>
                </a14:m>
                <a:endParaRPr lang="en-US" sz="2800" dirty="0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5" name="Rectangle 34">
                <a:extLst>
                  <a:ext uri="{FF2B5EF4-FFF2-40B4-BE49-F238E27FC236}">
                    <a16:creationId xmlns:a16="http://schemas.microsoft.com/office/drawing/2014/main" id="{70DE3EBA-4C49-4A48-B3D8-C4BBC341FDE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48402" y="3181401"/>
                <a:ext cx="538917" cy="479338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Rectangle 35">
                <a:extLst>
                  <a:ext uri="{FF2B5EF4-FFF2-40B4-BE49-F238E27FC236}">
                    <a16:creationId xmlns:a16="http://schemas.microsoft.com/office/drawing/2014/main" id="{56734C4D-A02B-4D8A-8068-194DAAF2F510}"/>
                  </a:ext>
                </a:extLst>
              </p:cNvPr>
              <p:cNvSpPr/>
              <p:nvPr/>
            </p:nvSpPr>
            <p:spPr>
              <a:xfrm>
                <a:off x="8360753" y="3197837"/>
                <a:ext cx="538917" cy="479338"/>
              </a:xfrm>
              <a:prstGeom prst="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algn="ctr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 smtClean="0">
                          <a:solidFill>
                            <a:srgbClr val="FF0000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∉</m:t>
                      </m:r>
                    </m:oMath>
                  </m:oMathPara>
                </a14:m>
                <a:endParaRPr lang="en-US" sz="2800" dirty="0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6" name="Rectangle 35">
                <a:extLst>
                  <a:ext uri="{FF2B5EF4-FFF2-40B4-BE49-F238E27FC236}">
                    <a16:creationId xmlns:a16="http://schemas.microsoft.com/office/drawing/2014/main" id="{56734C4D-A02B-4D8A-8068-194DAAF2F51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60753" y="3197837"/>
                <a:ext cx="538917" cy="479338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" name="Title 1">
            <a:extLst>
              <a:ext uri="{FF2B5EF4-FFF2-40B4-BE49-F238E27FC236}">
                <a16:creationId xmlns:a16="http://schemas.microsoft.com/office/drawing/2014/main" id="{A11BAF9F-FFB2-412A-B2DA-7E1B0DF184B9}"/>
              </a:ext>
            </a:extLst>
          </p:cNvPr>
          <p:cNvSpPr txBox="1">
            <a:spLocks/>
          </p:cNvSpPr>
          <p:nvPr/>
        </p:nvSpPr>
        <p:spPr>
          <a:xfrm>
            <a:off x="3773310" y="24043"/>
            <a:ext cx="4660130" cy="665018"/>
          </a:xfrm>
          <a:prstGeom prst="rect">
            <a:avLst/>
          </a:prstGeom>
          <a:solidFill>
            <a:srgbClr val="92D050"/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 cap="none">
                <a:ln w="3175" cmpd="sng">
                  <a:noFill/>
                </a:ln>
                <a:solidFill>
                  <a:schemeClr val="dk1"/>
                </a:solidFill>
                <a:effectLst/>
                <a:latin typeface="+mn-lt"/>
                <a:ea typeface="+mn-ea"/>
                <a:cs typeface="+mn-cs"/>
              </a:defRPr>
            </a:lvl1pPr>
            <a:lvl2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000" b="1" dirty="0">
                <a:latin typeface="Arial" panose="020B0604020202020204" pitchFamily="34" charset="0"/>
                <a:cs typeface="Arial" panose="020B0604020202020204" pitchFamily="34" charset="0"/>
              </a:rPr>
              <a:t>§ 1: TẬP HỢP (</a:t>
            </a:r>
            <a:r>
              <a:rPr lang="en-US" sz="3000" b="1" dirty="0" err="1">
                <a:latin typeface="Arial" panose="020B0604020202020204" pitchFamily="34" charset="0"/>
                <a:cs typeface="Arial" panose="020B0604020202020204" pitchFamily="34" charset="0"/>
              </a:rPr>
              <a:t>Tiết</a:t>
            </a:r>
            <a:r>
              <a:rPr lang="en-US" sz="3000" b="1" dirty="0">
                <a:latin typeface="Arial" panose="020B0604020202020204" pitchFamily="34" charset="0"/>
                <a:cs typeface="Arial" panose="020B0604020202020204" pitchFamily="34" charset="0"/>
              </a:rPr>
              <a:t> 2)</a:t>
            </a:r>
          </a:p>
        </p:txBody>
      </p:sp>
    </p:spTree>
    <p:extLst>
      <p:ext uri="{BB962C8B-B14F-4D97-AF65-F5344CB8AC3E}">
        <p14:creationId xmlns:p14="http://schemas.microsoft.com/office/powerpoint/2010/main" val="6416352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3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5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4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5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9" grpId="0"/>
      <p:bldP spid="23" grpId="0"/>
      <p:bldP spid="27" grpId="0" animBg="1"/>
      <p:bldP spid="28" grpId="0" animBg="1"/>
      <p:bldP spid="28" grpId="1" animBg="1"/>
      <p:bldP spid="32" grpId="0" animBg="1"/>
      <p:bldP spid="32" grpId="1" animBg="1"/>
      <p:bldP spid="33" grpId="0" animBg="1"/>
      <p:bldP spid="33" grpId="1" animBg="1"/>
      <p:bldP spid="34" grpId="0" animBg="1"/>
      <p:bldP spid="35" grpId="0" animBg="1"/>
      <p:bldP spid="3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Graphic 27" descr="Clipboard">
            <a:extLst>
              <a:ext uri="{FF2B5EF4-FFF2-40B4-BE49-F238E27FC236}">
                <a16:creationId xmlns:a16="http://schemas.microsoft.com/office/drawing/2014/main" id="{69A6127C-44C4-4935-8488-02212BF0E6B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rot="631394">
            <a:off x="9309629" y="-124195"/>
            <a:ext cx="2532753" cy="2532753"/>
          </a:xfrm>
          <a:prstGeom prst="rect">
            <a:avLst/>
          </a:prstGeom>
        </p:spPr>
      </p:pic>
      <p:pic>
        <p:nvPicPr>
          <p:cNvPr id="32" name="Graphic 31" descr="Pencil">
            <a:extLst>
              <a:ext uri="{FF2B5EF4-FFF2-40B4-BE49-F238E27FC236}">
                <a16:creationId xmlns:a16="http://schemas.microsoft.com/office/drawing/2014/main" id="{F21940DF-3AEF-4263-BDC6-04DEDCE8D6A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0667458" y="471530"/>
            <a:ext cx="1488402" cy="1488402"/>
          </a:xfrm>
          <a:prstGeom prst="rect">
            <a:avLst/>
          </a:prstGeom>
        </p:spPr>
      </p:pic>
      <p:sp>
        <p:nvSpPr>
          <p:cNvPr id="6" name="Text Box 10">
            <a:extLst>
              <a:ext uri="{FF2B5EF4-FFF2-40B4-BE49-F238E27FC236}">
                <a16:creationId xmlns:a16="http://schemas.microsoft.com/office/drawing/2014/main" id="{23D575A1-EA7D-43DF-87F4-B692F436CF3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8457" y="900485"/>
            <a:ext cx="11635086" cy="18158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sz="2800" b="1" i="1" dirty="0" err="1" smtClean="0">
                <a:solidFill>
                  <a:srgbClr val="FF0000"/>
                </a:solidFill>
                <a:cs typeface="Arial" panose="020B0604020202020204" pitchFamily="34" charset="0"/>
              </a:rPr>
              <a:t>Luyện</a:t>
            </a:r>
            <a:r>
              <a:rPr lang="en-US" altLang="en-US" sz="2800" b="1" i="1" dirty="0" smtClean="0">
                <a:solidFill>
                  <a:srgbClr val="FF0000"/>
                </a:solidFill>
                <a:cs typeface="Arial" panose="020B0604020202020204" pitchFamily="34" charset="0"/>
              </a:rPr>
              <a:t> </a:t>
            </a:r>
            <a:r>
              <a:rPr lang="en-US" altLang="en-US" sz="2800" b="1" i="1" dirty="0" err="1" smtClean="0">
                <a:solidFill>
                  <a:srgbClr val="FF0000"/>
                </a:solidFill>
                <a:cs typeface="Arial" panose="020B0604020202020204" pitchFamily="34" charset="0"/>
              </a:rPr>
              <a:t>tập</a:t>
            </a:r>
            <a:r>
              <a:rPr lang="en-US" altLang="en-US" sz="2800" b="1" i="1" dirty="0" smtClean="0">
                <a:solidFill>
                  <a:srgbClr val="FF0000"/>
                </a:solidFill>
                <a:cs typeface="Arial" panose="020B0604020202020204" pitchFamily="34" charset="0"/>
              </a:rPr>
              <a:t> 3 (SGK.T7)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1" i="1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cs typeface="Arial" panose="020B0604020202020204" pitchFamily="34" charset="0"/>
              </a:rPr>
              <a:t>Cho C</a:t>
            </a:r>
            <a:r>
              <a:rPr kumimoji="0" lang="en-US" altLang="en-US" sz="2800" b="1" i="1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cs typeface="Arial" panose="020B0604020202020204" pitchFamily="34" charset="0"/>
              </a:rPr>
              <a:t> = {x | x </a:t>
            </a:r>
            <a:r>
              <a:rPr kumimoji="0" lang="en-US" altLang="en-US" sz="2800" b="1" i="1" u="none" strike="noStrike" kern="1200" cap="none" spc="0" normalizeH="0" noProof="0" dirty="0" err="1" smtClean="0">
                <a:ln>
                  <a:noFill/>
                </a:ln>
                <a:effectLst/>
                <a:uLnTx/>
                <a:uFillTx/>
                <a:cs typeface="Arial" panose="020B0604020202020204" pitchFamily="34" charset="0"/>
              </a:rPr>
              <a:t>là</a:t>
            </a:r>
            <a:r>
              <a:rPr kumimoji="0" lang="en-US" altLang="en-US" sz="2800" b="1" i="1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cs typeface="Arial" panose="020B0604020202020204" pitchFamily="34" charset="0"/>
              </a:rPr>
              <a:t> </a:t>
            </a:r>
            <a:r>
              <a:rPr kumimoji="0" lang="en-US" altLang="en-US" sz="2800" b="1" i="1" u="none" strike="noStrike" kern="1200" cap="none" spc="0" normalizeH="0" noProof="0" dirty="0" err="1" smtClean="0">
                <a:ln>
                  <a:noFill/>
                </a:ln>
                <a:effectLst/>
                <a:uLnTx/>
                <a:uFillTx/>
                <a:cs typeface="Arial" panose="020B0604020202020204" pitchFamily="34" charset="0"/>
              </a:rPr>
              <a:t>số</a:t>
            </a:r>
            <a:r>
              <a:rPr kumimoji="0" lang="en-US" altLang="en-US" sz="2800" b="1" i="1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cs typeface="Arial" panose="020B0604020202020204" pitchFamily="34" charset="0"/>
              </a:rPr>
              <a:t> </a:t>
            </a:r>
            <a:r>
              <a:rPr kumimoji="0" lang="en-US" altLang="en-US" sz="2800" b="1" i="1" u="none" strike="noStrike" kern="1200" cap="none" spc="0" normalizeH="0" noProof="0" dirty="0" err="1" smtClean="0">
                <a:ln>
                  <a:noFill/>
                </a:ln>
                <a:effectLst/>
                <a:uLnTx/>
                <a:uFillTx/>
                <a:cs typeface="Arial" panose="020B0604020202020204" pitchFamily="34" charset="0"/>
              </a:rPr>
              <a:t>tự</a:t>
            </a:r>
            <a:r>
              <a:rPr kumimoji="0" lang="en-US" altLang="en-US" sz="2800" b="1" i="1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cs typeface="Arial" panose="020B0604020202020204" pitchFamily="34" charset="0"/>
              </a:rPr>
              <a:t>  </a:t>
            </a:r>
            <a:r>
              <a:rPr kumimoji="0" lang="en-US" altLang="en-US" sz="2800" b="1" i="1" u="none" strike="noStrike" kern="1200" cap="none" spc="0" normalizeH="0" noProof="0" dirty="0" err="1" smtClean="0">
                <a:ln>
                  <a:noFill/>
                </a:ln>
                <a:effectLst/>
                <a:uLnTx/>
                <a:uFillTx/>
                <a:cs typeface="Arial" panose="020B0604020202020204" pitchFamily="34" charset="0"/>
              </a:rPr>
              <a:t>nhiên</a:t>
            </a:r>
            <a:r>
              <a:rPr kumimoji="0" lang="en-US" altLang="en-US" sz="2800" b="1" i="1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cs typeface="Arial" panose="020B0604020202020204" pitchFamily="34" charset="0"/>
              </a:rPr>
              <a:t> chia </a:t>
            </a:r>
            <a:r>
              <a:rPr kumimoji="0" lang="en-US" altLang="en-US" sz="2800" b="1" i="1" u="none" strike="noStrike" kern="1200" cap="none" spc="0" normalizeH="0" noProof="0" dirty="0" err="1" smtClean="0">
                <a:ln>
                  <a:noFill/>
                </a:ln>
                <a:effectLst/>
                <a:uLnTx/>
                <a:uFillTx/>
                <a:cs typeface="Arial" panose="020B0604020202020204" pitchFamily="34" charset="0"/>
              </a:rPr>
              <a:t>cho</a:t>
            </a:r>
            <a:r>
              <a:rPr kumimoji="0" lang="en-US" altLang="en-US" sz="2800" b="1" i="1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cs typeface="Arial" panose="020B0604020202020204" pitchFamily="34" charset="0"/>
              </a:rPr>
              <a:t> 3 </a:t>
            </a:r>
            <a:r>
              <a:rPr kumimoji="0" lang="en-US" altLang="en-US" sz="2800" b="1" i="1" u="none" strike="noStrike" kern="1200" cap="none" spc="0" normalizeH="0" noProof="0" dirty="0" err="1" smtClean="0">
                <a:ln>
                  <a:noFill/>
                </a:ln>
                <a:effectLst/>
                <a:uLnTx/>
                <a:uFillTx/>
                <a:cs typeface="Arial" panose="020B0604020202020204" pitchFamily="34" charset="0"/>
              </a:rPr>
              <a:t>dư</a:t>
            </a:r>
            <a:r>
              <a:rPr kumimoji="0" lang="en-US" altLang="en-US" sz="2800" b="1" i="1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cs typeface="Arial" panose="020B0604020202020204" pitchFamily="34" charset="0"/>
              </a:rPr>
              <a:t> 1, 3&lt;x&lt;18}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sz="2800" b="1" i="1" baseline="0" dirty="0" err="1" smtClean="0">
                <a:cs typeface="Arial" panose="020B0604020202020204" pitchFamily="34" charset="0"/>
              </a:rPr>
              <a:t>Hãy</a:t>
            </a:r>
            <a:r>
              <a:rPr lang="en-US" altLang="en-US" sz="2800" b="1" i="1" dirty="0" smtClean="0">
                <a:cs typeface="Arial" panose="020B0604020202020204" pitchFamily="34" charset="0"/>
              </a:rPr>
              <a:t> </a:t>
            </a:r>
            <a:r>
              <a:rPr lang="en-US" altLang="en-US" sz="2800" b="1" i="1" dirty="0" err="1" smtClean="0">
                <a:cs typeface="Arial" panose="020B0604020202020204" pitchFamily="34" charset="0"/>
              </a:rPr>
              <a:t>viết</a:t>
            </a:r>
            <a:r>
              <a:rPr lang="en-US" altLang="en-US" sz="2800" b="1" i="1" dirty="0" smtClean="0">
                <a:cs typeface="Arial" panose="020B0604020202020204" pitchFamily="34" charset="0"/>
              </a:rPr>
              <a:t> </a:t>
            </a:r>
            <a:r>
              <a:rPr lang="en-US" altLang="en-US" sz="2800" b="1" i="1" dirty="0" err="1" smtClean="0">
                <a:cs typeface="Arial" panose="020B0604020202020204" pitchFamily="34" charset="0"/>
              </a:rPr>
              <a:t>tập</a:t>
            </a:r>
            <a:r>
              <a:rPr lang="en-US" altLang="en-US" sz="2800" b="1" i="1" dirty="0" smtClean="0">
                <a:cs typeface="Arial" panose="020B0604020202020204" pitchFamily="34" charset="0"/>
              </a:rPr>
              <a:t> </a:t>
            </a:r>
            <a:r>
              <a:rPr lang="en-US" altLang="en-US" sz="2800" b="1" i="1" dirty="0" err="1" smtClean="0">
                <a:cs typeface="Arial" panose="020B0604020202020204" pitchFamily="34" charset="0"/>
              </a:rPr>
              <a:t>hợp</a:t>
            </a:r>
            <a:r>
              <a:rPr lang="en-US" altLang="en-US" sz="2800" b="1" i="1" dirty="0" smtClean="0">
                <a:cs typeface="Arial" panose="020B0604020202020204" pitchFamily="34" charset="0"/>
              </a:rPr>
              <a:t> C </a:t>
            </a:r>
            <a:r>
              <a:rPr lang="en-US" altLang="en-US" sz="2800" b="1" i="1" dirty="0" err="1" smtClean="0">
                <a:cs typeface="Arial" panose="020B0604020202020204" pitchFamily="34" charset="0"/>
              </a:rPr>
              <a:t>bằng</a:t>
            </a:r>
            <a:r>
              <a:rPr lang="en-US" altLang="en-US" sz="2800" b="1" i="1" dirty="0" smtClean="0">
                <a:cs typeface="Arial" panose="020B0604020202020204" pitchFamily="34" charset="0"/>
              </a:rPr>
              <a:t> </a:t>
            </a:r>
            <a:r>
              <a:rPr lang="en-US" altLang="en-US" sz="2800" b="1" i="1" dirty="0" err="1" smtClean="0">
                <a:cs typeface="Arial" panose="020B0604020202020204" pitchFamily="34" charset="0"/>
              </a:rPr>
              <a:t>cách</a:t>
            </a:r>
            <a:r>
              <a:rPr lang="en-US" altLang="en-US" sz="2800" b="1" i="1" dirty="0" smtClean="0">
                <a:cs typeface="Arial" panose="020B0604020202020204" pitchFamily="34" charset="0"/>
              </a:rPr>
              <a:t> </a:t>
            </a:r>
            <a:r>
              <a:rPr lang="en-US" altLang="en-US" sz="2800" b="1" i="1" dirty="0" err="1" smtClean="0">
                <a:cs typeface="Arial" panose="020B0604020202020204" pitchFamily="34" charset="0"/>
              </a:rPr>
              <a:t>liệt</a:t>
            </a:r>
            <a:r>
              <a:rPr lang="en-US" altLang="en-US" sz="2800" b="1" i="1" dirty="0" smtClean="0">
                <a:cs typeface="Arial" panose="020B0604020202020204" pitchFamily="34" charset="0"/>
              </a:rPr>
              <a:t> </a:t>
            </a:r>
            <a:r>
              <a:rPr lang="en-US" altLang="en-US" sz="2800" b="1" i="1" dirty="0" err="1" smtClean="0">
                <a:cs typeface="Arial" panose="020B0604020202020204" pitchFamily="34" charset="0"/>
              </a:rPr>
              <a:t>kê</a:t>
            </a:r>
            <a:r>
              <a:rPr lang="en-US" altLang="en-US" sz="2800" b="1" i="1" dirty="0" smtClean="0">
                <a:cs typeface="Arial" panose="020B0604020202020204" pitchFamily="34" charset="0"/>
              </a:rPr>
              <a:t> </a:t>
            </a:r>
            <a:r>
              <a:rPr lang="en-US" altLang="en-US" sz="2800" b="1" i="1" dirty="0" err="1" smtClean="0">
                <a:cs typeface="Arial" panose="020B0604020202020204" pitchFamily="34" charset="0"/>
              </a:rPr>
              <a:t>các</a:t>
            </a:r>
            <a:r>
              <a:rPr lang="en-US" altLang="en-US" sz="2800" b="1" i="1" dirty="0" smtClean="0">
                <a:cs typeface="Arial" panose="020B0604020202020204" pitchFamily="34" charset="0"/>
              </a:rPr>
              <a:t> </a:t>
            </a:r>
            <a:r>
              <a:rPr lang="en-US" altLang="en-US" sz="2800" b="1" i="1" dirty="0" err="1" smtClean="0">
                <a:cs typeface="Arial" panose="020B0604020202020204" pitchFamily="34" charset="0"/>
              </a:rPr>
              <a:t>phân</a:t>
            </a:r>
            <a:r>
              <a:rPr lang="en-US" altLang="en-US" sz="2800" b="1" i="1" dirty="0" smtClean="0">
                <a:cs typeface="Arial" panose="020B0604020202020204" pitchFamily="34" charset="0"/>
              </a:rPr>
              <a:t> </a:t>
            </a:r>
            <a:r>
              <a:rPr lang="en-US" altLang="en-US" sz="2800" b="1" i="1" dirty="0" err="1" smtClean="0">
                <a:cs typeface="Arial" panose="020B0604020202020204" pitchFamily="34" charset="0"/>
              </a:rPr>
              <a:t>tử</a:t>
            </a:r>
            <a:r>
              <a:rPr lang="en-US" altLang="en-US" sz="2800" b="1" i="1" dirty="0" smtClean="0">
                <a:cs typeface="Arial" panose="020B0604020202020204" pitchFamily="34" charset="0"/>
              </a:rPr>
              <a:t> </a:t>
            </a:r>
            <a:r>
              <a:rPr lang="en-US" altLang="en-US" sz="2800" b="1" i="1" dirty="0" err="1" smtClean="0">
                <a:cs typeface="Arial" panose="020B0604020202020204" pitchFamily="34" charset="0"/>
              </a:rPr>
              <a:t>của</a:t>
            </a:r>
            <a:r>
              <a:rPr lang="en-US" altLang="en-US" sz="2800" b="1" i="1" dirty="0" smtClean="0">
                <a:cs typeface="Arial" panose="020B0604020202020204" pitchFamily="34" charset="0"/>
              </a:rPr>
              <a:t> </a:t>
            </a:r>
            <a:r>
              <a:rPr lang="en-US" altLang="en-US" sz="2800" b="1" i="1" dirty="0" err="1" smtClean="0">
                <a:cs typeface="Arial" panose="020B0604020202020204" pitchFamily="34" charset="0"/>
              </a:rPr>
              <a:t>tâp</a:t>
            </a:r>
            <a:r>
              <a:rPr lang="en-US" altLang="en-US" sz="2800" b="1" i="1" dirty="0" smtClean="0">
                <a:cs typeface="Arial" panose="020B0604020202020204" pitchFamily="34" charset="0"/>
              </a:rPr>
              <a:t> </a:t>
            </a:r>
            <a:r>
              <a:rPr lang="en-US" altLang="en-US" sz="2800" b="1" i="1" dirty="0" err="1" smtClean="0">
                <a:cs typeface="Arial" panose="020B0604020202020204" pitchFamily="34" charset="0"/>
              </a:rPr>
              <a:t>hợp</a:t>
            </a:r>
            <a:endParaRPr kumimoji="0" lang="en-US" altLang="en-US" sz="2800" b="1" i="1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cs typeface="Arial" panose="020B06040202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324746" y="4401519"/>
            <a:ext cx="6462794" cy="646331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(5p)</a:t>
            </a:r>
            <a:endParaRPr lang="en-US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3519037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F33787325_Lab safety_AAS_v3" id="{898BC5E2-691B-4B41-A97D-F35AD4FFF20D}" vid="{295F60D3-032D-43CA-A300-E4752067AD50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1" ma:contentTypeDescription="Create a new document." ma:contentTypeScope="" ma:versionID="96291512c1ee715ab617f4c07df79fc1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8256c27c40ca5c40ce1cf6c44f0205df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MediaServiceKeyPoints xmlns="71af3243-3dd4-4a8d-8c0d-dd76da1f02a5" xsi:nil="true"/>
  </documentManagement>
</p:properties>
</file>

<file path=customXml/itemProps1.xml><?xml version="1.0" encoding="utf-8"?>
<ds:datastoreItem xmlns:ds="http://schemas.openxmlformats.org/officeDocument/2006/customXml" ds:itemID="{19E59094-1E6F-42D5-A62B-D0344AFFFAC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604BA817-A03C-4EA3-86C4-6E42BD37F523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D0096A91-93C8-4C7A-BF68-944591874A6D}">
  <ds:schemaRefs>
    <ds:schemaRef ds:uri="http://schemas.microsoft.com/office/2006/documentManagement/types"/>
    <ds:schemaRef ds:uri="http://schemas.openxmlformats.org/package/2006/metadata/core-properties"/>
    <ds:schemaRef ds:uri="16c05727-aa75-4e4a-9b5f-8a80a1165891"/>
    <ds:schemaRef ds:uri="http://purl.org/dc/elements/1.1/"/>
    <ds:schemaRef ds:uri="http://schemas.microsoft.com/office/2006/metadata/properties"/>
    <ds:schemaRef ds:uri="http://purl.org/dc/terms/"/>
    <ds:schemaRef ds:uri="http://schemas.microsoft.com/office/infopath/2007/PartnerControls"/>
    <ds:schemaRef ds:uri="71af3243-3dd4-4a8d-8c0d-dd76da1f02a5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Lab safety</Template>
  <TotalTime>695</TotalTime>
  <Words>1291</Words>
  <Application>Microsoft Office PowerPoint</Application>
  <PresentationFormat>Widescreen</PresentationFormat>
  <Paragraphs>163</Paragraphs>
  <Slides>19</Slides>
  <Notes>7</Notes>
  <HiddenSlides>0</HiddenSlides>
  <MMClips>0</MMClips>
  <ScaleCrop>false</ScaleCrop>
  <HeadingPairs>
    <vt:vector size="8" baseType="variant">
      <vt:variant>
        <vt:lpstr>Fonts Used</vt:lpstr>
      </vt:variant>
      <vt:variant>
        <vt:i4>8</vt:i4>
      </vt:variant>
      <vt:variant>
        <vt:lpstr>Theme</vt:lpstr>
      </vt:variant>
      <vt:variant>
        <vt:i4>2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30" baseType="lpstr">
      <vt:lpstr>Arial</vt:lpstr>
      <vt:lpstr>Calibri</vt:lpstr>
      <vt:lpstr>Calibri Light</vt:lpstr>
      <vt:lpstr>Cambria Math</vt:lpstr>
      <vt:lpstr>Rockwell</vt:lpstr>
      <vt:lpstr>Script MT Bold</vt:lpstr>
      <vt:lpstr>Tahoma</vt:lpstr>
      <vt:lpstr>Times New Roman</vt:lpstr>
      <vt:lpstr>Office Theme</vt:lpstr>
      <vt:lpstr>1_Office Theme</vt:lpstr>
      <vt:lpstr>Equation</vt:lpstr>
      <vt:lpstr>ĐẠI SỐ 6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Cảm ơn quý thầy cô!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Lab Safety</dc:title>
  <dc:creator>Lê Hải</dc:creator>
  <cp:lastModifiedBy>Administrator</cp:lastModifiedBy>
  <cp:revision>26</cp:revision>
  <dcterms:created xsi:type="dcterms:W3CDTF">2021-06-07T13:44:30Z</dcterms:created>
  <dcterms:modified xsi:type="dcterms:W3CDTF">2022-09-02T03:47:52Z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