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70" r:id="rId6"/>
  </p:sldMasterIdLst>
  <p:notesMasterIdLst>
    <p:notesMasterId r:id="rId32"/>
  </p:notesMasterIdLst>
  <p:sldIdLst>
    <p:sldId id="256" r:id="rId7"/>
    <p:sldId id="283" r:id="rId8"/>
    <p:sldId id="284" r:id="rId9"/>
    <p:sldId id="285" r:id="rId10"/>
    <p:sldId id="257" r:id="rId11"/>
    <p:sldId id="287" r:id="rId12"/>
    <p:sldId id="335" r:id="rId13"/>
    <p:sldId id="288" r:id="rId14"/>
    <p:sldId id="289" r:id="rId15"/>
    <p:sldId id="264" r:id="rId16"/>
    <p:sldId id="265" r:id="rId17"/>
    <p:sldId id="290" r:id="rId18"/>
    <p:sldId id="294" r:id="rId19"/>
    <p:sldId id="292" r:id="rId20"/>
    <p:sldId id="293" r:id="rId21"/>
    <p:sldId id="352" r:id="rId22"/>
    <p:sldId id="346" r:id="rId23"/>
    <p:sldId id="347" r:id="rId24"/>
    <p:sldId id="349" r:id="rId25"/>
    <p:sldId id="271" r:id="rId26"/>
    <p:sldId id="295" r:id="rId27"/>
    <p:sldId id="354" r:id="rId28"/>
    <p:sldId id="353" r:id="rId29"/>
    <p:sldId id="356" r:id="rId30"/>
    <p:sldId id="35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1254" y="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4249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0123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4894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hết</a:t>
            </a:r>
            <a:r>
              <a:rPr lang="en-US" baseline="0" dirty="0"/>
              <a:t> 3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GV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cảm</a:t>
            </a:r>
            <a:r>
              <a:rPr lang="en-US" baseline="0" dirty="0"/>
              <a:t> </a:t>
            </a:r>
            <a:r>
              <a:rPr lang="en-US" baseline="0" dirty="0" err="1"/>
              <a:t>ơn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nâu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tục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1549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phương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HS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đã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 </a:t>
            </a:r>
            <a:r>
              <a:rPr lang="en-US" baseline="0" dirty="0" err="1"/>
              <a:t>chưa</a:t>
            </a:r>
            <a:r>
              <a:rPr lang="en-US" baseline="0" dirty="0"/>
              <a:t>. 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bảng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ẩn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thể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PA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tới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PA.đúng</a:t>
            </a:r>
            <a:r>
              <a:rPr lang="en-US" baseline="0" dirty="0"/>
              <a:t>.</a:t>
            </a:r>
          </a:p>
          <a:p>
            <a:r>
              <a:rPr lang="en-US" baseline="0" dirty="0"/>
              <a:t>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sóc</a:t>
            </a:r>
            <a:r>
              <a:rPr lang="en-US" baseline="0" dirty="0"/>
              <a:t> </a:t>
            </a:r>
            <a:r>
              <a:rPr lang="en-US" baseline="0" dirty="0" err="1"/>
              <a:t>cầm</a:t>
            </a:r>
            <a:r>
              <a:rPr lang="en-US" baseline="0" dirty="0"/>
              <a:t> </a:t>
            </a:r>
            <a:r>
              <a:rPr lang="en-US" baseline="0" dirty="0" err="1"/>
              <a:t>hạt</a:t>
            </a:r>
            <a:r>
              <a:rPr lang="en-US" baseline="0" dirty="0"/>
              <a:t> </a:t>
            </a:r>
            <a:r>
              <a:rPr lang="en-US" baseline="0" dirty="0" err="1"/>
              <a:t>dẻ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lại</a:t>
            </a:r>
            <a:r>
              <a:rPr lang="en-US" baseline="0" dirty="0"/>
              <a:t> game.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453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56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8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54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7916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80018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532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296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7635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733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407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2343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04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0006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85383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0505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72648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1781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63022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3809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61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6517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36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439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789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3541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60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8660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28343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5173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1265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9/2/2022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E9A5C-35A2-4C87-9D5B-FD128F0C16A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BA874-1D26-4199-B4C1-394EEF75C4B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654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6194B53-9C3B-4A6E-8900-3832AA4658B5}" type="datetimeFigureOut">
              <a:rPr lang="en-US" smtClean="0"/>
              <a:t>9/2/2022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30AAEC1F-948C-4197-B4F5-64FAA700E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251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1.png"/><Relationship Id="rId4" Type="http://schemas.openxmlformats.org/officeDocument/2006/relationships/image" Target="../media/image40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4.jpg"/><Relationship Id="rId5" Type="http://schemas.openxmlformats.org/officeDocument/2006/relationships/image" Target="../media/image42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13" Type="http://schemas.openxmlformats.org/officeDocument/2006/relationships/image" Target="../media/image51.jp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48.png"/><Relationship Id="rId12" Type="http://schemas.openxmlformats.org/officeDocument/2006/relationships/slide" Target="slide20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7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slide" Target="slide19.xml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microsoft.com/office/2007/relationships/hdphoto" Target="../media/hdphoto3.wdp"/><Relationship Id="rId3" Type="http://schemas.microsoft.com/office/2007/relationships/media" Target="../media/media3.mp3"/><Relationship Id="rId7" Type="http://schemas.openxmlformats.org/officeDocument/2006/relationships/image" Target="../media/image52.jpeg"/><Relationship Id="rId12" Type="http://schemas.openxmlformats.org/officeDocument/2006/relationships/image" Target="../media/image55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notesSlide" Target="../notesSlides/notesSlide5.xml"/><Relationship Id="rId11" Type="http://schemas.microsoft.com/office/2007/relationships/hdphoto" Target="../media/hdphoto2.wdp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7.png"/><Relationship Id="rId10" Type="http://schemas.openxmlformats.org/officeDocument/2006/relationships/image" Target="../media/image54.png"/><Relationship Id="rId4" Type="http://schemas.openxmlformats.org/officeDocument/2006/relationships/audio" Target="../media/media3.mp3"/><Relationship Id="rId9" Type="http://schemas.openxmlformats.org/officeDocument/2006/relationships/image" Target="../media/image53.jp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7.jp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g"/><Relationship Id="rId13" Type="http://schemas.openxmlformats.org/officeDocument/2006/relationships/image" Target="../media/image56.png"/><Relationship Id="rId3" Type="http://schemas.microsoft.com/office/2007/relationships/media" Target="../media/media3.mp3"/><Relationship Id="rId7" Type="http://schemas.openxmlformats.org/officeDocument/2006/relationships/slide" Target="slide16.xml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8.jpeg"/><Relationship Id="rId11" Type="http://schemas.openxmlformats.org/officeDocument/2006/relationships/image" Target="../media/image55.png"/><Relationship Id="rId5" Type="http://schemas.openxmlformats.org/officeDocument/2006/relationships/slideLayout" Target="../slideLayouts/slideLayout16.xml"/><Relationship Id="rId10" Type="http://schemas.microsoft.com/office/2007/relationships/hdphoto" Target="../media/hdphoto2.wdp"/><Relationship Id="rId4" Type="http://schemas.openxmlformats.org/officeDocument/2006/relationships/audio" Target="../media/media3.mp3"/><Relationship Id="rId9" Type="http://schemas.openxmlformats.org/officeDocument/2006/relationships/image" Target="../media/image54.png"/><Relationship Id="rId1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svg"/><Relationship Id="rId7" Type="http://schemas.openxmlformats.org/officeDocument/2006/relationships/image" Target="../media/image1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70.svg"/><Relationship Id="rId10" Type="http://schemas.openxmlformats.org/officeDocument/2006/relationships/image" Target="../media/image68.PNG"/><Relationship Id="rId4" Type="http://schemas.openxmlformats.org/officeDocument/2006/relationships/image" Target="../media/image66.png"/><Relationship Id="rId9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11.sv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5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openxmlformats.org/officeDocument/2006/relationships/image" Target="../media/image31.png"/><Relationship Id="rId4" Type="http://schemas.openxmlformats.org/officeDocument/2006/relationships/image" Target="../media/image29.png"/><Relationship Id="rId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1514427"/>
            <a:ext cx="11952372" cy="2226532"/>
          </a:xfrm>
        </p:spPr>
        <p:txBody>
          <a:bodyPr>
            <a:noAutofit/>
          </a:bodyPr>
          <a:lstStyle/>
          <a:p>
            <a:r>
              <a:rPr lang="en-US" sz="5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 SỐ 6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47189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Giáo</a:t>
            </a:r>
            <a:r>
              <a:rPr lang="en-US" sz="2800" b="1" dirty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viên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: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Thị</a:t>
            </a:r>
            <a:r>
              <a:rPr lang="en-US" sz="2800" b="1" dirty="0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 smtClean="0">
                <a:solidFill>
                  <a:srgbClr val="7030A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Hường</a:t>
            </a:r>
            <a:endParaRPr lang="en-US" sz="2800" b="1" dirty="0">
              <a:solidFill>
                <a:srgbClr val="7030A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1465127" y="1371469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GD&amp;ĐT LONG BIÊN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BỒ ĐỀ</a:t>
            </a:r>
            <a:endParaRPr lang="en-US" sz="2800" dirty="0">
              <a:solidFill>
                <a:srgbClr val="FF0000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9750"/>
            <a:ext cx="1428750" cy="1285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246860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94907BC9-2EC1-486C-B090-27ED8A81DA92}"/>
              </a:ext>
            </a:extLst>
          </p:cNvPr>
          <p:cNvSpPr txBox="1">
            <a:spLocks/>
          </p:cNvSpPr>
          <p:nvPr/>
        </p:nvSpPr>
        <p:spPr>
          <a:xfrm>
            <a:off x="932085" y="1098419"/>
            <a:ext cx="9872663" cy="49945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con tem hình hoa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6A1.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Tập hợp các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5D8BC742-5850-4DC5-B162-B5D4F9E1E792}"/>
              </a:ext>
            </a:extLst>
          </p:cNvPr>
          <p:cNvSpPr/>
          <p:nvPr/>
        </p:nvSpPr>
        <p:spPr>
          <a:xfrm>
            <a:off x="988556" y="29049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BDA8068-4C7F-4CEE-9BD8-F40E3D7EC0E6}"/>
              </a:ext>
            </a:extLst>
          </p:cNvPr>
          <p:cNvGrpSpPr/>
          <p:nvPr/>
        </p:nvGrpSpPr>
        <p:grpSpPr>
          <a:xfrm>
            <a:off x="1505637" y="2635398"/>
            <a:ext cx="5738255" cy="927706"/>
            <a:chOff x="3745207" y="2144574"/>
            <a:chExt cx="5738255" cy="1132755"/>
          </a:xfrm>
        </p:grpSpPr>
        <p:pic>
          <p:nvPicPr>
            <p:cNvPr id="16" name="图片 3080" descr="9">
              <a:extLst>
                <a:ext uri="{FF2B5EF4-FFF2-40B4-BE49-F238E27FC236}">
                  <a16:creationId xmlns:a16="http://schemas.microsoft.com/office/drawing/2014/main" id="{593247A2-1158-4F73-8AAA-37C5FA402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346EB9-7CBF-449C-ABDE-AAFC8149EFE0}"/>
                </a:ext>
              </a:extLst>
            </p:cNvPr>
            <p:cNvSpPr txBox="1"/>
            <p:nvPr/>
          </p:nvSpPr>
          <p:spPr>
            <a:xfrm>
              <a:off x="4120597" y="2336200"/>
              <a:ext cx="50165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A </a:t>
              </a:r>
              <a:r>
                <a:rPr lang="en-US" sz="2800" dirty="0" err="1"/>
                <a:t>các</a:t>
              </a:r>
              <a:r>
                <a:rPr lang="en-US" sz="2800" dirty="0"/>
                <a:t> con </a:t>
              </a:r>
              <a:r>
                <a:rPr lang="en-US" sz="2800" dirty="0" err="1"/>
                <a:t>tem</a:t>
              </a:r>
              <a:r>
                <a:rPr lang="en-US" sz="2800" dirty="0"/>
                <a:t> </a:t>
              </a:r>
              <a:r>
                <a:rPr lang="en-US" sz="2800" dirty="0" err="1"/>
                <a:t>hình</a:t>
              </a:r>
              <a:r>
                <a:rPr lang="en-US" sz="2800" dirty="0"/>
                <a:t> </a:t>
              </a:r>
              <a:r>
                <a:rPr lang="en-US" sz="2800" dirty="0" err="1"/>
                <a:t>hoa</a:t>
              </a:r>
              <a:endParaRPr lang="en-US" sz="2800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397FEAC-2F6D-473D-AB0B-6467DD3A50A9}"/>
              </a:ext>
            </a:extLst>
          </p:cNvPr>
          <p:cNvGrpSpPr/>
          <p:nvPr/>
        </p:nvGrpSpPr>
        <p:grpSpPr>
          <a:xfrm>
            <a:off x="1609133" y="4221856"/>
            <a:ext cx="5875352" cy="878228"/>
            <a:chOff x="4138683" y="2144574"/>
            <a:chExt cx="5796803" cy="1132755"/>
          </a:xfrm>
        </p:grpSpPr>
        <p:pic>
          <p:nvPicPr>
            <p:cNvPr id="19" name="图片 3080" descr="9">
              <a:extLst>
                <a:ext uri="{FF2B5EF4-FFF2-40B4-BE49-F238E27FC236}">
                  <a16:creationId xmlns:a16="http://schemas.microsoft.com/office/drawing/2014/main" id="{49CFC745-F875-46D1-BCB6-11D0925A154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4138683" y="2144574"/>
              <a:ext cx="5796802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6873E74-6C22-4290-9D03-CB728D405AE9}"/>
                </a:ext>
              </a:extLst>
            </p:cNvPr>
            <p:cNvSpPr txBox="1"/>
            <p:nvPr/>
          </p:nvSpPr>
          <p:spPr>
            <a:xfrm>
              <a:off x="4234143" y="2272060"/>
              <a:ext cx="57013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B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tự</a:t>
              </a:r>
              <a:r>
                <a:rPr lang="en-US" sz="2800" dirty="0"/>
                <a:t> </a:t>
              </a:r>
              <a:r>
                <a:rPr lang="en-US" sz="2800" dirty="0" err="1"/>
                <a:t>nhiên</a:t>
              </a:r>
              <a:r>
                <a:rPr lang="en-US" sz="2800" dirty="0"/>
                <a:t> </a:t>
              </a:r>
              <a:r>
                <a:rPr lang="en-US" sz="2800" dirty="0" err="1"/>
                <a:t>nhỏ</a:t>
              </a:r>
              <a:r>
                <a:rPr lang="en-US" sz="2800" dirty="0"/>
                <a:t> </a:t>
              </a:r>
              <a:r>
                <a:rPr lang="en-US" sz="2800" dirty="0" err="1"/>
                <a:t>hơn</a:t>
              </a:r>
              <a:r>
                <a:rPr lang="en-US" sz="2800" dirty="0"/>
                <a:t> 10</a:t>
              </a:r>
            </a:p>
          </p:txBody>
        </p:sp>
      </p:grp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63DBBBA8-CBDA-4AD1-A6B2-E11BF0874E23}"/>
              </a:ext>
            </a:extLst>
          </p:cNvPr>
          <p:cNvSpPr/>
          <p:nvPr/>
        </p:nvSpPr>
        <p:spPr>
          <a:xfrm>
            <a:off x="1008462" y="4456415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6999152-528C-40F1-A25E-4FD52711423F}"/>
              </a:ext>
            </a:extLst>
          </p:cNvPr>
          <p:cNvGrpSpPr/>
          <p:nvPr/>
        </p:nvGrpSpPr>
        <p:grpSpPr>
          <a:xfrm>
            <a:off x="1520097" y="5758837"/>
            <a:ext cx="5964387" cy="893897"/>
            <a:chOff x="3745207" y="2144574"/>
            <a:chExt cx="5738255" cy="1132755"/>
          </a:xfrm>
        </p:grpSpPr>
        <p:pic>
          <p:nvPicPr>
            <p:cNvPr id="23" name="图片 3080" descr="9">
              <a:extLst>
                <a:ext uri="{FF2B5EF4-FFF2-40B4-BE49-F238E27FC236}">
                  <a16:creationId xmlns:a16="http://schemas.microsoft.com/office/drawing/2014/main" id="{DF8D83E8-2E7B-4E75-8CC0-082C9F3E2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3745207" y="2144574"/>
              <a:ext cx="5738255" cy="1132755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BD1D4EA-205C-470A-9A33-B32FF5149B0B}"/>
                </a:ext>
              </a:extLst>
            </p:cNvPr>
            <p:cNvSpPr txBox="1"/>
            <p:nvPr/>
          </p:nvSpPr>
          <p:spPr>
            <a:xfrm>
              <a:off x="3988614" y="2278761"/>
              <a:ext cx="50165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Tập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 </a:t>
              </a:r>
              <a:r>
                <a:rPr lang="en-US" sz="2800" i="1" dirty="0"/>
                <a:t>C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loại</a:t>
              </a:r>
              <a:r>
                <a:rPr lang="en-US" sz="2800" dirty="0"/>
                <a:t> </a:t>
              </a:r>
              <a:r>
                <a:rPr lang="en-US" sz="2800" dirty="0" err="1"/>
                <a:t>bút</a:t>
              </a:r>
              <a:r>
                <a:rPr lang="en-US" sz="2800" dirty="0"/>
                <a:t> </a:t>
              </a:r>
              <a:r>
                <a:rPr lang="en-US" sz="2800" dirty="0" err="1"/>
                <a:t>của</a:t>
              </a:r>
              <a:r>
                <a:rPr lang="en-US" sz="2800" dirty="0"/>
                <a:t> </a:t>
              </a:r>
              <a:r>
                <a:rPr lang="en-US" sz="2800" dirty="0" err="1"/>
                <a:t>bạn</a:t>
              </a:r>
              <a:r>
                <a:rPr lang="en-US" sz="2800" dirty="0"/>
                <a:t> An</a:t>
              </a:r>
            </a:p>
          </p:txBody>
        </p:sp>
      </p:grp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0866D417-96C9-4057-ABC6-4545A37C3C6A}"/>
              </a:ext>
            </a:extLst>
          </p:cNvPr>
          <p:cNvSpPr/>
          <p:nvPr/>
        </p:nvSpPr>
        <p:spPr>
          <a:xfrm>
            <a:off x="930085" y="5944756"/>
            <a:ext cx="482600" cy="2413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BB9D658-CF2F-44DF-94AE-28B466E4997C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(SGK 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18E191-740D-4638-A6BC-2E12351AAC85}"/>
              </a:ext>
            </a:extLst>
          </p:cNvPr>
          <p:cNvSpPr/>
          <p:nvPr/>
        </p:nvSpPr>
        <p:spPr>
          <a:xfrm>
            <a:off x="166671" y="4180344"/>
            <a:ext cx="11242964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6): 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>
              <a:spcBef>
                <a:spcPts val="600"/>
              </a:spcBef>
              <a:spcAft>
                <a:spcPts val="600"/>
              </a:spcAft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lông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rổ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3F840A3-F0A6-427C-A8D3-E8E22F8F46D4}"/>
              </a:ext>
            </a:extLst>
          </p:cNvPr>
          <p:cNvSpPr/>
          <p:nvPr/>
        </p:nvSpPr>
        <p:spPr>
          <a:xfrm>
            <a:off x="964936" y="1970961"/>
            <a:ext cx="10598728" cy="21613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Người ta thường dùng các chữ cái in hoa để đặt tên cho tập hợp.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b="1" i="1" dirty="0">
                <a:solidFill>
                  <a:schemeClr val="tx1"/>
                </a:solidFill>
              </a:rPr>
              <a:t>V</a:t>
            </a:r>
            <a:r>
              <a:rPr lang="en-US" sz="2800" b="1" i="1" dirty="0">
                <a:solidFill>
                  <a:schemeClr val="tx1"/>
                </a:solidFill>
              </a:rPr>
              <a:t>í </a:t>
            </a:r>
            <a:r>
              <a:rPr lang="en-US" sz="2800" b="1" i="1" dirty="0" err="1">
                <a:solidFill>
                  <a:schemeClr val="tx1"/>
                </a:solidFill>
              </a:rPr>
              <a:t>dụ</a:t>
            </a:r>
            <a:r>
              <a:rPr lang="vi-VN" sz="2800" b="1" i="1" dirty="0">
                <a:solidFill>
                  <a:schemeClr val="tx1"/>
                </a:solidFill>
              </a:rPr>
              <a:t>: </a:t>
            </a:r>
            <a:r>
              <a:rPr lang="vi-VN" sz="2800" dirty="0">
                <a:solidFill>
                  <a:schemeClr val="tx1"/>
                </a:solidFill>
              </a:rPr>
              <a:t>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 gồm các số tự nhiên nhỏ hơn 5.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Ta viết: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  </a:t>
            </a:r>
            <a:endParaRPr lang="en-US" sz="2800" dirty="0">
              <a:solidFill>
                <a:schemeClr val="tx1"/>
              </a:solidFill>
            </a:endParaRP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vi-VN" sz="2800" dirty="0">
                <a:solidFill>
                  <a:schemeClr val="tx1"/>
                </a:solidFill>
              </a:rPr>
              <a:t>Các số 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0; 1; 2; 3; 4</a:t>
            </a:r>
            <a:r>
              <a:rPr lang="en-US" sz="2800" dirty="0">
                <a:solidFill>
                  <a:schemeClr val="tx1"/>
                </a:solidFill>
              </a:rPr>
              <a:t> </a:t>
            </a:r>
            <a:r>
              <a:rPr lang="vi-VN" sz="2800" dirty="0">
                <a:solidFill>
                  <a:schemeClr val="tx1"/>
                </a:solidFill>
              </a:rPr>
              <a:t>được gọi là các </a:t>
            </a:r>
            <a:r>
              <a:rPr lang="vi-VN" sz="2800" b="1" dirty="0">
                <a:solidFill>
                  <a:srgbClr val="C00000"/>
                </a:solidFill>
              </a:rPr>
              <a:t>phần tử </a:t>
            </a:r>
            <a:r>
              <a:rPr lang="vi-VN" sz="2800" dirty="0">
                <a:solidFill>
                  <a:schemeClr val="tx1"/>
                </a:solidFill>
              </a:rPr>
              <a:t>của tập hợp </a:t>
            </a:r>
            <a:r>
              <a:rPr lang="vi-VN" sz="2800" i="1" dirty="0">
                <a:solidFill>
                  <a:schemeClr val="tx1"/>
                </a:solidFill>
              </a:rPr>
              <a:t>A</a:t>
            </a:r>
            <a:r>
              <a:rPr lang="vi-VN" sz="2800" dirty="0">
                <a:solidFill>
                  <a:schemeClr val="tx1"/>
                </a:solidFill>
              </a:rPr>
              <a:t>.</a:t>
            </a:r>
            <a:endParaRPr lang="en-US" sz="2800" dirty="0">
              <a:solidFill>
                <a:schemeClr val="tx1"/>
              </a:solidFill>
            </a:endParaRPr>
          </a:p>
        </p:txBody>
      </p:sp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id="{C5F31502-F242-42EA-816A-C4CAD26B53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6524205"/>
              </p:ext>
            </p:extLst>
          </p:nvPr>
        </p:nvGraphicFramePr>
        <p:xfrm>
          <a:off x="2289175" y="3173413"/>
          <a:ext cx="24257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Equation" r:id="rId3" imgW="2425680" imgH="406080" progId="Equation.DSMT4">
                  <p:embed/>
                </p:oleObj>
              </mc:Choice>
              <mc:Fallback>
                <p:oleObj name="Equation" r:id="rId3" imgW="2425680" imgH="40608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9175" y="3173413"/>
                        <a:ext cx="24257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Picture 16">
            <a:extLst>
              <a:ext uri="{FF2B5EF4-FFF2-40B4-BE49-F238E27FC236}">
                <a16:creationId xmlns:a16="http://schemas.microsoft.com/office/drawing/2014/main" id="{BB40CF26-B7DB-4D24-B792-288AB63C9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493" y="1481122"/>
            <a:ext cx="712444" cy="661555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BE5B2A-9C17-48A0-8516-DE1BDF7F0CAA}"/>
              </a:ext>
            </a:extLst>
          </p:cNvPr>
          <p:cNvSpPr/>
          <p:nvPr/>
        </p:nvSpPr>
        <p:spPr>
          <a:xfrm>
            <a:off x="862376" y="1965867"/>
            <a:ext cx="10377054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1 (SGK/tr 6):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10.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795BA5-E6E3-4FB7-AD9F-5A6DC0E4397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932785"/>
              </p:ext>
            </p:extLst>
          </p:nvPr>
        </p:nvGraphicFramePr>
        <p:xfrm>
          <a:off x="1958042" y="3252238"/>
          <a:ext cx="22860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Equation" r:id="rId4" imgW="2286000" imgH="406080" progId="Equation.DSMT4">
                  <p:embed/>
                </p:oleObj>
              </mc:Choice>
              <mc:Fallback>
                <p:oleObj name="Equation" r:id="rId4" imgW="22860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8042" y="3252238"/>
                        <a:ext cx="22860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7F14FCDC-78B1-460B-9A54-68464F3A2EA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19482" r="18681" b="18017"/>
          <a:stretch/>
        </p:blipFill>
        <p:spPr>
          <a:xfrm>
            <a:off x="340972" y="3807682"/>
            <a:ext cx="697706" cy="721731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2B2D637-29A2-4E93-B9E0-366DB3F36172}"/>
              </a:ext>
            </a:extLst>
          </p:cNvPr>
          <p:cNvSpPr/>
          <p:nvPr/>
        </p:nvSpPr>
        <p:spPr>
          <a:xfrm>
            <a:off x="1100169" y="4030565"/>
            <a:ext cx="5565062" cy="17279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 algn="just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</p:txBody>
      </p:sp>
      <p:sp>
        <p:nvSpPr>
          <p:cNvPr id="14" name="Rectangle: Rounded Corners 14">
            <a:extLst>
              <a:ext uri="{FF2B5EF4-FFF2-40B4-BE49-F238E27FC236}">
                <a16:creationId xmlns:a16="http://schemas.microsoft.com/office/drawing/2014/main" id="{C90454F3-C90F-4D0F-8123-E64FA7831BE5}"/>
              </a:ext>
            </a:extLst>
          </p:cNvPr>
          <p:cNvSpPr/>
          <p:nvPr/>
        </p:nvSpPr>
        <p:spPr>
          <a:xfrm>
            <a:off x="7028615" y="4016652"/>
            <a:ext cx="4229250" cy="17557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" indent="0">
              <a:buNone/>
            </a:pP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77991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4" name="!!3">
            <a:extLst>
              <a:ext uri="{FF2B5EF4-FFF2-40B4-BE49-F238E27FC236}">
                <a16:creationId xmlns:a16="http://schemas.microsoft.com/office/drawing/2014/main" id="{C5276D54-6AA4-4B78-A302-37BEB821C4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000" y="787126"/>
            <a:ext cx="2019600" cy="181764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918051EE-765E-470B-9E12-ACEC709FB2D7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27DCF1A-6ACC-44AC-86B5-73DA7D34CE7C}"/>
              </a:ext>
            </a:extLst>
          </p:cNvPr>
          <p:cNvSpPr/>
          <p:nvPr/>
        </p:nvSpPr>
        <p:spPr>
          <a:xfrm>
            <a:off x="913928" y="2852390"/>
            <a:ext cx="10466319" cy="254086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SGK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nhọn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</a:p>
          <a:p>
            <a:pPr marL="4572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  <a:endParaRPr lang="vi-VN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F826F4C-B017-45A4-A4B3-B8C7962470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438" y="2590904"/>
            <a:ext cx="500490" cy="88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5073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1 (SGK / Trang 7):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nhật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tam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giác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thang.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4757292-49EB-4D8F-8705-1D66E970F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592" y="2749536"/>
            <a:ext cx="9303859" cy="1454727"/>
          </a:xfrm>
          <a:prstGeom prst="rect">
            <a:avLst/>
          </a:prstGeom>
        </p:spPr>
      </p:pic>
      <p:sp>
        <p:nvSpPr>
          <p:cNvPr id="12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181812" y="862020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</p:spTree>
    <p:extLst>
      <p:ext uri="{BB962C8B-B14F-4D97-AF65-F5344CB8AC3E}">
        <p14:creationId xmlns:p14="http://schemas.microsoft.com/office/powerpoint/2010/main" val="9264086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pic>
        <p:nvPicPr>
          <p:cNvPr id="11" name="!!3" descr="Icon&#10;&#10;Description automatically generated with low confidence">
            <a:extLst>
              <a:ext uri="{FF2B5EF4-FFF2-40B4-BE49-F238E27FC236}">
                <a16:creationId xmlns:a16="http://schemas.microsoft.com/office/drawing/2014/main" id="{78C066BC-F584-4184-9D57-6F955DE9DB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01338" y="-243547"/>
            <a:ext cx="1714500" cy="1714500"/>
          </a:xfrm>
          <a:prstGeom prst="rect">
            <a:avLst/>
          </a:prstGeom>
        </p:spPr>
      </p:pic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6B88C8E2-85D9-4E5C-A906-4E40A9106DB9}"/>
              </a:ext>
            </a:extLst>
          </p:cNvPr>
          <p:cNvSpPr txBox="1">
            <a:spLocks/>
          </p:cNvSpPr>
          <p:nvPr/>
        </p:nvSpPr>
        <p:spPr>
          <a:xfrm>
            <a:off x="952570" y="862020"/>
            <a:ext cx="10764838" cy="3270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5A3E118C-3113-4B86-B2CB-1F2B214D7C93}"/>
              </a:ext>
            </a:extLst>
          </p:cNvPr>
          <p:cNvSpPr txBox="1">
            <a:spLocks/>
          </p:cNvSpPr>
          <p:nvPr/>
        </p:nvSpPr>
        <p:spPr>
          <a:xfrm>
            <a:off x="4389277" y="39740"/>
            <a:ext cx="3413445" cy="665018"/>
          </a:xfrm>
          <a:prstGeom prst="rect">
            <a:avLst/>
          </a:prstGeom>
          <a:solidFill>
            <a:srgbClr val="92D050"/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b="1" dirty="0"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2DA6551-A3F8-4E18-88DE-975A4835E722}"/>
              </a:ext>
            </a:extLst>
          </p:cNvPr>
          <p:cNvSpPr txBox="1">
            <a:spLocks/>
          </p:cNvSpPr>
          <p:nvPr/>
        </p:nvSpPr>
        <p:spPr>
          <a:xfrm>
            <a:off x="315869" y="1548664"/>
            <a:ext cx="11166475" cy="5442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xuất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“NHA TRANG”;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N; H; A; T; R; G.</a:t>
            </a:r>
          </a:p>
          <a:p>
            <a:pPr marL="45720" indent="0"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163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00605" y="1416307"/>
            <a:ext cx="3052688" cy="4524315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gắng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nhặt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hạt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dẻ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̀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Sóc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bằng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́.</a:t>
            </a:r>
          </a:p>
        </p:txBody>
      </p: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sp>
        <p:nvSpPr>
          <p:cNvPr id="7" name="!!4">
            <a:extLst>
              <a:ext uri="{FF2B5EF4-FFF2-40B4-BE49-F238E27FC236}">
                <a16:creationId xmlns:a16="http://schemas.microsoft.com/office/drawing/2014/main" id="{E8D374EF-932E-44AE-89AA-58D9CB19E58E}"/>
              </a:ext>
            </a:extLst>
          </p:cNvPr>
          <p:cNvSpPr/>
          <p:nvPr/>
        </p:nvSpPr>
        <p:spPr>
          <a:xfrm>
            <a:off x="0" y="319854"/>
            <a:ext cx="5717294" cy="49372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pic>
        <p:nvPicPr>
          <p:cNvPr id="2" name="Picture 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1227456"/>
            <a:ext cx="1691610" cy="1661758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3130878"/>
            <a:ext cx="1691610" cy="1661758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450" y="4992808"/>
            <a:ext cx="1691610" cy="1661758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49"/>
          <a:stretch/>
        </p:blipFill>
        <p:spPr>
          <a:xfrm>
            <a:off x="4518320" y="1000951"/>
            <a:ext cx="4540102" cy="550502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08627" y="77621"/>
            <a:ext cx="4397358" cy="923330"/>
          </a:xfrm>
          <a:prstGeom prst="rect">
            <a:avLst/>
          </a:prstGeom>
          <a:solidFill>
            <a:srgbClr val="92D050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Sóc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nâu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</a:t>
            </a:r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en-US" sz="54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dẻ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776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5442" y="609381"/>
            <a:ext cx="7605319" cy="162790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2821" y="750771"/>
            <a:ext cx="73879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1: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duy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phần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339688" y="321578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a = {a}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20641" y="4435134"/>
            <a:ext cx="181148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923499" y="4375700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901415" y="3224515"/>
            <a:ext cx="1820145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{a}</a:t>
            </a:r>
          </a:p>
        </p:txBody>
      </p:sp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04756" y="2089608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0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189767" y="633223"/>
            <a:ext cx="5475767" cy="137658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89767" y="794443"/>
            <a:ext cx="57013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u="sng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tự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10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26024" y="4481650"/>
            <a:ext cx="392515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{0; 2; 4; 6; 8}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37314" y="4456059"/>
            <a:ext cx="410009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8}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37313" y="3308926"/>
            <a:ext cx="408300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{0, 2, 4, 6, 8, 10}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9141" y="3345725"/>
            <a:ext cx="3936363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 = {2; 4; 6; 8}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99765" y="4867271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4128656" y="2209800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048001" y="2104903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923953" y="332965"/>
            <a:ext cx="6283841" cy="144532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3953" y="485365"/>
            <a:ext cx="65815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sng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3200" b="0" i="0" u="sng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3: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chữ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“CHĂM CHỈ”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04741" y="2764584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A}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50334" y="4270628"/>
            <a:ext cx="4391890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{I; H; C; M; A; H; C}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96943" y="4273121"/>
            <a:ext cx="4398816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H; I}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7420" y="2755720"/>
            <a:ext cx="4391889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A. 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= {C; H; A; M; C; H; I} </a:t>
            </a:r>
          </a:p>
        </p:txBody>
      </p:sp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>
            <a:off x="8430490" y="4864388"/>
            <a:ext cx="2202874" cy="1927869"/>
          </a:xfrm>
          <a:prstGeom prst="rect">
            <a:avLst/>
          </a:prstGeom>
        </p:spPr>
      </p:pic>
      <p:pic>
        <p:nvPicPr>
          <p:cNvPr id="12" name="Đ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4017819" y="1370180"/>
            <a:ext cx="4468090" cy="5487820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456710" y="2130997"/>
            <a:ext cx="4800601" cy="4826694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609110" y="2283397"/>
            <a:ext cx="4800601" cy="482669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581401" y="2060457"/>
            <a:ext cx="4800601" cy="4826694"/>
          </a:xfrm>
          <a:prstGeom prst="rect">
            <a:avLst/>
          </a:prstGeom>
        </p:spPr>
      </p:pic>
      <p:pic>
        <p:nvPicPr>
          <p:cNvPr id="18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420600" y="216767"/>
            <a:ext cx="609600" cy="609600"/>
          </a:xfrm>
          <a:prstGeom prst="rect">
            <a:avLst/>
          </a:prstGeom>
        </p:spPr>
      </p:pic>
      <p:pic>
        <p:nvPicPr>
          <p:cNvPr id="19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60514" y="1168687"/>
            <a:ext cx="609600" cy="609600"/>
          </a:xfrm>
          <a:prstGeom prst="rect">
            <a:avLst/>
          </a:prstGeom>
        </p:spPr>
      </p:pic>
      <p:pic>
        <p:nvPicPr>
          <p:cNvPr id="21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56885" y="2283397"/>
            <a:ext cx="609600" cy="609600"/>
          </a:xfrm>
          <a:prstGeom prst="rect">
            <a:avLst/>
          </a:prstGeom>
        </p:spPr>
      </p:pic>
      <p:pic>
        <p:nvPicPr>
          <p:cNvPr id="22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420600" y="35044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794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809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15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3" dur="815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2" grpId="0" animBg="1"/>
      <p:bldP spid="3" grpId="0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5935522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65648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 THIỆU SÁCH GIÁO KHOA</a:t>
            </a:r>
            <a:endParaRPr lang="en-US" sz="2800" dirty="0">
              <a:solidFill>
                <a:srgbClr val="C55A1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1E1115B-64D0-4A0D-A6E1-03BDCF5319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4166" y="1217370"/>
            <a:ext cx="3574226" cy="476563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EB6CFED-EE9C-44B8-AF74-7B3ECC9E54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42" y="1217370"/>
            <a:ext cx="3574226" cy="4779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468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338467" y="99607"/>
            <a:ext cx="5717294" cy="493723"/>
          </a:xfrm>
          <a:prstGeom prst="roundRect">
            <a:avLst/>
          </a:prstGeom>
          <a:solidFill>
            <a:srgbClr val="ED7D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HOẠT ĐỘNG VẬN DỤNG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FDEE99-3CDC-4CD5-9D3C-279ED3EFED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238" y="616662"/>
            <a:ext cx="10832950" cy="60979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CD72863-FFBF-4168-8B6A-702DE67ACC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16662"/>
            <a:ext cx="11112576" cy="6254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F355B2E-24D3-4B76-91A3-E1079DB9A5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55845"/>
            <a:ext cx="11080376" cy="60195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4C1537-5C73-41A6-B1AB-F86C151BD5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12" y="607176"/>
            <a:ext cx="11080376" cy="6232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54349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TextBox 10">
            <a:extLst>
              <a:ext uri="{FF2B5EF4-FFF2-40B4-BE49-F238E27FC236}">
                <a16:creationId xmlns:a16="http://schemas.microsoft.com/office/drawing/2014/main" id="{B39BB0A4-B5AB-49BA-85FA-6AF983DAC46D}"/>
              </a:ext>
            </a:extLst>
          </p:cNvPr>
          <p:cNvSpPr txBox="1"/>
          <p:nvPr/>
        </p:nvSpPr>
        <p:spPr>
          <a:xfrm>
            <a:off x="391563" y="706711"/>
            <a:ext cx="5692588" cy="2272417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45720" indent="0" algn="just">
              <a:buNone/>
            </a:pP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Bài 3 (PBT):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 algn="just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chế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minh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6A23CB9-1321-46BD-BD19-A9F04678E1BE}"/>
              </a:ext>
            </a:extLst>
          </p:cNvPr>
          <p:cNvSpPr/>
          <p:nvPr/>
        </p:nvSpPr>
        <p:spPr>
          <a:xfrm>
            <a:off x="183421" y="5740237"/>
            <a:ext cx="526092" cy="52609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69C7CA4-535B-4BB8-980E-7BCD6A6487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575" y="99608"/>
            <a:ext cx="5092480" cy="42630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BD6FC-EAB8-4112-80D8-E5392E7A22B2}"/>
              </a:ext>
            </a:extLst>
          </p:cNvPr>
          <p:cNvSpPr txBox="1"/>
          <p:nvPr/>
        </p:nvSpPr>
        <p:spPr>
          <a:xfrm>
            <a:off x="136239" y="4304683"/>
            <a:ext cx="11609294" cy="2426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củ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}</a:t>
            </a:r>
          </a:p>
          <a:p>
            <a:pPr marL="45720" indent="0">
              <a:spcBef>
                <a:spcPts val="200"/>
              </a:spcBef>
              <a:spcAft>
                <a:spcPts val="200"/>
              </a:spcAft>
              <a:buNone/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{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kim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cao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nhựa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; nylon}</a:t>
            </a:r>
          </a:p>
          <a:p>
            <a:endParaRPr lang="en-US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37D5CE-20D4-48D4-BA02-EC7ACF337228}"/>
              </a:ext>
            </a:extLst>
          </p:cNvPr>
          <p:cNvSpPr txBox="1"/>
          <p:nvPr/>
        </p:nvSpPr>
        <p:spPr>
          <a:xfrm>
            <a:off x="217163" y="3578414"/>
            <a:ext cx="62667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601188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FF586D4-EFCC-4A81-9488-93FF4615CF9D}"/>
              </a:ext>
            </a:extLst>
          </p:cNvPr>
          <p:cNvSpPr txBox="1">
            <a:spLocks/>
          </p:cNvSpPr>
          <p:nvPr/>
        </p:nvSpPr>
        <p:spPr>
          <a:xfrm>
            <a:off x="3464560" y="119838"/>
            <a:ext cx="4273665" cy="9164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 THỨC CẦN NHỚ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983853-FA6A-4931-89E3-5F3DDAF7AD2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2E3A1"/>
              </a:clrFrom>
              <a:clrTo>
                <a:srgbClr val="F2E3A1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20800" y="63957"/>
            <a:ext cx="1345632" cy="148727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BDCD6C6-16EF-467C-B38F-03AC00B9C5F3}"/>
              </a:ext>
            </a:extLst>
          </p:cNvPr>
          <p:cNvSpPr/>
          <p:nvPr/>
        </p:nvSpPr>
        <p:spPr>
          <a:xfrm>
            <a:off x="4700682" y="942247"/>
            <a:ext cx="2908453" cy="1354341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HỢP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32FC01A-8CDF-4FBE-B118-407FF53E9AA1}"/>
              </a:ext>
            </a:extLst>
          </p:cNvPr>
          <p:cNvCxnSpPr>
            <a:cxnSpLocks/>
          </p:cNvCxnSpPr>
          <p:nvPr/>
        </p:nvCxnSpPr>
        <p:spPr>
          <a:xfrm flipH="1">
            <a:off x="3566432" y="2218617"/>
            <a:ext cx="1802127" cy="840984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>
            <a:extLst>
              <a:ext uri="{FF2B5EF4-FFF2-40B4-BE49-F238E27FC236}">
                <a16:creationId xmlns:a16="http://schemas.microsoft.com/office/drawing/2014/main" id="{1419AE09-BBD6-4540-BDCA-6560F194448D}"/>
              </a:ext>
            </a:extLst>
          </p:cNvPr>
          <p:cNvSpPr/>
          <p:nvPr/>
        </p:nvSpPr>
        <p:spPr>
          <a:xfrm>
            <a:off x="542401" y="3117655"/>
            <a:ext cx="4869807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kê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tùy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EC5FEC-5C40-46CE-B7B8-3EEBF12C02F9}"/>
              </a:ext>
            </a:extLst>
          </p:cNvPr>
          <p:cNvSpPr/>
          <p:nvPr/>
        </p:nvSpPr>
        <p:spPr>
          <a:xfrm>
            <a:off x="5947812" y="3117655"/>
            <a:ext cx="5879844" cy="1911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{ },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“;”.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6600397-923A-475E-9F9F-9E6838F131D8}"/>
              </a:ext>
            </a:extLst>
          </p:cNvPr>
          <p:cNvCxnSpPr>
            <a:cxnSpLocks/>
          </p:cNvCxnSpPr>
          <p:nvPr/>
        </p:nvCxnSpPr>
        <p:spPr>
          <a:xfrm>
            <a:off x="7051743" y="2218617"/>
            <a:ext cx="1691642" cy="899038"/>
          </a:xfrm>
          <a:prstGeom prst="straightConnector1">
            <a:avLst/>
          </a:prstGeom>
          <a:ln w="76200">
            <a:solidFill>
              <a:srgbClr val="99CC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图片 33798" descr="1-23">
            <a:extLst>
              <a:ext uri="{FF2B5EF4-FFF2-40B4-BE49-F238E27FC236}">
                <a16:creationId xmlns:a16="http://schemas.microsoft.com/office/drawing/2014/main" id="{F5C6F91D-6ED5-4543-B9E2-C677D1698B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8989" y="-74907"/>
            <a:ext cx="2728538" cy="25310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612AA31B-D842-49A0-A449-FA42ACD8AC4A}"/>
              </a:ext>
            </a:extLst>
          </p:cNvPr>
          <p:cNvSpPr/>
          <p:nvPr/>
        </p:nvSpPr>
        <p:spPr>
          <a:xfrm>
            <a:off x="3994530" y="2195171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E9870CF-AEDB-4544-8CCE-096B12C009D6}"/>
              </a:ext>
            </a:extLst>
          </p:cNvPr>
          <p:cNvSpPr/>
          <p:nvPr/>
        </p:nvSpPr>
        <p:spPr>
          <a:xfrm>
            <a:off x="7799160" y="2187193"/>
            <a:ext cx="472965" cy="472965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146118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Clipboard">
            <a:extLst>
              <a:ext uri="{FF2B5EF4-FFF2-40B4-BE49-F238E27FC236}">
                <a16:creationId xmlns:a16="http://schemas.microsoft.com/office/drawing/2014/main" id="{6EF9F034-2441-49C7-A5CD-51A8C996E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7873351" y="3344218"/>
            <a:ext cx="2532753" cy="2532753"/>
          </a:xfrm>
          <a:prstGeom prst="rect">
            <a:avLst/>
          </a:prstGeom>
        </p:spPr>
      </p:pic>
      <p:pic>
        <p:nvPicPr>
          <p:cNvPr id="5" name="Graphic 4" descr="Pencil">
            <a:extLst>
              <a:ext uri="{FF2B5EF4-FFF2-40B4-BE49-F238E27FC236}">
                <a16:creationId xmlns:a16="http://schemas.microsoft.com/office/drawing/2014/main" id="{49DEF0D9-26A3-4848-9126-BEE7F16207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231180" y="3939943"/>
            <a:ext cx="1488402" cy="148840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7BE873-060F-4D91-AB5C-AE20B0B66451}"/>
              </a:ext>
            </a:extLst>
          </p:cNvPr>
          <p:cNvSpPr txBox="1">
            <a:spLocks/>
          </p:cNvSpPr>
          <p:nvPr/>
        </p:nvSpPr>
        <p:spPr>
          <a:xfrm>
            <a:off x="1460587" y="1769515"/>
            <a:ext cx="6548296" cy="479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(5 VD),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02920" indent="-4572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1 SGK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7.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bài,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     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2F7D097-CDB7-4103-B7C5-E2C90F7636AC}"/>
              </a:ext>
            </a:extLst>
          </p:cNvPr>
          <p:cNvSpPr txBox="1">
            <a:spLocks/>
          </p:cNvSpPr>
          <p:nvPr/>
        </p:nvSpPr>
        <p:spPr>
          <a:xfrm>
            <a:off x="1598261" y="603913"/>
            <a:ext cx="5802094" cy="152608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endParaRPr lang="en-US" sz="3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050723-8359-4F3F-8232-CEFBAFE0EC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3338" y="2233219"/>
            <a:ext cx="904875" cy="1000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0AD31F-FB91-4117-9CC6-DAC2195340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979" y="3609170"/>
            <a:ext cx="895350" cy="990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F28A5F-3622-4D5D-9B3A-74A79ADC66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551" y="4684144"/>
            <a:ext cx="1064172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2E992EB-1F18-4419-B6FE-37507F0F233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CFBF7"/>
              </a:clrFrom>
              <a:clrTo>
                <a:srgbClr val="FCFB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38"/>
            <a:ext cx="2591698" cy="148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31BC1CE-F9D5-4FAD-BDFA-F165FB874CF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2693" y="17738"/>
            <a:ext cx="4458256" cy="26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6738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F9BD0EA-8A82-4EEC-BF24-49675928EA0D}"/>
              </a:ext>
            </a:extLst>
          </p:cNvPr>
          <p:cNvSpPr txBox="1">
            <a:spLocks/>
          </p:cNvSpPr>
          <p:nvPr/>
        </p:nvSpPr>
        <p:spPr>
          <a:xfrm>
            <a:off x="978568" y="1246864"/>
            <a:ext cx="10056226" cy="13421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S</a:t>
            </a:r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</a:rPr>
              <a:t>ưu </a:t>
            </a:r>
            <a:r>
              <a:rPr lang="vi-VN" sz="3200" dirty="0" smtClean="0">
                <a:solidFill>
                  <a:schemeClr val="accent3">
                    <a:lumMod val="50000"/>
                  </a:schemeClr>
                </a:solidFill>
              </a:rPr>
              <a:t>tầm về dân số và diện tích của một số tỉnh thành của nước ta</a:t>
            </a:r>
            <a:endParaRPr lang="en-US" sz="32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Tahoma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978025" y="2561059"/>
            <a:ext cx="10058399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-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Từ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bảng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liệu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của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nhóm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hãy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trả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lời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câu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hỏi</a:t>
            </a:r>
            <a:r>
              <a:rPr lang="en-US" sz="3200" dirty="0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Arial" pitchFamily="34" charset="0"/>
                <a:ea typeface="Calibri" pitchFamily="34" charset="0"/>
                <a:cs typeface="Arial" pitchFamily="34" charset="0"/>
              </a:rPr>
              <a:t>sau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: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+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Tỉnh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phố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nào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dân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số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lớn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nhất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?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+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Tỉnh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,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thành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phố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nào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có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diện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tích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nhỏ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en-US" sz="3200" b="0" i="0" u="none" strike="noStrike" cap="none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nhất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Calibri" pitchFamily="34" charset="0"/>
                <a:cs typeface="Arial" pitchFamily="34" charset="0"/>
              </a:rPr>
              <a:t>?</a:t>
            </a: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1140" y="266601"/>
            <a:ext cx="5811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30422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82457" y="848978"/>
            <a:ext cx="10079421" cy="2387600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Cảm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ơn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quý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thầy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 </a:t>
            </a:r>
            <a:r>
              <a:rPr lang="en-US" sz="8000" dirty="0" err="1">
                <a:solidFill>
                  <a:schemeClr val="bg1"/>
                </a:solidFill>
                <a:latin typeface="Rockwell" panose="02060603020205020403" pitchFamily="18" charset="0"/>
              </a:rPr>
              <a:t>cô</a:t>
            </a: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6047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B2245F4-799D-4C68-827C-9F19A957F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840" y="135931"/>
            <a:ext cx="5610225" cy="10572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7F4EAF6-288A-4A57-B6AB-9BF988EED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836" y="1376398"/>
            <a:ext cx="1028700" cy="14001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622F8B-0C9B-4441-8FD4-160C4F544E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536" y="2848003"/>
            <a:ext cx="1143000" cy="13811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8B9398-B4AE-49C6-AA30-7F5CD9C18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058" y="4357129"/>
            <a:ext cx="1026616" cy="1151054"/>
          </a:xfrm>
          <a:prstGeom prst="rect">
            <a:avLst/>
          </a:prstGeom>
        </p:spPr>
      </p:pic>
      <p:sp>
        <p:nvSpPr>
          <p:cNvPr id="16" name="Left Arrow 5">
            <a:extLst>
              <a:ext uri="{FF2B5EF4-FFF2-40B4-BE49-F238E27FC236}">
                <a16:creationId xmlns:a16="http://schemas.microsoft.com/office/drawing/2014/main" id="{45402503-186D-4144-A930-10E616E0366D}"/>
              </a:ext>
            </a:extLst>
          </p:cNvPr>
          <p:cNvSpPr/>
          <p:nvPr/>
        </p:nvSpPr>
        <p:spPr>
          <a:xfrm>
            <a:off x="1377486" y="1418438"/>
            <a:ext cx="4718514" cy="1274618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CÂU HỎI KHỞI ĐỘNG</a:t>
            </a:r>
          </a:p>
        </p:txBody>
      </p:sp>
      <p:sp>
        <p:nvSpPr>
          <p:cNvPr id="17" name="Left Arrow 6">
            <a:extLst>
              <a:ext uri="{FF2B5EF4-FFF2-40B4-BE49-F238E27FC236}">
                <a16:creationId xmlns:a16="http://schemas.microsoft.com/office/drawing/2014/main" id="{7E4222DF-F880-42F9-9555-B62F7E12AC81}"/>
              </a:ext>
            </a:extLst>
          </p:cNvPr>
          <p:cNvSpPr/>
          <p:nvPr/>
        </p:nvSpPr>
        <p:spPr>
          <a:xfrm>
            <a:off x="1377491" y="2766392"/>
            <a:ext cx="4718509" cy="1274618"/>
          </a:xfrm>
          <a:prstGeom prst="lef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KHÁM PHÁ KIẾN THỨC</a:t>
            </a:r>
          </a:p>
        </p:txBody>
      </p:sp>
      <p:sp>
        <p:nvSpPr>
          <p:cNvPr id="18" name="Left Arrow 7">
            <a:extLst>
              <a:ext uri="{FF2B5EF4-FFF2-40B4-BE49-F238E27FC236}">
                <a16:creationId xmlns:a16="http://schemas.microsoft.com/office/drawing/2014/main" id="{ADDFE516-0F91-4B7C-B3BC-C64EE3EA5FA5}"/>
              </a:ext>
            </a:extLst>
          </p:cNvPr>
          <p:cNvSpPr/>
          <p:nvPr/>
        </p:nvSpPr>
        <p:spPr>
          <a:xfrm>
            <a:off x="1386586" y="4104070"/>
            <a:ext cx="4709414" cy="1274618"/>
          </a:xfrm>
          <a:prstGeom prst="lef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LƯU Ý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74AC161-5819-4699-9739-7627ECE37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4353" y="2255819"/>
            <a:ext cx="904875" cy="10001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DBA84B-2FEC-42A4-9CD3-BB2B31E9DD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4353" y="3570096"/>
            <a:ext cx="904875" cy="10001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16BE4CC3-7ACD-4754-B377-5B8332809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3443" y="4862727"/>
            <a:ext cx="933914" cy="1033266"/>
          </a:xfrm>
          <a:prstGeom prst="rect">
            <a:avLst/>
          </a:prstGeom>
        </p:spPr>
      </p:pic>
      <p:sp>
        <p:nvSpPr>
          <p:cNvPr id="26" name="Left Arrow 11">
            <a:extLst>
              <a:ext uri="{FF2B5EF4-FFF2-40B4-BE49-F238E27FC236}">
                <a16:creationId xmlns:a16="http://schemas.microsoft.com/office/drawing/2014/main" id="{61078A00-D526-4DCA-8A1A-0C292CA9F15B}"/>
              </a:ext>
            </a:extLst>
          </p:cNvPr>
          <p:cNvSpPr/>
          <p:nvPr/>
        </p:nvSpPr>
        <p:spPr>
          <a:xfrm flipH="1">
            <a:off x="4212889" y="2108838"/>
            <a:ext cx="4718514" cy="127461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HOẠT ĐỘNG</a:t>
            </a:r>
          </a:p>
        </p:txBody>
      </p:sp>
      <p:sp>
        <p:nvSpPr>
          <p:cNvPr id="32" name="Left Arrow 12">
            <a:extLst>
              <a:ext uri="{FF2B5EF4-FFF2-40B4-BE49-F238E27FC236}">
                <a16:creationId xmlns:a16="http://schemas.microsoft.com/office/drawing/2014/main" id="{D8A3FC9D-CA71-4E17-BA72-242B4E435E28}"/>
              </a:ext>
            </a:extLst>
          </p:cNvPr>
          <p:cNvSpPr/>
          <p:nvPr/>
        </p:nvSpPr>
        <p:spPr>
          <a:xfrm flipH="1">
            <a:off x="4236425" y="3402330"/>
            <a:ext cx="4718514" cy="1314011"/>
          </a:xfrm>
          <a:prstGeom prst="leftArrow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KIẾN THỨC TRỌNG TÂM</a:t>
            </a:r>
          </a:p>
        </p:txBody>
      </p:sp>
      <p:sp>
        <p:nvSpPr>
          <p:cNvPr id="33" name="Left Arrow 13">
            <a:extLst>
              <a:ext uri="{FF2B5EF4-FFF2-40B4-BE49-F238E27FC236}">
                <a16:creationId xmlns:a16="http://schemas.microsoft.com/office/drawing/2014/main" id="{1CB0E2EF-F977-46BB-B793-9A945F511EAF}"/>
              </a:ext>
            </a:extLst>
          </p:cNvPr>
          <p:cNvSpPr/>
          <p:nvPr/>
        </p:nvSpPr>
        <p:spPr>
          <a:xfrm flipH="1">
            <a:off x="4212889" y="4779401"/>
            <a:ext cx="4798656" cy="1274618"/>
          </a:xfrm>
          <a:prstGeom prst="left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</a:p>
        </p:txBody>
      </p:sp>
    </p:spTree>
    <p:extLst>
      <p:ext uri="{BB962C8B-B14F-4D97-AF65-F5344CB8AC3E}">
        <p14:creationId xmlns:p14="http://schemas.microsoft.com/office/powerpoint/2010/main" val="40897130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26" grpId="0" animBg="1"/>
      <p:bldP spid="32" grpId="0" animBg="1"/>
      <p:bldP spid="3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B496FAB9-6F0A-4B52-AF1F-63EA4DB38D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78" y="0"/>
            <a:ext cx="5567680" cy="68580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854B179-2929-41EC-897C-8CC4F1ED6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322" y="142240"/>
            <a:ext cx="5181800" cy="671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98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7DDE2ED1-4507-4A92-9174-2853857D8715}"/>
              </a:ext>
            </a:extLst>
          </p:cNvPr>
          <p:cNvSpPr txBox="1">
            <a:spLocks/>
          </p:cNvSpPr>
          <p:nvPr/>
        </p:nvSpPr>
        <p:spPr>
          <a:xfrm>
            <a:off x="263132" y="418273"/>
            <a:ext cx="9601200" cy="638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CHƯƠNG I: SỐ TỰ NHIÊN</a:t>
            </a:r>
            <a:endParaRPr lang="en-US" sz="5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2C907562-F64A-4692-8181-6F19833265F9}"/>
              </a:ext>
            </a:extLst>
          </p:cNvPr>
          <p:cNvSpPr txBox="1">
            <a:spLocks/>
          </p:cNvSpPr>
          <p:nvPr/>
        </p:nvSpPr>
        <p:spPr>
          <a:xfrm>
            <a:off x="1079550" y="1266524"/>
            <a:ext cx="8505201" cy="43249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Quan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hết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Uớc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90FA7F27-48A1-488E-A037-4E1B1946570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4544" y="3428999"/>
            <a:ext cx="3180208" cy="32555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229B4E54-B5DC-44CC-8750-F0016232DA6F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38B01D01-9D31-4408-9C33-E32A3A55AAD7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60DFA50-A092-44D5-83FF-FA28ADFDC6B6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4EA3C87-86C5-4CE6-BDC5-B569DFE27576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1BE9BD1-115F-4831-9A0E-BB8E3F188B43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F8F9911-E11A-4444-B00A-70509D95FC4E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9" name="图片 3075" descr="5">
            <a:extLst>
              <a:ext uri="{FF2B5EF4-FFF2-40B4-BE49-F238E27FC236}">
                <a16:creationId xmlns:a16="http://schemas.microsoft.com/office/drawing/2014/main" id="{55C9BC88-E78D-4620-878B-48F06CF10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7335" y="835"/>
            <a:ext cx="12769846" cy="8316011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3649" y="493412"/>
            <a:ext cx="9601196" cy="638850"/>
          </a:xfrm>
        </p:spPr>
        <p:txBody>
          <a:bodyPr>
            <a:noAutofit/>
          </a:bodyPr>
          <a:lstStyle/>
          <a:p>
            <a:r>
              <a:rPr lang="en-US" sz="55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§ 1: TẬP HỢP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9413" y="2743199"/>
            <a:ext cx="2428536" cy="3020292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1200"/>
              </a:spcBef>
              <a:spcAft>
                <a:spcPts val="1200"/>
              </a:spcAft>
              <a:buNone/>
            </a:pPr>
            <a:endParaRPr lang="en-US" sz="280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131325" y="5110423"/>
            <a:ext cx="7568588" cy="30202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spcAft>
                <a:spcPts val="1200"/>
              </a:spcAft>
              <a:buFont typeface="Arial"/>
              <a:buNone/>
            </a:pPr>
            <a:endParaRPr lang="en-US" sz="2800"/>
          </a:p>
        </p:txBody>
      </p:sp>
      <p:pic>
        <p:nvPicPr>
          <p:cNvPr id="10" name="图片 3077" descr="7">
            <a:extLst>
              <a:ext uri="{FF2B5EF4-FFF2-40B4-BE49-F238E27FC236}">
                <a16:creationId xmlns:a16="http://schemas.microsoft.com/office/drawing/2014/main" id="{22DFC614-42FB-4D6C-8EAA-BF20C501A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67900" y="184736"/>
            <a:ext cx="1337155" cy="192822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3080" descr="9">
            <a:extLst>
              <a:ext uri="{FF2B5EF4-FFF2-40B4-BE49-F238E27FC236}">
                <a16:creationId xmlns:a16="http://schemas.microsoft.com/office/drawing/2014/main" id="{DC6E967C-DA0E-478F-B032-2763818AFF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5206" y="2144574"/>
            <a:ext cx="8627305" cy="227553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3081" descr="10">
            <a:extLst>
              <a:ext uri="{FF2B5EF4-FFF2-40B4-BE49-F238E27FC236}">
                <a16:creationId xmlns:a16="http://schemas.microsoft.com/office/drawing/2014/main" id="{5926C988-6E2F-462F-A5AA-60EE461A9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1219" y="4605400"/>
            <a:ext cx="8389681" cy="25138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33799" descr="1-25">
            <a:extLst>
              <a:ext uri="{FF2B5EF4-FFF2-40B4-BE49-F238E27FC236}">
                <a16:creationId xmlns:a16="http://schemas.microsoft.com/office/drawing/2014/main" id="{DB4D8558-0369-4263-AD27-F23F8EE1F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9658" y="1940675"/>
            <a:ext cx="3985729" cy="392672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9F75772-9E9A-4EB2-B6BD-B4F17F9558E9}"/>
              </a:ext>
            </a:extLst>
          </p:cNvPr>
          <p:cNvSpPr txBox="1"/>
          <p:nvPr/>
        </p:nvSpPr>
        <p:spPr>
          <a:xfrm>
            <a:off x="860890" y="2851074"/>
            <a:ext cx="228929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1EB4BE"/>
                </a:solidFill>
                <a:latin typeface="Arial" panose="020B0604020202020204" pitchFamily="34" charset="0"/>
                <a:ea typeface="Roboto" panose="02000000000000000000" pitchFamily="2" charset="0"/>
                <a:cs typeface="Arial" panose="020B0604020202020204" pitchFamily="34" charset="0"/>
              </a:rPr>
              <a:t>NỘI DUNG</a:t>
            </a:r>
            <a:endParaRPr lang="vi-VN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1EB4BE"/>
              </a:solidFill>
              <a:latin typeface="Arial" panose="020B0604020202020204" pitchFamily="34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F76D6FC-D5F3-4EEA-97C5-5E82C129E99B}"/>
              </a:ext>
            </a:extLst>
          </p:cNvPr>
          <p:cNvSpPr txBox="1"/>
          <p:nvPr/>
        </p:nvSpPr>
        <p:spPr>
          <a:xfrm>
            <a:off x="6399847" y="2473549"/>
            <a:ext cx="814697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3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A2D7E01-7993-411B-9636-E5FA475D2672}"/>
              </a:ext>
            </a:extLst>
          </p:cNvPr>
          <p:cNvSpPr txBox="1"/>
          <p:nvPr/>
        </p:nvSpPr>
        <p:spPr>
          <a:xfrm>
            <a:off x="6389591" y="5128331"/>
            <a:ext cx="846445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Phần tử thuộc tập hợp</a:t>
            </a:r>
          </a:p>
          <a:p>
            <a:pPr algn="just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 Cách cho một tập hợp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17DB191-1116-4E17-BC3C-6236793F523E}"/>
              </a:ext>
            </a:extLst>
          </p:cNvPr>
          <p:cNvSpPr txBox="1"/>
          <p:nvPr/>
        </p:nvSpPr>
        <p:spPr>
          <a:xfrm>
            <a:off x="4347438" y="2355778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1: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31E36E-9C1E-4B73-B0F3-EC7BB57F31EA}"/>
              </a:ext>
            </a:extLst>
          </p:cNvPr>
          <p:cNvSpPr txBox="1"/>
          <p:nvPr/>
        </p:nvSpPr>
        <p:spPr>
          <a:xfrm>
            <a:off x="4317762" y="5010210"/>
            <a:ext cx="2035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TIẾT 2: </a:t>
            </a:r>
          </a:p>
        </p:txBody>
      </p:sp>
    </p:spTree>
    <p:extLst>
      <p:ext uri="{BB962C8B-B14F-4D97-AF65-F5344CB8AC3E}">
        <p14:creationId xmlns:p14="http://schemas.microsoft.com/office/powerpoint/2010/main" val="23206905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63" y="338081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CHƯƠNG I: SỐ TỰ NHIÊN</a:t>
            </a:r>
            <a:r>
              <a:rPr kumimoji="0" lang="en-US" sz="4400" b="1" i="0" u="none" strike="noStrike" kern="1200" cap="none" spc="0" normalizeH="0" baseline="0" noProof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cript MT Bold" panose="03040602040607080904" pitchFamily="66" charset="0"/>
                <a:ea typeface="+mn-ea"/>
                <a:cs typeface="+mn-cs"/>
              </a:rPr>
              <a:t>….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cript MT Bold" panose="03040602040607080904" pitchFamily="66" charset="0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2249" y="2030852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 </a:t>
            </a:r>
            <a:r>
              <a:rPr kumimoji="0" lang="en-US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1: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hợp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(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1)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Lucida Handwriting" panose="03010101010101010101" pitchFamily="66" charset="0"/>
                <a:ea typeface="+mn-ea"/>
                <a:cs typeface="+mn-cs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1253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</a:t>
            </a:r>
            <a:r>
              <a:rPr lang="en-US" sz="2800" b="1" dirty="0" smtClean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76D967D-671E-4EC7-9A53-5C15D39491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52565" y="1882176"/>
            <a:ext cx="4305457" cy="236728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sưu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(bao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6F6B708-B46A-4687-8E75-C0494BDA13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" y="1346886"/>
            <a:ext cx="1376261" cy="11907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9BAC44E-29B7-41AE-9B06-7EB221024E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8674" y="0"/>
            <a:ext cx="1462732" cy="235037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FCD19E6-4ED8-4E73-8402-49B5264AB4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9166" y="29982"/>
            <a:ext cx="1381980" cy="236728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C27B89F-E3EE-4193-B903-3F1E93885D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71580" y="423122"/>
            <a:ext cx="1844664" cy="172459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B4B12E2-6057-4EE3-B354-8883D5CFC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8674" y="2452728"/>
            <a:ext cx="1462732" cy="219409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C63E55C-61DC-4EC0-A9EA-5A659A53C7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01293" y="2791649"/>
            <a:ext cx="1877725" cy="16690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2F8B8BA-D0CC-4542-92EB-ECAEE249EC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53719" y="2772094"/>
            <a:ext cx="1844664" cy="167405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F4BE6D3-E070-4E1F-B5ED-E9020F5A7E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30185" y="4717944"/>
            <a:ext cx="1499301" cy="219409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B553C58-66AD-47E4-9B9E-ADDFF37FEC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4298" y="4728104"/>
            <a:ext cx="1370286" cy="210110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EE3873F-ABD3-4DCA-BE64-F78B8F3EE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0156" y="5058603"/>
            <a:ext cx="1703130" cy="151278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A9BC085-A4AB-4C8F-ADDB-2F41FBBF1AF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628098" y="4819560"/>
            <a:ext cx="1370285" cy="203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6338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896696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73601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KHỞI ĐỘNG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C755F474-4760-4AB2-B66D-8B8344E717C0}"/>
              </a:ext>
            </a:extLst>
          </p:cNvPr>
          <p:cNvSpPr txBox="1">
            <a:spLocks/>
          </p:cNvSpPr>
          <p:nvPr/>
        </p:nvSpPr>
        <p:spPr>
          <a:xfrm>
            <a:off x="1723048" y="948752"/>
            <a:ext cx="10217940" cy="92551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Font typeface="Arial" panose="020B0604020202020204" pitchFamily="34" charset="0"/>
              <a:buNone/>
            </a:pP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chia 10 con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tem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dirty="0"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0327400-8024-4EB9-9A56-5913462EF0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35" y="713117"/>
            <a:ext cx="1376261" cy="119078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D3D87C7-4BCB-47D3-8D67-8CF847B9A68E}"/>
              </a:ext>
            </a:extLst>
          </p:cNvPr>
          <p:cNvSpPr txBox="1"/>
          <p:nvPr/>
        </p:nvSpPr>
        <p:spPr>
          <a:xfrm>
            <a:off x="1492911" y="3854129"/>
            <a:ext cx="391930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CĐ1: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CC49E1B-45E6-4A89-8FA7-33A2AD211481}"/>
              </a:ext>
            </a:extLst>
          </p:cNvPr>
          <p:cNvSpPr txBox="1"/>
          <p:nvPr/>
        </p:nvSpPr>
        <p:spPr>
          <a:xfrm>
            <a:off x="6853258" y="3854129"/>
            <a:ext cx="3146605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CĐ2: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A2914C5-B9CE-4187-ADEE-95F98E564950}"/>
              </a:ext>
            </a:extLst>
          </p:cNvPr>
          <p:cNvSpPr txBox="1"/>
          <p:nvPr/>
        </p:nvSpPr>
        <p:spPr>
          <a:xfrm>
            <a:off x="7190852" y="5647638"/>
            <a:ext cx="4750136" cy="5232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CĐ3: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lam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4AA32AA-B617-4E62-85C7-20BD5F0769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4731" y="2022687"/>
            <a:ext cx="1114425" cy="17907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C2D9F7A-3EFA-4FC4-BE20-4EA6C45B98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4982" y="2050729"/>
            <a:ext cx="1028700" cy="176212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9D87B5C2-7401-4BBA-A306-9726ABE866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0717" y="2050729"/>
            <a:ext cx="1143000" cy="171450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8CC0F40-20B2-41EF-97CC-C87B9691223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1344" y="2043029"/>
            <a:ext cx="1171575" cy="171450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0A709B6-B4AA-4D47-AAC3-B41A5DE83A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035" y="2029174"/>
            <a:ext cx="1143000" cy="17526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86A43AD-3840-4E56-A138-6E5E684904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94344" y="2050729"/>
            <a:ext cx="1152525" cy="17145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1A7FF2D-D5BA-4AA6-A98F-7AD502AC621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9621" y="5303175"/>
            <a:ext cx="1609725" cy="150495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621FE27-2E67-4B2A-9695-E27CC74AD3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85930" y="5323495"/>
            <a:ext cx="1628775" cy="14478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8B97E5C-6FC0-4C55-8F90-943D9672F8D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64392" y="5282220"/>
            <a:ext cx="1647825" cy="149542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AC639A6-1E77-46E2-B945-B54AE4ACF52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81014" y="5323495"/>
            <a:ext cx="1619250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881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7" grpId="0" animBg="1"/>
      <p:bldP spid="28" grpId="0" animBg="1"/>
    </p:bldLst>
  </p:timing>
</p:sld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Custom 2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0096A91-93C8-4C7A-BF68-944591874A6D}">
  <ds:schemaRefs>
    <ds:schemaRef ds:uri="http://schemas.microsoft.com/office/infopath/2007/PartnerControls"/>
    <ds:schemaRef ds:uri="http://purl.org/dc/dcmitype/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16c05727-aa75-4e4a-9b5f-8a80a1165891"/>
    <ds:schemaRef ds:uri="http://www.w3.org/XML/1998/namespace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774</TotalTime>
  <Words>1430</Words>
  <Application>Microsoft Office PowerPoint</Application>
  <PresentationFormat>Widescreen</PresentationFormat>
  <Paragraphs>152</Paragraphs>
  <Slides>25</Slides>
  <Notes>7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Lucida Handwriting</vt:lpstr>
      <vt:lpstr>Roboto</vt:lpstr>
      <vt:lpstr>Rockwell</vt:lpstr>
      <vt:lpstr>Script MT Bold</vt:lpstr>
      <vt:lpstr>Tahoma</vt:lpstr>
      <vt:lpstr>Times New Roman</vt:lpstr>
      <vt:lpstr>Wingdings</vt:lpstr>
      <vt:lpstr>Office Theme</vt:lpstr>
      <vt:lpstr>1_Office Theme</vt:lpstr>
      <vt:lpstr>Organic</vt:lpstr>
      <vt:lpstr>Equation</vt:lpstr>
      <vt:lpstr>ĐẠI SỐ 6</vt:lpstr>
      <vt:lpstr>PowerPoint Presentation</vt:lpstr>
      <vt:lpstr>PowerPoint Presentation</vt:lpstr>
      <vt:lpstr>PowerPoint Presentation</vt:lpstr>
      <vt:lpstr>PowerPoint Presentation</vt:lpstr>
      <vt:lpstr>§ 1: TẬP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Cảm ơn quý thầy cô!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Administrator</cp:lastModifiedBy>
  <cp:revision>30</cp:revision>
  <dcterms:created xsi:type="dcterms:W3CDTF">2021-06-07T13:44:30Z</dcterms:created>
  <dcterms:modified xsi:type="dcterms:W3CDTF">2022-09-02T03:53:26Z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