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71" r:id="rId4"/>
    <p:sldId id="256" r:id="rId5"/>
    <p:sldId id="267" r:id="rId6"/>
    <p:sldId id="262" r:id="rId7"/>
    <p:sldId id="259" r:id="rId8"/>
    <p:sldId id="272" r:id="rId9"/>
    <p:sldId id="273" r:id="rId10"/>
    <p:sldId id="26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5" r:id="rId21"/>
    <p:sldId id="283" r:id="rId22"/>
    <p:sldId id="285" r:id="rId23"/>
    <p:sldId id="284" r:id="rId24"/>
    <p:sldId id="286" r:id="rId25"/>
    <p:sldId id="287" r:id="rId26"/>
    <p:sldId id="288" r:id="rId27"/>
    <p:sldId id="260" r:id="rId28"/>
    <p:sldId id="289" r:id="rId29"/>
    <p:sldId id="290" r:id="rId30"/>
    <p:sldId id="291" r:id="rId31"/>
    <p:sldId id="264" r:id="rId32"/>
    <p:sldId id="292" r:id="rId33"/>
    <p:sldId id="266" r:id="rId34"/>
    <p:sldId id="268" r:id="rId35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EE3"/>
    <a:srgbClr val="ACD8E6"/>
    <a:srgbClr val="CCFFCC"/>
    <a:srgbClr val="CCCCFF"/>
    <a:srgbClr val="F6FFA3"/>
    <a:srgbClr val="CCFF66"/>
    <a:srgbClr val="CCFF99"/>
    <a:srgbClr val="99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 autoAdjust="0"/>
    <p:restoredTop sz="94622" autoAdjust="0"/>
  </p:normalViewPr>
  <p:slideViewPr>
    <p:cSldViewPr>
      <p:cViewPr varScale="1">
        <p:scale>
          <a:sx n="35" d="100"/>
          <a:sy n="35" d="100"/>
        </p:scale>
        <p:origin x="84" y="1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7" Type="http://schemas.openxmlformats.org/officeDocument/2006/relationships/image" Target="../media/image31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5.png"/><Relationship Id="rId19" Type="http://schemas.openxmlformats.org/officeDocument/2006/relationships/image" Target="../media/image33.sv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6.png"/><Relationship Id="rId9" Type="http://schemas.openxmlformats.org/officeDocument/2006/relationships/image" Target="../media/image15.sv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50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83.sv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51.png"/><Relationship Id="rId3" Type="http://schemas.openxmlformats.org/officeDocument/2006/relationships/image" Target="../media/image47.svg"/><Relationship Id="rId12" Type="http://schemas.openxmlformats.org/officeDocument/2006/relationships/image" Target="../media/image56.svg"/><Relationship Id="rId17" Type="http://schemas.openxmlformats.org/officeDocument/2006/relationships/image" Target="../media/image38.png"/><Relationship Id="rId7" Type="http://schemas.openxmlformats.org/officeDocument/2006/relationships/image" Target="../media/image51.svg"/><Relationship Id="rId2" Type="http://schemas.openxmlformats.org/officeDocument/2006/relationships/image" Target="../media/image32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9.svg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2.svg"/><Relationship Id="rId12" Type="http://schemas.openxmlformats.org/officeDocument/2006/relationships/image" Target="../media/image33.svg"/><Relationship Id="rId7" Type="http://schemas.openxmlformats.org/officeDocument/2006/relationships/image" Target="../media/image7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72.svg"/><Relationship Id="rId12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8.png"/><Relationship Id="rId9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23.png"/><Relationship Id="rId3" Type="http://schemas.openxmlformats.org/officeDocument/2006/relationships/image" Target="../media/image47.svg"/><Relationship Id="rId12" Type="http://schemas.openxmlformats.org/officeDocument/2006/relationships/image" Target="../media/image39.svg"/><Relationship Id="rId2" Type="http://schemas.openxmlformats.org/officeDocument/2006/relationships/image" Target="../media/image32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5" Type="http://schemas.openxmlformats.org/officeDocument/2006/relationships/image" Target="../media/image55.png"/><Relationship Id="rId10" Type="http://schemas.openxmlformats.org/officeDocument/2006/relationships/image" Target="../media/image108.svg"/><Relationship Id="rId4" Type="http://schemas.openxmlformats.org/officeDocument/2006/relationships/image" Target="../media/image53.png"/><Relationship Id="rId9" Type="http://schemas.openxmlformats.org/officeDocument/2006/relationships/image" Target="../media/image54.png"/><Relationship Id="rId1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56.png"/><Relationship Id="rId10" Type="http://schemas.openxmlformats.org/officeDocument/2006/relationships/image" Target="../media/image37.sv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59.jpeg"/><Relationship Id="rId3" Type="http://schemas.openxmlformats.org/officeDocument/2006/relationships/image" Target="../media/image110.svg"/><Relationship Id="rId12" Type="http://schemas.openxmlformats.org/officeDocument/2006/relationships/image" Target="../media/image45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37.svg"/><Relationship Id="rId4" Type="http://schemas.openxmlformats.org/officeDocument/2006/relationships/image" Target="../media/image58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png"/><Relationship Id="rId3" Type="http://schemas.openxmlformats.org/officeDocument/2006/relationships/image" Target="../media/image47.svg"/><Relationship Id="rId21" Type="http://schemas.openxmlformats.org/officeDocument/2006/relationships/image" Target="../media/image43.png"/><Relationship Id="rId17" Type="http://schemas.openxmlformats.org/officeDocument/2006/relationships/image" Target="../media/image38.png"/><Relationship Id="rId7" Type="http://schemas.openxmlformats.org/officeDocument/2006/relationships/image" Target="../media/image51.svg"/><Relationship Id="rId12" Type="http://schemas.openxmlformats.org/officeDocument/2006/relationships/image" Target="../media/image56.svg"/><Relationship Id="rId2" Type="http://schemas.openxmlformats.org/officeDocument/2006/relationships/image" Target="../media/image32.png"/><Relationship Id="rId16" Type="http://schemas.openxmlformats.org/officeDocument/2006/relationships/image" Target="../media/image60.sv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9.svg"/><Relationship Id="rId15" Type="http://schemas.openxmlformats.org/officeDocument/2006/relationships/image" Target="../media/image37.png"/><Relationship Id="rId10" Type="http://schemas.openxmlformats.org/officeDocument/2006/relationships/image" Target="../media/image36.png"/><Relationship Id="rId19" Type="http://schemas.openxmlformats.org/officeDocument/2006/relationships/image" Target="../media/image61.png"/><Relationship Id="rId4" Type="http://schemas.openxmlformats.org/officeDocument/2006/relationships/image" Target="../media/image33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Relationship Id="rId2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64.png"/><Relationship Id="rId3" Type="http://schemas.openxmlformats.org/officeDocument/2006/relationships/image" Target="../media/image57.png"/><Relationship Id="rId12" Type="http://schemas.openxmlformats.org/officeDocument/2006/relationships/image" Target="../media/image45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37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83.sv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67.png"/><Relationship Id="rId9" Type="http://schemas.openxmlformats.org/officeDocument/2006/relationships/image" Target="../media/image15.svg"/><Relationship Id="rId1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67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8.svg"/><Relationship Id="rId18" Type="http://schemas.openxmlformats.org/officeDocument/2006/relationships/image" Target="../media/image72.pn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17" Type="http://schemas.openxmlformats.org/officeDocument/2006/relationships/image" Target="../media/image71.png"/><Relationship Id="rId2" Type="http://schemas.openxmlformats.org/officeDocument/2006/relationships/image" Target="../media/image45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69.png"/><Relationship Id="rId10" Type="http://schemas.openxmlformats.org/officeDocument/2006/relationships/image" Target="../media/image37.svg"/><Relationship Id="rId1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77.png"/><Relationship Id="rId3" Type="http://schemas.openxmlformats.org/officeDocument/2006/relationships/image" Target="../media/image2.svg"/><Relationship Id="rId12" Type="http://schemas.openxmlformats.org/officeDocument/2006/relationships/image" Target="../media/image101.svg"/><Relationship Id="rId17" Type="http://schemas.openxmlformats.org/officeDocument/2006/relationships/image" Target="../media/image80.png"/><Relationship Id="rId2" Type="http://schemas.openxmlformats.org/officeDocument/2006/relationships/image" Target="../media/image1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6.png"/><Relationship Id="rId5" Type="http://schemas.openxmlformats.org/officeDocument/2006/relationships/image" Target="../media/image94.svg"/><Relationship Id="rId15" Type="http://schemas.openxmlformats.org/officeDocument/2006/relationships/image" Target="../media/image78.png"/><Relationship Id="rId10" Type="http://schemas.openxmlformats.org/officeDocument/2006/relationships/image" Target="../media/image99.sv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5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png"/><Relationship Id="rId10" Type="http://schemas.openxmlformats.org/officeDocument/2006/relationships/image" Target="../media/image37.svg"/><Relationship Id="rId9" Type="http://schemas.openxmlformats.org/officeDocument/2006/relationships/image" Target="../media/image10.png"/><Relationship Id="rId14" Type="http://schemas.openxmlformats.org/officeDocument/2006/relationships/image" Target="../media/image4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0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svg"/><Relationship Id="rId4" Type="http://schemas.openxmlformats.org/officeDocument/2006/relationships/image" Target="../media/image58.pn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121.svg"/><Relationship Id="rId10" Type="http://schemas.openxmlformats.org/officeDocument/2006/relationships/image" Target="../media/image5.png"/><Relationship Id="rId4" Type="http://schemas.openxmlformats.org/officeDocument/2006/relationships/image" Target="../media/image83.png"/><Relationship Id="rId9" Type="http://schemas.openxmlformats.org/officeDocument/2006/relationships/image" Target="../media/image9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83.sv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47.svg"/><Relationship Id="rId12" Type="http://schemas.openxmlformats.org/officeDocument/2006/relationships/image" Target="../media/image56.svg"/><Relationship Id="rId17" Type="http://schemas.openxmlformats.org/officeDocument/2006/relationships/image" Target="../media/image38.png"/><Relationship Id="rId7" Type="http://schemas.openxmlformats.org/officeDocument/2006/relationships/image" Target="../media/image51.svg"/><Relationship Id="rId2" Type="http://schemas.openxmlformats.org/officeDocument/2006/relationships/image" Target="../media/image32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9.svg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398123" y="1130730"/>
            <a:ext cx="14782897" cy="80321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0713" y="2824224"/>
            <a:ext cx="12817847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15923514" y="8000521"/>
            <a:ext cx="2071506" cy="27217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09969" y="-1244846"/>
            <a:ext cx="2668061" cy="2884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-33923" y="212153"/>
            <a:ext cx="1232340" cy="12076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3365566" y="8093372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99498" y="2089208"/>
            <a:ext cx="1061203" cy="10612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0983">
            <a:off x="-14920" y="7046108"/>
            <a:ext cx="1794567" cy="308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81401" y="2633189"/>
            <a:ext cx="14052612" cy="54059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1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1735" y="3126178"/>
            <a:ext cx="11513976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6600" dirty="0"/>
              <a:t>- Số tự nhiên n được gọi là ước chung của ba số a, b, c nếu n là ước của ba số a, b, c.</a:t>
            </a:r>
            <a:endParaRPr lang="en-US" sz="66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5544718" y="6670181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4121" y="2106832"/>
            <a:ext cx="15689236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65831" y="4500410"/>
            <a:ext cx="13836169" cy="3386290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>
                <a:lnSpc>
                  <a:spcPct val="130000"/>
                </a:lnSpc>
              </a:pPr>
              <a:r>
                <a:rPr lang="vi-VN" sz="5400" dirty="0"/>
                <a:t>Số 7 là ước chung của 14, 49, 63 vì 7 vừa là ước của 14, vừa là ước của 49, vừa là ước của 63.</a:t>
              </a:r>
              <a:endParaRPr lang="en-US" sz="54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4775" y="233153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5555" y="2398287"/>
            <a:ext cx="15157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14; 49; 63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428" y="229311"/>
            <a:ext cx="1990726" cy="995363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11590"/>
              </p:ext>
            </p:extLst>
          </p:nvPr>
        </p:nvGraphicFramePr>
        <p:xfrm>
          <a:off x="1556278" y="1936136"/>
          <a:ext cx="13901793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371">
                  <a:extLst>
                    <a:ext uri="{9D8B030D-6E8A-4147-A177-3AD203B41FA5}">
                      <a16:colId xmlns:a16="http://schemas.microsoft.com/office/drawing/2014/main" val="571246465"/>
                    </a:ext>
                  </a:extLst>
                </a:gridCol>
                <a:gridCol w="1311782">
                  <a:extLst>
                    <a:ext uri="{9D8B030D-6E8A-4147-A177-3AD203B41FA5}">
                      <a16:colId xmlns:a16="http://schemas.microsoft.com/office/drawing/2014/main" val="1123958686"/>
                    </a:ext>
                  </a:extLst>
                </a:gridCol>
                <a:gridCol w="1200232">
                  <a:extLst>
                    <a:ext uri="{9D8B030D-6E8A-4147-A177-3AD203B41FA5}">
                      <a16:colId xmlns:a16="http://schemas.microsoft.com/office/drawing/2014/main" val="2337565843"/>
                    </a:ext>
                  </a:extLst>
                </a:gridCol>
                <a:gridCol w="1182125">
                  <a:extLst>
                    <a:ext uri="{9D8B030D-6E8A-4147-A177-3AD203B41FA5}">
                      <a16:colId xmlns:a16="http://schemas.microsoft.com/office/drawing/2014/main" val="3251101030"/>
                    </a:ext>
                  </a:extLst>
                </a:gridCol>
                <a:gridCol w="1256008">
                  <a:extLst>
                    <a:ext uri="{9D8B030D-6E8A-4147-A177-3AD203B41FA5}">
                      <a16:colId xmlns:a16="http://schemas.microsoft.com/office/drawing/2014/main" val="4248703735"/>
                    </a:ext>
                  </a:extLst>
                </a:gridCol>
                <a:gridCol w="1256008">
                  <a:extLst>
                    <a:ext uri="{9D8B030D-6E8A-4147-A177-3AD203B41FA5}">
                      <a16:colId xmlns:a16="http://schemas.microsoft.com/office/drawing/2014/main" val="2748376937"/>
                    </a:ext>
                  </a:extLst>
                </a:gridCol>
                <a:gridCol w="1182125">
                  <a:extLst>
                    <a:ext uri="{9D8B030D-6E8A-4147-A177-3AD203B41FA5}">
                      <a16:colId xmlns:a16="http://schemas.microsoft.com/office/drawing/2014/main" val="2912031400"/>
                    </a:ext>
                  </a:extLst>
                </a:gridCol>
                <a:gridCol w="1289240">
                  <a:extLst>
                    <a:ext uri="{9D8B030D-6E8A-4147-A177-3AD203B41FA5}">
                      <a16:colId xmlns:a16="http://schemas.microsoft.com/office/drawing/2014/main" val="443381412"/>
                    </a:ext>
                  </a:extLst>
                </a:gridCol>
                <a:gridCol w="1148892">
                  <a:extLst>
                    <a:ext uri="{9D8B030D-6E8A-4147-A177-3AD203B41FA5}">
                      <a16:colId xmlns:a16="http://schemas.microsoft.com/office/drawing/2014/main" val="820551353"/>
                    </a:ext>
                  </a:extLst>
                </a:gridCol>
                <a:gridCol w="1256010">
                  <a:extLst>
                    <a:ext uri="{9D8B030D-6E8A-4147-A177-3AD203B41FA5}">
                      <a16:colId xmlns:a16="http://schemas.microsoft.com/office/drawing/2014/main" val="2134324947"/>
                    </a:ext>
                  </a:extLst>
                </a:gridCol>
              </a:tblGrid>
              <a:tr h="12217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</a:t>
                      </a:r>
                      <a:endParaRPr lang="vi-VN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3511594"/>
                  </a:ext>
                </a:extLst>
              </a:tr>
              <a:tr h="12217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</a:t>
                      </a:r>
                      <a:endParaRPr lang="vi-VN" sz="4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vi-VN" sz="4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05916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650276" y="4846297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 36)</a:t>
            </a:r>
            <a:endParaRPr lang="vi-VN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990" y="7800337"/>
            <a:ext cx="742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ƯCLN(24, 36)</a:t>
            </a:r>
            <a:endParaRPr lang="vi-VN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5676900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/>
              <a:t>Các </a:t>
            </a:r>
            <a:r>
              <a:rPr lang="vi-VN" sz="4800" dirty="0"/>
              <a:t>ước chung của 24 và 36 là 1, 2, 3, 4, 6, 12</a:t>
            </a:r>
            <a:r>
              <a:rPr lang="vi-VN" sz="4800" dirty="0" smtClean="0"/>
              <a:t>.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117063" y="6506988"/>
            <a:ext cx="99132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Vậy ƯC(24, 36) = {1, 2, 3, 4, 6, 12}.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3743" y="8777771"/>
            <a:ext cx="562686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ƯCLN(24, 36) = 12.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23" grpId="0"/>
      <p:bldP spid="2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428" y="229311"/>
            <a:ext cx="1990726" cy="995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83114" y="2963525"/>
            <a:ext cx="16243316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ƯCLN(24,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9879" y="4790506"/>
            <a:ext cx="9144000" cy="998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</a:rPr>
              <a:t>Chia ƯCLN cho các ước chung</a:t>
            </a:r>
            <a:r>
              <a:rPr lang="vi-VN" sz="4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en-US" sz="4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2154" y="5715872"/>
            <a:ext cx="35434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12 : 1 = </a:t>
            </a:r>
            <a:r>
              <a:rPr lang="vi-VN" sz="4400" dirty="0" smtClean="0">
                <a:solidFill>
                  <a:srgbClr val="000000"/>
                </a:solidFill>
                <a:ea typeface="Calibri" panose="020F0502020204030204" pitchFamily="34" charset="0"/>
              </a:rPr>
              <a:t>12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5654" y="5715872"/>
            <a:ext cx="33184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12 : 2 = </a:t>
            </a:r>
            <a:r>
              <a:rPr lang="vi-VN" sz="4400" dirty="0" smtClean="0">
                <a:solidFill>
                  <a:srgbClr val="000000"/>
                </a:solidFill>
                <a:ea typeface="Calibri" panose="020F0502020204030204" pitchFamily="34" charset="0"/>
              </a:rPr>
              <a:t>6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4158" y="5789177"/>
            <a:ext cx="32404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12 : 3 = </a:t>
            </a:r>
            <a:r>
              <a:rPr lang="vi-VN" sz="4400" dirty="0" smtClean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78921" y="6640573"/>
            <a:ext cx="3240453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12 : 4 = </a:t>
            </a:r>
            <a:r>
              <a:rPr lang="vi-VN" sz="4400" dirty="0" smtClean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4676" y="6556634"/>
            <a:ext cx="3240453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12 : 6 = </a:t>
            </a:r>
            <a:r>
              <a:rPr lang="vi-VN" sz="44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854157" y="6568525"/>
            <a:ext cx="3240453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</a:rPr>
              <a:t>12 : 12 = 1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1589" y="71092"/>
            <a:ext cx="8680581" cy="1200329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ƯC(24, 36) = {1, 2, 3, 4, 6, 12}.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9200" y="1642905"/>
            <a:ext cx="6133108" cy="137171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11101" y="7603548"/>
            <a:ext cx="16976899" cy="2227923"/>
            <a:chOff x="1128719" y="577255"/>
            <a:chExt cx="16221486" cy="2451266"/>
          </a:xfrm>
          <a:solidFill>
            <a:srgbClr val="CCFF66"/>
          </a:solidFill>
        </p:grpSpPr>
        <p:grpSp>
          <p:nvGrpSpPr>
            <p:cNvPr id="30" name="Group 3"/>
            <p:cNvGrpSpPr/>
            <p:nvPr/>
          </p:nvGrpSpPr>
          <p:grpSpPr>
            <a:xfrm>
              <a:off x="1293078" y="695097"/>
              <a:ext cx="16057127" cy="2333424"/>
              <a:chOff x="-530905" y="0"/>
              <a:chExt cx="20235727" cy="5969084"/>
            </a:xfrm>
            <a:grpFill/>
          </p:grpSpPr>
          <p:grpSp>
            <p:nvGrpSpPr>
              <p:cNvPr id="32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5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3" name="Group 6"/>
              <p:cNvGrpSpPr/>
              <p:nvPr/>
            </p:nvGrpSpPr>
            <p:grpSpPr>
              <a:xfrm>
                <a:off x="-530905" y="0"/>
                <a:ext cx="20235727" cy="5969084"/>
                <a:chOff x="-524160" y="0"/>
                <a:chExt cx="12228827" cy="3607229"/>
              </a:xfrm>
              <a:grpFill/>
            </p:grpSpPr>
            <p:sp>
              <p:nvSpPr>
                <p:cNvPr id="34" name="Freeform 7"/>
                <p:cNvSpPr/>
                <p:nvPr/>
              </p:nvSpPr>
              <p:spPr>
                <a:xfrm>
                  <a:off x="-524160" y="0"/>
                  <a:ext cx="12228827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8719" y="577255"/>
              <a:ext cx="1224603" cy="1006896"/>
            </a:xfrm>
            <a:prstGeom prst="ellipse">
              <a:avLst/>
            </a:prstGeom>
            <a:grpFill/>
          </p:spPr>
        </p:pic>
      </p:grpSp>
      <p:sp>
        <p:nvSpPr>
          <p:cNvPr id="36" name="TextBox 10"/>
          <p:cNvSpPr txBox="1"/>
          <p:nvPr/>
        </p:nvSpPr>
        <p:spPr>
          <a:xfrm>
            <a:off x="2180899" y="8280007"/>
            <a:ext cx="16305240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  <p:bldP spid="4" grpId="0"/>
      <p:bldP spid="7" grpId="0"/>
      <p:bldP spid="26" grpId="0"/>
      <p:bldP spid="27" grpId="0"/>
      <p:bldP spid="28" grpId="0"/>
      <p:bldP spid="8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4120" y="2106832"/>
            <a:ext cx="16237079" cy="2222146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65832" y="4500410"/>
            <a:ext cx="15055368" cy="4834090"/>
            <a:chOff x="-1510703" y="-2608469"/>
            <a:chExt cx="10103914" cy="3964956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3" y="-2608469"/>
              <a:ext cx="10103914" cy="3964956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ƯCLN (a, b) = 80</a:t>
              </a:r>
            </a:p>
            <a:p>
              <a:pPr marL="685800" marR="0" lvl="0" indent="-6858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en-US" sz="4800" b="0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ƯC(</a:t>
              </a:r>
              <a:r>
                <a:rPr kumimoji="0" lang="en-US" sz="4800" b="0" i="0" u="none" strike="noStrike" kern="1200" cap="none" spc="0" normalizeH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a,b</a:t>
              </a:r>
              <a:r>
                <a:rPr kumimoji="0" lang="en-US" sz="4800" b="0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 = Ư (80) =  {1; 2; 4; 5; 8; 10; 16; 20; 40; 80}</a:t>
              </a:r>
            </a:p>
            <a:p>
              <a:pPr marL="685800" marR="0" lvl="0" indent="-6858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Tất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cả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các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số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có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hai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chữ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số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là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ước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chung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của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a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và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 b </a:t>
              </a:r>
              <a:r>
                <a:rPr lang="en-US" sz="4800" dirty="0" err="1" smtClean="0">
                  <a:solidFill>
                    <a:prstClr val="black"/>
                  </a:solidFill>
                  <a:latin typeface="Arial" panose="020B0604020202020204" pitchFamily="34" charset="0"/>
                </a:rPr>
                <a:t>là</a:t>
              </a:r>
              <a:r>
                <a:rPr lang="en-US" sz="4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:</a:t>
              </a:r>
              <a:r>
                <a:rPr lang="en-US" sz="48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800" dirty="0" smtClean="0">
                  <a:solidFill>
                    <a:prstClr val="black"/>
                  </a:solidFill>
                </a:rPr>
                <a:t>10; 16; 20;  40; 80.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4775" y="233153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0767" y="2340467"/>
            <a:ext cx="15157802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 = 80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-13848" y="7005382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3200" y="4778008"/>
            <a:ext cx="1402794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TÌM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 CHUNG LỚN NHẤT BẰNG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CÁCH PHÂN TÍCH CÁC SỐ RA THỪA SỐ NGUYÊN TỐ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0519" y="1184197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36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48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40702" y="3787474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239" y="352246"/>
            <a:ext cx="1285875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6188" y="284343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ƯCLN(36, 48)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9021" y="2172662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= 2. 2. 3. 3 =2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89122" y="2989318"/>
            <a:ext cx="533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= 2. 2. 3. 3 =2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0702" y="4541303"/>
            <a:ext cx="16104025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Với mỗi thừa số nguyên tố chung 2 và 3, ta chọn lũy thừa với số mũ nhỏ nhất: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3196" y="5488840"/>
            <a:ext cx="1162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+ Số mũ nhỏ nhất của 2 là 2; ta chọn </a:t>
            </a:r>
            <a:r>
              <a:rPr lang="vi-VN" sz="4000" b="1" dirty="0">
                <a:solidFill>
                  <a:srgbClr val="FF0000"/>
                </a:solidFill>
              </a:rPr>
              <a:t>2</a:t>
            </a:r>
            <a:r>
              <a:rPr lang="vi-VN" sz="4000" b="1" baseline="30000" dirty="0">
                <a:solidFill>
                  <a:srgbClr val="FF0000"/>
                </a:solidFill>
              </a:rPr>
              <a:t>2</a:t>
            </a:r>
            <a:r>
              <a:rPr lang="vi-VN" sz="4000" dirty="0"/>
              <a:t>.</a:t>
            </a:r>
            <a:endParaRPr lang="en-US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5863196" y="6253761"/>
            <a:ext cx="1162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+ Số mũ nhỏ nhất của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ta chọn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38525" y="6857268"/>
            <a:ext cx="16104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Lấy tích của các lũy thừa đã chọn, ta nhận được ước chung lớn nhất cần tìm: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27225" y="8248749"/>
            <a:ext cx="9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ƯCLN ( 36, 48) =  </a:t>
            </a:r>
            <a:r>
              <a:rPr lang="vi-VN" sz="4000" b="1" dirty="0">
                <a:solidFill>
                  <a:srgbClr val="FF0000"/>
                </a:solidFill>
              </a:rPr>
              <a:t>2</a:t>
            </a:r>
            <a:r>
              <a:rPr lang="vi-VN" sz="4000" b="1" baseline="30000" dirty="0">
                <a:solidFill>
                  <a:srgbClr val="FF0000"/>
                </a:solidFill>
              </a:rPr>
              <a:t>2 </a:t>
            </a:r>
            <a:r>
              <a:rPr lang="vi-VN" sz="4000" b="1" dirty="0">
                <a:solidFill>
                  <a:srgbClr val="FF0000"/>
                </a:solidFill>
              </a:rPr>
              <a:t>.3</a:t>
            </a:r>
            <a:r>
              <a:rPr lang="vi-VN" sz="4000" b="1" baseline="30000" dirty="0">
                <a:solidFill>
                  <a:srgbClr val="FF0000"/>
                </a:solidFill>
              </a:rPr>
              <a:t>1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/>
              <a:t>= 12.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377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25709" y="530561"/>
            <a:ext cx="17228892" cy="8759915"/>
            <a:chOff x="807982" y="562048"/>
            <a:chExt cx="16956841" cy="5920361"/>
          </a:xfrm>
          <a:solidFill>
            <a:srgbClr val="CCFF66"/>
          </a:solidFill>
        </p:grpSpPr>
        <p:grpSp>
          <p:nvGrpSpPr>
            <p:cNvPr id="3" name="Group 3"/>
            <p:cNvGrpSpPr/>
            <p:nvPr/>
          </p:nvGrpSpPr>
          <p:grpSpPr>
            <a:xfrm>
              <a:off x="807983" y="562048"/>
              <a:ext cx="16956840" cy="5920361"/>
              <a:chOff x="-1142240" y="-340348"/>
              <a:chExt cx="21369576" cy="15144748"/>
            </a:xfrm>
            <a:grpFill/>
          </p:grpSpPr>
          <p:grpSp>
            <p:nvGrpSpPr>
              <p:cNvPr id="4" name="Group 4"/>
              <p:cNvGrpSpPr/>
              <p:nvPr/>
            </p:nvGrpSpPr>
            <p:grpSpPr>
              <a:xfrm>
                <a:off x="1108646" y="281638"/>
                <a:ext cx="17134134" cy="11010445"/>
                <a:chOff x="668340" y="0"/>
                <a:chExt cx="10329192" cy="6637570"/>
              </a:xfrm>
              <a:grpFill/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668340" y="0"/>
                  <a:ext cx="10329192" cy="6637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-1142240" y="-340348"/>
                <a:ext cx="21369576" cy="15144748"/>
                <a:chOff x="-893601" y="-205679"/>
                <a:chExt cx="12914033" cy="9152255"/>
              </a:xfrm>
              <a:grpFill/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893601" y="-205679"/>
                  <a:ext cx="12914033" cy="915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prstDash val="dash"/>
                </a:ln>
              </p:spPr>
            </p:sp>
          </p:grp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982" y="615633"/>
              <a:ext cx="1786086" cy="1066402"/>
            </a:xfrm>
            <a:prstGeom prst="ellipse">
              <a:avLst/>
            </a:prstGeom>
            <a:grpFill/>
          </p:spPr>
        </p:pic>
      </p:grpSp>
      <p:sp>
        <p:nvSpPr>
          <p:cNvPr id="10" name="TextBox 10"/>
          <p:cNvSpPr txBox="1"/>
          <p:nvPr/>
        </p:nvSpPr>
        <p:spPr>
          <a:xfrm>
            <a:off x="2340450" y="816670"/>
            <a:ext cx="15403858" cy="176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426833" y="2910398"/>
            <a:ext cx="1628230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400" b="1" i="1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400" b="1" i="1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4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62003" y="4177304"/>
            <a:ext cx="1628230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b="1" i="1" dirty="0">
                <a:solidFill>
                  <a:srgbClr val="002060"/>
                </a:solidFill>
              </a:rPr>
              <a:t>Bước 2: </a:t>
            </a:r>
            <a:r>
              <a:rPr lang="vi-VN" sz="4400" b="1" dirty="0">
                <a:solidFill>
                  <a:srgbClr val="002060"/>
                </a:solidFill>
              </a:rPr>
              <a:t>Chọn ra các thừa số nguyên tố chung.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426832" y="5147679"/>
            <a:ext cx="16282305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400" b="1" i="1" dirty="0">
                <a:solidFill>
                  <a:srgbClr val="002060"/>
                </a:solidFill>
              </a:rPr>
              <a:t>Bước 3: </a:t>
            </a:r>
            <a:r>
              <a:rPr lang="vi-VN" sz="4400" b="1" dirty="0">
                <a:solidFill>
                  <a:srgbClr val="002060"/>
                </a:solidFill>
              </a:rPr>
              <a:t>Với mỗi thừa số nguyên tố chung, ta chọn lũy thừa với số mũ nhỏ nhất</a:t>
            </a:r>
            <a:r>
              <a:rPr lang="vi-VN" sz="4400" b="1" dirty="0" smtClean="0">
                <a:solidFill>
                  <a:srgbClr val="002060"/>
                </a:solidFill>
              </a:rPr>
              <a:t>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426832" y="7008381"/>
            <a:ext cx="16282305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400" b="1" i="1" dirty="0">
                <a:solidFill>
                  <a:srgbClr val="002060"/>
                </a:solidFill>
              </a:rPr>
              <a:t>Bước 4: </a:t>
            </a:r>
            <a:r>
              <a:rPr lang="vi-VN" sz="4400" b="1" dirty="0">
                <a:solidFill>
                  <a:srgbClr val="002060"/>
                </a:solidFill>
              </a:rPr>
              <a:t>Lấy tích của các lũy thừa đã chọn, ta nhận được ước chung lớn nhất cần tìm</a:t>
            </a:r>
            <a:r>
              <a:rPr lang="vi-VN" sz="4400" b="1" dirty="0" smtClean="0">
                <a:solidFill>
                  <a:srgbClr val="002060"/>
                </a:solidFill>
              </a:rPr>
              <a:t>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71306" y="4467894"/>
            <a:ext cx="4387369" cy="999130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126 = 2.7.3</a:t>
              </a:r>
              <a:r>
                <a:rPr lang="vi-VN" sz="4800" baseline="30000" dirty="0"/>
                <a:t>2</a:t>
              </a:r>
              <a:endParaRPr lang="en-US" sz="48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126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162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571305" y="6145215"/>
            <a:ext cx="4387369" cy="999130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162 = 2</a:t>
              </a:r>
              <a:r>
                <a:rPr lang="vi-VN" sz="4800" baseline="30000" dirty="0"/>
                <a:t>3</a:t>
              </a:r>
              <a:r>
                <a:rPr lang="vi-VN" sz="4800" dirty="0"/>
                <a:t>. 3</a:t>
              </a:r>
              <a:r>
                <a:rPr lang="vi-VN" sz="4800" baseline="30000" dirty="0"/>
                <a:t>3</a:t>
              </a:r>
              <a:endParaRPr lang="en-US" sz="4800" dirty="0"/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(</a:t>
              </a:r>
              <a:r>
                <a:rPr lang="vi-VN" sz="4800" dirty="0" smtClean="0"/>
                <a:t>126</a:t>
              </a:r>
              <a:r>
                <a:rPr lang="en-US" sz="4800" dirty="0" smtClean="0"/>
                <a:t>,</a:t>
              </a:r>
              <a:r>
                <a:rPr lang="vi-VN" sz="4800" dirty="0" smtClean="0"/>
                <a:t> </a:t>
              </a:r>
              <a:r>
                <a:rPr lang="vi-VN" sz="4800" dirty="0"/>
                <a:t>162) = 2.3</a:t>
              </a:r>
              <a:r>
                <a:rPr lang="vi-VN" sz="4800" baseline="30000" dirty="0"/>
                <a:t>2</a:t>
              </a:r>
              <a:r>
                <a:rPr lang="vi-VN" sz="4800" dirty="0"/>
                <a:t> = 18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5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Nếu hai số đã cho không có thừa số nguyên tố chung thì ƯCLN của chúng.</a:t>
            </a:r>
            <a:endParaRPr lang="en-US" sz="48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/>
              <p:cNvSpPr txBox="1"/>
              <p:nvPr/>
            </p:nvSpPr>
            <p:spPr>
              <a:xfrm>
                <a:off x="4977620" y="5573538"/>
                <a:ext cx="11513976" cy="8603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685800" indent="-685800" algn="just">
                  <a:lnSpc>
                    <a:spcPct val="130000"/>
                  </a:lnSpc>
                  <a:buFontTx/>
                  <a:buChar char="-"/>
                </a:pPr>
                <a:r>
                  <a:rPr lang="vi-VN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 thì ƯCLN (a,b) = b. </a:t>
                </a:r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620" y="5573538"/>
                <a:ext cx="11513976" cy="860300"/>
              </a:xfrm>
              <a:prstGeom prst="rect">
                <a:avLst/>
              </a:prstGeom>
              <a:blipFill>
                <a:blip r:embed="rId12"/>
                <a:stretch>
                  <a:fillRect l="-3019" t="-7801" b="-41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0"/>
          <p:cNvSpPr txBox="1"/>
          <p:nvPr/>
        </p:nvSpPr>
        <p:spPr>
          <a:xfrm>
            <a:off x="5486400" y="681783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 smtClean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 smtClean="0">
                <a:cs typeface="Arial" panose="020B0604020202020204" pitchFamily="34" charset="0"/>
              </a:rPr>
              <a:t>ƯCLN </a:t>
            </a:r>
            <a:r>
              <a:rPr lang="vi-VN" sz="4800" b="1" dirty="0">
                <a:cs typeface="Arial" panose="020B0604020202020204" pitchFamily="34" charset="0"/>
              </a:rPr>
              <a:t>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</a:t>
            </a:r>
            <a:r>
              <a:rPr lang="vi-VN" sz="4800" b="1" dirty="0" smtClean="0">
                <a:cs typeface="Arial" panose="020B0604020202020204" pitchFamily="34" charset="0"/>
              </a:rPr>
              <a:t>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4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6518" y="2344033"/>
            <a:ext cx="12366482" cy="52547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8082" y="-69094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4314">
            <a:off x="1124591" y="6765871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925800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16706">
            <a:off x="6017790" y="1574875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903">
            <a:off x="366495" y="-341994"/>
            <a:ext cx="2482113" cy="2635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4622" y="3620559"/>
            <a:ext cx="10624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13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73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III. HAI SỐ NGUYÊN TỐ CÙNG NHAU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41572" y="24971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9008" y="3016533"/>
            <a:ext cx="6389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ƯCLN ( 8, 27) = 1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3563078" y="1302921"/>
            <a:ext cx="579939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4800" b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ƯCLN (8, 27) 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34770" y="5464704"/>
            <a:ext cx="16731722" cy="3405824"/>
            <a:chOff x="1293078" y="660403"/>
            <a:chExt cx="16057127" cy="2368118"/>
          </a:xfrm>
          <a:solidFill>
            <a:srgbClr val="CCFF66"/>
          </a:solidFill>
        </p:grpSpPr>
        <p:grpSp>
          <p:nvGrpSpPr>
            <p:cNvPr id="30" name="Group 3"/>
            <p:cNvGrpSpPr/>
            <p:nvPr/>
          </p:nvGrpSpPr>
          <p:grpSpPr>
            <a:xfrm>
              <a:off x="1293078" y="695097"/>
              <a:ext cx="16057127" cy="2333424"/>
              <a:chOff x="-530905" y="0"/>
              <a:chExt cx="20235727" cy="5969084"/>
            </a:xfrm>
            <a:grpFill/>
          </p:grpSpPr>
          <p:grpSp>
            <p:nvGrpSpPr>
              <p:cNvPr id="32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5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3" name="Group 6"/>
              <p:cNvGrpSpPr/>
              <p:nvPr/>
            </p:nvGrpSpPr>
            <p:grpSpPr>
              <a:xfrm>
                <a:off x="-530905" y="0"/>
                <a:ext cx="20235727" cy="5969084"/>
                <a:chOff x="-524160" y="0"/>
                <a:chExt cx="12228827" cy="3607229"/>
              </a:xfrm>
              <a:grpFill/>
            </p:grpSpPr>
            <p:sp>
              <p:nvSpPr>
                <p:cNvPr id="34" name="Freeform 7"/>
                <p:cNvSpPr/>
                <p:nvPr/>
              </p:nvSpPr>
              <p:spPr>
                <a:xfrm>
                  <a:off x="-524160" y="0"/>
                  <a:ext cx="12228827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97608" y="660403"/>
              <a:ext cx="1296460" cy="828621"/>
            </a:xfrm>
            <a:prstGeom prst="ellipse">
              <a:avLst/>
            </a:prstGeom>
            <a:grpFill/>
          </p:spPr>
        </p:pic>
      </p:grpSp>
      <p:sp>
        <p:nvSpPr>
          <p:cNvPr id="36" name="TextBox 10"/>
          <p:cNvSpPr txBox="1"/>
          <p:nvPr/>
        </p:nvSpPr>
        <p:spPr>
          <a:xfrm>
            <a:off x="1725716" y="6508712"/>
            <a:ext cx="16170152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b="1" i="1" dirty="0"/>
              <a:t>Hai số nguyên tố cùng nhau là hai số có ước chung lớn nhất bằng 1.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154" y="1366587"/>
            <a:ext cx="2195338" cy="103502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50275" y="2663952"/>
            <a:ext cx="1882706" cy="18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2433508"/>
            <a:ext cx="15896486" cy="1248308"/>
            <a:chOff x="126907" y="88669"/>
            <a:chExt cx="16934170" cy="3025362"/>
          </a:xfrm>
        </p:grpSpPr>
        <p:sp>
          <p:nvSpPr>
            <p:cNvPr id="3" name="Freeform 3"/>
            <p:cNvSpPr/>
            <p:nvPr/>
          </p:nvSpPr>
          <p:spPr>
            <a:xfrm>
              <a:off x="126907" y="88669"/>
              <a:ext cx="16934170" cy="302536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/>
            <a:lstStyle/>
            <a:p>
              <a:r>
                <a:rPr lang="en-US" sz="4400" dirty="0" smtClean="0"/>
                <a:t>a) Hai </a:t>
              </a:r>
              <a:r>
                <a:rPr lang="en-US" sz="4400" dirty="0" err="1" smtClean="0"/>
                <a:t>số</a:t>
              </a:r>
              <a:r>
                <a:rPr lang="en-US" sz="4400" dirty="0" smtClean="0"/>
                <a:t> 14 </a:t>
              </a:r>
              <a:r>
                <a:rPr lang="en-US" sz="4400" dirty="0" err="1" smtClean="0"/>
                <a:t>và</a:t>
              </a:r>
              <a:r>
                <a:rPr lang="en-US" sz="4400" dirty="0" smtClean="0"/>
                <a:t> 33 </a:t>
              </a:r>
              <a:r>
                <a:rPr lang="en-US" sz="4400" dirty="0" err="1" smtClean="0"/>
                <a:t>có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nguyên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tố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cùng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nhau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không</a:t>
              </a:r>
              <a:r>
                <a:rPr lang="en-US" sz="4400" dirty="0" smtClean="0"/>
                <a:t>? </a:t>
              </a:r>
              <a:r>
                <a:rPr lang="en-US" sz="4400" dirty="0" err="1" smtClean="0"/>
                <a:t>Vì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sao</a:t>
              </a:r>
              <a:endParaRPr lang="vi-VN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7595"/>
            <a:ext cx="5406086" cy="1820025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17831" y="68071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1" dirty="0" err="1" smtClean="0">
                <a:solidFill>
                  <a:srgbClr val="000000"/>
                </a:solidFill>
              </a:rPr>
              <a:t>Ví</a:t>
            </a:r>
            <a:r>
              <a:rPr lang="en-US" sz="7200" b="1" dirty="0" smtClean="0">
                <a:solidFill>
                  <a:srgbClr val="000000"/>
                </a:solidFill>
              </a:rPr>
              <a:t> </a:t>
            </a:r>
            <a:r>
              <a:rPr lang="en-US" sz="7200" b="1" dirty="0" err="1" smtClean="0">
                <a:solidFill>
                  <a:srgbClr val="000000"/>
                </a:solidFill>
              </a:rPr>
              <a:t>dụ</a:t>
            </a:r>
            <a:r>
              <a:rPr lang="en-US" sz="7200" b="1" dirty="0" smtClean="0">
                <a:solidFill>
                  <a:srgbClr val="000000"/>
                </a:solidFill>
              </a:rPr>
              <a:t> 5</a:t>
            </a:r>
            <a:endParaRPr lang="en-US" sz="7200" b="1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8097" y="4059231"/>
            <a:ext cx="1677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ƯCLN (14, 33) = 1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vi-VN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1524000" y="5399768"/>
            <a:ext cx="15896486" cy="1248308"/>
            <a:chOff x="126907" y="88669"/>
            <a:chExt cx="16934170" cy="30253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126907" y="88669"/>
              <a:ext cx="16934170" cy="302536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r>
                <a:rPr lang="en-US" sz="4400" dirty="0" smtClean="0"/>
                <a:t>b) </a:t>
              </a:r>
              <a:r>
                <a:rPr lang="en-US" sz="4400" dirty="0" err="1" smtClean="0"/>
                <a:t>Hãy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chỉ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ra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một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số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nguyên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tố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cùng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nhau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với</a:t>
              </a:r>
              <a:r>
                <a:rPr lang="en-US" sz="4400" dirty="0" smtClean="0"/>
                <a:t> 6.</a:t>
              </a:r>
              <a:endParaRPr lang="vi-VN" sz="4400" dirty="0"/>
            </a:p>
          </p:txBody>
        </p:sp>
      </p:grpSp>
      <p:sp>
        <p:nvSpPr>
          <p:cNvPr id="20" name="Cloud Callout 19"/>
          <p:cNvSpPr/>
          <p:nvPr/>
        </p:nvSpPr>
        <p:spPr>
          <a:xfrm>
            <a:off x="5752088" y="7025261"/>
            <a:ext cx="8701142" cy="2906439"/>
          </a:xfrm>
          <a:prstGeom prst="cloudCallout">
            <a:avLst>
              <a:gd name="adj1" fmla="val -76516"/>
              <a:gd name="adj2" fmla="val 3577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i="1" dirty="0"/>
              <a:t>Số 6 có những ước nguyên tố nào?</a:t>
            </a:r>
            <a:endParaRPr lang="vi-VN" sz="4400" b="1" dirty="0"/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28143"/>
            <a:ext cx="1470308" cy="2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loud Callout 22"/>
          <p:cNvSpPr/>
          <p:nvPr/>
        </p:nvSpPr>
        <p:spPr>
          <a:xfrm>
            <a:off x="4595979" y="6880299"/>
            <a:ext cx="10671710" cy="3206982"/>
          </a:xfrm>
          <a:prstGeom prst="cloudCallout">
            <a:avLst>
              <a:gd name="adj1" fmla="val -64652"/>
              <a:gd name="adj2" fmla="val 3577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i="1" dirty="0"/>
              <a:t>Nếu số 6 và số a là hai số nguyên tố cùng </a:t>
            </a:r>
            <a:r>
              <a:rPr lang="vi-VN" sz="4000" i="1" dirty="0" smtClean="0"/>
              <a:t>nhau</a:t>
            </a:r>
            <a:r>
              <a:rPr lang="en-US" sz="4000" dirty="0"/>
              <a:t> </a:t>
            </a:r>
            <a:r>
              <a:rPr lang="vi-VN" sz="4000" i="1" dirty="0" smtClean="0"/>
              <a:t>thì </a:t>
            </a:r>
            <a:r>
              <a:rPr lang="vi-VN" sz="4000" i="1" dirty="0"/>
              <a:t>số a có ước nguyên tố là 2 và 3 được không?</a:t>
            </a:r>
            <a:r>
              <a:rPr lang="vi-VN" sz="4000" dirty="0"/>
              <a:t> </a:t>
            </a:r>
            <a:endParaRPr lang="vi-VN" sz="8000" b="1" dirty="0"/>
          </a:p>
        </p:txBody>
      </p:sp>
      <p:pic>
        <p:nvPicPr>
          <p:cNvPr id="2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54520"/>
            <a:ext cx="1470308" cy="2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loud Callout 24"/>
          <p:cNvSpPr/>
          <p:nvPr/>
        </p:nvSpPr>
        <p:spPr>
          <a:xfrm>
            <a:off x="4524937" y="6880299"/>
            <a:ext cx="10671710" cy="3206982"/>
          </a:xfrm>
          <a:prstGeom prst="cloudCallout">
            <a:avLst>
              <a:gd name="adj1" fmla="val -64652"/>
              <a:gd name="adj2" fmla="val 3577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i="1" dirty="0"/>
              <a:t>Vậy số a có thể là số nào?</a:t>
            </a:r>
            <a:r>
              <a:rPr lang="vi-VN" sz="4800" b="1" dirty="0"/>
              <a:t> </a:t>
            </a:r>
            <a:endParaRPr lang="vi-VN" sz="28700" b="1" dirty="0"/>
          </a:p>
        </p:txBody>
      </p:sp>
      <p:pic>
        <p:nvPicPr>
          <p:cNvPr id="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58" y="7754520"/>
            <a:ext cx="1470308" cy="2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5800" y="7369799"/>
            <a:ext cx="1729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ƯCLN(5,6) = 1 =&gt; 5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5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497214" cy="1921079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10200" y="4780664"/>
            <a:ext cx="6705600" cy="1137241"/>
            <a:chOff x="-1865374" y="-916708"/>
            <a:chExt cx="10403646" cy="525488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865374" y="-916708"/>
              <a:ext cx="10403646" cy="525488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400" dirty="0"/>
                <a:t>Có: </a:t>
              </a:r>
              <a:r>
                <a:rPr lang="vi-VN" sz="4400" b="1" dirty="0"/>
                <a:t>ƯCLN (</a:t>
              </a:r>
              <a:r>
                <a:rPr lang="vi-VN" sz="4800" b="1" dirty="0"/>
                <a:t>24</a:t>
              </a:r>
              <a:r>
                <a:rPr lang="vi-VN" sz="4800" b="1" dirty="0" smtClean="0"/>
                <a:t>,</a:t>
              </a:r>
              <a:r>
                <a:rPr lang="en-US" sz="4800" b="1" dirty="0" smtClean="0"/>
                <a:t> </a:t>
              </a:r>
              <a:r>
                <a:rPr lang="vi-VN" sz="4800" b="1" dirty="0" smtClean="0"/>
                <a:t>35</a:t>
              </a:r>
              <a:r>
                <a:rPr lang="vi-VN" sz="4400" b="1" dirty="0"/>
                <a:t>) = 1</a:t>
              </a:r>
              <a:endParaRPr lang="en-US" sz="4400" b="1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74377" y="2119373"/>
            <a:ext cx="1350862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35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7"/>
          <p:cNvGrpSpPr/>
          <p:nvPr/>
        </p:nvGrpSpPr>
        <p:grpSpPr>
          <a:xfrm>
            <a:off x="1785333" y="7036205"/>
            <a:ext cx="15501693" cy="160370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vi-VN" sz="4800" dirty="0"/>
                <a:t>=&gt; Hai số 24 và 35 là hai số nguyên tố cùng nhau.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48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Phân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số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>
                <a:blip r:embed="rId19"/>
                <a:stretch>
                  <a:fillRect l="-1788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>
                <a:blip r:embed="rId20"/>
                <a:stretch>
                  <a:fillRect l="-1920" b="-4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2433508"/>
            <a:ext cx="15896486" cy="1248308"/>
            <a:chOff x="126907" y="88669"/>
            <a:chExt cx="16934170" cy="3025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Freeform 3"/>
                <p:cNvSpPr/>
                <p:nvPr/>
              </p:nvSpPr>
              <p:spPr>
                <a:xfrm>
                  <a:off x="126907" y="88669"/>
                  <a:ext cx="16934170" cy="3025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0011" h="5464765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6982" y="12454"/>
                      </a:cubicBezTo>
                      <a:cubicBezTo>
                        <a:pt x="6568136" y="12671"/>
                        <a:pt x="7975943" y="0"/>
                        <a:pt x="7975943" y="0"/>
                      </a:cubicBezTo>
                      <a:cubicBezTo>
                        <a:pt x="8043407" y="0"/>
                        <a:pt x="8119344" y="0"/>
                        <a:pt x="8198117" y="85073"/>
                      </a:cubicBezTo>
                      <a:cubicBezTo>
                        <a:pt x="8241095" y="131488"/>
                        <a:pt x="8242163" y="240224"/>
                        <a:pt x="8242568" y="320281"/>
                      </a:cubicBezTo>
                      <a:cubicBezTo>
                        <a:pt x="8242568" y="320281"/>
                        <a:pt x="8240864" y="3898986"/>
                        <a:pt x="8240864" y="4702181"/>
                      </a:cubicBezTo>
                      <a:cubicBezTo>
                        <a:pt x="8240864" y="4916340"/>
                        <a:pt x="8250011" y="5215519"/>
                        <a:pt x="8250011" y="5215519"/>
                      </a:cubicBezTo>
                      <a:cubicBezTo>
                        <a:pt x="8250011" y="5344188"/>
                        <a:pt x="8245842" y="5464765"/>
                        <a:pt x="7993004" y="5456631"/>
                      </a:cubicBezTo>
                      <a:cubicBezTo>
                        <a:pt x="7993004" y="5456631"/>
                        <a:pt x="7616532" y="5436333"/>
                        <a:pt x="6766938" y="5443931"/>
                      </a:cubicBezTo>
                      <a:cubicBezTo>
                        <a:pt x="2079974" y="5452065"/>
                        <a:pt x="304023" y="5464765"/>
                        <a:pt x="304023" y="5464765"/>
                      </a:cubicBezTo>
                      <a:cubicBezTo>
                        <a:pt x="132548" y="5464765"/>
                        <a:pt x="4213" y="5363696"/>
                        <a:pt x="8532" y="5161149"/>
                      </a:cubicBezTo>
                      <a:cubicBezTo>
                        <a:pt x="8532" y="5161149"/>
                        <a:pt x="9630" y="4662608"/>
                        <a:pt x="4815" y="143773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a) </a:t>
                  </a:r>
                  <a:r>
                    <a:rPr kumimoji="0" lang="en-US" sz="44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Rút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gọn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phân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số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US" sz="4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kumimoji="0" lang="en-US" sz="4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về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phân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số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tối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giản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.</a:t>
                  </a:r>
                  <a:endPara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Freeform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07" y="88669"/>
                  <a:ext cx="16934170" cy="3025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0011" h="5464765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6982" y="12454"/>
                      </a:cubicBezTo>
                      <a:cubicBezTo>
                        <a:pt x="6568136" y="12671"/>
                        <a:pt x="7975943" y="0"/>
                        <a:pt x="7975943" y="0"/>
                      </a:cubicBezTo>
                      <a:cubicBezTo>
                        <a:pt x="8043407" y="0"/>
                        <a:pt x="8119344" y="0"/>
                        <a:pt x="8198117" y="85073"/>
                      </a:cubicBezTo>
                      <a:cubicBezTo>
                        <a:pt x="8241095" y="131488"/>
                        <a:pt x="8242163" y="240224"/>
                        <a:pt x="8242568" y="320281"/>
                      </a:cubicBezTo>
                      <a:cubicBezTo>
                        <a:pt x="8242568" y="320281"/>
                        <a:pt x="8240864" y="3898986"/>
                        <a:pt x="8240864" y="4702181"/>
                      </a:cubicBezTo>
                      <a:cubicBezTo>
                        <a:pt x="8240864" y="4916340"/>
                        <a:pt x="8250011" y="5215519"/>
                        <a:pt x="8250011" y="5215519"/>
                      </a:cubicBezTo>
                      <a:cubicBezTo>
                        <a:pt x="8250011" y="5344188"/>
                        <a:pt x="8245842" y="5464765"/>
                        <a:pt x="7993004" y="5456631"/>
                      </a:cubicBezTo>
                      <a:cubicBezTo>
                        <a:pt x="7993004" y="5456631"/>
                        <a:pt x="7616532" y="5436333"/>
                        <a:pt x="6766938" y="5443931"/>
                      </a:cubicBezTo>
                      <a:cubicBezTo>
                        <a:pt x="2079974" y="5452065"/>
                        <a:pt x="304023" y="5464765"/>
                        <a:pt x="304023" y="5464765"/>
                      </a:cubicBezTo>
                      <a:cubicBezTo>
                        <a:pt x="132548" y="5464765"/>
                        <a:pt x="4213" y="5363696"/>
                        <a:pt x="8532" y="5161149"/>
                      </a:cubicBezTo>
                      <a:cubicBezTo>
                        <a:pt x="8532" y="5161149"/>
                        <a:pt x="9630" y="4662608"/>
                        <a:pt x="4815" y="143773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 l="-1573" t="-4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4"/>
          <p:cNvGrpSpPr/>
          <p:nvPr/>
        </p:nvGrpSpPr>
        <p:grpSpPr>
          <a:xfrm>
            <a:off x="6423999" y="37595"/>
            <a:ext cx="5406086" cy="1820025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17831" y="68071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Ví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796" y="4129495"/>
            <a:ext cx="7478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smtClean="0"/>
              <a:t>Do </a:t>
            </a:r>
            <a:r>
              <a:rPr lang="vi-VN" sz="4400" dirty="0" smtClean="0"/>
              <a:t>ƯCLN </a:t>
            </a:r>
            <a:r>
              <a:rPr lang="vi-VN" sz="4400" dirty="0"/>
              <a:t>( 16, 20) = </a:t>
            </a:r>
            <a:r>
              <a:rPr lang="vi-VN" sz="4400" dirty="0" smtClean="0"/>
              <a:t>4</a:t>
            </a:r>
            <a:endParaRPr kumimoji="0" lang="vi-VN" sz="8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1411480" y="5865257"/>
            <a:ext cx="15896486" cy="1248308"/>
            <a:chOff x="126907" y="88669"/>
            <a:chExt cx="16934170" cy="3025362"/>
          </a:xfrm>
          <a:solidFill>
            <a:schemeClr val="accent4">
              <a:lumMod val="20000"/>
              <a:lumOff val="8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Freeform 3"/>
                <p:cNvSpPr/>
                <p:nvPr/>
              </p:nvSpPr>
              <p:spPr>
                <a:xfrm>
                  <a:off x="126907" y="88669"/>
                  <a:ext cx="16934170" cy="3025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0011" h="5464765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6982" y="12454"/>
                      </a:cubicBezTo>
                      <a:cubicBezTo>
                        <a:pt x="6568136" y="12671"/>
                        <a:pt x="7975943" y="0"/>
                        <a:pt x="7975943" y="0"/>
                      </a:cubicBezTo>
                      <a:cubicBezTo>
                        <a:pt x="8043407" y="0"/>
                        <a:pt x="8119344" y="0"/>
                        <a:pt x="8198117" y="85073"/>
                      </a:cubicBezTo>
                      <a:cubicBezTo>
                        <a:pt x="8241095" y="131488"/>
                        <a:pt x="8242163" y="240224"/>
                        <a:pt x="8242568" y="320281"/>
                      </a:cubicBezTo>
                      <a:cubicBezTo>
                        <a:pt x="8242568" y="320281"/>
                        <a:pt x="8240864" y="3898986"/>
                        <a:pt x="8240864" y="4702181"/>
                      </a:cubicBezTo>
                      <a:cubicBezTo>
                        <a:pt x="8240864" y="4916340"/>
                        <a:pt x="8250011" y="5215519"/>
                        <a:pt x="8250011" y="5215519"/>
                      </a:cubicBezTo>
                      <a:cubicBezTo>
                        <a:pt x="8250011" y="5344188"/>
                        <a:pt x="8245842" y="5464765"/>
                        <a:pt x="7993004" y="5456631"/>
                      </a:cubicBezTo>
                      <a:cubicBezTo>
                        <a:pt x="7993004" y="5456631"/>
                        <a:pt x="7616532" y="5436333"/>
                        <a:pt x="6766938" y="5443931"/>
                      </a:cubicBezTo>
                      <a:cubicBezTo>
                        <a:pt x="2079974" y="5452065"/>
                        <a:pt x="304023" y="5464765"/>
                        <a:pt x="304023" y="5464765"/>
                      </a:cubicBezTo>
                      <a:cubicBezTo>
                        <a:pt x="132548" y="5464765"/>
                        <a:pt x="4213" y="5363696"/>
                        <a:pt x="8532" y="5161149"/>
                      </a:cubicBezTo>
                      <a:cubicBezTo>
                        <a:pt x="8532" y="5161149"/>
                        <a:pt x="9630" y="4662608"/>
                        <a:pt x="4815" y="143773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lvl="0"/>
                  <a:r>
                    <a:rPr kumimoji="0" lang="en-US" sz="4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b) </a:t>
                  </a:r>
                  <a:r>
                    <a:rPr kumimoji="0" lang="en-US" sz="44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Tìm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một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phân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số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bằng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phân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số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và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có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tử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số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en-US" sz="4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bằng</a:t>
                  </a:r>
                  <a:r>
                    <a:rPr kumimoji="0" lang="en-US" sz="4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18. </a:t>
                  </a:r>
                  <a:endPara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Freeform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07" y="88669"/>
                  <a:ext cx="16934170" cy="3025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0011" h="5464765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6982" y="12454"/>
                      </a:cubicBezTo>
                      <a:cubicBezTo>
                        <a:pt x="6568136" y="12671"/>
                        <a:pt x="7975943" y="0"/>
                        <a:pt x="7975943" y="0"/>
                      </a:cubicBezTo>
                      <a:cubicBezTo>
                        <a:pt x="8043407" y="0"/>
                        <a:pt x="8119344" y="0"/>
                        <a:pt x="8198117" y="85073"/>
                      </a:cubicBezTo>
                      <a:cubicBezTo>
                        <a:pt x="8241095" y="131488"/>
                        <a:pt x="8242163" y="240224"/>
                        <a:pt x="8242568" y="320281"/>
                      </a:cubicBezTo>
                      <a:cubicBezTo>
                        <a:pt x="8242568" y="320281"/>
                        <a:pt x="8240864" y="3898986"/>
                        <a:pt x="8240864" y="4702181"/>
                      </a:cubicBezTo>
                      <a:cubicBezTo>
                        <a:pt x="8240864" y="4916340"/>
                        <a:pt x="8250011" y="5215519"/>
                        <a:pt x="8250011" y="5215519"/>
                      </a:cubicBezTo>
                      <a:cubicBezTo>
                        <a:pt x="8250011" y="5344188"/>
                        <a:pt x="8245842" y="5464765"/>
                        <a:pt x="7993004" y="5456631"/>
                      </a:cubicBezTo>
                      <a:cubicBezTo>
                        <a:pt x="7993004" y="5456631"/>
                        <a:pt x="7616532" y="5436333"/>
                        <a:pt x="6766938" y="5443931"/>
                      </a:cubicBezTo>
                      <a:cubicBezTo>
                        <a:pt x="2079974" y="5452065"/>
                        <a:pt x="304023" y="5464765"/>
                        <a:pt x="304023" y="5464765"/>
                      </a:cubicBezTo>
                      <a:cubicBezTo>
                        <a:pt x="132548" y="5464765"/>
                        <a:pt x="4213" y="5363696"/>
                        <a:pt x="8532" y="5161149"/>
                      </a:cubicBezTo>
                      <a:cubicBezTo>
                        <a:pt x="8532" y="5161149"/>
                        <a:pt x="9630" y="4662608"/>
                        <a:pt x="4815" y="143773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blipFill>
                  <a:blip r:embed="rId13"/>
                  <a:stretch>
                    <a:fillRect l="-1612" t="-4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3155" y="7544707"/>
                <a:ext cx="13106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vi-VN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18 : 3 = 6 </a:t>
                </a: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55" y="7544707"/>
                <a:ext cx="13106400" cy="1070358"/>
              </a:xfrm>
              <a:prstGeom prst="rect">
                <a:avLst/>
              </a:prstGeom>
              <a:blipFill>
                <a:blip r:embed="rId1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6355" y="3933341"/>
                <a:ext cx="501331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vi-VN" sz="4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55" y="3933341"/>
                <a:ext cx="5013318" cy="1070358"/>
              </a:xfrm>
              <a:prstGeom prst="rect">
                <a:avLst/>
              </a:prstGeom>
              <a:blipFill>
                <a:blip r:embed="rId15"/>
                <a:stretch>
                  <a:fillRect l="-4860" b="-107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1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-13848" y="7005382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28396" y="4725728"/>
            <a:ext cx="14858999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ĐỘNG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LUYỆN TẬP – VẬN DỤNG</a:t>
            </a:r>
            <a:endParaRPr kumimoji="0" lang="vi-VN" sz="8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 smtClean="0">
                <a:solidFill>
                  <a:srgbClr val="FF0000"/>
                </a:solidFill>
              </a:rPr>
              <a:t>LUYỆN TẬP</a:t>
            </a:r>
            <a:endParaRPr lang="en-US" sz="8800" b="1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1" y="1978626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49907" y="2445399"/>
            <a:ext cx="15599066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2233" y="4876349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7163" y="6283229"/>
            <a:ext cx="1254937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76837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9650" y="5189622"/>
            <a:ext cx="900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80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8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8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48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ƯC(440, 495).</a:t>
            </a:r>
            <a:endParaRPr kumimoji="0" lang="vi-VN" sz="48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1769" y="6408445"/>
            <a:ext cx="1254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ƯC(440,</a:t>
            </a:r>
            <a:r>
              <a:rPr lang="en-US" sz="4800" b="1" dirty="0" smtClean="0"/>
              <a:t> </a:t>
            </a:r>
            <a:r>
              <a:rPr lang="vi-VN" sz="4800" b="1" dirty="0" smtClean="0"/>
              <a:t>495</a:t>
            </a:r>
            <a:r>
              <a:rPr lang="vi-VN" sz="4800" b="1" dirty="0"/>
              <a:t>) = {1, 5, 11, 55}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516" y="1233146"/>
            <a:ext cx="10077450" cy="437197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2794085" y="722358"/>
            <a:ext cx="4960516" cy="1906543"/>
          </a:xfrm>
          <a:prstGeom prst="wedgeRoundRectCallout">
            <a:avLst>
              <a:gd name="adj1" fmla="val -56866"/>
              <a:gd name="adj2" fmla="val 879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495 ở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thanh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ngang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13501877" y="3531387"/>
            <a:ext cx="4743940" cy="1762831"/>
          </a:xfrm>
          <a:prstGeom prst="wedgeRoundRectCallout">
            <a:avLst>
              <a:gd name="adj1" fmla="val -75488"/>
              <a:gd name="adj2" fmla="val 30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440 ở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thanh</a:t>
            </a:r>
            <a:r>
              <a:rPr lang="en-US" sz="3200" dirty="0" smtClean="0">
                <a:solidFill>
                  <a:schemeClr val="tx1"/>
                </a:solidFill>
              </a:rPr>
              <a:t> cong.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9650" y="7493982"/>
            <a:ext cx="900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80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ƯCLN(440, 495).</a:t>
            </a:r>
            <a:endParaRPr kumimoji="0" lang="vi-VN" sz="48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1769" y="8712805"/>
            <a:ext cx="1254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ƯC</a:t>
            </a:r>
            <a:r>
              <a:rPr lang="en-US" sz="4800" b="1" dirty="0" smtClean="0"/>
              <a:t>LN</a:t>
            </a:r>
            <a:r>
              <a:rPr lang="vi-VN" sz="4800" b="1" dirty="0" smtClean="0"/>
              <a:t>(440,</a:t>
            </a:r>
            <a:r>
              <a:rPr lang="en-US" sz="4800" b="1" dirty="0" smtClean="0"/>
              <a:t> </a:t>
            </a:r>
            <a:r>
              <a:rPr lang="vi-VN" sz="4800" b="1" dirty="0" smtClean="0"/>
              <a:t>495</a:t>
            </a:r>
            <a:r>
              <a:rPr lang="vi-VN" sz="4800" b="1" dirty="0"/>
              <a:t>) = </a:t>
            </a:r>
            <a:r>
              <a:rPr lang="en-US" sz="4800" b="1" dirty="0" smtClean="0"/>
              <a:t>55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9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7" grpId="0" animBg="1"/>
      <p:bldP spid="20" grpId="0" animBg="1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139" y="371379"/>
            <a:ext cx="1668879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4.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ƯCLN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(126, 150).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ước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126 </a:t>
            </a:r>
            <a:r>
              <a:rPr lang="en-US" sz="4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150.</a:t>
            </a:r>
            <a:endParaRPr lang="en-US" sz="4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21223" y="214212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0496" y="3905494"/>
            <a:ext cx="1254937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4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126 = 2.3</a:t>
            </a:r>
            <a:r>
              <a:rPr lang="fr-FR" sz="48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4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.7; </a:t>
            </a:r>
            <a:endParaRPr lang="en-US" sz="4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fr-FR" sz="4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fr-FR" sz="4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= 2.3.5</a:t>
            </a:r>
            <a:r>
              <a:rPr lang="fr-FR" sz="48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4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0496" y="6750763"/>
            <a:ext cx="12549371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b="1" dirty="0">
                <a:solidFill>
                  <a:srgbClr val="C00000"/>
                </a:solidFill>
              </a:rPr>
              <a:t>=&gt; ƯCLN(126, 150) = 2.3 = </a:t>
            </a:r>
            <a:r>
              <a:rPr lang="vi-VN" sz="4800" b="1" dirty="0" smtClean="0">
                <a:solidFill>
                  <a:srgbClr val="C00000"/>
                </a:solidFill>
              </a:rPr>
              <a:t>6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4852" y="8103247"/>
            <a:ext cx="12549371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b="1" dirty="0">
                <a:solidFill>
                  <a:srgbClr val="C00000"/>
                </a:solidFill>
              </a:rPr>
              <a:t>ƯC(126, 150) = </a:t>
            </a:r>
            <a:r>
              <a:rPr lang="en-US" sz="4800" b="1" dirty="0">
                <a:solidFill>
                  <a:srgbClr val="C00000"/>
                </a:solidFill>
              </a:rPr>
              <a:t>Ư(6) =</a:t>
            </a:r>
            <a:r>
              <a:rPr lang="vi-VN" sz="4800" b="1" dirty="0">
                <a:solidFill>
                  <a:srgbClr val="C00000"/>
                </a:solidFill>
              </a:rPr>
              <a:t>{1, 2, 3, 6}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yệt vời với món tráng miệ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91" y="3810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Ăn dứa chín, những điều nhất định phải tránh xa - VietNam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"/>
            <a:ext cx="5638800" cy="37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ĩa Bèo Nhựa 1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6666" r="8889" b="25186"/>
          <a:stretch/>
        </p:blipFill>
        <p:spPr bwMode="auto">
          <a:xfrm>
            <a:off x="3366977" y="5281515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745" y="1503760"/>
            <a:ext cx="178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dứa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27582" y="787893"/>
            <a:ext cx="1696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8600" y="5572295"/>
            <a:ext cx="6248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58600" y="4909217"/>
            <a:ext cx="6972300" cy="397303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6213" y="3874165"/>
            <a:ext cx="1496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6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  <p:bldP spid="3" grpId="1" animBg="1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16062040" y="8869562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7060" y="0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04090" y="-870735"/>
            <a:ext cx="1882706" cy="185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>
                <a:blip r:embed="rId15"/>
                <a:stretch>
                  <a:fillRect t="-1157" r="-2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6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>
                <a:blip r:embed="rId16"/>
                <a:stretch>
                  <a:fillRect b="-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 smtClean="0"/>
                  <a:t>;</a:t>
                </a:r>
                <a:endParaRPr lang="en-US" sz="6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>
                <a:blip r:embed="rId17"/>
                <a:stretch>
                  <a:fillRect t="-397" r="-8203" b="-150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>
                <a:blip r:embed="rId18"/>
                <a:stretch>
                  <a:fillRect b="-149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 smtClean="0">
                  <a:solidFill>
                    <a:srgbClr val="C00000"/>
                  </a:solidFill>
                </a:rPr>
                <a:t>Vận</a:t>
              </a:r>
              <a:r>
                <a:rPr lang="en-US" sz="8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 smtClean="0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1756218" y="27838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80424">
            <a:off x="16791465" y="-1327723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08057">
            <a:off x="4610156" y="-16193"/>
            <a:ext cx="2625654" cy="6725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52723">
            <a:off x="-148232" y="7585223"/>
            <a:ext cx="2071506" cy="27217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5915">
            <a:off x="17237801" y="9541374"/>
            <a:ext cx="2053504" cy="15978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054" y="2103238"/>
            <a:ext cx="17716500" cy="2641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488055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465056" y="4957116"/>
            <a:ext cx="13275696" cy="2359214"/>
          </a:xfrm>
          <a:prstGeom prst="wedgeRoundRectCallout">
            <a:avLst>
              <a:gd name="adj1" fmla="val 46936"/>
              <a:gd name="adj2" fmla="val 1069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4400" dirty="0" err="1" smtClean="0">
                <a:solidFill>
                  <a:srgbClr val="002060"/>
                </a:solidFill>
              </a:rPr>
              <a:t>Nếu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gọi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đội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chơi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là</a:t>
            </a:r>
            <a:r>
              <a:rPr lang="en-US" sz="4400" dirty="0" smtClean="0">
                <a:solidFill>
                  <a:srgbClr val="002060"/>
                </a:solidFill>
              </a:rPr>
              <a:t> x </a:t>
            </a:r>
            <a:r>
              <a:rPr lang="en-US" sz="4400" dirty="0" err="1" smtClean="0">
                <a:solidFill>
                  <a:srgbClr val="002060"/>
                </a:solidFill>
              </a:rPr>
              <a:t>đội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</a:rPr>
              <a:t>Thì</a:t>
            </a:r>
            <a:r>
              <a:rPr lang="en-US" sz="4400" dirty="0" smtClean="0">
                <a:solidFill>
                  <a:srgbClr val="002060"/>
                </a:solidFill>
              </a:rPr>
              <a:t> x </a:t>
            </a:r>
            <a:r>
              <a:rPr lang="en-US" sz="4400" dirty="0" err="1" smtClean="0">
                <a:solidFill>
                  <a:srgbClr val="002060"/>
                </a:solidFill>
              </a:rPr>
              <a:t>cần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điều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kiện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gì</a:t>
            </a:r>
            <a:r>
              <a:rPr lang="en-US" sz="4400" dirty="0" smtClean="0">
                <a:solidFill>
                  <a:srgbClr val="002060"/>
                </a:solidFill>
              </a:rPr>
              <a:t>?</a:t>
            </a:r>
            <a:endParaRPr lang="vi-VN" sz="44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0302" y="5756190"/>
            <a:ext cx="2211146" cy="461047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303146" y="5102325"/>
            <a:ext cx="13275696" cy="2359214"/>
          </a:xfrm>
          <a:prstGeom prst="wedgeRoundRectCallout">
            <a:avLst>
              <a:gd name="adj1" fmla="val 46936"/>
              <a:gd name="adj2" fmla="val 1069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4400" dirty="0" smtClean="0">
                <a:solidFill>
                  <a:srgbClr val="002060"/>
                </a:solidFill>
              </a:rPr>
              <a:t>Chia </a:t>
            </a:r>
            <a:r>
              <a:rPr lang="en-US" sz="4400" dirty="0" err="1" smtClean="0">
                <a:solidFill>
                  <a:srgbClr val="002060"/>
                </a:solidFill>
              </a:rPr>
              <a:t>số</a:t>
            </a: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</a:rPr>
              <a:t>bạn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nam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cũng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như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số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bạn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nữ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đều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vào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các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đội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</a:rPr>
              <a:t>Vậy</a:t>
            </a:r>
            <a:r>
              <a:rPr lang="en-US" sz="4400" dirty="0" smtClean="0">
                <a:solidFill>
                  <a:srgbClr val="002060"/>
                </a:solidFill>
              </a:rPr>
              <a:t> x </a:t>
            </a:r>
            <a:r>
              <a:rPr lang="en-US" sz="4400" dirty="0" err="1" smtClean="0">
                <a:solidFill>
                  <a:srgbClr val="002060"/>
                </a:solidFill>
              </a:rPr>
              <a:t>có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quan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hệ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gì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với</a:t>
            </a:r>
            <a:r>
              <a:rPr lang="en-US" sz="4400" dirty="0" smtClean="0">
                <a:solidFill>
                  <a:srgbClr val="002060"/>
                </a:solidFill>
              </a:rPr>
              <a:t> 24 </a:t>
            </a:r>
            <a:r>
              <a:rPr lang="en-US" sz="4400" dirty="0" err="1" smtClean="0">
                <a:solidFill>
                  <a:srgbClr val="002060"/>
                </a:solidFill>
              </a:rPr>
              <a:t>và</a:t>
            </a:r>
            <a:r>
              <a:rPr lang="en-US" sz="4400" dirty="0" smtClean="0">
                <a:solidFill>
                  <a:srgbClr val="002060"/>
                </a:solidFill>
              </a:rPr>
              <a:t> 30?</a:t>
            </a:r>
            <a:endParaRPr lang="vi-VN" sz="4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88392" y="5901399"/>
            <a:ext cx="2211146" cy="4610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5820" y="5753100"/>
                <a:ext cx="18080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/>
                  <a:t>Gọi: Số đội được chia nhiều nhất là : </a:t>
                </a:r>
                <a:r>
                  <a:rPr lang="en-US" sz="4400" dirty="0" smtClean="0"/>
                  <a:t>x</a:t>
                </a:r>
                <a:r>
                  <a:rPr lang="vi-VN" sz="4400" dirty="0" smtClean="0"/>
                  <a:t> </a:t>
                </a:r>
                <a:r>
                  <a:rPr lang="vi-VN" sz="4400" dirty="0"/>
                  <a:t>(</a:t>
                </a:r>
                <a:r>
                  <a:rPr lang="vi-VN" sz="4400" dirty="0" smtClean="0"/>
                  <a:t>đội</a:t>
                </a:r>
                <a:r>
                  <a:rPr lang="en-US" sz="4400" dirty="0" smtClean="0"/>
                  <a:t>, x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400" dirty="0" smtClean="0"/>
                  <a:t>, 0 &lt; x &lt; 24)</a:t>
                </a:r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20" y="5753100"/>
                <a:ext cx="18080380" cy="769441"/>
              </a:xfrm>
              <a:prstGeom prst="rect">
                <a:avLst/>
              </a:prstGeom>
              <a:blipFill>
                <a:blip r:embed="rId16"/>
                <a:stretch>
                  <a:fillRect l="-1382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91423" y="6667500"/>
                <a:ext cx="18080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/>
                  <a:t>Vì</a:t>
                </a:r>
                <a:r>
                  <a:rPr lang="en-US" sz="4400" dirty="0" smtClean="0"/>
                  <a:t>: chia 24 </a:t>
                </a:r>
                <a:r>
                  <a:rPr lang="en-US" sz="4400" dirty="0" err="1" smtClean="0"/>
                  <a:t>bạn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nữ</a:t>
                </a:r>
                <a:r>
                  <a:rPr lang="en-US" sz="4400" dirty="0" smtClean="0"/>
                  <a:t>, 30 </a:t>
                </a:r>
                <a:r>
                  <a:rPr lang="en-US" sz="4400" dirty="0" err="1" smtClean="0"/>
                  <a:t>bạn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nam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vào</a:t>
                </a:r>
                <a:r>
                  <a:rPr lang="en-US" sz="4400" dirty="0" smtClean="0"/>
                  <a:t> x </a:t>
                </a:r>
                <a:r>
                  <a:rPr lang="en-US" sz="4400" dirty="0" err="1" smtClean="0"/>
                  <a:t>đội</a:t>
                </a:r>
                <a:r>
                  <a:rPr lang="en-US" sz="4400" dirty="0" smtClean="0"/>
                  <a:t> 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 smtClean="0"/>
                  <a:t> ƯC(24, 30)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23" y="6667500"/>
                <a:ext cx="18080380" cy="769441"/>
              </a:xfrm>
              <a:prstGeom prst="rect">
                <a:avLst/>
              </a:prstGeom>
              <a:blipFill>
                <a:blip r:embed="rId17"/>
                <a:stretch>
                  <a:fillRect l="-1382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91423" y="7422059"/>
            <a:ext cx="1808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Mà</a:t>
            </a:r>
            <a:r>
              <a:rPr lang="en-US" sz="4400" dirty="0" smtClean="0"/>
              <a:t> x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lớn</a:t>
            </a:r>
            <a:r>
              <a:rPr lang="en-US" sz="4400" dirty="0" smtClean="0"/>
              <a:t> </a:t>
            </a:r>
            <a:r>
              <a:rPr lang="en-US" sz="4400" dirty="0" err="1" smtClean="0"/>
              <a:t>nhất</a:t>
            </a:r>
            <a:r>
              <a:rPr lang="en-US" sz="4400" dirty="0" smtClean="0"/>
              <a:t> </a:t>
            </a:r>
            <a:r>
              <a:rPr lang="en-US" sz="4400" dirty="0" err="1" smtClean="0"/>
              <a:t>nên</a:t>
            </a:r>
            <a:r>
              <a:rPr lang="en-US" sz="4400" dirty="0" smtClean="0"/>
              <a:t> x =  ƯCLN(24, 30)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08802" y="8257523"/>
            <a:ext cx="9694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Ta </a:t>
            </a:r>
            <a:r>
              <a:rPr lang="en-US" sz="4400" dirty="0" err="1" smtClean="0"/>
              <a:t>có</a:t>
            </a:r>
            <a:r>
              <a:rPr lang="en-US" sz="4400" dirty="0" smtClean="0"/>
              <a:t>: 24 = 2</a:t>
            </a:r>
            <a:r>
              <a:rPr lang="en-US" sz="4400" baseline="30000" dirty="0" smtClean="0"/>
              <a:t>3</a:t>
            </a:r>
            <a:r>
              <a:rPr lang="en-US" sz="4400" dirty="0" smtClean="0"/>
              <a:t>.3; 30 = 2.3.5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05379" y="9026964"/>
            <a:ext cx="745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=&gt; ƯCLN (24</a:t>
            </a:r>
            <a:r>
              <a:rPr lang="vi-VN" sz="4400" dirty="0" smtClean="0"/>
              <a:t>,</a:t>
            </a:r>
            <a:r>
              <a:rPr lang="en-US" sz="4400" dirty="0" smtClean="0"/>
              <a:t> </a:t>
            </a:r>
            <a:r>
              <a:rPr lang="vi-VN" sz="4400" dirty="0" smtClean="0"/>
              <a:t>30</a:t>
            </a:r>
            <a:r>
              <a:rPr lang="vi-VN" sz="4400" dirty="0"/>
              <a:t>) </a:t>
            </a:r>
            <a:r>
              <a:rPr lang="vi-VN" sz="4400" dirty="0" smtClean="0"/>
              <a:t>=</a:t>
            </a:r>
            <a:r>
              <a:rPr lang="en-US" sz="4400" dirty="0" smtClean="0"/>
              <a:t> 2.3 =</a:t>
            </a:r>
            <a:r>
              <a:rPr lang="vi-VN" sz="4400" dirty="0" smtClean="0"/>
              <a:t> </a:t>
            </a:r>
            <a:r>
              <a:rPr lang="vi-VN" sz="4400" dirty="0"/>
              <a:t>6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469103" y="8997295"/>
            <a:ext cx="745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=&gt; </a:t>
            </a:r>
            <a:r>
              <a:rPr lang="en-US" sz="4400" b="1" dirty="0"/>
              <a:t>x</a:t>
            </a:r>
            <a:r>
              <a:rPr lang="en-US" sz="4400" b="1" dirty="0" smtClean="0"/>
              <a:t> =</a:t>
            </a:r>
            <a:r>
              <a:rPr lang="vi-VN" sz="4400" b="1" dirty="0" smtClean="0"/>
              <a:t> </a:t>
            </a:r>
            <a:r>
              <a:rPr lang="vi-VN" sz="4400" b="1" dirty="0"/>
              <a:t>6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58712" y="9639300"/>
            <a:ext cx="13552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Vậy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thể</a:t>
            </a:r>
            <a:r>
              <a:rPr lang="en-US" sz="4400" dirty="0" smtClean="0"/>
              <a:t> chia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thành</a:t>
            </a:r>
            <a:r>
              <a:rPr lang="en-US" sz="4400" dirty="0" smtClean="0"/>
              <a:t> </a:t>
            </a:r>
            <a:r>
              <a:rPr lang="en-US" sz="4400" dirty="0" err="1" smtClean="0"/>
              <a:t>nhiều</a:t>
            </a:r>
            <a:r>
              <a:rPr lang="en-US" sz="4400" dirty="0" smtClean="0"/>
              <a:t> </a:t>
            </a:r>
            <a:r>
              <a:rPr lang="en-US" sz="4400" dirty="0" err="1" smtClean="0"/>
              <a:t>nhất</a:t>
            </a:r>
            <a:r>
              <a:rPr lang="en-US" sz="4400" dirty="0" smtClean="0"/>
              <a:t>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b="1" dirty="0" smtClean="0"/>
              <a:t>6 </a:t>
            </a:r>
            <a:r>
              <a:rPr lang="en-US" sz="4400" b="1" dirty="0" err="1" smtClean="0"/>
              <a:t>đội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grpSp>
        <p:nvGrpSpPr>
          <p:cNvPr id="28" name="Group 4"/>
          <p:cNvGrpSpPr/>
          <p:nvPr/>
        </p:nvGrpSpPr>
        <p:grpSpPr>
          <a:xfrm>
            <a:off x="5975528" y="4956073"/>
            <a:ext cx="6415436" cy="2346412"/>
            <a:chOff x="873248" y="-2097678"/>
            <a:chExt cx="2302817" cy="842243"/>
          </a:xfrm>
        </p:grpSpPr>
        <p:sp>
          <p:nvSpPr>
            <p:cNvPr id="29" name="Freeform 5"/>
            <p:cNvSpPr/>
            <p:nvPr/>
          </p:nvSpPr>
          <p:spPr>
            <a:xfrm>
              <a:off x="873248" y="-2097678"/>
              <a:ext cx="2302817" cy="842243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en-US" sz="5400" b="1" dirty="0" smtClean="0">
                  <a:solidFill>
                    <a:srgbClr val="7030A0"/>
                  </a:solidFill>
                </a:rPr>
                <a:t>THẢO LUẬN NHÓM</a:t>
              </a:r>
              <a:endParaRPr lang="vi-VN" sz="54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7" grpId="1" animBg="1"/>
      <p:bldP spid="19" grpId="0" animBg="1"/>
      <p:bldP spid="19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7598181" y="9102944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90613" y="-151733"/>
            <a:ext cx="1812457" cy="17843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5266" y="609538"/>
            <a:ext cx="16270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 m,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42 m.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1951" y="4659673"/>
            <a:ext cx="2556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0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6870" y="5383698"/>
                <a:ext cx="157467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000" dirty="0"/>
                  <a:t>Gọi: Số cách chia mảnh đất thành các mảnh hình vuông bằng nhau là: x ( </a:t>
                </a:r>
                <a:r>
                  <a:rPr lang="vi-VN" sz="4000" dirty="0" smtClean="0"/>
                  <a:t>cách</a:t>
                </a:r>
                <a:r>
                  <a:rPr lang="en-US" sz="4000" dirty="0" smtClean="0"/>
                  <a:t>, </a:t>
                </a:r>
                <a:r>
                  <a:rPr lang="en-US" sz="4000" dirty="0"/>
                  <a:t>x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000" baseline="30000" dirty="0" smtClean="0"/>
                  <a:t>*</a:t>
                </a:r>
                <a:r>
                  <a:rPr lang="en-US" sz="4000" dirty="0" smtClean="0"/>
                  <a:t> </a:t>
                </a:r>
                <a:r>
                  <a:rPr lang="vi-VN" sz="4000" dirty="0" smtClean="0"/>
                  <a:t>)</a:t>
                </a:r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70" y="5383698"/>
                <a:ext cx="15746791" cy="1323439"/>
              </a:xfrm>
              <a:prstGeom prst="rect">
                <a:avLst/>
              </a:prstGeom>
              <a:blipFill>
                <a:blip r:embed="rId11"/>
                <a:stretch>
                  <a:fillRect l="-1355" t="-8295" r="-1394" b="-18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106455" y="6608152"/>
            <a:ext cx="153600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000" dirty="0"/>
              <a:t>Độ dài cạnh của mảnh đất hình vuông được chia theo cách chia lớn nhất là: y ( mét)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67372" y="7960135"/>
                <a:ext cx="18080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Khi </a:t>
                </a:r>
                <a:r>
                  <a:rPr lang="en-US" sz="4000" dirty="0" err="1" smtClean="0"/>
                  <a:t>đó</a:t>
                </a:r>
                <a:r>
                  <a:rPr lang="en-US" sz="4000" dirty="0" smtClean="0"/>
                  <a:t>: x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/>
                  <a:t> ƯC(42, 48) = {1, 2, 3, 6}; y = ƯCLN(42, 48) = 6</a:t>
                </a:r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72" y="7960135"/>
                <a:ext cx="18080380" cy="707886"/>
              </a:xfrm>
              <a:prstGeom prst="rect">
                <a:avLst/>
              </a:prstGeom>
              <a:blipFill>
                <a:blip r:embed="rId12"/>
                <a:stretch>
                  <a:fillRect l="-1180" t="-15517" b="-362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51406" y="8753101"/>
            <a:ext cx="1642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Vậy</a:t>
            </a:r>
            <a:r>
              <a:rPr lang="en-US" sz="4000" dirty="0" smtClean="0"/>
              <a:t> </a:t>
            </a:r>
            <a:r>
              <a:rPr lang="vi-VN" sz="4000" dirty="0"/>
              <a:t>Số cách chia thành những mảnh hình vuông bằng nhau là </a:t>
            </a:r>
            <a:r>
              <a:rPr lang="vi-VN" sz="4000" b="1" dirty="0"/>
              <a:t>4 </a:t>
            </a:r>
            <a:r>
              <a:rPr lang="vi-VN" sz="4000" b="1" dirty="0" smtClean="0"/>
              <a:t>cách</a:t>
            </a:r>
            <a:r>
              <a:rPr lang="en-US" sz="4000" dirty="0" smtClean="0"/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8903">
            <a:off x="16132541" y="-577269"/>
            <a:ext cx="2482113" cy="263544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230" y="9498223"/>
            <a:ext cx="1829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Với cách chia độ dài là </a:t>
            </a:r>
            <a:r>
              <a:rPr lang="vi-VN" sz="4000" b="1" dirty="0"/>
              <a:t>6m</a:t>
            </a:r>
            <a:r>
              <a:rPr lang="vi-VN" sz="4000" dirty="0"/>
              <a:t> thì diện tích của mảnh đất hình vuông là lớn </a:t>
            </a:r>
            <a:r>
              <a:rPr lang="vi-VN" sz="4000" dirty="0" smtClean="0"/>
              <a:t>nhất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78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vi-VN" sz="4800" dirty="0"/>
                <a:t>- Ôn lại nội dung kiến thức đã học.</a:t>
              </a:r>
              <a:endParaRPr lang="en-US" sz="4800" dirty="0"/>
            </a:p>
            <a:p>
              <a:endParaRPr lang="vi-VN" sz="48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 smtClean="0">
                <a:solidFill>
                  <a:srgbClr val="000000"/>
                </a:solidFill>
              </a:rPr>
              <a:t>HƯỚNG DẪN VỀ NHÀ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vi-VN" sz="4800" dirty="0"/>
                <a:t>- Hoàn thành nốt </a:t>
              </a:r>
              <a:r>
                <a:rPr lang="vi-VN" sz="4800" dirty="0" smtClean="0"/>
                <a:t>các</a:t>
              </a:r>
              <a:r>
                <a:rPr lang="en-US" sz="4800" dirty="0" smtClean="0"/>
                <a:t> </a:t>
              </a:r>
              <a:r>
                <a:rPr lang="vi-VN" sz="4800" dirty="0" smtClean="0"/>
                <a:t>bài </a:t>
              </a:r>
              <a:r>
                <a:rPr lang="vi-VN" sz="4800" dirty="0"/>
                <a:t>tập 3 + 5 </a:t>
              </a:r>
              <a:r>
                <a:rPr lang="vi-VN" sz="4800" dirty="0" smtClean="0"/>
                <a:t>(SGK </a:t>
              </a:r>
              <a:r>
                <a:rPr lang="en-US" sz="4800" dirty="0"/>
                <a:t>-</a:t>
              </a:r>
              <a:r>
                <a:rPr lang="vi-VN" sz="4800" dirty="0" smtClean="0"/>
                <a:t> </a:t>
              </a:r>
              <a:r>
                <a:rPr lang="vi-VN" sz="4800" dirty="0"/>
                <a:t>tr51).</a:t>
              </a:r>
              <a:endParaRPr lang="en-US" sz="48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5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vi-VN" sz="4800" dirty="0"/>
                <a:t>- Đọc, tìm hiểu mục “ </a:t>
              </a:r>
              <a:r>
                <a:rPr lang="vi-VN" sz="4800" b="1" dirty="0"/>
                <a:t>TÌM TÒI – M</a:t>
              </a:r>
              <a:r>
                <a:rPr lang="en-US" sz="4800" b="1" dirty="0"/>
                <a:t>Ở</a:t>
              </a:r>
              <a:r>
                <a:rPr lang="vi-VN" sz="4800" b="1" dirty="0"/>
                <a:t> RỘNG</a:t>
              </a:r>
              <a:r>
                <a:rPr lang="vi-VN" sz="4800" dirty="0"/>
                <a:t>”.</a:t>
              </a:r>
              <a:endParaRPr lang="en-US" sz="4800" dirty="0"/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800" dirty="0"/>
                <a:t>- </a:t>
              </a:r>
              <a:r>
                <a:rPr lang="en-US" sz="4800" dirty="0" err="1" smtClean="0"/>
                <a:t>Đọc</a:t>
              </a:r>
              <a:r>
                <a:rPr lang="vi-VN" sz="4800" dirty="0" smtClean="0"/>
                <a:t> </a:t>
              </a:r>
              <a:r>
                <a:rPr lang="vi-VN" sz="4800" dirty="0"/>
                <a:t>trước bài  “</a:t>
              </a:r>
              <a:r>
                <a:rPr lang="vi-VN" sz="4800" b="1" dirty="0"/>
                <a:t>Bội chung và bội chung nhỏ nhất</a:t>
              </a:r>
              <a:r>
                <a:rPr lang="vi-VN" sz="4800" dirty="0"/>
                <a:t>”</a:t>
              </a:r>
              <a:endParaRPr lang="en-US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 smtClean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6005" y="3390903"/>
            <a:ext cx="137774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12: ƯỚC CHUNG VÀ ƯỚC CHUNG LỚN NHẤT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  <a:endPara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4129" y="1108932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07225" y="4063860"/>
            <a:ext cx="11413550" cy="3240887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15104" y="7647755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9013" y="4743864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070969" y="7873627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13357983" y="6724328"/>
            <a:ext cx="1811439" cy="27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4814656" y="5516273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992031" y="5070850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86200" y="5085160"/>
            <a:ext cx="11488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7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0569" y="994142"/>
            <a:ext cx="1478011" cy="7307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6630" y="165052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96103"/>
              </p:ext>
            </p:extLst>
          </p:nvPr>
        </p:nvGraphicFramePr>
        <p:xfrm>
          <a:off x="2384277" y="2571739"/>
          <a:ext cx="14583371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:a16="http://schemas.microsoft.com/office/drawing/2014/main" val="571246465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1123958686"/>
                    </a:ext>
                  </a:extLst>
                </a:gridCol>
                <a:gridCol w="1154748">
                  <a:extLst>
                    <a:ext uri="{9D8B030D-6E8A-4147-A177-3AD203B41FA5}">
                      <a16:colId xmlns:a16="http://schemas.microsoft.com/office/drawing/2014/main" val="2337565843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3251101030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4248703735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748376937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912031400"/>
                    </a:ext>
                  </a:extLst>
                </a:gridCol>
                <a:gridCol w="1240382">
                  <a:extLst>
                    <a:ext uri="{9D8B030D-6E8A-4147-A177-3AD203B41FA5}">
                      <a16:colId xmlns:a16="http://schemas.microsoft.com/office/drawing/2014/main" val="443381412"/>
                    </a:ext>
                  </a:extLst>
                </a:gridCol>
                <a:gridCol w="1105353">
                  <a:extLst>
                    <a:ext uri="{9D8B030D-6E8A-4147-A177-3AD203B41FA5}">
                      <a16:colId xmlns:a16="http://schemas.microsoft.com/office/drawing/2014/main" val="820551353"/>
                    </a:ext>
                  </a:extLst>
                </a:gridCol>
                <a:gridCol w="1208411">
                  <a:extLst>
                    <a:ext uri="{9D8B030D-6E8A-4147-A177-3AD203B41FA5}">
                      <a16:colId xmlns:a16="http://schemas.microsoft.com/office/drawing/2014/main" val="2134324947"/>
                    </a:ext>
                  </a:extLst>
                </a:gridCol>
                <a:gridCol w="1208411">
                  <a:extLst>
                    <a:ext uri="{9D8B030D-6E8A-4147-A177-3AD203B41FA5}">
                      <a16:colId xmlns:a16="http://schemas.microsoft.com/office/drawing/2014/main" val="983152552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11594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05916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54273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4273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6393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1433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53644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38098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06369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06369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74640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23249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42911" y="2588060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28568" y="378759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696839" y="378759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29206" y="3812244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3292" y="4971918"/>
            <a:ext cx="1536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589312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1;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4243" y="5883414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2;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5905500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3;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6056" y="5905500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5;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71145" y="591515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3388" y="5883414"/>
            <a:ext cx="691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4236" y="6791477"/>
            <a:ext cx="1536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9973" y="7649721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1788" y="7639838"/>
            <a:ext cx="910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29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6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022056" y="-342766"/>
            <a:ext cx="1561645" cy="2075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01776" y="540430"/>
            <a:ext cx="14938137" cy="4166750"/>
            <a:chOff x="1916629" y="695097"/>
            <a:chExt cx="14273442" cy="4584455"/>
          </a:xfrm>
          <a:solidFill>
            <a:srgbClr val="CCFF66"/>
          </a:solidFill>
        </p:grpSpPr>
        <p:grpSp>
          <p:nvGrpSpPr>
            <p:cNvPr id="3" name="Group 3"/>
            <p:cNvGrpSpPr/>
            <p:nvPr/>
          </p:nvGrpSpPr>
          <p:grpSpPr>
            <a:xfrm>
              <a:off x="1981330" y="695097"/>
              <a:ext cx="14208741" cy="4584455"/>
              <a:chOff x="336452" y="0"/>
              <a:chExt cx="17906330" cy="11727398"/>
            </a:xfrm>
            <a:grpFill/>
          </p:grpSpPr>
          <p:grpSp>
            <p:nvGrpSpPr>
              <p:cNvPr id="4" name="Group 4"/>
              <p:cNvGrpSpPr/>
              <p:nvPr/>
            </p:nvGrpSpPr>
            <p:grpSpPr>
              <a:xfrm>
                <a:off x="1108646" y="281638"/>
                <a:ext cx="17134134" cy="11010445"/>
                <a:chOff x="668340" y="0"/>
                <a:chExt cx="10329192" cy="6637570"/>
              </a:xfrm>
              <a:grpFill/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668340" y="0"/>
                  <a:ext cx="10329192" cy="6637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336452" y="0"/>
                <a:ext cx="17906330" cy="11727398"/>
                <a:chOff x="0" y="0"/>
                <a:chExt cx="10821129" cy="7087086"/>
              </a:xfrm>
              <a:grpFill/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4213" y="0"/>
                  <a:ext cx="10825342" cy="708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6629" y="741983"/>
              <a:ext cx="1224603" cy="1006896"/>
            </a:xfrm>
            <a:prstGeom prst="ellipse">
              <a:avLst/>
            </a:prstGeom>
            <a:grpFill/>
          </p:spPr>
        </p:pic>
      </p:grpSp>
      <p:sp>
        <p:nvSpPr>
          <p:cNvPr id="10" name="TextBox 10"/>
          <p:cNvSpPr txBox="1"/>
          <p:nvPr/>
        </p:nvSpPr>
        <p:spPr>
          <a:xfrm>
            <a:off x="2823541" y="848916"/>
            <a:ext cx="13590424" cy="176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2764181" y="2849482"/>
            <a:ext cx="13709143" cy="176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9014" y="4999309"/>
            <a:ext cx="161926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7769" y="5956758"/>
            <a:ext cx="13796420" cy="1609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 (a, b);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ƯCLN(a, b).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8011347"/>
            <a:ext cx="10552111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VD: ƯC(30, 48) = {1; 2; 3; 6}</a:t>
            </a:r>
          </a:p>
          <a:p>
            <a:pPr algn="ctr">
              <a:lnSpc>
                <a:spcPct val="13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ƯCLN(30, 48) = 6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4121" y="2106832"/>
            <a:ext cx="15689236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77180" y="3920182"/>
            <a:ext cx="12395430" cy="2035533"/>
            <a:chOff x="-1131619" y="-3445806"/>
            <a:chExt cx="9189252" cy="2937512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6"/>
              <a:ext cx="9189252" cy="29375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56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56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5555" y="2398287"/>
            <a:ext cx="15157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5"/>
          <p:cNvGrpSpPr/>
          <p:nvPr/>
        </p:nvGrpSpPr>
        <p:grpSpPr>
          <a:xfrm>
            <a:off x="1203135" y="6089039"/>
            <a:ext cx="15713265" cy="1580672"/>
            <a:chOff x="-3195" y="242459"/>
            <a:chExt cx="8047623" cy="5748858"/>
          </a:xfrm>
        </p:grpSpPr>
        <p:sp>
          <p:nvSpPr>
            <p:cNvPr id="24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43710" y="6364248"/>
            <a:ext cx="15157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62052" y="7929303"/>
            <a:ext cx="12395430" cy="2035533"/>
            <a:chOff x="-1131619" y="-3445806"/>
            <a:chExt cx="9189252" cy="2937512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131619" y="-3445806"/>
              <a:ext cx="9189252" cy="29375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>
                <a:lnSpc>
                  <a:spcPct val="130000"/>
                </a:lnSpc>
              </a:pPr>
              <a:r>
                <a:rPr lang="vi-VN" sz="4000" dirty="0"/>
                <a:t>Số 8 không phải là ước chung của 14 và 48 vì 8 là ước của 48 nhưng không phải là ước của 14.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4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2102</Words>
  <Application>Microsoft Office PowerPoint</Application>
  <PresentationFormat>Custom</PresentationFormat>
  <Paragraphs>214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Times New Roman</vt:lpstr>
      <vt:lpstr>Symbol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89</cp:revision>
  <dcterms:created xsi:type="dcterms:W3CDTF">2006-08-16T00:00:00Z</dcterms:created>
  <dcterms:modified xsi:type="dcterms:W3CDTF">2021-11-15T01:36:13Z</dcterms:modified>
  <dc:identifier>DAEoZ-n91lM</dc:identifier>
</cp:coreProperties>
</file>