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48" r:id="rId4"/>
    <p:sldId id="258" r:id="rId5"/>
    <p:sldId id="349" r:id="rId6"/>
    <p:sldId id="269" r:id="rId7"/>
    <p:sldId id="350" r:id="rId8"/>
    <p:sldId id="351" r:id="rId9"/>
    <p:sldId id="352" r:id="rId10"/>
    <p:sldId id="353" r:id="rId11"/>
    <p:sldId id="354" r:id="rId12"/>
    <p:sldId id="317" r:id="rId13"/>
    <p:sldId id="355" r:id="rId14"/>
    <p:sldId id="356" r:id="rId15"/>
    <p:sldId id="357" r:id="rId16"/>
    <p:sldId id="358" r:id="rId17"/>
    <p:sldId id="359" r:id="rId18"/>
    <p:sldId id="360" r:id="rId19"/>
    <p:sldId id="361" r:id="rId20"/>
    <p:sldId id="364" r:id="rId21"/>
    <p:sldId id="365" r:id="rId22"/>
    <p:sldId id="366" r:id="rId23"/>
    <p:sldId id="367" r:id="rId24"/>
    <p:sldId id="368" r:id="rId25"/>
    <p:sldId id="369" r:id="rId26"/>
    <p:sldId id="370" r:id="rId27"/>
    <p:sldId id="362" r:id="rId28"/>
    <p:sldId id="363" r:id="rId29"/>
    <p:sldId id="329" r:id="rId30"/>
    <p:sldId id="371" r:id="rId31"/>
    <p:sldId id="313" r:id="rId32"/>
    <p:sldId id="340" r:id="rId33"/>
    <p:sldId id="372" r:id="rId34"/>
    <p:sldId id="374" r:id="rId35"/>
    <p:sldId id="375" r:id="rId36"/>
    <p:sldId id="274" r:id="rId37"/>
    <p:sldId id="344" r:id="rId38"/>
    <p:sldId id="314"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83" autoAdjust="0"/>
    <p:restoredTop sz="94660"/>
  </p:normalViewPr>
  <p:slideViewPr>
    <p:cSldViewPr snapToGrid="0">
      <p:cViewPr varScale="1">
        <p:scale>
          <a:sx n="71" d="100"/>
          <a:sy n="71" d="100"/>
        </p:scale>
        <p:origin x="43"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6/30/2023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a:t>
            </a:r>
            <a:r>
              <a:rPr lang="en-US" sz="2400" b="1" smtClean="0">
                <a:solidFill>
                  <a:srgbClr val="FF0000"/>
                </a:solidFill>
                <a:latin typeface="Times New Roman" panose="02020603050405020304" pitchFamily="18" charset="0"/>
                <a:cs typeface="Times New Roman" panose="02020603050405020304" pitchFamily="18" charset="0"/>
              </a:rPr>
              <a:t>.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2.Dụng cụ đo và kiểm tra</a:t>
            </a:r>
          </a:p>
          <a:p>
            <a:r>
              <a:rPr lang="en-US" sz="2800">
                <a:latin typeface="Times New Roman" panose="02020603050405020304" pitchFamily="18" charset="0"/>
                <a:cs typeface="Times New Roman" panose="02020603050405020304" pitchFamily="18" charset="0"/>
              </a:rPr>
              <a:t>a.Thước lá</a:t>
            </a:r>
          </a:p>
          <a:p>
            <a:r>
              <a:rPr lang="en-US" sz="2800">
                <a:latin typeface="Times New Roman" panose="02020603050405020304" pitchFamily="18" charset="0"/>
                <a:cs typeface="Times New Roman" panose="02020603050405020304" pitchFamily="18" charset="0"/>
              </a:rPr>
              <a:t>- Thước lá được chế tạo bằng thép hợp ki, ít giãn nở nhiệt và không gỉ</a:t>
            </a:r>
          </a:p>
          <a:p>
            <a:r>
              <a:rPr lang="en-US" sz="2800">
                <a:latin typeface="Times New Roman" panose="02020603050405020304" pitchFamily="18" charset="0"/>
                <a:cs typeface="Times New Roman" panose="02020603050405020304" pitchFamily="18" charset="0"/>
              </a:rPr>
              <a:t>- Thước lá thường có chiều dày từ 0,9mm đến 1,5mm; rộng từ 10 đến 25mm, chiều dài từ 150 đến 1000mmm, trên có các vạch cách nhau 1mm.</a:t>
            </a:r>
          </a:p>
          <a:p>
            <a:r>
              <a:rPr lang="en-US" sz="2800">
                <a:latin typeface="Times New Roman" panose="02020603050405020304" pitchFamily="18" charset="0"/>
                <a:cs typeface="Times New Roman" panose="02020603050405020304" pitchFamily="18" charset="0"/>
              </a:rPr>
              <a:t>- Thước là dùng để đo độ dài của chi tiết hoặc xác định kích thước của sản phẩm</a:t>
            </a:r>
          </a:p>
          <a:p>
            <a:r>
              <a:rPr lang="en-US" sz="2800">
                <a:latin typeface="Times New Roman" panose="02020603050405020304" pitchFamily="18" charset="0"/>
                <a:cs typeface="Times New Roman" panose="02020603050405020304" pitchFamily="18" charset="0"/>
              </a:rPr>
              <a:t>b. Thước cặp</a:t>
            </a:r>
          </a:p>
          <a:p>
            <a:r>
              <a:rPr lang="en-US" sz="2800">
                <a:latin typeface="Times New Roman" panose="02020603050405020304" pitchFamily="18" charset="0"/>
                <a:cs typeface="Times New Roman" panose="02020603050405020304" pitchFamily="18" charset="0"/>
              </a:rPr>
              <a:t>- Thước cặp được chế tạo bằng hợp kim không gỉ, có độ chính xác cao</a:t>
            </a:r>
          </a:p>
          <a:p>
            <a:r>
              <a:rPr lang="en-US" sz="2800">
                <a:latin typeface="Times New Roman" panose="02020603050405020304" pitchFamily="18" charset="0"/>
                <a:cs typeface="Times New Roman" panose="02020603050405020304" pitchFamily="18" charset="0"/>
              </a:rPr>
              <a:t>- Thước cặp cấu tạo gồm gồm 8 phần: cán, mỏ đo trong, khung động, vít hãm, thang chia độ chính, mỏ đo ngoài, thang chia độ của du xích.</a:t>
            </a:r>
          </a:p>
          <a:p>
            <a:r>
              <a:rPr lang="en-US" sz="2800">
                <a:latin typeface="Times New Roman" panose="02020603050405020304" pitchFamily="18" charset="0"/>
                <a:cs typeface="Times New Roman" panose="02020603050405020304" pitchFamily="18" charset="0"/>
              </a:rPr>
              <a:t>- Thước cặp dùng để đo đường kính trong, đường kính ngoài và chiều sâu lỗ</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8.6 và cho biết:</a:t>
            </a:r>
          </a:p>
          <a:p>
            <a:r>
              <a:rPr lang="en-US" sz="2800" b="1" smtClean="0">
                <a:latin typeface="Times New Roman" panose="02020603050405020304" pitchFamily="18" charset="0"/>
                <a:cs typeface="Times New Roman" panose="02020603050405020304" pitchFamily="18" charset="0"/>
              </a:rPr>
              <a:t>1.Thế </a:t>
            </a:r>
            <a:r>
              <a:rPr lang="en-US" sz="2800" b="1">
                <a:latin typeface="Times New Roman" panose="02020603050405020304" pitchFamily="18" charset="0"/>
                <a:cs typeface="Times New Roman" panose="02020603050405020304" pitchFamily="18" charset="0"/>
              </a:rPr>
              <a:t>nào là vạch dấu?  Để vạch dấu đúng cần theo trình tự kỹ thuật gì? Để đảm bảo an toàn khi vạch dấu cần thực hiện tao tác </a:t>
            </a:r>
            <a:r>
              <a:rPr lang="en-US" sz="2800" b="1">
                <a:latin typeface="Times New Roman" panose="02020603050405020304" pitchFamily="18" charset="0"/>
                <a:cs typeface="Times New Roman" panose="02020603050405020304" pitchFamily="18" charset="0"/>
              </a:rPr>
              <a:t>nào</a:t>
            </a:r>
            <a:r>
              <a:rPr lang="en-US" sz="2800" b="1" smtClean="0">
                <a:latin typeface="Times New Roman" panose="02020603050405020304" pitchFamily="18" charset="0"/>
                <a:cs typeface="Times New Roman" panose="02020603050405020304" pitchFamily="18" charset="0"/>
              </a:rPr>
              <a:t>?</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Nếu </a:t>
            </a:r>
            <a:r>
              <a:rPr lang="en-US" sz="2800" b="1">
                <a:latin typeface="Times New Roman" panose="02020603050405020304" pitchFamily="18" charset="0"/>
                <a:cs typeface="Times New Roman" panose="02020603050405020304" pitchFamily="18" charset="0"/>
              </a:rPr>
              <a:t>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1.</a:t>
            </a:r>
          </a:p>
          <a:p>
            <a:r>
              <a:rPr lang="en-US" sz="2400" smtClean="0">
                <a:solidFill>
                  <a:srgbClr val="FF0000"/>
                </a:solidFill>
                <a:latin typeface="Times New Roman" panose="02020603050405020304" pitchFamily="18" charset="0"/>
                <a:cs typeface="Times New Roman" panose="02020603050405020304" pitchFamily="18" charset="0"/>
              </a:rPr>
              <a:t>*Vạch </a:t>
            </a:r>
            <a:r>
              <a:rPr lang="en-US" sz="2400">
                <a:solidFill>
                  <a:srgbClr val="FF0000"/>
                </a:solidFill>
                <a:latin typeface="Times New Roman" panose="02020603050405020304" pitchFamily="18" charset="0"/>
                <a:cs typeface="Times New Roman" panose="02020603050405020304" pitchFamily="18" charset="0"/>
              </a:rPr>
              <a:t>dấu là xác định ranh giới giữa chi tiết cần gia công với phần lượng dư hoặc xác định vị trí tương quan các bề mặt.</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Kỹ thuật vạch dấu</a:t>
            </a:r>
          </a:p>
          <a:p>
            <a:r>
              <a:rPr lang="en-US" sz="2400">
                <a:solidFill>
                  <a:srgbClr val="FF0000"/>
                </a:solidFill>
                <a:latin typeface="Times New Roman" panose="02020603050405020304" pitchFamily="18" charset="0"/>
                <a:cs typeface="Times New Roman" panose="02020603050405020304" pitchFamily="18" charset="0"/>
              </a:rPr>
              <a:t>- Chuẩn bị phôi và dụng cụ cần thiết</a:t>
            </a:r>
          </a:p>
          <a:p>
            <a:r>
              <a:rPr lang="en-US" sz="2400">
                <a:solidFill>
                  <a:srgbClr val="FF0000"/>
                </a:solidFill>
                <a:latin typeface="Times New Roman" panose="02020603050405020304" pitchFamily="18" charset="0"/>
                <a:cs typeface="Times New Roman" panose="02020603050405020304" pitchFamily="18" charset="0"/>
              </a:rPr>
              <a:t>- Bôi phấn màu lên bề mặt phôi</a:t>
            </a:r>
          </a:p>
          <a:p>
            <a:r>
              <a:rPr lang="en-US" sz="2400">
                <a:solidFill>
                  <a:srgbClr val="FF0000"/>
                </a:solidFill>
                <a:latin typeface="Times New Roman" panose="02020603050405020304" pitchFamily="18" charset="0"/>
                <a:cs typeface="Times New Roman" panose="02020603050405020304" pitchFamily="18" charset="0"/>
              </a:rPr>
              <a:t>- Dùng dụng cụ đo và mũi vạch, mũi đột để lấy dấu lên phôi</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An toàn khi vạch dấu</a:t>
            </a:r>
          </a:p>
          <a:p>
            <a:r>
              <a:rPr lang="en-US" sz="2400">
                <a:solidFill>
                  <a:srgbClr val="FF0000"/>
                </a:solidFill>
                <a:latin typeface="Times New Roman" panose="02020603050405020304" pitchFamily="18" charset="0"/>
                <a:cs typeface="Times New Roman" panose="02020603050405020304" pitchFamily="18" charset="0"/>
              </a:rPr>
              <a:t>- Không dùng búa có cán bị nứt</a:t>
            </a:r>
          </a:p>
          <a:p>
            <a:r>
              <a:rPr lang="en-US" sz="2400">
                <a:solidFill>
                  <a:srgbClr val="FF0000"/>
                </a:solidFill>
                <a:latin typeface="Times New Roman" panose="02020603050405020304" pitchFamily="18" charset="0"/>
                <a:cs typeface="Times New Roman" panose="02020603050405020304" pitchFamily="18" charset="0"/>
              </a:rPr>
              <a:t>- Vật cần vạch dấu cần được cố định chắc chắn</a:t>
            </a:r>
          </a:p>
          <a:p>
            <a:r>
              <a:rPr lang="en-US" sz="2400">
                <a:solidFill>
                  <a:srgbClr val="FF0000"/>
                </a:solidFill>
                <a:latin typeface="Times New Roman" panose="02020603050405020304" pitchFamily="18" charset="0"/>
                <a:cs typeface="Times New Roman" panose="02020603050405020304" pitchFamily="18" charset="0"/>
              </a:rPr>
              <a:t>- Cầm mũi đột, búa chắc chắn, đánh búa đúng đầu mũi đột.</a:t>
            </a:r>
            <a:endParaRPr lang="en-US" sz="2400" smtClean="0">
              <a:solidFill>
                <a:srgbClr val="FF0000"/>
              </a:solidFill>
              <a:latin typeface="Times New Roman" panose="02020603050405020304" pitchFamily="18" charset="0"/>
              <a:cs typeface="Times New Roman" panose="02020603050405020304" pitchFamily="18" charset="0"/>
            </a:endParaRPr>
          </a:p>
          <a:p>
            <a:r>
              <a:rPr lang="en-US" sz="2400" smtClean="0">
                <a:solidFill>
                  <a:srgbClr val="FF0000"/>
                </a:solidFill>
                <a:latin typeface="Times New Roman" panose="02020603050405020304" pitchFamily="18" charset="0"/>
                <a:cs typeface="Times New Roman" panose="02020603050405020304" pitchFamily="18" charset="0"/>
              </a:rPr>
              <a:t>Nếu </a:t>
            </a:r>
            <a:r>
              <a:rPr lang="en-US" sz="2400">
                <a:solidFill>
                  <a:srgbClr val="FF0000"/>
                </a:solidFill>
                <a:latin typeface="Times New Roman" panose="02020603050405020304" pitchFamily="18" charset="0"/>
                <a:cs typeface="Times New Roman" panose="02020603050405020304" pitchFamily="18" charset="0"/>
              </a:rPr>
              <a:t>vạch dấu sai, sản phẩm gia công sẽ sai số, sai tỉ lệ, dẫn tới hỏng sản phẩm.</a:t>
            </a:r>
          </a:p>
          <a:p>
            <a:endParaRPr lang="en-US"/>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heel(1)">
                                      <p:cBhvr>
                                        <p:cTn id="22" dur="2000"/>
                                        <p:tgtEl>
                                          <p:spTgt spid="5">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heel(1)">
                                      <p:cBhvr>
                                        <p:cTn id="25" dur="2000"/>
                                        <p:tgtEl>
                                          <p:spTgt spid="5">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heel(1)">
                                      <p:cBhvr>
                                        <p:cTn id="31" dur="2000"/>
                                        <p:tgtEl>
                                          <p:spTgt spid="5">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heel(1)">
                                      <p:cBhvr>
                                        <p:cTn id="34" dur="2000"/>
                                        <p:tgtEl>
                                          <p:spTgt spid="5">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heel(1)">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a:t>
            </a:r>
            <a:r>
              <a:rPr lang="vi-VN" sz="2800" b="1">
                <a:latin typeface="Times New Roman" panose="02020603050405020304" pitchFamily="18" charset="0"/>
                <a:cs typeface="Times New Roman" panose="02020603050405020304" pitchFamily="18" charset="0"/>
              </a:rPr>
              <a:t>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 8.7 và hình 8.8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a:t>
            </a:r>
            <a:r>
              <a:rPr lang="vi-VN" sz="2800" b="1">
                <a:latin typeface="Times New Roman" panose="02020603050405020304" pitchFamily="18" charset="0"/>
                <a:cs typeface="Times New Roman" panose="02020603050405020304" pitchFamily="18" charset="0"/>
              </a:rPr>
              <a:t>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a:t>
            </a:r>
            <a:r>
              <a:rPr lang="vi-VN" sz="2800" b="1">
                <a:latin typeface="Times New Roman" panose="02020603050405020304" pitchFamily="18" charset="0"/>
                <a:cs typeface="Times New Roman" panose="02020603050405020304" pitchFamily="18" charset="0"/>
              </a:rPr>
              <a:t>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8.7 và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a:t>
            </a:r>
            <a:r>
              <a:rPr lang="vi-VN" sz="2800" b="1">
                <a:latin typeface="Times New Roman" panose="02020603050405020304" pitchFamily="18" charset="0"/>
                <a:cs typeface="Times New Roman" panose="02020603050405020304" pitchFamily="18" charset="0"/>
              </a:rPr>
              <a:t>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Khái </a:t>
            </a:r>
            <a:r>
              <a:rPr lang="vi-VN">
                <a:latin typeface="Times New Roman" panose="02020603050405020304" pitchFamily="18" charset="0"/>
                <a:cs typeface="Times New Roman" panose="02020603050405020304" pitchFamily="18" charset="0"/>
              </a:rPr>
              <a:t>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An </a:t>
            </a:r>
            <a:r>
              <a:rPr lang="vi-VN">
                <a:latin typeface="Times New Roman" panose="02020603050405020304" pitchFamily="18" charset="0"/>
                <a:cs typeface="Times New Roman" panose="02020603050405020304" pitchFamily="18" charset="0"/>
              </a:rPr>
              <a:t>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a:t>
            </a:r>
            <a:r>
              <a:rPr lang="en-US" sz="2800" b="1">
                <a:latin typeface="Times New Roman" panose="02020603050405020304" pitchFamily="18" charset="0"/>
                <a:cs typeface="Times New Roman" panose="02020603050405020304" pitchFamily="18" charset="0"/>
              </a:rPr>
              <a:t>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a:t>
            </a:r>
            <a:r>
              <a:rPr lang="en-US" sz="2800" b="1">
                <a:latin typeface="Times New Roman" panose="02020603050405020304" pitchFamily="18" charset="0"/>
                <a:cs typeface="Times New Roman" panose="02020603050405020304" pitchFamily="18" charset="0"/>
              </a:rPr>
              <a:t>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a:t>
            </a:r>
            <a:r>
              <a:rPr lang="en-US" sz="2800" b="1">
                <a:latin typeface="Times New Roman" panose="02020603050405020304" pitchFamily="18" charset="0"/>
                <a:cs typeface="Times New Roman" panose="02020603050405020304" pitchFamily="18" charset="0"/>
              </a:rPr>
              <a:t>Hình </a:t>
            </a:r>
            <a:r>
              <a:rPr lang="en-US" sz="2800" b="1" smtClean="0">
                <a:latin typeface="Times New Roman" panose="02020603050405020304" pitchFamily="18" charset="0"/>
                <a:cs typeface="Times New Roman" panose="02020603050405020304" pitchFamily="18" charset="0"/>
              </a:rPr>
              <a:t>8.12 </a:t>
            </a:r>
            <a:r>
              <a:rPr lang="en-US" sz="2800" b="1">
                <a:latin typeface="Times New Roman" panose="02020603050405020304" pitchFamily="18" charset="0"/>
                <a:cs typeface="Times New Roman" panose="02020603050405020304" pitchFamily="18" charset="0"/>
              </a:rPr>
              <a:t>và mô tả cách </a:t>
            </a:r>
            <a:r>
              <a:rPr lang="en-US" sz="2800" b="1">
                <a:latin typeface="Times New Roman" panose="02020603050405020304" pitchFamily="18" charset="0"/>
                <a:cs typeface="Times New Roman" panose="02020603050405020304" pitchFamily="18" charset="0"/>
              </a:rPr>
              <a:t>cầm </a:t>
            </a:r>
            <a:r>
              <a:rPr lang="en-US" sz="2800" b="1" smtClean="0">
                <a:latin typeface="Times New Roman" panose="02020603050405020304" pitchFamily="18" charset="0"/>
                <a:cs typeface="Times New Roman" panose="02020603050405020304" pitchFamily="18" charset="0"/>
              </a:rPr>
              <a:t>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a:t>
            </a:r>
            <a:r>
              <a:rPr lang="en-US" sz="2800" b="1">
                <a:latin typeface="Times New Roman" panose="02020603050405020304" pitchFamily="18" charset="0"/>
                <a:cs typeface="Times New Roman" panose="02020603050405020304" pitchFamily="18" charset="0"/>
              </a:rPr>
              <a:t>hình </a:t>
            </a:r>
            <a:r>
              <a:rPr lang="en-US" sz="2800" b="1" smtClean="0">
                <a:latin typeface="Times New Roman" panose="02020603050405020304" pitchFamily="18" charset="0"/>
                <a:cs typeface="Times New Roman" panose="02020603050405020304" pitchFamily="18" charset="0"/>
              </a:rPr>
              <a:t>8.13 </a:t>
            </a:r>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ô </a:t>
            </a:r>
            <a:r>
              <a:rPr lang="en-US" sz="2800" b="1">
                <a:latin typeface="Times New Roman" panose="02020603050405020304" pitchFamily="18" charset="0"/>
                <a:cs typeface="Times New Roman" panose="02020603050405020304" pitchFamily="18" charset="0"/>
              </a:rPr>
              <a:t>tả vị trí và tư thế đứng của một người thợ </a:t>
            </a:r>
            <a:r>
              <a:rPr lang="en-US" sz="2800" b="1">
                <a:latin typeface="Times New Roman" panose="02020603050405020304" pitchFamily="18" charset="0"/>
                <a:cs typeface="Times New Roman" panose="02020603050405020304" pitchFamily="18" charset="0"/>
              </a:rPr>
              <a:t>khi </a:t>
            </a:r>
            <a:r>
              <a:rPr lang="en-US" sz="2800" b="1" smtClean="0">
                <a:latin typeface="Times New Roman" panose="02020603050405020304" pitchFamily="18" charset="0"/>
                <a:cs typeface="Times New Roman" panose="02020603050405020304" pitchFamily="18" charset="0"/>
              </a:rPr>
              <a:t>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2.</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Cách cầm dũa:</a:t>
            </a:r>
          </a:p>
          <a:p>
            <a:r>
              <a:rPr lang="vi-VN" sz="240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2400">
                <a:solidFill>
                  <a:srgbClr val="FF0000"/>
                </a:solidFill>
                <a:latin typeface="Times New Roman" panose="02020603050405020304" pitchFamily="18" charset="0"/>
                <a:cs typeface="Times New Roman" panose="02020603050405020304" pitchFamily="18" charset="0"/>
              </a:rPr>
              <a:t>3</a:t>
            </a:r>
            <a:r>
              <a:rPr lang="vi-VN" sz="2400">
                <a:solidFill>
                  <a:srgbClr val="FF0000"/>
                </a:solidFill>
                <a:latin typeface="Times New Roman" panose="02020603050405020304" pitchFamily="18" charset="0"/>
                <a:cs typeface="Times New Roman" panose="02020603050405020304" pitchFamily="18" charset="0"/>
              </a:rPr>
              <a:t>. </a:t>
            </a:r>
            <a:r>
              <a:rPr lang="en-US" sz="2400" smtClean="0">
                <a:solidFill>
                  <a:srgbClr val="FF0000"/>
                </a:solidFill>
                <a:latin typeface="Times New Roman" panose="02020603050405020304" pitchFamily="18" charset="0"/>
                <a:cs typeface="Times New Roman" panose="02020603050405020304" pitchFamily="18" charset="0"/>
              </a:rPr>
              <a:t>Tư thế dũa: </a:t>
            </a:r>
            <a:r>
              <a:rPr lang="vi-VN" sz="2400" smtClean="0">
                <a:solidFill>
                  <a:srgbClr val="FF0000"/>
                </a:solidFill>
                <a:latin typeface="Times New Roman" panose="02020603050405020304" pitchFamily="18" charset="0"/>
                <a:cs typeface="Times New Roman" panose="02020603050405020304" pitchFamily="18" charset="0"/>
              </a:rPr>
              <a:t>Người </a:t>
            </a:r>
            <a:r>
              <a:rPr lang="vi-VN" sz="2400">
                <a:solidFill>
                  <a:srgbClr val="FF0000"/>
                </a:solidFill>
                <a:latin typeface="Times New Roman" panose="02020603050405020304" pitchFamily="18" charset="0"/>
                <a:cs typeface="Times New Roman" panose="02020603050405020304" pitchFamily="18" charset="0"/>
              </a:rPr>
              <a:t>đứng thẳng, chân thuận hợp với trục ngang của ê tô một góc 75o và hợp với chân còn lại một góc khoảng 75o.</a:t>
            </a:r>
            <a:endParaRPr lang="vi-VN"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smtClean="0">
                <a:latin typeface="Times New Roman" panose="02020603050405020304" pitchFamily="18" charset="0"/>
                <a:cs typeface="Times New Roman" panose="02020603050405020304" pitchFamily="18" charset="0"/>
              </a:rPr>
              <a:t>4. Dũa kim loại</a:t>
            </a:r>
          </a:p>
          <a:p>
            <a:r>
              <a:rPr lang="vi-VN" sz="1900" smtClean="0">
                <a:latin typeface="Times New Roman" panose="02020603050405020304" pitchFamily="18" charset="0"/>
                <a:cs typeface="Times New Roman" panose="02020603050405020304" pitchFamily="18" charset="0"/>
              </a:rPr>
              <a:t>a.Khái niệm</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 </a:t>
            </a:r>
            <a:r>
              <a:rPr lang="en-US" sz="1900" smtClean="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smtClean="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smtClean="0">
                <a:latin typeface="Times New Roman" panose="02020603050405020304" pitchFamily="18" charset="0"/>
                <a:cs typeface="Times New Roman" panose="02020603050405020304" pitchFamily="18" charset="0"/>
              </a:rPr>
              <a:t>c.</a:t>
            </a:r>
            <a:r>
              <a:rPr lang="en-US" sz="1900" smtClean="0">
                <a:latin typeface="Times New Roman" panose="02020603050405020304" pitchFamily="18" charset="0"/>
                <a:cs typeface="Times New Roman" panose="02020603050405020304" pitchFamily="18" charset="0"/>
              </a:rPr>
              <a:t> Kỹ thuật </a:t>
            </a:r>
            <a:r>
              <a:rPr lang="vi-VN" sz="1900" smtClean="0">
                <a:latin typeface="Times New Roman" panose="02020603050405020304" pitchFamily="18" charset="0"/>
                <a:cs typeface="Times New Roman" panose="02020603050405020304" pitchFamily="18" charset="0"/>
              </a:rPr>
              <a:t>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Chuẩn bị</a:t>
            </a:r>
          </a:p>
          <a:p>
            <a:r>
              <a:rPr lang="en-US" sz="1900" smtClean="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smtClean="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smtClean="0">
                <a:latin typeface="Times New Roman" panose="02020603050405020304" pitchFamily="18" charset="0"/>
                <a:cs typeface="Times New Roman" panose="02020603050405020304" pitchFamily="18" charset="0"/>
              </a:rPr>
              <a:t>- Cách cầm </a:t>
            </a:r>
            <a:r>
              <a:rPr lang="vi-VN" sz="1900" smtClean="0">
                <a:latin typeface="Times New Roman" panose="02020603050405020304" pitchFamily="18" charset="0"/>
                <a:cs typeface="Times New Roman" panose="02020603050405020304" pitchFamily="18" charset="0"/>
              </a:rPr>
              <a:t>dũa:</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+Tay thuận cầm cám dũa hơi ngửa lòng bàn tay, tay còn lại đặt</a:t>
            </a:r>
            <a:r>
              <a:rPr lang="en-US" sz="1900" smtClean="0">
                <a:latin typeface="Times New Roman" panose="02020603050405020304" pitchFamily="18" charset="0"/>
                <a:cs typeface="Times New Roman" panose="02020603050405020304" pitchFamily="18" charset="0"/>
              </a:rPr>
              <a:t> đặt úp hẳn lên đầu dũa</a:t>
            </a:r>
          </a:p>
          <a:p>
            <a:r>
              <a:rPr lang="en-US" sz="1900" smtClean="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smtClean="0">
                <a:latin typeface="Times New Roman" panose="02020603050405020304" pitchFamily="18" charset="0"/>
                <a:cs typeface="Times New Roman" panose="02020603050405020304" pitchFamily="18" charset="0"/>
              </a:rPr>
              <a:t>3. </a:t>
            </a:r>
            <a:r>
              <a:rPr lang="en-US" sz="1900" smtClean="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smtClean="0">
                <a:latin typeface="Times New Roman" panose="02020603050405020304" pitchFamily="18" charset="0"/>
                <a:cs typeface="Times New Roman" panose="02020603050405020304" pitchFamily="18" charset="0"/>
              </a:rPr>
              <a:t>d.An toàn khi 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a:t>
            </a:r>
            <a:r>
              <a:rPr lang="vi-VN" sz="1900" smtClean="0">
                <a:latin typeface="Times New Roman" panose="02020603050405020304" pitchFamily="18" charset="0"/>
                <a:cs typeface="Times New Roman" panose="02020603050405020304" pitchFamily="18" charset="0"/>
              </a:rPr>
              <a:t>Sử dụng bảo hộ an toàn lao động khi </a:t>
            </a:r>
            <a:r>
              <a:rPr lang="en-US" sz="1900" smtClean="0">
                <a:latin typeface="Times New Roman" panose="02020603050405020304" pitchFamily="18" charset="0"/>
                <a:cs typeface="Times New Roman" panose="02020603050405020304" pitchFamily="18" charset="0"/>
              </a:rPr>
              <a:t>dũa</a:t>
            </a:r>
          </a:p>
          <a:p>
            <a:r>
              <a:rPr lang="en-US" sz="1900" smtClean="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smtClean="0">
                <a:latin typeface="Times New Roman" panose="02020603050405020304" pitchFamily="18" charset="0"/>
                <a:cs typeface="Times New Roman" panose="02020603050405020304" pitchFamily="18" charset="0"/>
              </a:rPr>
              <a:t>- Sử dụng đũa đảm bảo yêu cầu kỹ thuật</a:t>
            </a:r>
          </a:p>
          <a:p>
            <a:r>
              <a:rPr lang="en-US" sz="1900" smtClean="0">
                <a:latin typeface="Times New Roman" panose="02020603050405020304" pitchFamily="18" charset="0"/>
                <a:cs typeface="Times New Roman" panose="02020603050405020304" pitchFamily="18" charset="0"/>
              </a:rPr>
              <a:t>- Không dùng miệng thổi phoi, tránh phoi bắn vào mắt</a:t>
            </a:r>
            <a:endParaRPr lang="en-US" sz="19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a:t>
            </a:r>
            <a:r>
              <a:rPr lang="en-US" sz="2800" b="1" smtClean="0">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a:t>
            </a:r>
            <a:r>
              <a:rPr lang="en-US" sz="2800" b="1" smtClean="0">
                <a:latin typeface="Times New Roman" panose="02020603050405020304" pitchFamily="18" charset="0"/>
                <a:cs typeface="Times New Roman" panose="02020603050405020304" pitchFamily="18" charset="0"/>
              </a:rPr>
              <a:t>công</a:t>
            </a:r>
            <a:r>
              <a:rPr lang="en-US" sz="2800" b="1">
                <a:latin typeface="Times New Roman" panose="02020603050405020304" pitchFamily="18" charset="0"/>
                <a:cs typeface="Times New Roman" panose="02020603050405020304" pitchFamily="18" charset="0"/>
              </a:rPr>
              <a:t>.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a:t>
            </a:r>
            <a:r>
              <a:rPr lang="en-US" sz="2800" b="1" smtClean="0">
                <a:latin typeface="Times New Roman" panose="02020603050405020304" pitchFamily="18" charset="0"/>
                <a:cs typeface="Times New Roman" panose="02020603050405020304" pitchFamily="18" charset="0"/>
              </a:rPr>
              <a:t>gọi và công dụng </a:t>
            </a:r>
            <a:r>
              <a:rPr lang="en-US" sz="2800" b="1">
                <a:latin typeface="Times New Roman" panose="02020603050405020304" pitchFamily="18" charset="0"/>
                <a:cs typeface="Times New Roman" panose="02020603050405020304" pitchFamily="18" charset="0"/>
              </a:rPr>
              <a:t>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Dũ</a:t>
            </a:r>
            <a:r>
              <a:rPr lang="en-US" sz="2800" smtClean="0">
                <a:solidFill>
                  <a:srgbClr val="FF0000"/>
                </a:solidFill>
                <a:latin typeface="Times New Roman" panose="02020603050405020304" pitchFamily="18" charset="0"/>
                <a:cs typeface="Times New Roman" panose="02020603050405020304" pitchFamily="18" charset="0"/>
              </a:rPr>
              <a:t>a:</a:t>
            </a:r>
            <a:r>
              <a:rPr lang="en-US" sz="2800">
                <a:solidFill>
                  <a:srgbClr val="FF0000"/>
                </a:solidFill>
                <a:latin typeface="Times New Roman" panose="02020603050405020304" pitchFamily="18" charset="0"/>
                <a:cs typeface="Times New Roman" panose="02020603050405020304" pitchFamily="18" charset="0"/>
              </a:rPr>
              <a:t>mài, dũa vật liệu</a:t>
            </a:r>
            <a:r>
              <a:rPr lang="en-US" sz="2800" smtClean="0">
                <a:solidFill>
                  <a:srgbClr val="FF0000"/>
                </a:solidFill>
                <a:latin typeface="Times New Roman" panose="02020603050405020304" pitchFamily="18" charset="0"/>
                <a:cs typeface="Times New Roman" panose="02020603050405020304" pitchFamily="18" charset="0"/>
              </a:rPr>
              <a:t>.</a:t>
            </a:r>
          </a:p>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Đục</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c)</a:t>
            </a:r>
            <a:r>
              <a:rPr lang="vi-VN" sz="2800" smtClean="0">
                <a:solidFill>
                  <a:srgbClr val="FF0000"/>
                </a:solidFill>
                <a:latin typeface="Times New Roman" panose="02020603050405020304" pitchFamily="18" charset="0"/>
                <a:cs typeface="Times New Roman" panose="02020603050405020304" pitchFamily="18" charset="0"/>
              </a:rPr>
              <a:t>Kìm</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giữ các đồ vật một cách chắc </a:t>
            </a:r>
            <a:r>
              <a:rPr lang="en-US" sz="2800" smtClean="0">
                <a:solidFill>
                  <a:srgbClr val="FF0000"/>
                </a:solidFill>
                <a:latin typeface="Times New Roman" panose="02020603050405020304" pitchFamily="18" charset="0"/>
                <a:cs typeface="Times New Roman" panose="02020603050405020304" pitchFamily="18" charset="0"/>
              </a:rPr>
              <a:t>chắn.</a:t>
            </a:r>
          </a:p>
          <a:p>
            <a:r>
              <a:rPr lang="en-US" sz="2800" smtClean="0">
                <a:solidFill>
                  <a:srgbClr val="FF0000"/>
                </a:solidFill>
                <a:latin typeface="Times New Roman" panose="02020603050405020304" pitchFamily="18" charset="0"/>
                <a:cs typeface="Times New Roman" panose="02020603050405020304" pitchFamily="18" charset="0"/>
              </a:rPr>
              <a:t>d</a:t>
            </a:r>
            <a:r>
              <a:rPr lang="vi-VN" sz="2800" smtClean="0">
                <a:solidFill>
                  <a:srgbClr val="FF0000"/>
                </a:solidFill>
                <a:latin typeface="Times New Roman" panose="02020603050405020304" pitchFamily="18" charset="0"/>
                <a:cs typeface="Times New Roman" panose="02020603050405020304" pitchFamily="18" charset="0"/>
              </a:rPr>
              <a:t>) Cưa</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r>
              <a:rPr lang="vi-VN" sz="2800" smtClean="0">
                <a:solidFill>
                  <a:srgbClr val="FF0000"/>
                </a:solidFill>
                <a:latin typeface="Times New Roman" panose="02020603050405020304" pitchFamily="18" charset="0"/>
                <a:cs typeface="Times New Roman" panose="02020603050405020304" pitchFamily="18" charset="0"/>
              </a:rPr>
              <a:t>.</a:t>
            </a:r>
            <a:endParaRPr lang="en-US" sz="2800" smtClean="0">
              <a:solidFill>
                <a:srgbClr val="FF0000"/>
              </a:solidFill>
              <a:latin typeface="Times New Roman" panose="02020603050405020304" pitchFamily="18" charset="0"/>
              <a:cs typeface="Times New Roman" panose="02020603050405020304" pitchFamily="18" charset="0"/>
            </a:endParaRPr>
          </a:p>
          <a:p>
            <a:r>
              <a:rPr lang="vi-VN" sz="2800" smtClean="0">
                <a:solidFill>
                  <a:srgbClr val="FF0000"/>
                </a:solidFill>
                <a:latin typeface="Times New Roman" panose="02020603050405020304" pitchFamily="18" charset="0"/>
                <a:cs typeface="Times New Roman" panose="02020603050405020304" pitchFamily="18" charset="0"/>
              </a:rPr>
              <a:t>e</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vạch</a:t>
            </a:r>
            <a:r>
              <a:rPr lang="en-US" sz="2800" smtClean="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a:t>
            </a:r>
            <a:r>
              <a:rPr lang="vi-VN" sz="2800" smtClean="0">
                <a:solidFill>
                  <a:srgbClr val="FF0000"/>
                </a:solidFill>
                <a:latin typeface="Times New Roman" panose="02020603050405020304" pitchFamily="18" charset="0"/>
                <a:cs typeface="Times New Roman" panose="02020603050405020304" pitchFamily="18" charset="0"/>
              </a:rPr>
              <a:t>tiết</a:t>
            </a:r>
            <a:r>
              <a:rPr lang="en-US" sz="2800" smtClean="0">
                <a:solidFill>
                  <a:srgbClr val="FF0000"/>
                </a:solidFill>
                <a:latin typeface="Times New Roman" panose="02020603050405020304" pitchFamily="18" charset="0"/>
                <a:cs typeface="Times New Roman" panose="02020603050405020304" pitchFamily="18" charset="0"/>
              </a:rPr>
              <a:t>.</a:t>
            </a:r>
          </a:p>
          <a:p>
            <a:r>
              <a:rPr lang="vi-VN" sz="2800" smtClean="0">
                <a:solidFill>
                  <a:srgbClr val="FF0000"/>
                </a:solidFill>
                <a:latin typeface="Times New Roman" panose="02020603050405020304" pitchFamily="18" charset="0"/>
                <a:cs typeface="Times New Roman" panose="02020603050405020304" pitchFamily="18" charset="0"/>
              </a:rPr>
              <a:t>g</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đột</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đục các </a:t>
            </a:r>
            <a:r>
              <a:rPr lang="en-US" sz="2800" smtClean="0">
                <a:solidFill>
                  <a:srgbClr val="FF0000"/>
                </a:solidFill>
                <a:latin typeface="Times New Roman" panose="02020603050405020304" pitchFamily="18" charset="0"/>
                <a:cs typeface="Times New Roman" panose="02020603050405020304" pitchFamily="18" charset="0"/>
              </a:rPr>
              <a:t>đoạn vật liệu.</a:t>
            </a:r>
          </a:p>
          <a:p>
            <a:r>
              <a:rPr lang="vi-VN" sz="2800" smtClean="0">
                <a:solidFill>
                  <a:srgbClr val="FF0000"/>
                </a:solidFill>
                <a:latin typeface="Times New Roman" panose="02020603050405020304" pitchFamily="18" charset="0"/>
                <a:cs typeface="Times New Roman" panose="02020603050405020304" pitchFamily="18" charset="0"/>
              </a:rPr>
              <a:t>h</a:t>
            </a:r>
            <a:r>
              <a:rPr lang="vi-VN"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Búa</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dùng </a:t>
            </a:r>
            <a:r>
              <a:rPr lang="vi-VN" sz="2800">
                <a:solidFill>
                  <a:srgbClr val="FF0000"/>
                </a:solidFill>
                <a:latin typeface="Times New Roman" panose="02020603050405020304" pitchFamily="18" charset="0"/>
                <a:cs typeface="Times New Roman" panose="02020603050405020304" pitchFamily="18" charset="0"/>
              </a:rPr>
              <a:t>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r>
              <a:rPr lang="vi-VN" smtClean="0"/>
              <a:t>:</a:t>
            </a:r>
            <a:endParaRPr lang="vi-VN"/>
          </a:p>
          <a:p>
            <a:r>
              <a:rPr lang="vi-VN"/>
              <a:t>– Cưa</a:t>
            </a:r>
            <a:r>
              <a:rPr lang="vi-VN" smtClean="0"/>
              <a:t>:</a:t>
            </a:r>
            <a:endParaRPr lang="vi-VN"/>
          </a:p>
          <a:p>
            <a:r>
              <a:rPr lang="vi-VN"/>
              <a:t>– Đục</a:t>
            </a:r>
            <a:r>
              <a:rPr lang="vi-VN" smtClean="0"/>
              <a:t>:</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1.Dụng cụ gia công</a:t>
            </a:r>
          </a:p>
          <a:p>
            <a:r>
              <a:rPr lang="en-US" sz="2800">
                <a:latin typeface="Times New Roman" panose="02020603050405020304" pitchFamily="18" charset="0"/>
                <a:cs typeface="Times New Roman" panose="02020603050405020304" pitchFamily="18" charset="0"/>
              </a:rPr>
              <a:t>- Dụng cụ cơ khí cầm tay là những dụng cụ thường có kích thước nhỏ gọn, dễ cầm nắm được sử dụng trong các hộ gia đình và các xưởng gia công sản xuất hoặc sửa chữa các vật dụng liên quan đến cơ khí</a:t>
            </a:r>
          </a:p>
          <a:p>
            <a:r>
              <a:rPr lang="en-US" sz="2800">
                <a:latin typeface="Times New Roman" panose="02020603050405020304" pitchFamily="18" charset="0"/>
                <a:cs typeface="Times New Roman" panose="02020603050405020304" pitchFamily="18" charset="0"/>
              </a:rPr>
              <a:t>- Dụng cụ lấy dấu, dúa, đục, cưa, dũa</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572922" y="2008555"/>
            <a:ext cx="2710927"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900</TotalTime>
  <Words>3243</Words>
  <PresentationFormat>Widescreen</PresentationFormat>
  <Paragraphs>217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2023-06-21T22:05:51Z</dcterms:created>
  <dcterms:modified xsi:type="dcterms:W3CDTF">2023-06-29T23:42:04Z</dcterms:modified>
</cp:coreProperties>
</file>