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2"/>
  </p:notesMasterIdLst>
  <p:sldIdLst>
    <p:sldId id="257" r:id="rId2"/>
    <p:sldId id="260" r:id="rId3"/>
    <p:sldId id="258" r:id="rId4"/>
    <p:sldId id="302" r:id="rId5"/>
    <p:sldId id="259" r:id="rId6"/>
    <p:sldId id="282" r:id="rId7"/>
    <p:sldId id="267" r:id="rId8"/>
    <p:sldId id="268" r:id="rId9"/>
    <p:sldId id="269" r:id="rId10"/>
    <p:sldId id="270" r:id="rId11"/>
    <p:sldId id="271" r:id="rId12"/>
    <p:sldId id="283" r:id="rId13"/>
    <p:sldId id="272" r:id="rId14"/>
    <p:sldId id="273" r:id="rId15"/>
    <p:sldId id="274" r:id="rId16"/>
    <p:sldId id="275" r:id="rId17"/>
    <p:sldId id="277" r:id="rId18"/>
    <p:sldId id="278" r:id="rId19"/>
    <p:sldId id="279" r:id="rId20"/>
    <p:sldId id="281" r:id="rId21"/>
    <p:sldId id="290" r:id="rId22"/>
    <p:sldId id="291" r:id="rId23"/>
    <p:sldId id="292" r:id="rId24"/>
    <p:sldId id="280" r:id="rId25"/>
    <p:sldId id="284" r:id="rId26"/>
    <p:sldId id="285" r:id="rId27"/>
    <p:sldId id="308" r:id="rId28"/>
    <p:sldId id="262" r:id="rId29"/>
    <p:sldId id="287" r:id="rId30"/>
    <p:sldId id="286" r:id="rId31"/>
    <p:sldId id="263" r:id="rId32"/>
    <p:sldId id="261" r:id="rId33"/>
    <p:sldId id="293" r:id="rId34"/>
    <p:sldId id="294" r:id="rId35"/>
    <p:sldId id="264" r:id="rId36"/>
    <p:sldId id="288" r:id="rId37"/>
    <p:sldId id="295" r:id="rId38"/>
    <p:sldId id="296" r:id="rId39"/>
    <p:sldId id="297" r:id="rId40"/>
    <p:sldId id="289" r:id="rId41"/>
    <p:sldId id="298" r:id="rId42"/>
    <p:sldId id="265" r:id="rId43"/>
    <p:sldId id="299" r:id="rId44"/>
    <p:sldId id="300" r:id="rId45"/>
    <p:sldId id="303" r:id="rId46"/>
    <p:sldId id="304" r:id="rId47"/>
    <p:sldId id="305" r:id="rId48"/>
    <p:sldId id="306" r:id="rId49"/>
    <p:sldId id="307" r:id="rId50"/>
    <p:sldId id="30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7/17/2022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7</a:t>
            </a:fld>
            <a:endParaRPr lang="vi-VN"/>
          </a:p>
        </p:txBody>
      </p:sp>
    </p:spTree>
    <p:extLst>
      <p:ext uri="{BB962C8B-B14F-4D97-AF65-F5344CB8AC3E}">
        <p14:creationId xmlns:p14="http://schemas.microsoft.com/office/powerpoint/2010/main" val="33365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15</a:t>
            </a:fld>
            <a:endParaRPr lang="vi-VN"/>
          </a:p>
        </p:txBody>
      </p:sp>
    </p:spTree>
    <p:extLst>
      <p:ext uri="{BB962C8B-B14F-4D97-AF65-F5344CB8AC3E}">
        <p14:creationId xmlns:p14="http://schemas.microsoft.com/office/powerpoint/2010/main" val="9082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37</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254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38</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2975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56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82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23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78606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F10E6-0E70-4471-BC6C-D54E93E4B0D6}"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F10E6-0E70-4471-BC6C-D54E93E4B0D6}" type="datetimeFigureOut">
              <a:rPr lang="en-US" smtClean="0"/>
              <a:t>7/17/2022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7/17/2022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7/17/2022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oleObject" Target="../embeddings/oleObject2.bin"/><Relationship Id="rId4" Type="http://schemas.openxmlformats.org/officeDocument/2006/relationships/image" Target="../media/image5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58.wmf"/><Relationship Id="rId2" Type="http://schemas.openxmlformats.org/officeDocument/2006/relationships/slideLayout" Target="../slideLayouts/slideLayout2.xml"/><Relationship Id="rId16" Type="http://schemas.openxmlformats.org/officeDocument/2006/relationships/image" Target="../media/image60.wmf"/><Relationship Id="rId1" Type="http://schemas.openxmlformats.org/officeDocument/2006/relationships/vmlDrawing" Target="../drawings/vmlDrawing2.vml"/><Relationship Id="rId6" Type="http://schemas.openxmlformats.org/officeDocument/2006/relationships/image" Target="../media/image5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57.wmf"/><Relationship Id="rId4" Type="http://schemas.openxmlformats.org/officeDocument/2006/relationships/image" Target="../media/image54.wmf"/><Relationship Id="rId9" Type="http://schemas.openxmlformats.org/officeDocument/2006/relationships/oleObject" Target="../embeddings/oleObject7.bin"/><Relationship Id="rId14" Type="http://schemas.openxmlformats.org/officeDocument/2006/relationships/image" Target="../media/image59.wmf"/></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2.w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72.wmf"/><Relationship Id="rId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3.jpg"/><Relationship Id="rId5" Type="http://schemas.openxmlformats.org/officeDocument/2006/relationships/slide" Target="slide20.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slide" Target="slide20.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340511" y="1453176"/>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smtClean="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03411" y="174811"/>
            <a:ext cx="6777317" cy="2931459"/>
          </a:xfrm>
          <a:prstGeom prst="cloudCallout">
            <a:avLst>
              <a:gd name="adj1" fmla="val -45903"/>
              <a:gd name="adj2" fmla="val 6295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KHHH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A,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1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n. </a:t>
            </a:r>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a:t>
            </a:r>
            <a:endParaRPr lang="vi-VN" sz="2800" i="1" dirty="0"/>
          </a:p>
        </p:txBody>
      </p:sp>
      <p:sp>
        <p:nvSpPr>
          <p:cNvPr id="6" name="Rectangle 5"/>
          <p:cNvSpPr/>
          <p:nvPr/>
        </p:nvSpPr>
        <p:spPr>
          <a:xfrm>
            <a:off x="1680882" y="3436158"/>
            <a:ext cx="1095935" cy="7664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5" name="TextBox 4"/>
          <p:cNvSpPr txBox="1"/>
          <p:nvPr/>
        </p:nvSpPr>
        <p:spPr>
          <a:xfrm>
            <a:off x="1882588" y="3496235"/>
            <a:ext cx="2191871" cy="646331"/>
          </a:xfrm>
          <a:prstGeom prst="rect">
            <a:avLst/>
          </a:prstGeom>
          <a:noFill/>
        </p:spPr>
        <p:txBody>
          <a:bodyPr wrap="square" rtlCol="0">
            <a:spAutoFit/>
          </a:bodyPr>
          <a:lstStyle/>
          <a:p>
            <a:r>
              <a:rPr lang="en-US" sz="3600" b="1" dirty="0" smtClean="0">
                <a:solidFill>
                  <a:srgbClr val="FF0000"/>
                </a:solidFill>
              </a:rPr>
              <a:t>A</a:t>
            </a:r>
            <a:r>
              <a:rPr lang="en-US" sz="3600" b="1" baseline="-25000" dirty="0" smtClean="0">
                <a:solidFill>
                  <a:srgbClr val="FF0000"/>
                </a:solidFill>
              </a:rPr>
              <a:t>n</a:t>
            </a:r>
            <a:endParaRPr lang="vi-VN" sz="3600" b="1" dirty="0">
              <a:solidFill>
                <a:srgbClr val="FF0000"/>
              </a:solidFill>
            </a:endParaRPr>
          </a:p>
        </p:txBody>
      </p:sp>
      <p:sp>
        <p:nvSpPr>
          <p:cNvPr id="7" name="TextBox 6"/>
          <p:cNvSpPr txBox="1"/>
          <p:nvPr/>
        </p:nvSpPr>
        <p:spPr>
          <a:xfrm>
            <a:off x="349622" y="4370294"/>
            <a:ext cx="5419166" cy="2246769"/>
          </a:xfrm>
          <a:prstGeom prst="rect">
            <a:avLst/>
          </a:prstGeom>
          <a:noFill/>
        </p:spPr>
        <p:txBody>
          <a:bodyPr wrap="square" rtlCol="0">
            <a:spAutoFit/>
          </a:bodyPr>
          <a:lstStyle/>
          <a:p>
            <a:pPr marL="457200" indent="-457200">
              <a:buFontTx/>
              <a:buChar char="-"/>
            </a:pPr>
            <a:r>
              <a:rPr lang="en-US" sz="2800" dirty="0" smtClean="0"/>
              <a:t>Kim </a:t>
            </a:r>
            <a:r>
              <a:rPr lang="en-US" sz="2800" dirty="0" err="1" smtClean="0"/>
              <a:t>loại</a:t>
            </a:r>
            <a:r>
              <a:rPr lang="en-US" sz="2800" dirty="0" smtClean="0"/>
              <a:t>: n = 1 -&gt; CTHH </a:t>
            </a:r>
            <a:r>
              <a:rPr lang="en-US" sz="2800" dirty="0" err="1" smtClean="0"/>
              <a:t>là</a:t>
            </a:r>
            <a:r>
              <a:rPr lang="en-US" sz="2800" dirty="0" smtClean="0"/>
              <a:t> KHHH.</a:t>
            </a:r>
          </a:p>
          <a:p>
            <a:pPr marL="457200" indent="-457200">
              <a:buFontTx/>
              <a:buChar char="-"/>
            </a:pPr>
            <a:r>
              <a:rPr lang="en-US" sz="2800" dirty="0" smtClean="0"/>
              <a:t>Phi </a:t>
            </a:r>
            <a:r>
              <a:rPr lang="en-US" sz="2800" dirty="0" err="1" smtClean="0"/>
              <a:t>kim</a:t>
            </a:r>
            <a:r>
              <a:rPr lang="en-US" sz="2800" dirty="0" smtClean="0"/>
              <a:t>:</a:t>
            </a:r>
          </a:p>
          <a:p>
            <a:r>
              <a:rPr lang="en-US" sz="2800" dirty="0"/>
              <a:t> </a:t>
            </a:r>
            <a:r>
              <a:rPr lang="en-US" sz="2800" dirty="0" smtClean="0"/>
              <a:t>    </a:t>
            </a:r>
            <a:r>
              <a:rPr lang="en-US" sz="2800" dirty="0" err="1" smtClean="0"/>
              <a:t>Rắn</a:t>
            </a:r>
            <a:r>
              <a:rPr lang="en-US" sz="2800" dirty="0" smtClean="0"/>
              <a:t>: n = 1 -&gt; CTHH </a:t>
            </a:r>
            <a:r>
              <a:rPr lang="en-US" sz="2800" dirty="0" err="1" smtClean="0"/>
              <a:t>là</a:t>
            </a:r>
            <a:r>
              <a:rPr lang="en-US" sz="2800" dirty="0" smtClean="0"/>
              <a:t> KHHH.</a:t>
            </a:r>
          </a:p>
          <a:p>
            <a:r>
              <a:rPr lang="en-US" sz="2800" dirty="0"/>
              <a:t> </a:t>
            </a:r>
            <a:r>
              <a:rPr lang="en-US" sz="2800" dirty="0" smtClean="0"/>
              <a:t>    </a:t>
            </a:r>
            <a:r>
              <a:rPr lang="en-US" sz="2800" dirty="0" err="1" smtClean="0"/>
              <a:t>Lỏng</a:t>
            </a:r>
            <a:r>
              <a:rPr lang="en-US" sz="2800" dirty="0" smtClean="0"/>
              <a:t>: n = 2, 3 -&gt; CTHH: A</a:t>
            </a:r>
            <a:r>
              <a:rPr lang="en-US" sz="2800" baseline="-25000" dirty="0" smtClean="0"/>
              <a:t>2</a:t>
            </a:r>
            <a:r>
              <a:rPr lang="en-US" sz="2800" dirty="0" smtClean="0"/>
              <a:t>, A</a:t>
            </a:r>
            <a:r>
              <a:rPr lang="en-US" sz="2800" baseline="-25000" dirty="0" smtClean="0"/>
              <a:t>3</a:t>
            </a:r>
            <a:r>
              <a:rPr lang="en-US" sz="2800" dirty="0" smtClean="0"/>
              <a:t>. </a:t>
            </a:r>
            <a:endParaRPr lang="vi-VN" sz="2800" dirty="0"/>
          </a:p>
        </p:txBody>
      </p:sp>
      <p:graphicFrame>
        <p:nvGraphicFramePr>
          <p:cNvPr id="8" name="Table 7"/>
          <p:cNvGraphicFramePr>
            <a:graphicFrameLocks noGrp="1"/>
          </p:cNvGraphicFramePr>
          <p:nvPr>
            <p:extLst/>
          </p:nvPr>
        </p:nvGraphicFramePr>
        <p:xfrm>
          <a:off x="5768788" y="420973"/>
          <a:ext cx="6278138" cy="6150524"/>
        </p:xfrm>
        <a:graphic>
          <a:graphicData uri="http://schemas.openxmlformats.org/drawingml/2006/table">
            <a:tbl>
              <a:tblPr firstRow="1" bandRow="1">
                <a:tableStyleId>{5940675A-B579-460E-94D1-54222C63F5DA}</a:tableStyleId>
              </a:tblPr>
              <a:tblGrid>
                <a:gridCol w="1005630">
                  <a:extLst>
                    <a:ext uri="{9D8B030D-6E8A-4147-A177-3AD203B41FA5}">
                      <a16:colId xmlns:a16="http://schemas.microsoft.com/office/drawing/2014/main" val="20000"/>
                    </a:ext>
                  </a:extLst>
                </a:gridCol>
                <a:gridCol w="975284">
                  <a:extLst>
                    <a:ext uri="{9D8B030D-6E8A-4147-A177-3AD203B41FA5}">
                      <a16:colId xmlns:a16="http://schemas.microsoft.com/office/drawing/2014/main" val="20001"/>
                    </a:ext>
                  </a:extLst>
                </a:gridCol>
                <a:gridCol w="1196195">
                  <a:extLst>
                    <a:ext uri="{9D8B030D-6E8A-4147-A177-3AD203B41FA5}">
                      <a16:colId xmlns:a16="http://schemas.microsoft.com/office/drawing/2014/main" val="20002"/>
                    </a:ext>
                  </a:extLst>
                </a:gridCol>
                <a:gridCol w="2084368">
                  <a:extLst>
                    <a:ext uri="{9D8B030D-6E8A-4147-A177-3AD203B41FA5}">
                      <a16:colId xmlns:a16="http://schemas.microsoft.com/office/drawing/2014/main" val="20003"/>
                    </a:ext>
                  </a:extLst>
                </a:gridCol>
                <a:gridCol w="1016661">
                  <a:extLst>
                    <a:ext uri="{9D8B030D-6E8A-4147-A177-3AD203B41FA5}">
                      <a16:colId xmlns:a16="http://schemas.microsoft.com/office/drawing/2014/main" val="20004"/>
                    </a:ext>
                  </a:extLst>
                </a:gridCol>
              </a:tblGrid>
              <a:tr h="876613">
                <a:tc gridSpan="2">
                  <a:txBody>
                    <a:bodyPr/>
                    <a:lstStyle/>
                    <a:p>
                      <a:pPr algn="ctr"/>
                      <a:r>
                        <a:rPr lang="en-US" sz="2400" dirty="0" smtClean="0"/>
                        <a:t>Đơn</a:t>
                      </a:r>
                      <a:r>
                        <a:rPr lang="en-US" sz="2400" baseline="0" dirty="0" smtClean="0"/>
                        <a:t> chất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t>Số</a:t>
                      </a:r>
                      <a:r>
                        <a:rPr lang="en-US" sz="2400" baseline="0" dirty="0" smtClean="0"/>
                        <a:t> nguyên tố</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Số</a:t>
                      </a:r>
                      <a:r>
                        <a:rPr lang="en-US" sz="2400" baseline="0" dirty="0" smtClean="0"/>
                        <a:t> nguyên tử cấu tạo nên 1 phân tử của chất</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Công</a:t>
                      </a:r>
                      <a:r>
                        <a:rPr lang="en-US" sz="2400" baseline="0" dirty="0" smtClean="0"/>
                        <a:t> thức hóa học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653340">
                <a:tc rowSpan="2">
                  <a:txBody>
                    <a:bodyPr/>
                    <a:lstStyle/>
                    <a:p>
                      <a:r>
                        <a:rPr lang="en-US" sz="2400" dirty="0" smtClean="0"/>
                        <a:t>Kim loại</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Đồng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Vàng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Au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668454">
                <a:tc rowSpan="4">
                  <a:txBody>
                    <a:bodyPr/>
                    <a:lstStyle/>
                    <a:p>
                      <a:r>
                        <a:rPr lang="en-US" sz="2400" dirty="0" smtClean="0"/>
                        <a:t>Phi kim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Cacbon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68604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Oxi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Nito</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N</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580499">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Ozon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7440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1: </a:t>
            </a:r>
            <a:r>
              <a:rPr lang="en-US" sz="4000" dirty="0" err="1" smtClean="0">
                <a:latin typeface="Times New Roman" panose="02020603050405020304" pitchFamily="18" charset="0"/>
                <a:cs typeface="Times New Roman" panose="02020603050405020304" pitchFamily="18" charset="0"/>
              </a:rPr>
              <a:t>Viết</a:t>
            </a:r>
            <a:r>
              <a:rPr lang="en-US" sz="4000" dirty="0" smtClean="0">
                <a:latin typeface="Times New Roman" panose="02020603050405020304" pitchFamily="18" charset="0"/>
                <a:cs typeface="Times New Roman" panose="02020603050405020304" pitchFamily="18" charset="0"/>
              </a:rPr>
              <a:t> CTHH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5555147"/>
              </p:ext>
            </p:extLst>
          </p:nvPr>
        </p:nvGraphicFramePr>
        <p:xfrm>
          <a:off x="653721" y="2134228"/>
          <a:ext cx="10917382" cy="4587417"/>
        </p:xfrm>
        <a:graphic>
          <a:graphicData uri="http://schemas.openxmlformats.org/drawingml/2006/table">
            <a:tbl>
              <a:tblPr firstRow="1" bandRow="1">
                <a:tableStyleId>{5C22544A-7EE6-4342-B048-85BDC9FD1C3A}</a:tableStyleId>
              </a:tblPr>
              <a:tblGrid>
                <a:gridCol w="7397083">
                  <a:extLst>
                    <a:ext uri="{9D8B030D-6E8A-4147-A177-3AD203B41FA5}">
                      <a16:colId xmlns:a16="http://schemas.microsoft.com/office/drawing/2014/main" val="20000"/>
                    </a:ext>
                  </a:extLst>
                </a:gridCol>
                <a:gridCol w="3520299">
                  <a:extLst>
                    <a:ext uri="{9D8B030D-6E8A-4147-A177-3AD203B41FA5}">
                      <a16:colId xmlns:a16="http://schemas.microsoft.com/office/drawing/2014/main" val="20001"/>
                    </a:ext>
                  </a:extLst>
                </a:gridCol>
              </a:tblGrid>
              <a:tr h="675817">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Đơn</a:t>
                      </a:r>
                      <a:r>
                        <a:rPr lang="en-US" sz="3200" baseline="0" dirty="0" smtClean="0">
                          <a:solidFill>
                            <a:schemeClr val="tx1"/>
                          </a:solidFill>
                          <a:latin typeface="Times New Roman" panose="02020603050405020304" pitchFamily="18" charset="0"/>
                          <a:cs typeface="Times New Roman" panose="02020603050405020304" pitchFamily="18" charset="0"/>
                        </a:rPr>
                        <a:t> chất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CTHH</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11200">
                <a:tc>
                  <a:txBody>
                    <a:bodyPr/>
                    <a:lstStyle/>
                    <a:p>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chlorine (biết phân tử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chlorine)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1200">
                <a:tc>
                  <a:txBody>
                    <a:bodyPr/>
                    <a:lstStyle/>
                    <a:p>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 (biết phân tử có 1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Phân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r>
                        <a:rPr lang="en-US" sz="3200" dirty="0" smtClean="0">
                          <a:latin typeface="Times New Roman" panose="02020603050405020304" pitchFamily="18" charset="0"/>
                          <a:cs typeface="Times New Roman" panose="02020603050405020304" pitchFamily="18" charset="0"/>
                        </a:rPr>
                        <a:t>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latin typeface="Times New Roman" panose="02020603050405020304" pitchFamily="18" charset="0"/>
                          <a:cs typeface="Times New Roman" panose="02020603050405020304" pitchFamily="18" charset="0"/>
                        </a:rPr>
                        <a:t>4 phân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tư</a:t>
                      </a:r>
                      <a:r>
                        <a:rPr lang="en-US" sz="3200" b="0" baseline="0" dirty="0" smtClean="0">
                          <a:solidFill>
                            <a:schemeClr val="tx1"/>
                          </a:solidFill>
                          <a:latin typeface="Times New Roman" panose="02020603050405020304" pitchFamily="18" charset="0"/>
                          <a:cs typeface="Times New Roman" panose="02020603050405020304" pitchFamily="18" charset="0"/>
                        </a:rPr>
                        <a:t>̉ Chlorine</a:t>
                      </a:r>
                      <a:endParaRPr lang="en-US"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8631380" y="4317057"/>
            <a:ext cx="2355273" cy="584775"/>
          </a:xfrm>
          <a:prstGeom prst="rect">
            <a:avLst/>
          </a:prstGeom>
          <a:noFill/>
        </p:spPr>
        <p:txBody>
          <a:bodyPr wrap="square" rtlCol="0">
            <a:spAutoFit/>
          </a:bodyPr>
          <a:lstStyle/>
          <a:p>
            <a:pPr algn="ctr"/>
            <a:r>
              <a:rPr lang="en-US" sz="3200" dirty="0" smtClean="0">
                <a:solidFill>
                  <a:srgbClr val="FF0000"/>
                </a:solidFill>
              </a:rPr>
              <a:t>Al</a:t>
            </a:r>
            <a:endParaRPr lang="vi-VN" sz="3200" dirty="0">
              <a:solidFill>
                <a:srgbClr val="FF0000"/>
              </a:solidFill>
            </a:endParaRPr>
          </a:p>
        </p:txBody>
      </p:sp>
      <p:sp>
        <p:nvSpPr>
          <p:cNvPr id="7" name="TextBox 6"/>
          <p:cNvSpPr txBox="1"/>
          <p:nvPr/>
        </p:nvSpPr>
        <p:spPr>
          <a:xfrm>
            <a:off x="8722819" y="6072250"/>
            <a:ext cx="2355273" cy="584775"/>
          </a:xfrm>
          <a:prstGeom prst="rect">
            <a:avLst/>
          </a:prstGeom>
          <a:noFill/>
        </p:spPr>
        <p:txBody>
          <a:bodyPr wrap="square" rtlCol="0">
            <a:spAutoFit/>
          </a:bodyPr>
          <a:lstStyle/>
          <a:p>
            <a:pPr algn="ctr"/>
            <a:r>
              <a:rPr lang="en-US" sz="3200" dirty="0" smtClean="0">
                <a:solidFill>
                  <a:srgbClr val="FF0000"/>
                </a:solidFill>
              </a:rPr>
              <a:t>4 Cl</a:t>
            </a:r>
            <a:r>
              <a:rPr lang="en-US" sz="3200" baseline="-25000" dirty="0" smtClean="0">
                <a:solidFill>
                  <a:srgbClr val="FF0000"/>
                </a:solidFill>
              </a:rPr>
              <a:t>2</a:t>
            </a:r>
            <a:endParaRPr lang="vi-VN" sz="3200" dirty="0">
              <a:solidFill>
                <a:srgbClr val="FF0000"/>
              </a:solidFill>
            </a:endParaRPr>
          </a:p>
        </p:txBody>
      </p:sp>
      <p:sp>
        <p:nvSpPr>
          <p:cNvPr id="8" name="TextBox 7"/>
          <p:cNvSpPr txBox="1"/>
          <p:nvPr/>
        </p:nvSpPr>
        <p:spPr>
          <a:xfrm>
            <a:off x="8631380" y="3059527"/>
            <a:ext cx="2355273" cy="584775"/>
          </a:xfrm>
          <a:prstGeom prst="rect">
            <a:avLst/>
          </a:prstGeom>
          <a:noFill/>
        </p:spPr>
        <p:txBody>
          <a:bodyPr wrap="square" rtlCol="0">
            <a:spAutoFit/>
          </a:bodyPr>
          <a:lstStyle/>
          <a:p>
            <a:pPr algn="ctr"/>
            <a:r>
              <a:rPr lang="en-US" sz="3200" dirty="0" smtClean="0">
                <a:solidFill>
                  <a:srgbClr val="FF0000"/>
                </a:solidFill>
              </a:rPr>
              <a:t>Cl</a:t>
            </a:r>
            <a:r>
              <a:rPr lang="en-US" sz="3200" baseline="-25000" dirty="0" smtClean="0">
                <a:solidFill>
                  <a:srgbClr val="FF0000"/>
                </a:solidFill>
              </a:rPr>
              <a:t>2</a:t>
            </a:r>
            <a:endParaRPr lang="vi-VN" sz="3200" dirty="0">
              <a:solidFill>
                <a:srgbClr val="FF0000"/>
              </a:solidFill>
            </a:endParaRPr>
          </a:p>
        </p:txBody>
      </p:sp>
      <p:sp>
        <p:nvSpPr>
          <p:cNvPr id="9" name="TextBox 8"/>
          <p:cNvSpPr txBox="1"/>
          <p:nvPr/>
        </p:nvSpPr>
        <p:spPr>
          <a:xfrm>
            <a:off x="8722819" y="5194653"/>
            <a:ext cx="2355273" cy="584775"/>
          </a:xfrm>
          <a:prstGeom prst="rect">
            <a:avLst/>
          </a:prstGeom>
          <a:noFill/>
        </p:spPr>
        <p:txBody>
          <a:bodyPr wrap="square" rtlCol="0">
            <a:spAutoFit/>
          </a:bodyPr>
          <a:lstStyle/>
          <a:p>
            <a:pPr algn="ctr"/>
            <a:r>
              <a:rPr lang="en-US" sz="3200" dirty="0" smtClean="0">
                <a:solidFill>
                  <a:srgbClr val="FF0000"/>
                </a:solidFill>
              </a:rPr>
              <a:t>Br</a:t>
            </a:r>
            <a:r>
              <a:rPr lang="en-US" sz="3200" baseline="-25000" dirty="0" smtClean="0">
                <a:solidFill>
                  <a:srgbClr val="FF0000"/>
                </a:solidFill>
              </a:rPr>
              <a:t>2</a:t>
            </a:r>
            <a:endParaRPr lang="vi-VN" sz="3200" dirty="0">
              <a:solidFill>
                <a:srgbClr val="FF0000"/>
              </a:solidFill>
            </a:endParaRPr>
          </a:p>
        </p:txBody>
      </p:sp>
    </p:spTree>
    <p:extLst>
      <p:ext uri="{BB962C8B-B14F-4D97-AF65-F5344CB8AC3E}">
        <p14:creationId xmlns:p14="http://schemas.microsoft.com/office/powerpoint/2010/main" val="130121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4504293" y="2132465"/>
            <a:ext cx="4073525" cy="2400300"/>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THẢO LUẬN</a:t>
            </a:r>
            <a:r>
              <a:rPr lang="en-US" sz="20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8761558" y="2419802"/>
            <a:ext cx="2673350" cy="1825625"/>
            <a:chOff x="6839324" y="1700809"/>
            <a:chExt cx="2673484" cy="1825352"/>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8" name="Text Box 36"/>
            <p:cNvSpPr txBox="1">
              <a:spLocks noChangeArrowheads="1"/>
            </p:cNvSpPr>
            <p:nvPr/>
          </p:nvSpPr>
          <p:spPr bwMode="auto">
            <a:xfrm>
              <a:off x="6889334" y="306896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err="1"/>
                <a:t>Muối</a:t>
              </a:r>
              <a:r>
                <a:rPr lang="en-US" sz="2400" b="1" dirty="0"/>
                <a:t> </a:t>
              </a:r>
              <a:r>
                <a:rPr lang="en-US" sz="2400" b="1" dirty="0" err="1"/>
                <a:t>ăn</a:t>
              </a:r>
              <a:endParaRPr lang="en-US" sz="2400" b="1" dirty="0"/>
            </a:p>
          </p:txBody>
        </p:sp>
        <p:sp>
          <p:nvSpPr>
            <p:cNvPr id="9" name="Rounded Rectangle 8"/>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0" name="Group 7"/>
          <p:cNvGrpSpPr>
            <a:grpSpLocks/>
          </p:cNvGrpSpPr>
          <p:nvPr/>
        </p:nvGrpSpPr>
        <p:grpSpPr bwMode="auto">
          <a:xfrm>
            <a:off x="5381385" y="144902"/>
            <a:ext cx="2319337" cy="1755775"/>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4" name="Text Box 36"/>
            <p:cNvSpPr txBox="1">
              <a:spLocks noChangeArrowheads="1"/>
            </p:cNvSpPr>
            <p:nvPr/>
          </p:nvSpPr>
          <p:spPr bwMode="auto">
            <a:xfrm>
              <a:off x="3562562" y="3036660"/>
              <a:ext cx="9746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6" name="Group 8"/>
          <p:cNvGrpSpPr>
            <a:grpSpLocks/>
          </p:cNvGrpSpPr>
          <p:nvPr/>
        </p:nvGrpSpPr>
        <p:grpSpPr bwMode="auto">
          <a:xfrm>
            <a:off x="654086" y="1750670"/>
            <a:ext cx="3675064" cy="3163887"/>
            <a:chOff x="-1" y="3905055"/>
            <a:chExt cx="3152802" cy="3164568"/>
          </a:xfrm>
        </p:grpSpPr>
        <p:sp>
          <p:nvSpPr>
            <p:cNvPr id="17" name="Text Box 36"/>
            <p:cNvSpPr txBox="1">
              <a:spLocks noChangeArrowheads="1"/>
            </p:cNvSpPr>
            <p:nvPr/>
          </p:nvSpPr>
          <p:spPr bwMode="auto">
            <a:xfrm>
              <a:off x="424275" y="6504825"/>
              <a:ext cx="2058822"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endParaRPr lang="en-US" sz="24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6" name="Group 6"/>
          <p:cNvGrpSpPr>
            <a:grpSpLocks/>
          </p:cNvGrpSpPr>
          <p:nvPr/>
        </p:nvGrpSpPr>
        <p:grpSpPr bwMode="auto">
          <a:xfrm>
            <a:off x="5292486" y="4662084"/>
            <a:ext cx="2497137" cy="2051050"/>
            <a:chOff x="6170452" y="4489498"/>
            <a:chExt cx="2497298"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30" name="Text Box 36"/>
            <p:cNvSpPr txBox="1">
              <a:spLocks noChangeArrowheads="1"/>
            </p:cNvSpPr>
            <p:nvPr/>
          </p:nvSpPr>
          <p:spPr bwMode="auto">
            <a:xfrm>
              <a:off x="6524050" y="6021638"/>
              <a:ext cx="1648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84632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597535"/>
            <a:chOff x="-2353010" y="3873410"/>
            <a:chExt cx="8833946" cy="3546419"/>
          </a:xfrm>
        </p:grpSpPr>
        <p:sp>
          <p:nvSpPr>
            <p:cNvPr id="16" name="Text Box 36"/>
            <p:cNvSpPr txBox="1">
              <a:spLocks noChangeArrowheads="1"/>
            </p:cNvSpPr>
            <p:nvPr/>
          </p:nvSpPr>
          <p:spPr bwMode="auto">
            <a:xfrm>
              <a:off x="-2353010" y="6413255"/>
              <a:ext cx="8833946" cy="100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r>
                <a:rPr lang="en-US" sz="2400" b="1" dirty="0"/>
                <a:t>:</a:t>
              </a:r>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1646626" cy="1374253"/>
            <a:chOff x="6170452" y="4489498"/>
            <a:chExt cx="3072981"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4" y="5985126"/>
              <a:ext cx="3017259"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smtClean="0"/>
              <a:t>Hoàn</a:t>
            </a:r>
            <a:r>
              <a:rPr lang="en-US" sz="3200" i="1" dirty="0" smtClean="0"/>
              <a:t> </a:t>
            </a:r>
            <a:r>
              <a:rPr lang="en-US" sz="3200" i="1" dirty="0" err="1" smtClean="0"/>
              <a:t>thành</a:t>
            </a:r>
            <a:r>
              <a:rPr lang="en-US" sz="3200" i="1" dirty="0" smtClean="0"/>
              <a:t> </a:t>
            </a:r>
            <a:r>
              <a:rPr lang="en-US" sz="3200" i="1" dirty="0" err="1" smtClean="0"/>
              <a:t>bảng</a:t>
            </a:r>
            <a:r>
              <a:rPr lang="en-US" sz="3200" i="1" dirty="0" smtClean="0"/>
              <a:t> </a:t>
            </a:r>
            <a:r>
              <a:rPr lang="en-US" sz="3200" i="1" dirty="0" err="1" smtClean="0"/>
              <a:t>sau</a:t>
            </a:r>
            <a:r>
              <a:rPr lang="en-US" sz="3200" i="1" dirty="0" smtClean="0"/>
              <a:t>:</a:t>
            </a:r>
            <a:endParaRPr lang="vi-VN" sz="3200" i="1" dirty="0"/>
          </a:p>
        </p:txBody>
      </p:sp>
      <p:graphicFrame>
        <p:nvGraphicFramePr>
          <p:cNvPr id="34" name="Table 33"/>
          <p:cNvGraphicFramePr>
            <a:graphicFrameLocks noGrp="1"/>
          </p:cNvGraphicFramePr>
          <p:nvPr>
            <p:extLst/>
          </p:nvPr>
        </p:nvGraphicFramePr>
        <p:xfrm>
          <a:off x="521890" y="3177919"/>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tc>
                <a:extLst>
                  <a:ext uri="{0D108BD9-81ED-4DB2-BD59-A6C34878D82A}">
                    <a16:rowId xmlns:a16="http://schemas.microsoft.com/office/drawing/2014/main" val="4129594882"/>
                  </a:ext>
                </a:extLst>
              </a:tr>
              <a:tr h="585022">
                <a:tc>
                  <a:txBody>
                    <a:bodyPr/>
                    <a:lstStyle/>
                    <a:p>
                      <a:r>
                        <a:rPr lang="en-US" sz="2800" dirty="0" err="1" smtClean="0"/>
                        <a:t>Nước</a:t>
                      </a:r>
                      <a:endParaRPr lang="vi-VN" sz="2800" dirty="0"/>
                    </a:p>
                  </a:txBody>
                  <a:tcPr anchor="ctr"/>
                </a:tc>
                <a:tc>
                  <a:txBody>
                    <a:bodyPr/>
                    <a:lstStyle/>
                    <a:p>
                      <a:endParaRPr lang="vi-VN" sz="2800" dirty="0"/>
                    </a:p>
                  </a:txBody>
                  <a:tcPr anchor="ctr"/>
                </a:tc>
                <a:tc>
                  <a:txBody>
                    <a:bodyPr/>
                    <a:lstStyle/>
                    <a:p>
                      <a:endParaRPr lang="vi-VN" sz="2800"/>
                    </a:p>
                  </a:txBody>
                  <a:tcPr anchor="ctr"/>
                </a:tc>
                <a:tc>
                  <a:txBody>
                    <a:bodyPr/>
                    <a:lstStyle/>
                    <a:p>
                      <a:endParaRPr lang="vi-VN" sz="2800" dirty="0"/>
                    </a:p>
                  </a:txBody>
                  <a:tcPr anchor="ctr"/>
                </a:tc>
                <a:extLst>
                  <a:ext uri="{0D108BD9-81ED-4DB2-BD59-A6C34878D82A}">
                    <a16:rowId xmlns:a16="http://schemas.microsoft.com/office/drawing/2014/main"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tc>
                <a:tc>
                  <a:txBody>
                    <a:bodyPr/>
                    <a:lstStyle/>
                    <a:p>
                      <a:endParaRPr lang="vi-VN" sz="2800" dirty="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dirty="0"/>
                    </a:p>
                  </a:txBody>
                  <a:tcPr anchor="ctr"/>
                </a:tc>
                <a:extLst>
                  <a:ext uri="{0D108BD9-81ED-4DB2-BD59-A6C34878D82A}">
                    <a16:rowId xmlns:a16="http://schemas.microsoft.com/office/drawing/2014/main" val="2706054187"/>
                  </a:ext>
                </a:extLst>
              </a:tr>
            </a:tbl>
          </a:graphicData>
        </a:graphic>
      </p:graphicFrame>
    </p:spTree>
    <p:extLst>
      <p:ext uri="{BB962C8B-B14F-4D97-AF65-F5344CB8AC3E}">
        <p14:creationId xmlns:p14="http://schemas.microsoft.com/office/powerpoint/2010/main" val="58308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35337" y="394378"/>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solidFill>
                      <a:schemeClr val="bg1"/>
                    </a:solidFill>
                  </a:tcP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solidFill>
                      <a:schemeClr val="bg1"/>
                    </a:solidFill>
                  </a:tcPr>
                </a:tc>
                <a:extLst>
                  <a:ext uri="{0D108BD9-81ED-4DB2-BD59-A6C34878D82A}">
                    <a16:rowId xmlns:a16="http://schemas.microsoft.com/office/drawing/2014/main" val="4129594882"/>
                  </a:ext>
                </a:extLst>
              </a:tr>
              <a:tr h="585022">
                <a:tc>
                  <a:txBody>
                    <a:bodyPr/>
                    <a:lstStyle/>
                    <a:p>
                      <a:r>
                        <a:rPr lang="en-US" sz="2800" dirty="0" err="1" smtClean="0"/>
                        <a:t>Nước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2 H</a:t>
                      </a:r>
                      <a:r>
                        <a:rPr lang="en-US" sz="2800" baseline="0" dirty="0" smtClean="0"/>
                        <a:t> </a:t>
                      </a:r>
                      <a:r>
                        <a:rPr lang="en-US" sz="2800" baseline="0" dirty="0" err="1" smtClean="0"/>
                        <a:t>và</a:t>
                      </a:r>
                      <a:r>
                        <a:rPr lang="en-US" sz="2800" baseline="0" dirty="0" smtClean="0"/>
                        <a:t> 1 O</a:t>
                      </a:r>
                      <a:endParaRPr lang="vi-VN" sz="2800" dirty="0"/>
                    </a:p>
                  </a:txBody>
                  <a:tcPr anchor="ctr">
                    <a:solidFill>
                      <a:schemeClr val="bg1"/>
                    </a:solidFill>
                  </a:tcPr>
                </a:tc>
                <a:tc>
                  <a:txBody>
                    <a:bodyPr/>
                    <a:lstStyle/>
                    <a:p>
                      <a:pPr algn="ctr"/>
                      <a:r>
                        <a:rPr lang="en-US" sz="2800" dirty="0" smtClean="0"/>
                        <a:t>H</a:t>
                      </a:r>
                      <a:r>
                        <a:rPr lang="en-US" sz="2800" baseline="-25000" dirty="0" smtClean="0"/>
                        <a:t>2</a:t>
                      </a:r>
                      <a:r>
                        <a:rPr lang="en-US" sz="2800" baseline="0" dirty="0" smtClean="0"/>
                        <a:t>O</a:t>
                      </a:r>
                      <a:endParaRPr lang="vi-VN" sz="2800" dirty="0"/>
                    </a:p>
                  </a:txBody>
                  <a:tcPr anchor="ctr">
                    <a:solidFill>
                      <a:schemeClr val="bg1"/>
                    </a:solidFill>
                  </a:tcPr>
                </a:tc>
                <a:extLst>
                  <a:ext uri="{0D108BD9-81ED-4DB2-BD59-A6C34878D82A}">
                    <a16:rowId xmlns:a16="http://schemas.microsoft.com/office/drawing/2014/main"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Na </a:t>
                      </a:r>
                      <a:r>
                        <a:rPr lang="en-US" sz="2800" dirty="0" err="1" smtClean="0"/>
                        <a:t>và</a:t>
                      </a:r>
                      <a:r>
                        <a:rPr lang="en-US" sz="2800" baseline="0" dirty="0" smtClean="0"/>
                        <a:t> 1 Cl</a:t>
                      </a:r>
                      <a:endParaRPr lang="vi-VN" sz="2800" dirty="0"/>
                    </a:p>
                  </a:txBody>
                  <a:tcPr anchor="ctr">
                    <a:solidFill>
                      <a:schemeClr val="bg1"/>
                    </a:solidFill>
                  </a:tcPr>
                </a:tc>
                <a:tc>
                  <a:txBody>
                    <a:bodyPr/>
                    <a:lstStyle/>
                    <a:p>
                      <a:pPr algn="ctr"/>
                      <a:r>
                        <a:rPr lang="en-US" sz="2800" dirty="0" err="1" smtClean="0"/>
                        <a:t>NaCl</a:t>
                      </a:r>
                      <a:endParaRPr lang="vi-VN" sz="2800" dirty="0"/>
                    </a:p>
                  </a:txBody>
                  <a:tcPr anchor="ctr">
                    <a:solidFill>
                      <a:schemeClr val="bg1"/>
                    </a:solidFill>
                  </a:tcPr>
                </a:tc>
                <a:extLst>
                  <a:ext uri="{0D108BD9-81ED-4DB2-BD59-A6C34878D82A}">
                    <a16:rowId xmlns:a16="http://schemas.microsoft.com/office/drawing/2014/main"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solidFill>
                      <a:schemeClr val="bg1"/>
                    </a:solidFill>
                  </a:tcPr>
                </a:tc>
                <a:tc>
                  <a:txBody>
                    <a:bodyPr/>
                    <a:lstStyle/>
                    <a:p>
                      <a:pPr algn="ctr"/>
                      <a:r>
                        <a:rPr lang="en-US" sz="2800" dirty="0" smtClean="0"/>
                        <a:t>3</a:t>
                      </a:r>
                      <a:endParaRPr lang="vi-VN" sz="2800" dirty="0"/>
                    </a:p>
                  </a:txBody>
                  <a:tcPr anchor="ctr">
                    <a:solidFill>
                      <a:schemeClr val="bg1"/>
                    </a:solidFill>
                  </a:tcPr>
                </a:tc>
                <a:tc>
                  <a:txBody>
                    <a:bodyPr/>
                    <a:lstStyle/>
                    <a:p>
                      <a:pPr algn="ctr"/>
                      <a:r>
                        <a:rPr lang="en-US" sz="2800" dirty="0" smtClean="0"/>
                        <a:t>1 Ca;</a:t>
                      </a:r>
                      <a:r>
                        <a:rPr lang="en-US" sz="2800" baseline="0" dirty="0" smtClean="0"/>
                        <a:t> 1 C </a:t>
                      </a:r>
                      <a:r>
                        <a:rPr lang="en-US" sz="2800" baseline="0" dirty="0" err="1" smtClean="0"/>
                        <a:t>và</a:t>
                      </a:r>
                      <a:r>
                        <a:rPr lang="en-US" sz="2800" baseline="0" dirty="0" smtClean="0"/>
                        <a:t> 3 O</a:t>
                      </a:r>
                      <a:endParaRPr lang="vi-VN" sz="2800" dirty="0"/>
                    </a:p>
                  </a:txBody>
                  <a:tcPr anchor="ctr">
                    <a:solidFill>
                      <a:schemeClr val="bg1"/>
                    </a:solidFill>
                  </a:tcPr>
                </a:tc>
                <a:tc>
                  <a:txBody>
                    <a:bodyPr/>
                    <a:lstStyle/>
                    <a:p>
                      <a:pPr algn="ctr"/>
                      <a:r>
                        <a:rPr lang="en-US" sz="2800" dirty="0" smtClean="0"/>
                        <a:t>CaCO</a:t>
                      </a:r>
                      <a:r>
                        <a:rPr lang="en-US" sz="2800" baseline="-25000" dirty="0" smtClean="0"/>
                        <a:t>3</a:t>
                      </a:r>
                      <a:endParaRPr lang="vi-VN" sz="2800" dirty="0"/>
                    </a:p>
                  </a:txBody>
                  <a:tcPr anchor="ctr">
                    <a:solidFill>
                      <a:schemeClr val="bg1"/>
                    </a:solidFill>
                  </a:tcPr>
                </a:tc>
                <a:extLst>
                  <a:ext uri="{0D108BD9-81ED-4DB2-BD59-A6C34878D82A}">
                    <a16:rowId xmlns:a16="http://schemas.microsoft.com/office/drawing/2014/main"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C </a:t>
                      </a:r>
                      <a:r>
                        <a:rPr lang="en-US" sz="2800" dirty="0" err="1" smtClean="0"/>
                        <a:t>và</a:t>
                      </a:r>
                      <a:r>
                        <a:rPr lang="en-US" sz="2800" baseline="0" dirty="0" smtClean="0"/>
                        <a:t> 2 O</a:t>
                      </a:r>
                      <a:endParaRPr lang="vi-VN" sz="2800" dirty="0"/>
                    </a:p>
                  </a:txBody>
                  <a:tcPr anchor="ctr">
                    <a:solidFill>
                      <a:schemeClr val="bg1"/>
                    </a:solidFill>
                  </a:tcPr>
                </a:tc>
                <a:tc>
                  <a:txBody>
                    <a:bodyPr/>
                    <a:lstStyle/>
                    <a:p>
                      <a:pPr algn="ctr"/>
                      <a:r>
                        <a:rPr lang="en-US" sz="2800" dirty="0" smtClean="0"/>
                        <a:t>CO</a:t>
                      </a:r>
                      <a:r>
                        <a:rPr lang="en-US" sz="2800" baseline="-25000" dirty="0" smtClean="0"/>
                        <a:t>2</a:t>
                      </a:r>
                      <a:endParaRPr lang="vi-VN" sz="2800" dirty="0"/>
                    </a:p>
                  </a:txBody>
                  <a:tcPr anchor="ctr">
                    <a:solidFill>
                      <a:schemeClr val="bg1"/>
                    </a:solidFill>
                  </a:tcPr>
                </a:tc>
                <a:extLst>
                  <a:ext uri="{0D108BD9-81ED-4DB2-BD59-A6C34878D82A}">
                    <a16:rowId xmlns:a16="http://schemas.microsoft.com/office/drawing/2014/main" val="2706054187"/>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79561" y="3840277"/>
            <a:ext cx="1244896" cy="1244896"/>
          </a:xfrm>
          <a:prstGeom prst="rect">
            <a:avLst/>
          </a:prstGeom>
        </p:spPr>
      </p:pic>
      <p:sp>
        <p:nvSpPr>
          <p:cNvPr id="7" name="TextBox 6"/>
          <p:cNvSpPr txBox="1"/>
          <p:nvPr/>
        </p:nvSpPr>
        <p:spPr>
          <a:xfrm>
            <a:off x="4132034" y="3924116"/>
            <a:ext cx="7698832" cy="1077218"/>
          </a:xfrm>
          <a:prstGeom prst="rect">
            <a:avLst/>
          </a:prstGeom>
          <a:noFill/>
        </p:spPr>
        <p:txBody>
          <a:bodyPr wrap="square" rtlCol="0">
            <a:spAutoFit/>
          </a:bodyPr>
          <a:lstStyle/>
          <a:p>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hợp</a:t>
            </a:r>
            <a:r>
              <a:rPr lang="en-US" sz="3200" i="1" dirty="0" smtClean="0"/>
              <a:t> </a:t>
            </a:r>
            <a:r>
              <a:rPr lang="en-US" sz="3200" i="1" dirty="0" err="1" smtClean="0"/>
              <a:t>chất</a:t>
            </a:r>
            <a:r>
              <a:rPr lang="en-US" sz="3200" i="1" dirty="0" smtClean="0"/>
              <a:t> </a:t>
            </a:r>
            <a:r>
              <a:rPr lang="en-US" sz="3200" i="1" dirty="0" err="1" smtClean="0"/>
              <a:t>gồm</a:t>
            </a:r>
            <a:r>
              <a:rPr lang="en-US" sz="3200" i="1" dirty="0" smtClean="0"/>
              <a:t> </a:t>
            </a:r>
            <a:r>
              <a:rPr lang="en-US" sz="3200" i="1" dirty="0" err="1" smtClean="0"/>
              <a:t>những</a:t>
            </a:r>
            <a:r>
              <a:rPr lang="en-US" sz="3200" i="1" dirty="0" smtClean="0"/>
              <a:t> </a:t>
            </a:r>
            <a:r>
              <a:rPr lang="en-US" sz="3200" i="1" dirty="0" err="1" smtClean="0"/>
              <a:t>gì</a:t>
            </a:r>
            <a:r>
              <a:rPr lang="en-US" sz="3200" i="1" dirty="0" smtClean="0"/>
              <a:t>?</a:t>
            </a:r>
            <a:endParaRPr lang="vi-VN" sz="3200" i="1" dirty="0"/>
          </a:p>
        </p:txBody>
      </p:sp>
      <p:sp>
        <p:nvSpPr>
          <p:cNvPr id="8" name="TextBox 7"/>
          <p:cNvSpPr txBox="1"/>
          <p:nvPr/>
        </p:nvSpPr>
        <p:spPr>
          <a:xfrm>
            <a:off x="3227294" y="5112067"/>
            <a:ext cx="8603572"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err="1" smtClean="0">
                <a:solidFill>
                  <a:srgbClr val="FF0000"/>
                </a:solidFill>
              </a:rPr>
              <a:t>Gồm</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 </a:t>
            </a:r>
            <a:r>
              <a:rPr lang="en-US" sz="3200" dirty="0" err="1" smtClean="0">
                <a:solidFill>
                  <a:srgbClr val="FF0000"/>
                </a:solidFill>
              </a:rPr>
              <a:t>hóa</a:t>
            </a:r>
            <a:r>
              <a:rPr lang="en-US" sz="3200" dirty="0" smtClean="0">
                <a:solidFill>
                  <a:srgbClr val="FF0000"/>
                </a:solidFill>
              </a:rPr>
              <a:t> </a:t>
            </a:r>
            <a:r>
              <a:rPr lang="en-US" sz="3200" dirty="0" err="1" smtClean="0">
                <a:solidFill>
                  <a:srgbClr val="FF0000"/>
                </a:solidFill>
              </a:rPr>
              <a:t>học</a:t>
            </a:r>
            <a:r>
              <a:rPr lang="en-US" sz="3200" dirty="0" smtClean="0">
                <a:solidFill>
                  <a:srgbClr val="FF0000"/>
                </a:solidFill>
              </a:rPr>
              <a:t> </a:t>
            </a:r>
            <a:r>
              <a:rPr lang="en-US" sz="3200" dirty="0" err="1" smtClean="0">
                <a:solidFill>
                  <a:srgbClr val="FF0000"/>
                </a:solidFill>
              </a:rPr>
              <a:t>của</a:t>
            </a:r>
            <a:r>
              <a:rPr lang="en-US" sz="3200" dirty="0" smtClean="0">
                <a:solidFill>
                  <a:srgbClr val="FF0000"/>
                </a:solidFill>
              </a:rPr>
              <a:t> </a:t>
            </a:r>
            <a:r>
              <a:rPr lang="en-US" sz="3200" dirty="0" err="1" smtClean="0">
                <a:solidFill>
                  <a:srgbClr val="FF0000"/>
                </a:solidFill>
              </a:rPr>
              <a:t>những</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tố</a:t>
            </a:r>
            <a:r>
              <a:rPr lang="en-US" sz="3200" dirty="0" smtClean="0">
                <a:solidFill>
                  <a:srgbClr val="FF0000"/>
                </a:solidFill>
              </a:rPr>
              <a:t> </a:t>
            </a:r>
            <a:r>
              <a:rPr lang="en-US" sz="3200" dirty="0" err="1" smtClean="0">
                <a:solidFill>
                  <a:srgbClr val="FF0000"/>
                </a:solidFill>
              </a:rPr>
              <a:t>tạo</a:t>
            </a:r>
            <a:r>
              <a:rPr lang="en-US" sz="3200" dirty="0" smtClean="0">
                <a:solidFill>
                  <a:srgbClr val="FF0000"/>
                </a:solidFill>
              </a:rPr>
              <a:t> </a:t>
            </a:r>
            <a:r>
              <a:rPr lang="en-US" sz="3200" dirty="0" err="1" smtClean="0">
                <a:solidFill>
                  <a:srgbClr val="FF0000"/>
                </a:solidFill>
              </a:rPr>
              <a:t>ra</a:t>
            </a:r>
            <a:r>
              <a:rPr lang="en-US" sz="3200" dirty="0" smtClean="0">
                <a:solidFill>
                  <a:srgbClr val="FF0000"/>
                </a:solidFill>
              </a:rPr>
              <a:t> </a:t>
            </a:r>
            <a:r>
              <a:rPr lang="en-US" sz="3200" dirty="0" err="1" smtClean="0">
                <a:solidFill>
                  <a:srgbClr val="FF0000"/>
                </a:solidFill>
              </a:rPr>
              <a:t>chất</a:t>
            </a:r>
            <a:r>
              <a:rPr lang="en-US" sz="3200" dirty="0" smtClean="0">
                <a:solidFill>
                  <a:srgbClr val="FF0000"/>
                </a:solidFill>
              </a:rPr>
              <a:t> </a:t>
            </a:r>
            <a:r>
              <a:rPr lang="en-US" sz="3200" dirty="0" err="1" smtClean="0">
                <a:solidFill>
                  <a:srgbClr val="FF0000"/>
                </a:solidFill>
              </a:rPr>
              <a:t>và</a:t>
            </a:r>
            <a:r>
              <a:rPr lang="en-US" sz="3200" dirty="0" smtClean="0">
                <a:solidFill>
                  <a:srgbClr val="FF0000"/>
                </a:solidFill>
              </a:rPr>
              <a:t> </a:t>
            </a:r>
            <a:r>
              <a:rPr lang="en-US" sz="3200" dirty="0" err="1" smtClean="0">
                <a:solidFill>
                  <a:srgbClr val="FF0000"/>
                </a:solidFill>
              </a:rPr>
              <a:t>kèm</a:t>
            </a:r>
            <a:r>
              <a:rPr lang="en-US" sz="3200" dirty="0" smtClean="0">
                <a:solidFill>
                  <a:srgbClr val="FF0000"/>
                </a:solidFill>
              </a:rPr>
              <a:t> </a:t>
            </a:r>
            <a:r>
              <a:rPr lang="en-US" sz="3200" dirty="0" err="1" smtClean="0">
                <a:solidFill>
                  <a:srgbClr val="FF0000"/>
                </a:solidFill>
              </a:rPr>
              <a:t>theo</a:t>
            </a:r>
            <a:r>
              <a:rPr lang="en-US" sz="3200" dirty="0" smtClean="0">
                <a:solidFill>
                  <a:srgbClr val="FF0000"/>
                </a:solidFill>
              </a:rPr>
              <a:t> </a:t>
            </a:r>
            <a:r>
              <a:rPr lang="en-US" sz="3200" dirty="0" err="1" smtClean="0">
                <a:solidFill>
                  <a:srgbClr val="FF0000"/>
                </a:solidFill>
              </a:rPr>
              <a:t>chỉ</a:t>
            </a:r>
            <a:r>
              <a:rPr lang="en-US" sz="3200" dirty="0" smtClean="0">
                <a:solidFill>
                  <a:srgbClr val="FF0000"/>
                </a:solidFill>
              </a:rPr>
              <a:t> </a:t>
            </a:r>
            <a:r>
              <a:rPr lang="en-US" sz="3200" dirty="0" err="1" smtClean="0">
                <a:solidFill>
                  <a:srgbClr val="FF0000"/>
                </a:solidFill>
              </a:rPr>
              <a:t>số</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tử</a:t>
            </a:r>
            <a:r>
              <a:rPr lang="en-US" sz="3200" dirty="0" smtClean="0">
                <a:solidFill>
                  <a:srgbClr val="FF0000"/>
                </a:solidFill>
              </a:rPr>
              <a:t> ở </a:t>
            </a:r>
            <a:r>
              <a:rPr lang="en-US" sz="3200" dirty="0" err="1" smtClean="0">
                <a:solidFill>
                  <a:srgbClr val="FF0000"/>
                </a:solidFill>
              </a:rPr>
              <a:t>dưới</a:t>
            </a:r>
            <a:r>
              <a:rPr lang="en-US" sz="3200" dirty="0" smtClean="0">
                <a:solidFill>
                  <a:srgbClr val="FF0000"/>
                </a:solidFill>
              </a:rPr>
              <a:t> </a:t>
            </a:r>
            <a:r>
              <a:rPr lang="en-US" sz="3200" dirty="0" err="1" smtClean="0">
                <a:solidFill>
                  <a:srgbClr val="FF0000"/>
                </a:solidFill>
              </a:rPr>
              <a:t>chân</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a:t>
            </a:r>
            <a:endParaRPr lang="vi-VN" sz="3200" dirty="0">
              <a:solidFill>
                <a:srgbClr val="FF0000"/>
              </a:solidFill>
            </a:endParaRPr>
          </a:p>
        </p:txBody>
      </p:sp>
    </p:spTree>
    <p:extLst>
      <p:ext uri="{BB962C8B-B14F-4D97-AF65-F5344CB8AC3E}">
        <p14:creationId xmlns:p14="http://schemas.microsoft.com/office/powerpoint/2010/main" val="69224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4248686"/>
            <a:ext cx="3383573" cy="2609314"/>
          </a:xfrm>
          <a:prstGeom prst="rect">
            <a:avLst/>
          </a:prstGeom>
        </p:spPr>
      </p:pic>
      <p:sp>
        <p:nvSpPr>
          <p:cNvPr id="5" name="Rounded Rectangular Callout 4"/>
          <p:cNvSpPr/>
          <p:nvPr/>
        </p:nvSpPr>
        <p:spPr>
          <a:xfrm>
            <a:off x="806824" y="632012"/>
            <a:ext cx="6252883" cy="2810435"/>
          </a:xfrm>
          <a:prstGeom prst="wedgeRoundRectCallout">
            <a:avLst>
              <a:gd name="adj1" fmla="val -33951"/>
              <a:gd name="adj2" fmla="val 776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a:t>
            </a:r>
            <a:r>
              <a:rPr lang="en-US" sz="2800" i="1" dirty="0" err="1" smtClean="0"/>
              <a:t>hợp</a:t>
            </a:r>
            <a:r>
              <a:rPr lang="en-US" sz="2800" i="1" dirty="0" smtClean="0"/>
              <a:t> </a:t>
            </a:r>
            <a:r>
              <a:rPr lang="en-US" sz="2800" i="1" dirty="0" err="1" smtClean="0"/>
              <a:t>chất</a:t>
            </a:r>
            <a:r>
              <a:rPr lang="en-US" sz="2800" i="1" dirty="0" smtClean="0"/>
              <a:t> </a:t>
            </a:r>
            <a:r>
              <a:rPr lang="en-US" sz="2800" i="1" dirty="0" err="1" smtClean="0"/>
              <a:t>chứa</a:t>
            </a:r>
            <a:r>
              <a:rPr lang="en-US" sz="2800" i="1" dirty="0" smtClean="0"/>
              <a:t> 2 </a:t>
            </a:r>
            <a:r>
              <a:rPr lang="en-US" sz="2800" i="1" dirty="0" err="1" smtClean="0"/>
              <a:t>nguyên</a:t>
            </a:r>
            <a:r>
              <a:rPr lang="en-US" sz="2800" i="1" dirty="0" smtClean="0"/>
              <a:t> </a:t>
            </a:r>
            <a:r>
              <a:rPr lang="en-US" sz="2800" i="1" dirty="0" err="1" smtClean="0"/>
              <a:t>tố</a:t>
            </a:r>
            <a:r>
              <a:rPr lang="en-US" sz="2800" i="1" dirty="0" smtClean="0"/>
              <a:t> </a:t>
            </a:r>
            <a:r>
              <a:rPr lang="en-US" sz="2800" i="1" dirty="0" err="1" smtClean="0"/>
              <a:t>là</a:t>
            </a:r>
            <a:r>
              <a:rPr lang="en-US" sz="2800" i="1" dirty="0" smtClean="0"/>
              <a:t> A </a:t>
            </a:r>
            <a:r>
              <a:rPr lang="en-US" sz="2800" i="1" dirty="0" err="1" smtClean="0"/>
              <a:t>và</a:t>
            </a:r>
            <a:r>
              <a:rPr lang="en-US" sz="2800" i="1" dirty="0" smtClean="0"/>
              <a:t> B,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a:t>
            </a:r>
            <a:r>
              <a:rPr lang="en-US" sz="2800" i="1" dirty="0" err="1" smtClean="0"/>
              <a:t>một</a:t>
            </a:r>
            <a:r>
              <a:rPr lang="en-US" sz="2800" i="1" dirty="0" smtClean="0"/>
              <a:t>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x, y.</a:t>
            </a:r>
          </a:p>
          <a:p>
            <a:pPr algn="ctr"/>
            <a:endParaRPr lang="en-US" sz="2800" i="1" dirty="0"/>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hợp</a:t>
            </a:r>
            <a:r>
              <a:rPr lang="en-US" sz="2800" i="1" dirty="0" smtClean="0"/>
              <a:t> </a:t>
            </a:r>
            <a:r>
              <a:rPr lang="en-US" sz="2800" i="1" dirty="0" err="1" smtClean="0"/>
              <a:t>chất</a:t>
            </a:r>
            <a:r>
              <a:rPr lang="en-US" sz="2800" i="1" dirty="0"/>
              <a:t>.</a:t>
            </a:r>
            <a:endParaRPr lang="vi-VN" sz="2800" i="1" dirty="0"/>
          </a:p>
        </p:txBody>
      </p:sp>
      <p:sp>
        <p:nvSpPr>
          <p:cNvPr id="6" name="Rounded Rectangle 5"/>
          <p:cNvSpPr/>
          <p:nvPr/>
        </p:nvSpPr>
        <p:spPr>
          <a:xfrm>
            <a:off x="3933265" y="2600184"/>
            <a:ext cx="7823200" cy="36258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r>
              <a:rPr lang="en-US" sz="2800" dirty="0" smtClean="0">
                <a:solidFill>
                  <a:schemeClr val="tx1"/>
                </a:solidFill>
                <a:latin typeface="Times New Roman" panose="02020603050405020304" pitchFamily="18" charset="0"/>
                <a:cs typeface="Times New Roman" panose="02020603050405020304" pitchFamily="18" charset="0"/>
              </a:rPr>
              <a:t>CTHH: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baseline="-25000"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hoặc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dirty="0" err="1" smtClean="0">
                <a:solidFill>
                  <a:srgbClr val="0033CC"/>
                </a:solidFill>
                <a:latin typeface="Times New Roman" panose="02020603050405020304" pitchFamily="18" charset="0"/>
                <a:cs typeface="Times New Roman" panose="02020603050405020304" pitchFamily="18" charset="0"/>
              </a:rPr>
              <a:t>C</a:t>
            </a:r>
            <a:r>
              <a:rPr lang="en-US" sz="2800" b="1" baseline="-25000" dirty="0" err="1" smtClean="0">
                <a:solidFill>
                  <a:srgbClr val="0033CC"/>
                </a:solidFill>
                <a:latin typeface="Times New Roman" panose="02020603050405020304" pitchFamily="18" charset="0"/>
                <a:cs typeface="Times New Roman" panose="02020603050405020304" pitchFamily="18" charset="0"/>
              </a:rPr>
              <a:t>z</a:t>
            </a:r>
            <a:endParaRPr lang="en-US" sz="2800" b="1" dirty="0">
              <a:solidFill>
                <a:srgbClr val="0033CC"/>
              </a:solidFill>
              <a:latin typeface="Times New Roman" panose="02020603050405020304" pitchFamily="18" charset="0"/>
              <a:cs typeface="Times New Roman" panose="02020603050405020304" pitchFamily="18" charset="0"/>
            </a:endParaRPr>
          </a:p>
          <a:p>
            <a:pPr algn="ctr"/>
            <a:r>
              <a:rPr lang="en-US" sz="2800" b="1" dirty="0" smtClean="0">
                <a:solidFill>
                  <a:srgbClr val="0033CC"/>
                </a:solidFill>
                <a:latin typeface="Times New Roman" panose="02020603050405020304" pitchFamily="18" charset="0"/>
                <a:cs typeface="Times New Roman" panose="02020603050405020304" pitchFamily="18" charset="0"/>
              </a:rPr>
              <a:t>B </a:t>
            </a:r>
            <a:r>
              <a:rPr lang="en-US" sz="2800" dirty="0" smtClean="0">
                <a:solidFill>
                  <a:schemeClr val="tx1"/>
                </a:solidFill>
                <a:latin typeface="Times New Roman" panose="02020603050405020304" pitchFamily="18" charset="0"/>
                <a:cs typeface="Times New Roman" panose="02020603050405020304" pitchFamily="18" charset="0"/>
              </a:rPr>
              <a:t>có thể là </a:t>
            </a:r>
            <a:r>
              <a:rPr lang="en-US" sz="2800" dirty="0" smtClean="0">
                <a:solidFill>
                  <a:srgbClr val="FF0000"/>
                </a:solidFill>
                <a:latin typeface="Times New Roman" panose="02020603050405020304" pitchFamily="18" charset="0"/>
                <a:cs typeface="Times New Roman" panose="02020603050405020304" pitchFamily="18" charset="0"/>
              </a:rPr>
              <a:t>nhóm nguyên tử </a:t>
            </a:r>
            <a:r>
              <a:rPr lang="en-US" sz="2800" dirty="0" smtClean="0">
                <a:solidFill>
                  <a:schemeClr val="tx1"/>
                </a:solidFill>
                <a:latin typeface="Times New Roman" panose="02020603050405020304" pitchFamily="18" charset="0"/>
                <a:cs typeface="Times New Roman" panose="02020603050405020304" pitchFamily="18" charset="0"/>
              </a:rPr>
              <a:t>và được viết ở phía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a:t>
            </a:r>
            <a:r>
              <a:rPr lang="en-US" sz="2800" b="1" dirty="0" smtClean="0">
                <a:solidFill>
                  <a:srgbClr val="0033CC"/>
                </a:solidFill>
                <a:latin typeface="Times New Roman" panose="02020603050405020304" pitchFamily="18" charset="0"/>
                <a:cs typeface="Times New Roman" panose="02020603050405020304" pitchFamily="18" charset="0"/>
              </a:rPr>
              <a:t>Ca(OH)</a:t>
            </a:r>
            <a:r>
              <a:rPr lang="en-US" sz="2800" b="1" baseline="-25000" dirty="0" smtClean="0">
                <a:solidFill>
                  <a:srgbClr val="0033CC"/>
                </a:solidFill>
                <a:latin typeface="Times New Roman" panose="02020603050405020304" pitchFamily="18" charset="0"/>
                <a:cs typeface="Times New Roman" panose="02020603050405020304" pitchFamily="18" charset="0"/>
              </a:rPr>
              <a:t>2,   </a:t>
            </a:r>
            <a:r>
              <a:rPr lang="en-US" sz="2800" b="1" dirty="0" smtClean="0">
                <a:solidFill>
                  <a:srgbClr val="0033CC"/>
                </a:solidFill>
                <a:latin typeface="Times New Roman" panose="02020603050405020304" pitchFamily="18" charset="0"/>
                <a:cs typeface="Times New Roman" panose="02020603050405020304" pitchFamily="18" charset="0"/>
              </a:rPr>
              <a:t>Al</a:t>
            </a:r>
            <a:r>
              <a:rPr lang="en-US" sz="2800" b="1" baseline="-25000" dirty="0" smtClean="0">
                <a:solidFill>
                  <a:srgbClr val="0033CC"/>
                </a:solidFill>
                <a:latin typeface="Times New Roman" panose="02020603050405020304" pitchFamily="18" charset="0"/>
                <a:cs typeface="Times New Roman" panose="02020603050405020304" pitchFamily="18" charset="0"/>
              </a:rPr>
              <a:t>2</a:t>
            </a:r>
            <a:r>
              <a:rPr lang="en-US" sz="2800" b="1" dirty="0" smtClean="0">
                <a:solidFill>
                  <a:srgbClr val="0033CC"/>
                </a:solidFill>
                <a:latin typeface="Times New Roman" panose="02020603050405020304" pitchFamily="18" charset="0"/>
                <a:cs typeface="Times New Roman" panose="02020603050405020304" pitchFamily="18" charset="0"/>
              </a:rPr>
              <a:t>(SO</a:t>
            </a:r>
            <a:r>
              <a:rPr lang="en-US" sz="2800" b="1" baseline="-25000" dirty="0" smtClean="0">
                <a:solidFill>
                  <a:srgbClr val="0033CC"/>
                </a:solidFill>
                <a:latin typeface="Times New Roman" panose="02020603050405020304" pitchFamily="18" charset="0"/>
                <a:cs typeface="Times New Roman" panose="02020603050405020304" pitchFamily="18" charset="0"/>
              </a:rPr>
              <a:t>4</a:t>
            </a:r>
            <a:r>
              <a:rPr lang="en-US" sz="2800" b="1" dirty="0" smtClean="0">
                <a:solidFill>
                  <a:srgbClr val="0033CC"/>
                </a:solidFill>
                <a:latin typeface="Times New Roman" panose="02020603050405020304" pitchFamily="18" charset="0"/>
                <a:cs typeface="Times New Roman" panose="02020603050405020304" pitchFamily="18" charset="0"/>
              </a:rPr>
              <a:t>)</a:t>
            </a:r>
            <a:r>
              <a:rPr lang="en-US" sz="2800" b="1" baseline="-25000" dirty="0" smtClean="0">
                <a:solidFill>
                  <a:srgbClr val="0033CC"/>
                </a:solidFill>
                <a:latin typeface="Times New Roman" panose="02020603050405020304" pitchFamily="18" charset="0"/>
                <a:cs typeface="Times New Roman" panose="02020603050405020304" pitchFamily="18" charset="0"/>
              </a:rPr>
              <a:t>3 ....</a:t>
            </a:r>
          </a:p>
          <a:p>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x,y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baseline="-25000" dirty="0" smtClean="0">
              <a:solidFill>
                <a:srgbClr val="0033CC"/>
              </a:solidFill>
              <a:latin typeface="Times New Roman" panose="02020603050405020304" pitchFamily="18" charset="0"/>
              <a:cs typeface="Times New Roman" panose="02020603050405020304" pitchFamily="18" charset="0"/>
            </a:endParaRPr>
          </a:p>
          <a:p>
            <a:pPr marL="342900" indent="-342900"/>
            <a:r>
              <a:rPr lang="en-US" sz="2800" dirty="0" smtClean="0">
                <a:solidFill>
                  <a:schemeClr val="tx1"/>
                </a:solidFill>
                <a:latin typeface="Times New Roman" panose="02020603050405020304" pitchFamily="18" charset="0"/>
                <a:cs typeface="Times New Roman" panose="02020603050405020304" pitchFamily="18" charset="0"/>
              </a:rPr>
              <a:t>*/ Trong hợp chất giữa kim loại và phi kim, KHHH của </a:t>
            </a:r>
            <a:r>
              <a:rPr lang="en-US" sz="2800" dirty="0" smtClean="0">
                <a:solidFill>
                  <a:srgbClr val="FF0000"/>
                </a:solidFill>
                <a:latin typeface="Times New Roman" panose="02020603050405020304" pitchFamily="18" charset="0"/>
                <a:cs typeface="Times New Roman" panose="02020603050405020304" pitchFamily="18" charset="0"/>
              </a:rPr>
              <a:t>phi kim </a:t>
            </a:r>
            <a:r>
              <a:rPr lang="en-US" sz="2800" dirty="0" smtClean="0">
                <a:solidFill>
                  <a:schemeClr val="tx1"/>
                </a:solidFill>
                <a:latin typeface="Times New Roman" panose="02020603050405020304" pitchFamily="18" charset="0"/>
                <a:cs typeface="Times New Roman" panose="02020603050405020304" pitchFamily="18" charset="0"/>
              </a:rPr>
              <a:t>viết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NaCl, CuO, FeS.... </a:t>
            </a:r>
          </a:p>
          <a:p>
            <a:pPr algn="ctr"/>
            <a:endParaRPr lang="en-US" sz="2800" dirty="0">
              <a:solidFill>
                <a:srgbClr val="0033CC"/>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82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1513"/>
            <a:ext cx="10515600" cy="1325563"/>
          </a:xfrm>
        </p:spPr>
        <p:txBody>
          <a:bodyPr>
            <a:normAutofit/>
          </a:bodyPr>
          <a:lstStyle/>
          <a:p>
            <a:pPr algn="ctr"/>
            <a:r>
              <a:rPr lang="en-US" sz="3600" b="1" dirty="0" smtClean="0">
                <a:latin typeface="Times New Roman" panose="02020603050405020304" pitchFamily="18" charset="0"/>
                <a:cs typeface="Times New Roman" panose="02020603050405020304" pitchFamily="18" charset="0"/>
              </a:rPr>
              <a:t>PHIẾU HỌC TẬP 1</a:t>
            </a:r>
            <a:endParaRPr lang="en-US" sz="36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6229750"/>
              </p:ext>
            </p:extLst>
          </p:nvPr>
        </p:nvGraphicFramePr>
        <p:xfrm>
          <a:off x="838200" y="2821577"/>
          <a:ext cx="10515600" cy="2873830"/>
        </p:xfrm>
        <a:graphic>
          <a:graphicData uri="http://schemas.openxmlformats.org/drawingml/2006/table">
            <a:tbl>
              <a:tblPr>
                <a:tableStyleId>{5C22544A-7EE6-4342-B048-85BDC9FD1C3A}</a:tableStyleId>
              </a:tblPr>
              <a:tblGrid>
                <a:gridCol w="4398781">
                  <a:extLst>
                    <a:ext uri="{9D8B030D-6E8A-4147-A177-3AD203B41FA5}">
                      <a16:colId xmlns:a16="http://schemas.microsoft.com/office/drawing/2014/main" val="1944574268"/>
                    </a:ext>
                  </a:extLst>
                </a:gridCol>
                <a:gridCol w="3236817">
                  <a:extLst>
                    <a:ext uri="{9D8B030D-6E8A-4147-A177-3AD203B41FA5}">
                      <a16:colId xmlns:a16="http://schemas.microsoft.com/office/drawing/2014/main" val="204866149"/>
                    </a:ext>
                  </a:extLst>
                </a:gridCol>
                <a:gridCol w="2880002">
                  <a:extLst>
                    <a:ext uri="{9D8B030D-6E8A-4147-A177-3AD203B41FA5}">
                      <a16:colId xmlns:a16="http://schemas.microsoft.com/office/drawing/2014/main" val="951311726"/>
                    </a:ext>
                  </a:extLst>
                </a:gridCol>
              </a:tblGrid>
              <a:tr h="688100">
                <a:tc>
                  <a:txBody>
                    <a:bodyPr/>
                    <a:lstStyle/>
                    <a:p>
                      <a:pPr lvl="0" indent="254000" algn="ctr">
                        <a:lnSpc>
                          <a:spcPct val="132000"/>
                        </a:lnSpc>
                        <a:spcAft>
                          <a:spcPts val="0"/>
                        </a:spcAft>
                      </a:pPr>
                      <a:r>
                        <a:rPr lang="vi-VN" sz="1800" b="1" dirty="0">
                          <a:effectLst/>
                          <a:latin typeface="+mj-lt"/>
                        </a:rPr>
                        <a:t>Các hợp chất thông dụng</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Nguyên tố hoá học tạo nên hợp ch</a:t>
                      </a:r>
                      <a:r>
                        <a:rPr lang="en-US" sz="1800" b="1" dirty="0">
                          <a:effectLst/>
                          <a:latin typeface="+mj-lt"/>
                        </a:rPr>
                        <a:t>ấ</a:t>
                      </a:r>
                      <a:r>
                        <a:rPr lang="vi-VN" sz="1800" b="1" dirty="0">
                          <a:effectLst/>
                          <a:latin typeface="+mj-lt"/>
                        </a:rPr>
                        <a:t>t</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Số nguyên tử của mỗi nguyên tố</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33084116"/>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Ammonia, </a:t>
                      </a:r>
                      <a:r>
                        <a:rPr lang="vi-VN" sz="1600" dirty="0">
                          <a:effectLst/>
                          <a:latin typeface="Times New Roman" panose="02020603050405020304" pitchFamily="18" charset="0"/>
                          <a:cs typeface="Times New Roman" panose="02020603050405020304" pitchFamily="18" charset="0"/>
                        </a:rPr>
                        <a:t>NH</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464946398"/>
                  </a:ext>
                </a:extLst>
              </a:tr>
              <a:tr h="440865">
                <a:tc>
                  <a:txBody>
                    <a:bodyPr/>
                    <a:lstStyle/>
                    <a:p>
                      <a:pPr indent="254000">
                        <a:lnSpc>
                          <a:spcPct val="132000"/>
                        </a:lnSpc>
                        <a:spcAft>
                          <a:spcPts val="0"/>
                        </a:spcAft>
                      </a:pPr>
                      <a:r>
                        <a:rPr lang="en-US" sz="1600" dirty="0" err="1">
                          <a:effectLst/>
                          <a:latin typeface="Times New Roman" panose="02020603050405020304" pitchFamily="18" charset="0"/>
                          <a:cs typeface="Times New Roman" panose="02020603050405020304" pitchFamily="18" charset="0"/>
                        </a:rPr>
                        <a:t>Saccharose</a:t>
                      </a:r>
                      <a:r>
                        <a:rPr lang="en-US" sz="1600" dirty="0">
                          <a:effectLst/>
                          <a:latin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cs typeface="Times New Roman" panose="02020603050405020304" pitchFamily="18" charset="0"/>
                        </a:rPr>
                        <a:t>(đường ăn), </a:t>
                      </a:r>
                      <a:r>
                        <a:rPr lang="en-US" sz="1600" dirty="0">
                          <a:effectLst/>
                          <a:latin typeface="Times New Roman" panose="02020603050405020304" pitchFamily="18" charset="0"/>
                          <a:cs typeface="Times New Roman" panose="02020603050405020304" pitchFamily="18" charset="0"/>
                        </a:rPr>
                        <a:t>C</a:t>
                      </a:r>
                      <a:r>
                        <a:rPr lang="en-US" sz="1600" baseline="-25000" dirty="0">
                          <a:effectLst/>
                          <a:latin typeface="Times New Roman" panose="02020603050405020304" pitchFamily="18" charset="0"/>
                          <a:cs typeface="Times New Roman" panose="02020603050405020304" pitchFamily="18" charset="0"/>
                        </a:rPr>
                        <a:t>12</a:t>
                      </a:r>
                      <a:r>
                        <a:rPr lang="vi-VN" sz="1600" dirty="0">
                          <a:effectLst/>
                          <a:latin typeface="Times New Roman" panose="02020603050405020304" pitchFamily="18" charset="0"/>
                          <a:cs typeface="Times New Roman" panose="02020603050405020304" pitchFamily="18" charset="0"/>
                        </a:rPr>
                        <a:t>H</a:t>
                      </a:r>
                      <a:r>
                        <a:rPr lang="vi-VN" sz="1600" baseline="-25000" dirty="0">
                          <a:effectLst/>
                          <a:latin typeface="Times New Roman" panose="02020603050405020304" pitchFamily="18" charset="0"/>
                          <a:cs typeface="Times New Roman" panose="02020603050405020304" pitchFamily="18" charset="0"/>
                        </a:rPr>
                        <a:t>22</a:t>
                      </a:r>
                      <a:r>
                        <a:rPr lang="vi-VN" sz="1600" dirty="0">
                          <a:effectLst/>
                          <a:latin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546490665"/>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chloride </a:t>
                      </a:r>
                      <a:r>
                        <a:rPr lang="vi-VN" sz="1600" dirty="0">
                          <a:effectLst/>
                          <a:latin typeface="Times New Roman" panose="02020603050405020304" pitchFamily="18" charset="0"/>
                          <a:cs typeface="Times New Roman" panose="02020603050405020304" pitchFamily="18" charset="0"/>
                        </a:rPr>
                        <a:t>(muối ăn), NaCl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34192690"/>
                  </a:ext>
                </a:extLst>
              </a:tr>
              <a:tr h="431020">
                <a:tc>
                  <a:txBody>
                    <a:bodyPr/>
                    <a:lstStyle/>
                    <a:p>
                      <a:pPr indent="254000">
                        <a:lnSpc>
                          <a:spcPct val="132000"/>
                        </a:lnSpc>
                        <a:spcAft>
                          <a:spcPts val="0"/>
                        </a:spcAft>
                      </a:pPr>
                      <a:r>
                        <a:rPr lang="vi-VN" sz="1600" dirty="0">
                          <a:effectLst/>
                          <a:latin typeface="Times New Roman" panose="02020603050405020304" pitchFamily="18" charset="0"/>
                          <a:cs typeface="Times New Roman" panose="02020603050405020304" pitchFamily="18" charset="0"/>
                        </a:rPr>
                        <a:t>Nước, </a:t>
                      </a:r>
                      <a:r>
                        <a:rPr lang="vi-VN" sz="1600" dirty="0" smtClean="0">
                          <a:effectLst/>
                          <a:latin typeface="Times New Roman" panose="02020603050405020304" pitchFamily="18" charset="0"/>
                          <a:cs typeface="Times New Roman" panose="02020603050405020304" pitchFamily="18" charset="0"/>
                        </a:rPr>
                        <a:t>H</a:t>
                      </a:r>
                      <a:r>
                        <a:rPr lang="en-US" sz="1600" baseline="-25000" dirty="0" smtClean="0">
                          <a:effectLst/>
                          <a:latin typeface="Times New Roman" panose="02020603050405020304" pitchFamily="18" charset="0"/>
                          <a:cs typeface="Times New Roman" panose="02020603050405020304" pitchFamily="18" charset="0"/>
                        </a:rPr>
                        <a:t>2</a:t>
                      </a:r>
                      <a:r>
                        <a:rPr lang="en-US" sz="1600" dirty="0" smtClean="0">
                          <a:effectLst/>
                          <a:latin typeface="Times New Roman" panose="02020603050405020304" pitchFamily="18" charset="0"/>
                          <a:cs typeface="Times New Roman" panose="02020603050405020304" pitchFamily="18" charset="0"/>
                        </a:rPr>
                        <a:t>O</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14814417"/>
                  </a:ext>
                </a:extLst>
              </a:tr>
              <a:tr h="451805">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bicarbonate, </a:t>
                      </a:r>
                      <a:r>
                        <a:rPr lang="vi-VN" sz="1600" dirty="0">
                          <a:effectLst/>
                          <a:latin typeface="Times New Roman" panose="02020603050405020304" pitchFamily="18" charset="0"/>
                          <a:cs typeface="Times New Roman" panose="02020603050405020304" pitchFamily="18" charset="0"/>
                        </a:rPr>
                        <a:t>NaHCO</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786982316"/>
                  </a:ext>
                </a:extLst>
              </a:tr>
            </a:tbl>
          </a:graphicData>
        </a:graphic>
      </p:graphicFrame>
      <p:sp>
        <p:nvSpPr>
          <p:cNvPr id="5" name="TextBox 4"/>
          <p:cNvSpPr txBox="1"/>
          <p:nvPr/>
        </p:nvSpPr>
        <p:spPr>
          <a:xfrm>
            <a:off x="838200" y="2187076"/>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111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32" y="478219"/>
            <a:ext cx="11321253" cy="5846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4" y="1289133"/>
            <a:ext cx="5302055" cy="4224745"/>
          </a:xfrm>
          <a:prstGeom prst="rect">
            <a:avLst/>
          </a:prstGeom>
        </p:spPr>
      </p:pic>
      <p:sp>
        <p:nvSpPr>
          <p:cNvPr id="6" name="TextBox 5"/>
          <p:cNvSpPr txBox="1"/>
          <p:nvPr/>
        </p:nvSpPr>
        <p:spPr>
          <a:xfrm>
            <a:off x="2093216" y="4692421"/>
            <a:ext cx="3380830" cy="80021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CTHH của nước: </a:t>
            </a:r>
            <a:r>
              <a:rPr lang="en-US" sz="2800" b="1" dirty="0">
                <a:solidFill>
                  <a:srgbClr val="0033CC"/>
                </a:solidFill>
                <a:latin typeface="Times New Roman" panose="02020603050405020304" pitchFamily="18" charset="0"/>
                <a:cs typeface="Times New Roman" panose="02020603050405020304" pitchFamily="18" charset="0"/>
              </a:rPr>
              <a:t>H</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O</a:t>
            </a:r>
          </a:p>
          <a:p>
            <a:endParaRPr lang="en-US" dirty="0"/>
          </a:p>
        </p:txBody>
      </p:sp>
      <p:sp>
        <p:nvSpPr>
          <p:cNvPr id="7" name="Cloud 6"/>
          <p:cNvSpPr/>
          <p:nvPr/>
        </p:nvSpPr>
        <p:spPr>
          <a:xfrm>
            <a:off x="7081645" y="-8509"/>
            <a:ext cx="5096435" cy="259528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Nước</a:t>
            </a:r>
            <a:r>
              <a:rPr lang="en-US" sz="3200" i="1" dirty="0" smtClean="0"/>
              <a:t> </a:t>
            </a:r>
            <a:r>
              <a:rPr lang="en-US" sz="3200" i="1" dirty="0" err="1" smtClean="0"/>
              <a:t>cho</a:t>
            </a:r>
            <a:r>
              <a:rPr lang="en-US" sz="3200" i="1" dirty="0" smtClean="0"/>
              <a:t> ta </a:t>
            </a:r>
            <a:r>
              <a:rPr lang="en-US" sz="3200" i="1" dirty="0" err="1" smtClean="0"/>
              <a:t>biết</a:t>
            </a:r>
            <a:r>
              <a:rPr lang="en-US" sz="3200" i="1" dirty="0" smtClean="0"/>
              <a:t> </a:t>
            </a:r>
            <a:r>
              <a:rPr lang="en-US" sz="3200" i="1" dirty="0" err="1" smtClean="0"/>
              <a:t>những</a:t>
            </a:r>
            <a:r>
              <a:rPr lang="en-US" sz="3200" i="1" dirty="0" smtClean="0"/>
              <a:t> </a:t>
            </a:r>
            <a:r>
              <a:rPr lang="en-US" sz="3200" i="1" dirty="0" err="1" smtClean="0"/>
              <a:t>thông</a:t>
            </a:r>
            <a:r>
              <a:rPr lang="en-US" sz="3200" i="1" dirty="0" smtClean="0"/>
              <a:t> tin </a:t>
            </a:r>
            <a:r>
              <a:rPr lang="en-US" sz="3200" i="1" dirty="0" err="1" smtClean="0"/>
              <a:t>gì</a:t>
            </a:r>
            <a:r>
              <a:rPr lang="en-US" sz="3200" i="1" dirty="0"/>
              <a:t>?</a:t>
            </a:r>
            <a:endParaRPr lang="vi-VN" sz="3200" i="1" dirty="0"/>
          </a:p>
        </p:txBody>
      </p:sp>
      <p:sp>
        <p:nvSpPr>
          <p:cNvPr id="8" name="TextBox 7"/>
          <p:cNvSpPr txBox="1"/>
          <p:nvPr/>
        </p:nvSpPr>
        <p:spPr>
          <a:xfrm>
            <a:off x="6450512" y="1970343"/>
            <a:ext cx="4710547" cy="2862322"/>
          </a:xfrm>
          <a:prstGeom prst="rect">
            <a:avLst/>
          </a:prstGeom>
          <a:noFill/>
        </p:spPr>
        <p:txBody>
          <a:bodyPr wrap="square" rtlCol="0">
            <a:spAutoFit/>
          </a:bodyPr>
          <a:lstStyle/>
          <a:p>
            <a:pPr marL="571500" indent="-571500">
              <a:buFontTx/>
              <a:buChar char="-"/>
            </a:pPr>
            <a:r>
              <a:rPr lang="en-US" sz="3600" dirty="0" err="1" smtClean="0"/>
              <a:t>Nước</a:t>
            </a:r>
            <a:r>
              <a:rPr lang="en-US" sz="3600" dirty="0" smtClean="0"/>
              <a:t> do </a:t>
            </a:r>
            <a:r>
              <a:rPr lang="en-US" sz="3600" dirty="0" err="1" smtClean="0"/>
              <a:t>nguyên</a:t>
            </a:r>
            <a:r>
              <a:rPr lang="en-US" sz="3600" dirty="0" smtClean="0"/>
              <a:t> </a:t>
            </a:r>
            <a:r>
              <a:rPr lang="en-US" sz="3600" dirty="0" err="1" smtClean="0"/>
              <a:t>tố</a:t>
            </a:r>
            <a:r>
              <a:rPr lang="en-US" sz="3600" dirty="0" smtClean="0"/>
              <a:t> H </a:t>
            </a:r>
            <a:r>
              <a:rPr lang="en-US" sz="3600" dirty="0" err="1" smtClean="0"/>
              <a:t>và</a:t>
            </a:r>
            <a:r>
              <a:rPr lang="en-US" sz="3600" dirty="0" smtClean="0"/>
              <a:t> O </a:t>
            </a:r>
            <a:r>
              <a:rPr lang="en-US" sz="3600" dirty="0" err="1" smtClean="0"/>
              <a:t>tạo</a:t>
            </a:r>
            <a:r>
              <a:rPr lang="en-US" sz="3600" dirty="0" smtClean="0"/>
              <a:t> </a:t>
            </a:r>
            <a:r>
              <a:rPr lang="en-US" sz="3600" dirty="0" err="1" smtClean="0"/>
              <a:t>nên</a:t>
            </a:r>
            <a:r>
              <a:rPr lang="en-US" sz="3600" dirty="0" smtClean="0"/>
              <a:t>.</a:t>
            </a:r>
          </a:p>
          <a:p>
            <a:pPr marL="571500" indent="-571500">
              <a:buFontTx/>
              <a:buChar char="-"/>
            </a:pPr>
            <a:r>
              <a:rPr lang="en-US" sz="3600" dirty="0" err="1" smtClean="0"/>
              <a:t>Trong</a:t>
            </a:r>
            <a:r>
              <a:rPr lang="en-US" sz="3600" dirty="0" smtClean="0"/>
              <a:t> </a:t>
            </a:r>
            <a:r>
              <a:rPr lang="en-US" sz="3600" dirty="0" err="1" smtClean="0"/>
              <a:t>phân</a:t>
            </a:r>
            <a:r>
              <a:rPr lang="en-US" sz="3600" dirty="0" smtClean="0"/>
              <a:t> </a:t>
            </a:r>
            <a:r>
              <a:rPr lang="en-US" sz="3600" dirty="0" err="1" smtClean="0"/>
              <a:t>tử</a:t>
            </a:r>
            <a:r>
              <a:rPr lang="en-US" sz="3600" dirty="0" smtClean="0"/>
              <a:t> </a:t>
            </a:r>
            <a:r>
              <a:rPr lang="en-US" sz="3600" dirty="0" err="1" smtClean="0"/>
              <a:t>có</a:t>
            </a:r>
            <a:r>
              <a:rPr lang="en-US" sz="3600" dirty="0" smtClean="0"/>
              <a:t> 2 H </a:t>
            </a:r>
            <a:r>
              <a:rPr lang="en-US" sz="3600" dirty="0" err="1" smtClean="0"/>
              <a:t>và</a:t>
            </a:r>
            <a:r>
              <a:rPr lang="en-US" sz="3600" dirty="0" smtClean="0"/>
              <a:t> 1 O.</a:t>
            </a:r>
          </a:p>
          <a:p>
            <a:pPr marL="571500" indent="-571500">
              <a:buFontTx/>
              <a:buChar char="-"/>
            </a:pPr>
            <a:r>
              <a:rPr lang="en-US" sz="3600" dirty="0" smtClean="0"/>
              <a:t>PTK: 18 </a:t>
            </a:r>
            <a:r>
              <a:rPr lang="en-US" sz="3600" dirty="0" err="1" smtClean="0"/>
              <a:t>amu</a:t>
            </a:r>
            <a:r>
              <a:rPr lang="en-US" sz="3600" dirty="0" smtClean="0"/>
              <a:t>.</a:t>
            </a:r>
            <a:endParaRPr lang="vi-VN" sz="3600" dirty="0"/>
          </a:p>
        </p:txBody>
      </p:sp>
    </p:spTree>
    <p:extLst>
      <p:ext uri="{BB962C8B-B14F-4D97-AF65-F5344CB8AC3E}">
        <p14:creationId xmlns:p14="http://schemas.microsoft.com/office/powerpoint/2010/main" val="264383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9" y="896230"/>
            <a:ext cx="11321253" cy="5846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59" y="3653391"/>
            <a:ext cx="7760881" cy="1944793"/>
          </a:xfrm>
          <a:prstGeom prst="rect">
            <a:avLst/>
          </a:prstGeom>
        </p:spPr>
      </p:pic>
      <p:sp>
        <p:nvSpPr>
          <p:cNvPr id="2" name="TextBox 1"/>
          <p:cNvSpPr txBox="1"/>
          <p:nvPr/>
        </p:nvSpPr>
        <p:spPr>
          <a:xfrm>
            <a:off x="1542334" y="1486249"/>
            <a:ext cx="9386047"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smtClean="0"/>
              <a:t>Công</a:t>
            </a:r>
            <a:r>
              <a:rPr lang="en-US" sz="3600" dirty="0" smtClean="0"/>
              <a:t> </a:t>
            </a:r>
            <a:r>
              <a:rPr lang="en-US" sz="3600" dirty="0" err="1" smtClean="0"/>
              <a:t>thức</a:t>
            </a:r>
            <a:r>
              <a:rPr lang="en-US" sz="3600" dirty="0" smtClean="0"/>
              <a:t> </a:t>
            </a:r>
            <a:r>
              <a:rPr lang="en-US" sz="3600" dirty="0" err="1" smtClean="0"/>
              <a:t>hóa</a:t>
            </a:r>
            <a:r>
              <a:rPr lang="en-US" sz="3600" dirty="0" smtClean="0"/>
              <a:t> </a:t>
            </a:r>
            <a:r>
              <a:rPr lang="en-US" sz="3600" dirty="0" err="1" smtClean="0"/>
              <a:t>học</a:t>
            </a:r>
            <a:r>
              <a:rPr lang="en-US" sz="3600" dirty="0" smtClean="0"/>
              <a:t> </a:t>
            </a:r>
            <a:r>
              <a:rPr lang="en-US" sz="3600" dirty="0" err="1" smtClean="0"/>
              <a:t>cho</a:t>
            </a:r>
            <a:r>
              <a:rPr lang="en-US" sz="3600" dirty="0" smtClean="0"/>
              <a:t> ta </a:t>
            </a:r>
            <a:r>
              <a:rPr lang="en-US" sz="3600" dirty="0" err="1" smtClean="0"/>
              <a:t>biết</a:t>
            </a:r>
            <a:r>
              <a:rPr lang="en-US" sz="3600" dirty="0" smtClean="0"/>
              <a:t> </a:t>
            </a:r>
            <a:r>
              <a:rPr lang="en-US" sz="3600" dirty="0" err="1" smtClean="0"/>
              <a:t>được</a:t>
            </a:r>
            <a:r>
              <a:rPr lang="en-US" sz="3600" dirty="0" smtClean="0"/>
              <a:t>:</a:t>
            </a:r>
          </a:p>
          <a:p>
            <a:pPr marL="1143000" indent="-577850">
              <a:buFont typeface="Wingdings" panose="05000000000000000000" pitchFamily="2" charset="2"/>
              <a:buChar char="v"/>
            </a:pPr>
            <a:r>
              <a:rPr lang="en-US" sz="3600" dirty="0" err="1" smtClean="0"/>
              <a:t>Tên</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tạo</a:t>
            </a:r>
            <a:r>
              <a:rPr lang="en-US" sz="3600" dirty="0" smtClean="0"/>
              <a:t> </a:t>
            </a:r>
            <a:r>
              <a:rPr lang="en-US" sz="3600" dirty="0" err="1" smtClean="0"/>
              <a:t>nên</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Số</a:t>
            </a:r>
            <a:r>
              <a:rPr lang="en-US" sz="3600" dirty="0" smtClean="0"/>
              <a:t> </a:t>
            </a:r>
            <a:r>
              <a:rPr lang="en-US" sz="3600" dirty="0" err="1" smtClean="0"/>
              <a:t>nguyên</a:t>
            </a:r>
            <a:r>
              <a:rPr lang="en-US" sz="3600" dirty="0" smtClean="0"/>
              <a:t> </a:t>
            </a:r>
            <a:r>
              <a:rPr lang="en-US" sz="3600" dirty="0" err="1" smtClean="0"/>
              <a:t>tử</a:t>
            </a:r>
            <a:r>
              <a:rPr lang="en-US" sz="3600" dirty="0" smtClean="0"/>
              <a:t> </a:t>
            </a:r>
            <a:r>
              <a:rPr lang="en-US" sz="3600" dirty="0" err="1" smtClean="0"/>
              <a:t>mỗi</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có</a:t>
            </a:r>
            <a:r>
              <a:rPr lang="en-US" sz="3600" dirty="0" smtClean="0"/>
              <a:t> </a:t>
            </a:r>
            <a:r>
              <a:rPr lang="en-US" sz="3600" dirty="0" err="1" smtClean="0"/>
              <a:t>trong</a:t>
            </a:r>
            <a:r>
              <a:rPr lang="en-US" sz="3600" dirty="0" smtClean="0"/>
              <a:t> 1 </a:t>
            </a:r>
            <a:r>
              <a:rPr lang="en-US" sz="3600" dirty="0" err="1" smtClean="0"/>
              <a:t>phân</a:t>
            </a:r>
            <a:r>
              <a:rPr lang="en-US" sz="3600" dirty="0" smtClean="0"/>
              <a:t> </a:t>
            </a:r>
            <a:r>
              <a:rPr lang="en-US" sz="3600" dirty="0" err="1" smtClean="0"/>
              <a:t>tử</a:t>
            </a:r>
            <a:r>
              <a:rPr lang="en-US" sz="3600" dirty="0" smtClean="0"/>
              <a:t> </a:t>
            </a:r>
            <a:r>
              <a:rPr lang="en-US" sz="3600" dirty="0" err="1" smtClean="0"/>
              <a:t>của</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Phân</a:t>
            </a:r>
            <a:r>
              <a:rPr lang="en-US" sz="3600" dirty="0" smtClean="0"/>
              <a:t> </a:t>
            </a:r>
            <a:r>
              <a:rPr lang="en-US" sz="3600" dirty="0" err="1" smtClean="0"/>
              <a:t>tử</a:t>
            </a:r>
            <a:r>
              <a:rPr lang="en-US" sz="3600" dirty="0" smtClean="0"/>
              <a:t> </a:t>
            </a:r>
            <a:r>
              <a:rPr lang="en-US" sz="3600" dirty="0" err="1" smtClean="0"/>
              <a:t>khối</a:t>
            </a:r>
            <a:r>
              <a:rPr lang="en-US" sz="3600" dirty="0" smtClean="0"/>
              <a:t> </a:t>
            </a:r>
            <a:r>
              <a:rPr lang="en-US" sz="3600" dirty="0" err="1" smtClean="0"/>
              <a:t>của</a:t>
            </a:r>
            <a:r>
              <a:rPr lang="en-US" sz="3600" dirty="0" smtClean="0"/>
              <a:t> </a:t>
            </a:r>
            <a:r>
              <a:rPr lang="en-US" sz="3600" dirty="0" err="1" smtClean="0"/>
              <a:t>chất</a:t>
            </a:r>
            <a:r>
              <a:rPr lang="en-US" sz="3600" dirty="0" smtClean="0"/>
              <a:t>.</a:t>
            </a:r>
            <a:endParaRPr lang="vi-VN" sz="3600" dirty="0"/>
          </a:p>
        </p:txBody>
      </p:sp>
      <p:sp>
        <p:nvSpPr>
          <p:cNvPr id="5" name="object 63"/>
          <p:cNvSpPr txBox="1"/>
          <p:nvPr/>
        </p:nvSpPr>
        <p:spPr>
          <a:xfrm>
            <a:off x="1072071" y="1083920"/>
            <a:ext cx="8407652" cy="632651"/>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3. Ý </a:t>
            </a:r>
            <a:r>
              <a:rPr lang="en-US" sz="4000" b="1" spc="-400" dirty="0" err="1" smtClean="0">
                <a:solidFill>
                  <a:srgbClr val="253D68"/>
                </a:solidFill>
                <a:latin typeface="Verdana"/>
                <a:cs typeface="Verdana"/>
              </a:rPr>
              <a:t>nghĩa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CTHH</a:t>
            </a:r>
          </a:p>
        </p:txBody>
      </p:sp>
    </p:spTree>
    <p:extLst>
      <p:ext uri="{BB962C8B-B14F-4D97-AF65-F5344CB8AC3E}">
        <p14:creationId xmlns:p14="http://schemas.microsoft.com/office/powerpoint/2010/main" val="111030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24" y="3121199"/>
            <a:ext cx="8317310" cy="3345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423" y="3121200"/>
            <a:ext cx="2499577" cy="3736800"/>
          </a:xfrm>
          <a:prstGeom prst="rect">
            <a:avLst/>
          </a:prstGeom>
        </p:spPr>
      </p:pic>
      <p:sp>
        <p:nvSpPr>
          <p:cNvPr id="6" name="Cloud Callout 5"/>
          <p:cNvSpPr/>
          <p:nvPr/>
        </p:nvSpPr>
        <p:spPr>
          <a:xfrm>
            <a:off x="4932164" y="697350"/>
            <a:ext cx="4760259" cy="2423849"/>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a:t>
            </a:r>
            <a:r>
              <a:rPr lang="en-US" sz="2000" dirty="0"/>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a:t>
            </a: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xit" presetSubtype="10" fill="hold" grpId="1"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3: </a:t>
            </a:r>
            <a:r>
              <a:rPr lang="en-US" sz="4000" dirty="0" err="1" smtClean="0"/>
              <a:t>Nêu</a:t>
            </a:r>
            <a:r>
              <a:rPr lang="en-US" sz="4000" dirty="0" smtClean="0"/>
              <a:t> ý </a:t>
            </a:r>
            <a:r>
              <a:rPr lang="en-US" sz="4000" dirty="0" err="1" smtClean="0"/>
              <a:t>nghĩa</a:t>
            </a:r>
            <a:r>
              <a:rPr lang="en-US" sz="4000" dirty="0" smtClean="0"/>
              <a:t> </a:t>
            </a:r>
            <a:r>
              <a:rPr lang="en-US" sz="4000" dirty="0" err="1" smtClean="0"/>
              <a:t>của</a:t>
            </a:r>
            <a:r>
              <a:rPr lang="en-US" sz="4000" dirty="0" smtClean="0"/>
              <a:t> CTHH </a:t>
            </a:r>
            <a:r>
              <a:rPr lang="en-US" sz="4000" dirty="0" err="1" smtClean="0"/>
              <a:t>sau</a:t>
            </a:r>
            <a:r>
              <a:rPr lang="en-US" sz="4000" dirty="0" smtClean="0"/>
              <a:t>:</a:t>
            </a:r>
            <a:endParaRPr lang="vi-VN" sz="4000" b="1" dirty="0"/>
          </a:p>
        </p:txBody>
      </p:sp>
      <p:sp>
        <p:nvSpPr>
          <p:cNvPr id="2" name="Rounded Rectangle 1"/>
          <p:cNvSpPr/>
          <p:nvPr/>
        </p:nvSpPr>
        <p:spPr>
          <a:xfrm>
            <a:off x="1955409" y="1089212"/>
            <a:ext cx="8314006" cy="12640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14350" indent="-514350">
              <a:buAutoNum type="alphaLcParenR"/>
            </a:pPr>
            <a:r>
              <a:rPr lang="en-US" sz="3200" dirty="0" err="1" smtClean="0"/>
              <a:t>Sunfuric</a:t>
            </a:r>
            <a:r>
              <a:rPr lang="en-US" sz="3200" dirty="0" smtClean="0"/>
              <a:t> </a:t>
            </a:r>
            <a:r>
              <a:rPr lang="en-US" sz="3200" dirty="0" err="1" smtClean="0"/>
              <a:t>acide</a:t>
            </a:r>
            <a:r>
              <a:rPr lang="en-US" sz="3200" dirty="0" smtClean="0"/>
              <a:t>: H</a:t>
            </a:r>
            <a:r>
              <a:rPr lang="en-US" sz="3200" baseline="-25000" dirty="0" smtClean="0"/>
              <a:t>2</a:t>
            </a:r>
            <a:r>
              <a:rPr lang="en-US" sz="3200" dirty="0" smtClean="0"/>
              <a:t>SO</a:t>
            </a:r>
            <a:r>
              <a:rPr lang="en-US" sz="3200" baseline="-25000" dirty="0" smtClean="0"/>
              <a:t>4</a:t>
            </a:r>
            <a:endParaRPr lang="en-US" sz="3200" dirty="0" smtClean="0"/>
          </a:p>
          <a:p>
            <a:pPr marL="514350" indent="-514350">
              <a:buAutoNum type="alphaLcParenR"/>
            </a:pPr>
            <a:r>
              <a:rPr lang="en-US" sz="3200" dirty="0" err="1" smtClean="0"/>
              <a:t>Điphotphorus</a:t>
            </a:r>
            <a:r>
              <a:rPr lang="en-US" sz="3200" dirty="0" smtClean="0"/>
              <a:t> </a:t>
            </a:r>
            <a:r>
              <a:rPr lang="en-US" sz="3200" dirty="0" err="1" smtClean="0"/>
              <a:t>pentaoxide</a:t>
            </a:r>
            <a:r>
              <a:rPr lang="en-US" sz="3200" dirty="0" smtClean="0"/>
              <a:t>: P</a:t>
            </a:r>
            <a:r>
              <a:rPr lang="en-US" sz="3200" baseline="-25000" dirty="0" smtClean="0"/>
              <a:t>2</a:t>
            </a:r>
            <a:r>
              <a:rPr lang="en-US" sz="3200" dirty="0" smtClean="0"/>
              <a:t>O</a:t>
            </a:r>
            <a:r>
              <a:rPr lang="en-US" sz="3200" baseline="-25000" dirty="0"/>
              <a:t>5</a:t>
            </a:r>
            <a:endParaRPr lang="vi-VN" sz="3200" dirty="0"/>
          </a:p>
        </p:txBody>
      </p:sp>
      <p:sp>
        <p:nvSpPr>
          <p:cNvPr id="3" name="Rectangle 2"/>
          <p:cNvSpPr/>
          <p:nvPr/>
        </p:nvSpPr>
        <p:spPr>
          <a:xfrm>
            <a:off x="6287224" y="2565750"/>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P</a:t>
            </a:r>
            <a:r>
              <a:rPr lang="en-US" sz="3200" baseline="-25000" dirty="0" smtClean="0"/>
              <a:t>2</a:t>
            </a:r>
            <a:r>
              <a:rPr lang="en-US" sz="3200" dirty="0" smtClean="0"/>
              <a:t>O</a:t>
            </a:r>
            <a:r>
              <a:rPr lang="en-US" sz="3200" baseline="-25000" dirty="0" smtClean="0"/>
              <a:t>5</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2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a:t> </a:t>
            </a:r>
            <a:r>
              <a:rPr lang="en-US" sz="3200" dirty="0" err="1" smtClean="0"/>
              <a:t>là</a:t>
            </a:r>
            <a:r>
              <a:rPr lang="en-US" sz="3200" dirty="0" smtClean="0"/>
              <a:t>: P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2P </a:t>
            </a:r>
            <a:r>
              <a:rPr lang="en-US" sz="3200" dirty="0" err="1" smtClean="0"/>
              <a:t>và</a:t>
            </a:r>
            <a:r>
              <a:rPr lang="en-US" sz="3200" dirty="0" smtClean="0"/>
              <a:t> 5O</a:t>
            </a:r>
          </a:p>
          <a:p>
            <a:pPr marL="457200" indent="-457200">
              <a:buFont typeface="Arial" panose="020B0604020202020204" pitchFamily="34" charset="0"/>
              <a:buChar char="•"/>
            </a:pPr>
            <a:r>
              <a:rPr lang="en-US" sz="3200" dirty="0" smtClean="0"/>
              <a:t>PTK </a:t>
            </a:r>
            <a:r>
              <a:rPr lang="en-US" sz="3200" dirty="0" err="1" smtClean="0"/>
              <a:t>là</a:t>
            </a:r>
            <a:r>
              <a:rPr lang="en-US" sz="3200" dirty="0"/>
              <a:t> </a:t>
            </a:r>
            <a:r>
              <a:rPr lang="en-US" sz="3200" dirty="0" smtClean="0"/>
              <a:t>142 </a:t>
            </a:r>
            <a:r>
              <a:rPr lang="en-US" sz="3200" dirty="0" err="1" smtClean="0"/>
              <a:t>amu</a:t>
            </a:r>
            <a:r>
              <a:rPr lang="en-US" sz="3200" dirty="0" smtClean="0"/>
              <a:t>.</a:t>
            </a:r>
            <a:endParaRPr lang="vi-VN" sz="3200" dirty="0"/>
          </a:p>
        </p:txBody>
      </p:sp>
      <p:sp>
        <p:nvSpPr>
          <p:cNvPr id="10" name="Rectangle 9"/>
          <p:cNvSpPr/>
          <p:nvPr/>
        </p:nvSpPr>
        <p:spPr>
          <a:xfrm>
            <a:off x="464647" y="2565749"/>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H</a:t>
            </a:r>
            <a:r>
              <a:rPr lang="en-US" sz="3200" baseline="-25000" dirty="0" smtClean="0"/>
              <a:t>2</a:t>
            </a:r>
            <a:r>
              <a:rPr lang="en-US" sz="3200" dirty="0" smtClean="0"/>
              <a:t>SO</a:t>
            </a:r>
            <a:r>
              <a:rPr lang="en-US" sz="3200" baseline="-25000" dirty="0" smtClean="0"/>
              <a:t>4</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3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smtClean="0"/>
              <a:t> </a:t>
            </a:r>
            <a:r>
              <a:rPr lang="en-US" sz="3200" dirty="0" err="1" smtClean="0"/>
              <a:t>là</a:t>
            </a:r>
            <a:r>
              <a:rPr lang="en-US" sz="3200" dirty="0" smtClean="0"/>
              <a:t>: H, S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2H, 1S </a:t>
            </a:r>
            <a:r>
              <a:rPr lang="en-US" sz="3200" dirty="0" err="1" smtClean="0"/>
              <a:t>và</a:t>
            </a:r>
            <a:r>
              <a:rPr lang="en-US" sz="3200" dirty="0" smtClean="0"/>
              <a:t> 4O.</a:t>
            </a:r>
          </a:p>
          <a:p>
            <a:pPr marL="457200" indent="-457200">
              <a:buFont typeface="Arial" panose="020B0604020202020204" pitchFamily="34" charset="0"/>
              <a:buChar char="•"/>
            </a:pPr>
            <a:r>
              <a:rPr lang="en-US" sz="3200" dirty="0" smtClean="0"/>
              <a:t>PTK </a:t>
            </a:r>
            <a:r>
              <a:rPr lang="en-US" sz="3200" dirty="0" err="1" smtClean="0"/>
              <a:t>là</a:t>
            </a:r>
            <a:r>
              <a:rPr lang="en-US" sz="3200" dirty="0" smtClean="0"/>
              <a:t> 98 </a:t>
            </a:r>
            <a:r>
              <a:rPr lang="en-US" sz="3200" dirty="0" err="1" smtClean="0"/>
              <a:t>amu</a:t>
            </a:r>
            <a:r>
              <a:rPr lang="en-US" sz="3200" dirty="0" smtClean="0"/>
              <a:t>.</a:t>
            </a:r>
            <a:endParaRPr lang="vi-VN" sz="3200" dirty="0"/>
          </a:p>
        </p:txBody>
      </p:sp>
    </p:spTree>
    <p:extLst>
      <p:ext uri="{BB962C8B-B14F-4D97-AF65-F5344CB8AC3E}">
        <p14:creationId xmlns:p14="http://schemas.microsoft.com/office/powerpoint/2010/main" val="24093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981209"/>
            <a:ext cx="9102725" cy="1516063"/>
          </a:xfrm>
        </p:spPr>
        <p:txBody>
          <a:bodyPr/>
          <a:lstStyle/>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1</a:t>
            </a:r>
            <a:r>
              <a:rPr lang="nl-NL" altLang="en-US" dirty="0">
                <a:latin typeface="Times New Roman" panose="02020603050405020304" pitchFamily="18" charset="0"/>
                <a:cs typeface="Times New Roman" panose="02020603050405020304" pitchFamily="18" charset="0"/>
              </a:rPr>
              <a:t>: Tìm M</a:t>
            </a:r>
            <a:r>
              <a:rPr lang="nl-NL" altLang="en-US" baseline="-25000" dirty="0">
                <a:latin typeface="Times New Roman" panose="02020603050405020304" pitchFamily="18" charset="0"/>
                <a:cs typeface="Times New Roman" panose="02020603050405020304" pitchFamily="18" charset="0"/>
              </a:rPr>
              <a:t>hợp chất </a:t>
            </a:r>
            <a:endParaRPr lang="en-US" altLang="en-US" baseline="-25000"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2</a:t>
            </a:r>
            <a:r>
              <a:rPr lang="nl-NL" altLang="en-US" dirty="0">
                <a:latin typeface="Times New Roman" panose="02020603050405020304" pitchFamily="18" charset="0"/>
                <a:cs typeface="Times New Roman" panose="02020603050405020304" pitchFamily="18" charset="0"/>
              </a:rPr>
              <a:t>: Tìm n</a:t>
            </a:r>
            <a:r>
              <a:rPr lang="nl-NL" altLang="en-US" baseline="-25000" dirty="0">
                <a:latin typeface="Times New Roman" panose="02020603050405020304" pitchFamily="18" charset="0"/>
                <a:cs typeface="Times New Roman" panose="02020603050405020304" pitchFamily="18" charset="0"/>
              </a:rPr>
              <a:t>nguyên tử</a:t>
            </a:r>
            <a:r>
              <a:rPr lang="nl-NL" altLang="en-US" dirty="0">
                <a:latin typeface="Times New Roman" panose="02020603050405020304" pitchFamily="18" charset="0"/>
                <a:cs typeface="Times New Roman" panose="02020603050405020304" pitchFamily="18" charset="0"/>
              </a:rPr>
              <a:t> của mỗi nguyên tố trong 1 mol hợp chất.</a:t>
            </a:r>
            <a:endParaRPr lang="en-US" altLang="en-US"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3</a:t>
            </a:r>
            <a:r>
              <a:rPr lang="nl-NL" altLang="en-US" dirty="0">
                <a:latin typeface="Times New Roman" panose="02020603050405020304" pitchFamily="18" charset="0"/>
                <a:cs typeface="Times New Roman" panose="02020603050405020304" pitchFamily="18" charset="0"/>
              </a:rPr>
              <a:t>: Tìm thành phần % theo khối lượng của mỗi nguyên tố</a:t>
            </a:r>
            <a:r>
              <a:rPr lang="nl-NL" altLang="en-US" sz="2600" dirty="0"/>
              <a:t>.</a:t>
            </a:r>
          </a:p>
        </p:txBody>
      </p:sp>
      <p:sp>
        <p:nvSpPr>
          <p:cNvPr id="4" name="Slide Number Placeholder 3"/>
          <p:cNvSpPr>
            <a:spLocks noGrp="1"/>
          </p:cNvSpPr>
          <p:nvPr>
            <p:ph type="sldNum" sz="quarter" idx="12"/>
          </p:nvPr>
        </p:nvSpPr>
        <p:spPr>
          <a:xfrm>
            <a:off x="10210800" y="63817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F1F360-7D32-4A5F-8854-6C10E9D404F4}" type="slidenum">
              <a:rPr lang="en-US" altLang="en-US">
                <a:solidFill>
                  <a:srgbClr val="000000"/>
                </a:solidFill>
              </a:rPr>
              <a:pPr/>
              <a:t>21</a:t>
            </a:fld>
            <a:endParaRPr lang="en-US" altLang="en-US">
              <a:solidFill>
                <a:srgbClr val="0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46833310"/>
              </p:ext>
            </p:extLst>
          </p:nvPr>
        </p:nvGraphicFramePr>
        <p:xfrm>
          <a:off x="2619376" y="4176722"/>
          <a:ext cx="2346325" cy="852487"/>
        </p:xfrm>
        <a:graphic>
          <a:graphicData uri="http://schemas.openxmlformats.org/presentationml/2006/ole">
            <mc:AlternateContent xmlns:mc="http://schemas.openxmlformats.org/markup-compatibility/2006">
              <mc:Choice xmlns:v="urn:schemas-microsoft-com:vml" Requires="v">
                <p:oleObj spid="_x0000_s1053" name="Equation" r:id="rId3" imgW="1206500" imgH="444500" progId="Equation.DSMT4">
                  <p:embed/>
                </p:oleObj>
              </mc:Choice>
              <mc:Fallback>
                <p:oleObj name="Equation" r:id="rId3" imgW="1206500" imgH="4445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6" y="4176722"/>
                        <a:ext cx="23463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34332733"/>
              </p:ext>
            </p:extLst>
          </p:nvPr>
        </p:nvGraphicFramePr>
        <p:xfrm>
          <a:off x="2678114" y="5029208"/>
          <a:ext cx="2397125" cy="857250"/>
        </p:xfrm>
        <a:graphic>
          <a:graphicData uri="http://schemas.openxmlformats.org/presentationml/2006/ole">
            <mc:AlternateContent xmlns:mc="http://schemas.openxmlformats.org/markup-compatibility/2006">
              <mc:Choice xmlns:v="urn:schemas-microsoft-com:vml" Requires="v">
                <p:oleObj spid="_x0000_s1054" name="Equation" r:id="rId5" imgW="1219200" imgH="431800" progId="Equation.DSMT4">
                  <p:embed/>
                </p:oleObj>
              </mc:Choice>
              <mc:Fallback>
                <p:oleObj name="Equation" r:id="rId5" imgW="1219200" imgH="43180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114" y="5029208"/>
                        <a:ext cx="2397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72677150"/>
              </p:ext>
            </p:extLst>
          </p:nvPr>
        </p:nvGraphicFramePr>
        <p:xfrm>
          <a:off x="2514600" y="5891221"/>
          <a:ext cx="2281238" cy="819150"/>
        </p:xfrm>
        <a:graphic>
          <a:graphicData uri="http://schemas.openxmlformats.org/presentationml/2006/ole">
            <mc:AlternateContent xmlns:mc="http://schemas.openxmlformats.org/markup-compatibility/2006">
              <mc:Choice xmlns:v="urn:schemas-microsoft-com:vml" Requires="v">
                <p:oleObj spid="_x0000_s1055" name="Equation" r:id="rId7" imgW="1206500" imgH="431800" progId="Equation.DSMT4">
                  <p:embed/>
                </p:oleObj>
              </mc:Choice>
              <mc:Fallback>
                <p:oleObj name="Equation" r:id="rId7" imgW="1206500" imgH="4318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891221"/>
                        <a:ext cx="22812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4"/>
          <p:cNvSpPr>
            <a:spLocks noChangeArrowheads="1"/>
          </p:cNvSpPr>
          <p:nvPr/>
        </p:nvSpPr>
        <p:spPr bwMode="auto">
          <a:xfrm>
            <a:off x="1981200" y="3665873"/>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800" b="1" dirty="0">
                <a:solidFill>
                  <a:srgbClr val="000000"/>
                </a:solidFill>
                <a:latin typeface="Times New Roman" panose="02020603050405020304" pitchFamily="18" charset="0"/>
                <a:cs typeface="Times New Roman" panose="02020603050405020304" pitchFamily="18" charset="0"/>
              </a:rPr>
              <a:t>* Giả sử, ta có CTHH của hợp chất: A</a:t>
            </a:r>
            <a:r>
              <a:rPr lang="nl-NL" altLang="en-US" sz="2800" b="1" baseline="-30000" dirty="0">
                <a:solidFill>
                  <a:srgbClr val="000000"/>
                </a:solidFill>
                <a:latin typeface="Times New Roman" panose="02020603050405020304" pitchFamily="18" charset="0"/>
                <a:cs typeface="Times New Roman" panose="02020603050405020304" pitchFamily="18" charset="0"/>
              </a:rPr>
              <a:t>x</a:t>
            </a:r>
            <a:r>
              <a:rPr lang="nl-NL" altLang="en-US" sz="2800" b="1" dirty="0">
                <a:solidFill>
                  <a:srgbClr val="000000"/>
                </a:solidFill>
                <a:latin typeface="Times New Roman" panose="02020603050405020304" pitchFamily="18" charset="0"/>
                <a:cs typeface="Times New Roman" panose="02020603050405020304" pitchFamily="18" charset="0"/>
              </a:rPr>
              <a:t>B</a:t>
            </a:r>
            <a:r>
              <a:rPr lang="nl-NL" altLang="en-US" sz="2800" b="1" baseline="-30000" dirty="0">
                <a:solidFill>
                  <a:srgbClr val="000000"/>
                </a:solidFill>
                <a:latin typeface="Times New Roman" panose="02020603050405020304" pitchFamily="18" charset="0"/>
                <a:cs typeface="Times New Roman" panose="02020603050405020304" pitchFamily="18" charset="0"/>
              </a:rPr>
              <a:t>y</a:t>
            </a:r>
            <a:r>
              <a:rPr lang="nl-NL" altLang="en-US" sz="2800" b="1" dirty="0">
                <a:solidFill>
                  <a:srgbClr val="000000"/>
                </a:solidFill>
                <a:latin typeface="Times New Roman" panose="02020603050405020304" pitchFamily="18" charset="0"/>
                <a:cs typeface="Times New Roman" panose="02020603050405020304" pitchFamily="18" charset="0"/>
              </a:rPr>
              <a:t>C</a:t>
            </a:r>
            <a:r>
              <a:rPr lang="nl-NL" altLang="en-US" sz="2800" b="1" baseline="-30000" dirty="0">
                <a:solidFill>
                  <a:srgbClr val="000000"/>
                </a:solidFill>
                <a:latin typeface="Times New Roman" panose="02020603050405020304" pitchFamily="18" charset="0"/>
                <a:cs typeface="Times New Roman" panose="02020603050405020304" pitchFamily="18" charset="0"/>
              </a:rPr>
              <a:t>z</a:t>
            </a:r>
            <a:r>
              <a:rPr lang="nl-NL" altLang="en-US" sz="2800" b="1" dirty="0">
                <a:solidFill>
                  <a:srgbClr val="000000"/>
                </a:solidFill>
                <a:latin typeface="Times New Roman" panose="02020603050405020304" pitchFamily="18" charset="0"/>
                <a:cs typeface="Times New Roman" panose="02020603050405020304" pitchFamily="18" charset="0"/>
              </a:rPr>
              <a:t>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057" name="Rectangle 5"/>
          <p:cNvSpPr>
            <a:spLocks noChangeArrowheads="1"/>
          </p:cNvSpPr>
          <p:nvPr/>
        </p:nvSpPr>
        <p:spPr bwMode="auto">
          <a:xfrm>
            <a:off x="1482725" y="797026"/>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400">
                <a:solidFill>
                  <a:srgbClr val="000000"/>
                </a:solidFill>
                <a:cs typeface="Times New Roman" panose="02020603050405020304" pitchFamily="18" charset="0"/>
              </a:rPr>
              <a:t> </a:t>
            </a:r>
            <a:endParaRPr lang="nl-NL" altLang="en-US">
              <a:solidFill>
                <a:srgbClr val="000000"/>
              </a:solidFill>
            </a:endParaRPr>
          </a:p>
        </p:txBody>
      </p:sp>
      <p:sp>
        <p:nvSpPr>
          <p:cNvPr id="11" name="Rectangle 4"/>
          <p:cNvSpPr>
            <a:spLocks noChangeArrowheads="1"/>
          </p:cNvSpPr>
          <p:nvPr/>
        </p:nvSpPr>
        <p:spPr bwMode="auto">
          <a:xfrm>
            <a:off x="4953000" y="5972184"/>
            <a:ext cx="48768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600" b="1" i="1" dirty="0">
                <a:solidFill>
                  <a:srgbClr val="000000"/>
                </a:solidFill>
                <a:latin typeface="Times New Roman" panose="02020603050405020304" pitchFamily="18" charset="0"/>
                <a:cs typeface="Times New Roman" panose="02020603050405020304" pitchFamily="18" charset="0"/>
              </a:rPr>
              <a:t>Hoặc %C = 100% - (%A + %B)</a:t>
            </a:r>
            <a:endParaRPr lang="en-US" altLang="en-US" sz="2600" b="1" i="1" dirty="0">
              <a:solidFill>
                <a:srgbClr val="000000"/>
              </a:solidFill>
              <a:latin typeface="Times New Roman" panose="02020603050405020304" pitchFamily="18" charset="0"/>
              <a:cs typeface="Times New Roman" panose="02020603050405020304" pitchFamily="18" charset="0"/>
            </a:endParaRPr>
          </a:p>
        </p:txBody>
      </p:sp>
      <p:sp>
        <p:nvSpPr>
          <p:cNvPr id="12" name="object 63"/>
          <p:cNvSpPr txBox="1"/>
          <p:nvPr/>
        </p:nvSpPr>
        <p:spPr>
          <a:xfrm>
            <a:off x="1176574" y="245746"/>
            <a:ext cx="10919632" cy="1248205"/>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4.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tính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được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khối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lượng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trong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2" name="Title 1"/>
          <p:cNvSpPr>
            <a:spLocks noGrp="1"/>
          </p:cNvSpPr>
          <p:nvPr>
            <p:ph type="title"/>
          </p:nvPr>
        </p:nvSpPr>
        <p:spPr>
          <a:xfrm>
            <a:off x="838200" y="1148270"/>
            <a:ext cx="10515600" cy="1325563"/>
          </a:xfrm>
        </p:spPr>
        <p:txBody>
          <a:bodyPr>
            <a:normAutofit/>
          </a:bodyPr>
          <a:lstStyle/>
          <a:p>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bước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6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8839200" cy="1384300"/>
          </a:xfrm>
          <a:prstGeom prst="rect">
            <a:avLst/>
          </a:prstGeom>
        </p:spPr>
        <p:txBody>
          <a:bodyPr>
            <a:spAutoFit/>
          </a:bodyPr>
          <a:lstStyle/>
          <a:p>
            <a:pPr>
              <a:defRPr/>
            </a:pPr>
            <a:r>
              <a:rPr lang="en-US" sz="2800" b="1" u="sng" dirty="0">
                <a:solidFill>
                  <a:srgbClr val="0000FF"/>
                </a:solidFill>
                <a:effectLst>
                  <a:outerShdw blurRad="38100" dist="38100" dir="2700000" algn="tl">
                    <a:srgbClr val="C0C0C0"/>
                  </a:outerShdw>
                </a:effectLst>
                <a:latin typeface="Times New Roman" pitchFamily="18" charset="0"/>
              </a:rPr>
              <a:t>VD 1: </a:t>
            </a:r>
            <a:r>
              <a:rPr lang="en-US" sz="2800" b="1" dirty="0" err="1">
                <a:solidFill>
                  <a:srgbClr val="0000FF"/>
                </a:solidFill>
                <a:effectLst>
                  <a:outerShdw blurRad="38100" dist="38100" dir="2700000" algn="tl">
                    <a:srgbClr val="C0C0C0"/>
                  </a:outerShdw>
                </a:effectLst>
                <a:latin typeface="Times New Roman" pitchFamily="18" charset="0"/>
              </a:rPr>
              <a:t>Một</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loại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phân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bón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hóa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học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có</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công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thức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a:effectLst>
                  <a:outerShdw blurRad="38100" dist="38100" dir="2700000" algn="tl">
                    <a:srgbClr val="C0C0C0"/>
                  </a:outerShdw>
                </a:effectLst>
                <a:latin typeface="Times New Roman" pitchFamily="18" charset="0"/>
              </a:rPr>
              <a:t>KNO</a:t>
            </a:r>
            <a:r>
              <a:rPr lang="en-US" sz="2800" b="1" baseline="-25000" dirty="0">
                <a:effectLst>
                  <a:outerShdw blurRad="38100" dist="38100" dir="2700000" algn="tl">
                    <a:srgbClr val="C0C0C0"/>
                  </a:outerShdw>
                </a:effectLst>
                <a:latin typeface="Times New Roman" pitchFamily="18" charset="0"/>
              </a:rPr>
              <a:t>3</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em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hãy</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tính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thành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trăm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theo</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khối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lượng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của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các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nguyên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tố</a:t>
            </a:r>
            <a:r>
              <a:rPr lang="en-US" sz="2800" b="1" dirty="0">
                <a:solidFill>
                  <a:srgbClr val="0000FF"/>
                </a:solidFill>
                <a:effectLst>
                  <a:outerShdw blurRad="38100" dist="38100" dir="2700000" algn="tl">
                    <a:srgbClr val="C0C0C0"/>
                  </a:outerShdw>
                </a:effectLst>
                <a:latin typeface="Times New Roman" pitchFamily="18" charset="0"/>
              </a:rPr>
              <a:t> </a:t>
            </a:r>
            <a:endParaRPr lang="en-US" sz="2800" b="1" dirty="0">
              <a:solidFill>
                <a:srgbClr val="0000FF"/>
              </a:solidFill>
              <a:latin typeface="Times New Roman" pitchFamily="18" charset="0"/>
            </a:endParaRPr>
          </a:p>
        </p:txBody>
      </p:sp>
      <p:sp>
        <p:nvSpPr>
          <p:cNvPr id="1040" name="Rectangle 16"/>
          <p:cNvSpPr>
            <a:spLocks noChangeArrowheads="1"/>
          </p:cNvSpPr>
          <p:nvPr/>
        </p:nvSpPr>
        <p:spPr bwMode="auto">
          <a:xfrm>
            <a:off x="3200400" y="1828801"/>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 pos="2743200" algn="ctr"/>
                <a:tab pos="5486400" algn="r"/>
              </a:tabLst>
              <a:defRPr>
                <a:solidFill>
                  <a:schemeClr val="tx1"/>
                </a:solidFill>
                <a:latin typeface="Arial" panose="020B0604020202020204" pitchFamily="34" charset="0"/>
              </a:defRPr>
            </a:lvl1pPr>
            <a:lvl2pPr marL="742950" indent="-285750">
              <a:tabLst>
                <a:tab pos="685800" algn="l"/>
                <a:tab pos="2743200" algn="ctr"/>
                <a:tab pos="5486400" algn="r"/>
              </a:tabLst>
              <a:defRPr>
                <a:solidFill>
                  <a:schemeClr val="tx1"/>
                </a:solidFill>
                <a:latin typeface="Arial" panose="020B0604020202020204" pitchFamily="34" charset="0"/>
              </a:defRPr>
            </a:lvl2pPr>
            <a:lvl3pPr marL="1143000" indent="-228600">
              <a:tabLst>
                <a:tab pos="685800" algn="l"/>
                <a:tab pos="2743200" algn="ctr"/>
                <a:tab pos="5486400" algn="r"/>
              </a:tabLst>
              <a:defRPr>
                <a:solidFill>
                  <a:schemeClr val="tx1"/>
                </a:solidFill>
                <a:latin typeface="Arial" panose="020B0604020202020204" pitchFamily="34" charset="0"/>
              </a:defRPr>
            </a:lvl3pPr>
            <a:lvl4pPr marL="1600200" indent="-228600">
              <a:tabLst>
                <a:tab pos="685800" algn="l"/>
                <a:tab pos="2743200" algn="ctr"/>
                <a:tab pos="5486400" algn="r"/>
              </a:tabLst>
              <a:defRPr>
                <a:solidFill>
                  <a:schemeClr val="tx1"/>
                </a:solidFill>
                <a:latin typeface="Arial" panose="020B0604020202020204" pitchFamily="34" charset="0"/>
              </a:defRPr>
            </a:lvl4pPr>
            <a:lvl5pPr marL="2057400" indent="-228600">
              <a:tabLst>
                <a:tab pos="685800" algn="l"/>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9pPr>
          </a:lstStyle>
          <a:p>
            <a:r>
              <a:rPr lang="nl-NL" altLang="en-US" sz="3200" b="1">
                <a:solidFill>
                  <a:srgbClr val="000000"/>
                </a:solidFill>
                <a:latin typeface="Times New Roman" panose="02020603050405020304" pitchFamily="18" charset="0"/>
                <a:cs typeface="Times New Roman" panose="02020603050405020304" pitchFamily="18" charset="0"/>
              </a:rPr>
              <a:t>Cho Công thức: </a:t>
            </a:r>
            <a:r>
              <a:rPr lang="nl-NL" altLang="en-US" sz="3200">
                <a:solidFill>
                  <a:srgbClr val="000000"/>
                </a:solidFill>
                <a:latin typeface="Times New Roman" panose="02020603050405020304" pitchFamily="18" charset="0"/>
                <a:cs typeface="Times New Roman" panose="02020603050405020304" pitchFamily="18" charset="0"/>
              </a:rPr>
              <a:t>KNO</a:t>
            </a:r>
            <a:r>
              <a:rPr lang="nl-NL" altLang="en-US" sz="3200" baseline="-30000">
                <a:solidFill>
                  <a:srgbClr val="000000"/>
                </a:solidFill>
                <a:latin typeface="Times New Roman" panose="02020603050405020304" pitchFamily="18" charset="0"/>
                <a:cs typeface="Times New Roman" panose="02020603050405020304" pitchFamily="18" charset="0"/>
              </a:rPr>
              <a:t>3</a:t>
            </a:r>
            <a:r>
              <a:rPr lang="nl-NL" altLang="en-US" sz="3200">
                <a:solidFill>
                  <a:srgbClr val="000000"/>
                </a:solidFill>
                <a:latin typeface="Times New Roman" panose="02020603050405020304" pitchFamily="18" charset="0"/>
                <a:cs typeface="Times New Roman" panose="02020603050405020304" pitchFamily="18" charset="0"/>
              </a:rPr>
              <a:t> </a:t>
            </a:r>
            <a:endParaRPr lang="en-US" altLang="en-US" sz="3200">
              <a:latin typeface="Times New Roman" panose="02020603050405020304" pitchFamily="18" charset="0"/>
              <a:cs typeface="Times New Roman" panose="02020603050405020304" pitchFamily="18" charset="0"/>
            </a:endParaRPr>
          </a:p>
          <a:p>
            <a:r>
              <a:rPr lang="nl-NL" altLang="en-US" sz="3200" b="1">
                <a:solidFill>
                  <a:srgbClr val="000000"/>
                </a:solidFill>
                <a:latin typeface="Times New Roman" panose="02020603050405020304" pitchFamily="18" charset="0"/>
                <a:cs typeface="Times New Roman" panose="02020603050405020304" pitchFamily="18" charset="0"/>
              </a:rPr>
              <a:t>Tìm:    </a:t>
            </a:r>
            <a:r>
              <a:rPr lang="nl-NL" altLang="en-US" sz="3200">
                <a:solidFill>
                  <a:srgbClr val="000000"/>
                </a:solidFill>
                <a:latin typeface="Times New Roman" panose="02020603050405020304" pitchFamily="18" charset="0"/>
                <a:cs typeface="Times New Roman" panose="02020603050405020304" pitchFamily="18" charset="0"/>
              </a:rPr>
              <a:t>%K ;    %N ;     %O </a:t>
            </a:r>
            <a:endParaRPr lang="nl-NL"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205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Slide Number Placeholder 5"/>
          <p:cNvSpPr>
            <a:spLocks noGrp="1"/>
          </p:cNvSpPr>
          <p:nvPr>
            <p:ph type="sldNum" sz="quarter" idx="12"/>
          </p:nvPr>
        </p:nvSpPr>
        <p:spPr>
          <a:xfrm>
            <a:off x="8077200" y="62293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3FEB5-AED5-44C5-ADCE-9CE23855F4C0}" type="slidenum">
              <a:rPr lang="en-US" altLang="en-US"/>
              <a:pPr/>
              <a:t>23</a:t>
            </a:fld>
            <a:endParaRPr lang="en-US" altLang="en-US"/>
          </a:p>
        </p:txBody>
      </p:sp>
      <p:sp>
        <p:nvSpPr>
          <p:cNvPr id="5" name="Text Box 24"/>
          <p:cNvSpPr txBox="1">
            <a:spLocks noChangeArrowheads="1"/>
          </p:cNvSpPr>
          <p:nvPr/>
        </p:nvSpPr>
        <p:spPr bwMode="auto">
          <a:xfrm>
            <a:off x="1676400" y="1431926"/>
            <a:ext cx="8382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khối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lượng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mol</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của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hợp</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chất</a:t>
            </a:r>
            <a:r>
              <a:rPr lang="en-US" altLang="en-US" sz="2600" b="1" dirty="0">
                <a:latin typeface="Times New Roman" panose="02020603050405020304" pitchFamily="18" charset="0"/>
              </a:rPr>
              <a:t>:</a:t>
            </a:r>
          </a:p>
        </p:txBody>
      </p:sp>
      <p:sp>
        <p:nvSpPr>
          <p:cNvPr id="6" name="Text Box 25"/>
          <p:cNvSpPr txBox="1">
            <a:spLocks noChangeArrowheads="1"/>
          </p:cNvSpPr>
          <p:nvPr/>
        </p:nvSpPr>
        <p:spPr bwMode="auto">
          <a:xfrm>
            <a:off x="1676400" y="2362201"/>
            <a:ext cx="8763000" cy="892175"/>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600" b="1" dirty="0">
                <a:latin typeface="Times New Roman" pitchFamily="18" charset="0"/>
              </a:rPr>
              <a:t> </a:t>
            </a:r>
            <a:r>
              <a:rPr lang="en-US" altLang="en-US" sz="2600" b="1" dirty="0" err="1">
                <a:latin typeface="Times New Roman" pitchFamily="18" charset="0"/>
              </a:rPr>
              <a:t>Tìm</a:t>
            </a:r>
            <a:r>
              <a:rPr lang="en-US" altLang="en-US" sz="2600" b="1" dirty="0">
                <a:latin typeface="Times New Roman" pitchFamily="18" charset="0"/>
              </a:rPr>
              <a:t> </a:t>
            </a:r>
            <a:r>
              <a:rPr lang="en-US" altLang="en-US" sz="2600" b="1" dirty="0" err="1">
                <a:latin typeface="Times New Roman" pitchFamily="18" charset="0"/>
              </a:rPr>
              <a:t>số</a:t>
            </a:r>
            <a:r>
              <a:rPr lang="en-US" altLang="en-US" sz="2600" b="1" dirty="0">
                <a:latin typeface="Times New Roman" pitchFamily="18" charset="0"/>
              </a:rPr>
              <a:t> mol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tử</a:t>
            </a:r>
            <a:r>
              <a:rPr lang="en-US" altLang="en-US" sz="2600" b="1" dirty="0">
                <a:latin typeface="Times New Roman" pitchFamily="18" charset="0"/>
              </a:rPr>
              <a:t> </a:t>
            </a:r>
            <a:r>
              <a:rPr lang="en-US" altLang="en-US" sz="2600" b="1" dirty="0" err="1">
                <a:latin typeface="Times New Roman" pitchFamily="18" charset="0"/>
              </a:rPr>
              <a:t>của</a:t>
            </a:r>
            <a:r>
              <a:rPr lang="en-US" altLang="en-US" sz="2600" b="1" dirty="0">
                <a:latin typeface="Times New Roman" pitchFamily="18" charset="0"/>
              </a:rPr>
              <a:t> </a:t>
            </a:r>
            <a:r>
              <a:rPr lang="en-US" altLang="en-US" sz="2600" b="1" dirty="0" err="1">
                <a:latin typeface="Times New Roman" pitchFamily="18" charset="0"/>
              </a:rPr>
              <a:t>mỗi</a:t>
            </a:r>
            <a:r>
              <a:rPr lang="en-US" altLang="en-US" sz="2600" b="1" dirty="0">
                <a:latin typeface="Times New Roman" pitchFamily="18" charset="0"/>
              </a:rPr>
              <a:t>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tố</a:t>
            </a:r>
            <a:r>
              <a:rPr lang="en-US" altLang="en-US" sz="2600" b="1" dirty="0">
                <a:latin typeface="Times New Roman" pitchFamily="18" charset="0"/>
              </a:rPr>
              <a:t> </a:t>
            </a:r>
            <a:r>
              <a:rPr lang="en-US" altLang="en-US" sz="2600" b="1" dirty="0" err="1">
                <a:latin typeface="Times New Roman" pitchFamily="18" charset="0"/>
              </a:rPr>
              <a:t>trong</a:t>
            </a:r>
            <a:r>
              <a:rPr lang="en-US" altLang="en-US" sz="2600" b="1" dirty="0">
                <a:latin typeface="Times New Roman" pitchFamily="18" charset="0"/>
              </a:rPr>
              <a:t> 1 mol </a:t>
            </a:r>
            <a:r>
              <a:rPr lang="en-US" altLang="en-US" sz="2600" b="1" dirty="0" err="1">
                <a:latin typeface="Times New Roman" pitchFamily="18" charset="0"/>
              </a:rPr>
              <a:t>hợp</a:t>
            </a:r>
            <a:r>
              <a:rPr lang="en-US" altLang="en-US" sz="2600" b="1" dirty="0">
                <a:latin typeface="Times New Roman" pitchFamily="18" charset="0"/>
              </a:rPr>
              <a:t> </a:t>
            </a:r>
            <a:r>
              <a:rPr lang="en-US" altLang="en-US" sz="2600" b="1" dirty="0" err="1">
                <a:latin typeface="Times New Roman" pitchFamily="18" charset="0"/>
              </a:rPr>
              <a:t>chất</a:t>
            </a:r>
            <a:r>
              <a:rPr lang="en-US" altLang="en-US" sz="2600" b="1" dirty="0">
                <a:latin typeface="Times New Roman" pitchFamily="18" charset="0"/>
              </a:rPr>
              <a:t>: </a:t>
            </a:r>
            <a:r>
              <a:rPr lang="en-US" sz="2600" b="1" dirty="0">
                <a:effectLst>
                  <a:outerShdw blurRad="38100" dist="38100" dir="2700000" algn="tl">
                    <a:srgbClr val="C0C0C0"/>
                  </a:outerShdw>
                </a:effectLst>
                <a:latin typeface="Times New Roman" pitchFamily="18" charset="0"/>
              </a:rPr>
              <a:t>KNO</a:t>
            </a:r>
            <a:r>
              <a:rPr lang="en-US" sz="2600" b="1" baseline="-25000" dirty="0">
                <a:effectLst>
                  <a:outerShdw blurRad="38100" dist="38100" dir="2700000" algn="tl">
                    <a:srgbClr val="C0C0C0"/>
                  </a:outerShdw>
                </a:effectLst>
                <a:latin typeface="Times New Roman" pitchFamily="18" charset="0"/>
              </a:rPr>
              <a:t>3</a:t>
            </a:r>
            <a:endParaRPr lang="en-US" altLang="en-US" sz="2600" b="1" baseline="30000" dirty="0">
              <a:latin typeface="Times New Roman" pitchFamily="18" charset="0"/>
            </a:endParaRPr>
          </a:p>
        </p:txBody>
      </p:sp>
      <p:sp>
        <p:nvSpPr>
          <p:cNvPr id="7" name="Text Box 26"/>
          <p:cNvSpPr txBox="1">
            <a:spLocks noChangeArrowheads="1"/>
          </p:cNvSpPr>
          <p:nvPr/>
        </p:nvSpPr>
        <p:spPr bwMode="auto">
          <a:xfrm>
            <a:off x="1676400" y="3886200"/>
            <a:ext cx="8991600" cy="477838"/>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500" b="1" dirty="0">
                <a:latin typeface="Times New Roman" pitchFamily="18" charset="0"/>
              </a:rPr>
              <a:t> </a:t>
            </a:r>
            <a:r>
              <a:rPr lang="en-US" altLang="en-US" sz="2500" b="1" dirty="0" err="1">
                <a:latin typeface="Times New Roman" pitchFamily="18" charset="0"/>
              </a:rPr>
              <a:t>Tìm</a:t>
            </a:r>
            <a:r>
              <a:rPr lang="en-US" altLang="en-US" sz="2500" b="1" dirty="0">
                <a:latin typeface="Times New Roman" pitchFamily="18" charset="0"/>
              </a:rPr>
              <a:t> </a:t>
            </a:r>
            <a:r>
              <a:rPr lang="en-US" altLang="en-US" sz="2500" b="1" dirty="0" err="1">
                <a:latin typeface="Times New Roman" pitchFamily="18" charset="0"/>
              </a:rPr>
              <a:t>thành</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trăm</a:t>
            </a:r>
            <a:r>
              <a:rPr lang="en-US" altLang="en-US" sz="2500" b="1" dirty="0">
                <a:latin typeface="Times New Roman" pitchFamily="18" charset="0"/>
              </a:rPr>
              <a:t> </a:t>
            </a:r>
            <a:r>
              <a:rPr lang="en-US" altLang="en-US" sz="2500" b="1" dirty="0" err="1">
                <a:latin typeface="Times New Roman" pitchFamily="18" charset="0"/>
              </a:rPr>
              <a:t>theo</a:t>
            </a:r>
            <a:r>
              <a:rPr lang="en-US" altLang="en-US" sz="2500" b="1" dirty="0">
                <a:latin typeface="Times New Roman" pitchFamily="18" charset="0"/>
              </a:rPr>
              <a:t> </a:t>
            </a:r>
            <a:r>
              <a:rPr lang="en-US" altLang="en-US" sz="2500" b="1" dirty="0" err="1">
                <a:solidFill>
                  <a:srgbClr val="C00000"/>
                </a:solidFill>
                <a:latin typeface="Times New Roman" pitchFamily="18" charset="0"/>
              </a:rPr>
              <a:t>khối</a:t>
            </a:r>
            <a:r>
              <a:rPr lang="en-US" altLang="en-US" sz="2500" b="1" dirty="0">
                <a:solidFill>
                  <a:srgbClr val="C00000"/>
                </a:solidFill>
                <a:latin typeface="Times New Roman" pitchFamily="18" charset="0"/>
              </a:rPr>
              <a:t> </a:t>
            </a:r>
            <a:r>
              <a:rPr lang="en-US" altLang="en-US" sz="2500" b="1" dirty="0" err="1">
                <a:solidFill>
                  <a:srgbClr val="C00000"/>
                </a:solidFill>
                <a:latin typeface="Times New Roman" pitchFamily="18" charset="0"/>
              </a:rPr>
              <a:t>lượng</a:t>
            </a:r>
            <a:r>
              <a:rPr lang="en-US" altLang="en-US" sz="2500" b="1" dirty="0">
                <a:solidFill>
                  <a:srgbClr val="C00000"/>
                </a:solidFill>
                <a:latin typeface="Times New Roman" pitchFamily="18" charset="0"/>
              </a:rPr>
              <a:t> </a:t>
            </a:r>
            <a:r>
              <a:rPr lang="en-US" altLang="en-US" sz="2500" b="1" dirty="0" err="1">
                <a:latin typeface="Times New Roman" pitchFamily="18" charset="0"/>
              </a:rPr>
              <a:t>của</a:t>
            </a:r>
            <a:r>
              <a:rPr lang="en-US" altLang="en-US" sz="2500" b="1" dirty="0">
                <a:latin typeface="Times New Roman" pitchFamily="18" charset="0"/>
              </a:rPr>
              <a:t> </a:t>
            </a:r>
            <a:r>
              <a:rPr lang="en-US" altLang="en-US" sz="2500" b="1" dirty="0" err="1">
                <a:latin typeface="Times New Roman" pitchFamily="18" charset="0"/>
              </a:rPr>
              <a:t>mỗi</a:t>
            </a:r>
            <a:r>
              <a:rPr lang="en-US" altLang="en-US" sz="2500" b="1" dirty="0">
                <a:latin typeface="Times New Roman" pitchFamily="18" charset="0"/>
              </a:rPr>
              <a:t> </a:t>
            </a:r>
            <a:r>
              <a:rPr lang="en-US" altLang="en-US" sz="2500" b="1" dirty="0" err="1">
                <a:latin typeface="Times New Roman" pitchFamily="18" charset="0"/>
              </a:rPr>
              <a:t>nguyên</a:t>
            </a:r>
            <a:r>
              <a:rPr lang="en-US" altLang="en-US" sz="2500" b="1" dirty="0">
                <a:latin typeface="Times New Roman" pitchFamily="18" charset="0"/>
              </a:rPr>
              <a:t> </a:t>
            </a:r>
            <a:r>
              <a:rPr lang="en-US" altLang="en-US" sz="2500" b="1" dirty="0" err="1">
                <a:latin typeface="Times New Roman" pitchFamily="18" charset="0"/>
              </a:rPr>
              <a:t>tố</a:t>
            </a:r>
            <a:r>
              <a:rPr lang="en-US" altLang="en-US" sz="2500" b="1" dirty="0">
                <a:latin typeface="Times New Roman" pitchFamily="18" charset="0"/>
              </a:rPr>
              <a:t>:</a:t>
            </a:r>
            <a:endParaRPr lang="en-US" altLang="en-US" sz="2500" b="1" dirty="0">
              <a:effectLst>
                <a:outerShdw blurRad="38100" dist="38100" dir="2700000" algn="tl">
                  <a:srgbClr val="000000">
                    <a:alpha val="43137"/>
                  </a:srgbClr>
                </a:outerShdw>
              </a:effectLst>
              <a:latin typeface="Times New Roman" pitchFamily="18" charset="0"/>
            </a:endParaRPr>
          </a:p>
        </p:txBody>
      </p:sp>
      <p:graphicFrame>
        <p:nvGraphicFramePr>
          <p:cNvPr id="9223" name="Object 1"/>
          <p:cNvGraphicFramePr>
            <a:graphicFrameLocks noChangeAspect="1"/>
          </p:cNvGraphicFramePr>
          <p:nvPr/>
        </p:nvGraphicFramePr>
        <p:xfrm>
          <a:off x="3157538" y="1828801"/>
          <a:ext cx="5605462" cy="695325"/>
        </p:xfrm>
        <a:graphic>
          <a:graphicData uri="http://schemas.openxmlformats.org/presentationml/2006/ole">
            <mc:AlternateContent xmlns:mc="http://schemas.openxmlformats.org/markup-compatibility/2006">
              <mc:Choice xmlns:v="urn:schemas-microsoft-com:vml" Requires="v">
                <p:oleObj spid="_x0000_s2113" name="Equation" r:id="rId3" imgW="2298700" imgH="292100" progId="Equation.DSMT4">
                  <p:embed/>
                </p:oleObj>
              </mc:Choice>
              <mc:Fallback>
                <p:oleObj name="Equation" r:id="rId3" imgW="2298700" imgH="292100" progId="Equation.DSMT4">
                  <p:embed/>
                  <p:pic>
                    <p:nvPicPr>
                      <p:cNvPr id="922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538" y="1828801"/>
                        <a:ext cx="56054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26"/>
          <p:cNvSpPr txBox="1">
            <a:spLocks noChangeArrowheads="1"/>
          </p:cNvSpPr>
          <p:nvPr/>
        </p:nvSpPr>
        <p:spPr bwMode="auto">
          <a:xfrm>
            <a:off x="1866900" y="3124201"/>
            <a:ext cx="8610600" cy="893763"/>
          </a:xfrm>
          <a:prstGeom prst="rect">
            <a:avLst/>
          </a:prstGeom>
          <a:noFill/>
          <a:ln w="9525">
            <a:noFill/>
            <a:miter lim="800000"/>
            <a:headEnd/>
            <a:tailEnd/>
          </a:ln>
        </p:spPr>
        <p:txBody>
          <a:bodyPr>
            <a:spAutoFit/>
          </a:bodyPr>
          <a:lstStyle/>
          <a:p>
            <a:pPr eaLnBrk="1" hangingPunct="1">
              <a:spcBef>
                <a:spcPct val="50000"/>
              </a:spcBef>
              <a:defRPr/>
            </a:pPr>
            <a:r>
              <a:rPr lang="en-US" altLang="en-US" sz="2600" i="1" dirty="0" err="1">
                <a:latin typeface="Times New Roman" pitchFamily="18" charset="0"/>
              </a:rPr>
              <a:t>Trong</a:t>
            </a:r>
            <a:r>
              <a:rPr lang="en-US" altLang="en-US" sz="2600" i="1" dirty="0">
                <a:latin typeface="Times New Roman" pitchFamily="18" charset="0"/>
              </a:rPr>
              <a:t> 1 </a:t>
            </a:r>
            <a:r>
              <a:rPr lang="en-US" altLang="en-US" sz="2600" i="1" dirty="0" err="1">
                <a:latin typeface="Times New Roman" pitchFamily="18" charset="0"/>
              </a:rPr>
              <a:t>mol</a:t>
            </a:r>
            <a:r>
              <a:rPr lang="en-US" altLang="en-US" sz="2600" i="1" dirty="0">
                <a:latin typeface="Times New Roman" pitchFamily="18" charset="0"/>
              </a:rPr>
              <a:t> </a:t>
            </a:r>
            <a:r>
              <a:rPr lang="en-US" sz="2600" i="1" dirty="0">
                <a:effectLst>
                  <a:outerShdw blurRad="38100" dist="38100" dir="2700000" algn="tl">
                    <a:srgbClr val="C0C0C0"/>
                  </a:outerShdw>
                </a:effectLst>
                <a:latin typeface="Times New Roman" pitchFamily="18" charset="0"/>
              </a:rPr>
              <a:t>KNO</a:t>
            </a:r>
            <a:r>
              <a:rPr lang="en-US" sz="2600" i="1" baseline="-25000" dirty="0">
                <a:effectLst>
                  <a:outerShdw blurRad="38100" dist="38100" dir="2700000" algn="tl">
                    <a:srgbClr val="C0C0C0"/>
                  </a:outerShdw>
                </a:effectLst>
                <a:latin typeface="Times New Roman" pitchFamily="18" charset="0"/>
              </a:rPr>
              <a:t>3</a:t>
            </a:r>
            <a:r>
              <a:rPr lang="en-US" sz="2600" i="1" baseline="30000" dirty="0">
                <a:latin typeface="Times New Roman" pitchFamily="18" charset="0"/>
              </a:rPr>
              <a:t> </a:t>
            </a:r>
            <a:r>
              <a:rPr lang="en-US" sz="2600" i="1" dirty="0" err="1">
                <a:latin typeface="Times New Roman" pitchFamily="18" charset="0"/>
              </a:rPr>
              <a:t>có</a:t>
            </a:r>
            <a:r>
              <a:rPr lang="en-US" sz="2600" i="1" dirty="0">
                <a:latin typeface="Times New Roman" pitchFamily="18" charset="0"/>
              </a:rPr>
              <a:t>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kali,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nitơ</a:t>
            </a:r>
            <a:r>
              <a:rPr lang="en-US" sz="2600" i="1" dirty="0">
                <a:latin typeface="Times New Roman" pitchFamily="18" charset="0"/>
              </a:rPr>
              <a:t> </a:t>
            </a:r>
            <a:r>
              <a:rPr lang="en-US" sz="2600" i="1" dirty="0" err="1">
                <a:latin typeface="Times New Roman" pitchFamily="18" charset="0"/>
              </a:rPr>
              <a:t>và</a:t>
            </a:r>
            <a:r>
              <a:rPr lang="en-US" sz="2600" i="1" dirty="0">
                <a:latin typeface="Times New Roman" pitchFamily="18" charset="0"/>
              </a:rPr>
              <a:t> 3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oxi</a:t>
            </a:r>
            <a:r>
              <a:rPr lang="en-US" altLang="en-US" sz="2600" i="1" dirty="0">
                <a:latin typeface="Times New Roman" pitchFamily="18" charset="0"/>
              </a:rPr>
              <a:t> </a:t>
            </a:r>
          </a:p>
        </p:txBody>
      </p:sp>
      <p:graphicFrame>
        <p:nvGraphicFramePr>
          <p:cNvPr id="2" name="Object 10"/>
          <p:cNvGraphicFramePr>
            <a:graphicFrameLocks noChangeAspect="1"/>
          </p:cNvGraphicFramePr>
          <p:nvPr/>
        </p:nvGraphicFramePr>
        <p:xfrm>
          <a:off x="3463926" y="4343401"/>
          <a:ext cx="2174875" cy="735013"/>
        </p:xfrm>
        <a:graphic>
          <a:graphicData uri="http://schemas.openxmlformats.org/presentationml/2006/ole">
            <mc:AlternateContent xmlns:mc="http://schemas.openxmlformats.org/markup-compatibility/2006">
              <mc:Choice xmlns:v="urn:schemas-microsoft-com:vml" Requires="v">
                <p:oleObj spid="_x0000_s2114" name="Equation" r:id="rId5" imgW="1333500" imgH="444500" progId="Equation.DSMT4">
                  <p:embed/>
                </p:oleObj>
              </mc:Choice>
              <mc:Fallback>
                <p:oleObj name="Equation" r:id="rId5" imgW="1333500" imgH="444500" progId="Equation.DSMT4">
                  <p:embed/>
                  <p:pic>
                    <p:nvPicPr>
                      <p:cNvPr id="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926" y="4343401"/>
                        <a:ext cx="21748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5675314" y="4343400"/>
          <a:ext cx="2401887" cy="668338"/>
        </p:xfrm>
        <a:graphic>
          <a:graphicData uri="http://schemas.openxmlformats.org/presentationml/2006/ole">
            <mc:AlternateContent xmlns:mc="http://schemas.openxmlformats.org/markup-compatibility/2006">
              <mc:Choice xmlns:v="urn:schemas-microsoft-com:vml" Requires="v">
                <p:oleObj spid="_x0000_s2115" name="Equation" r:id="rId7" imgW="1397000" imgH="393700" progId="Equation.DSMT4">
                  <p:embed/>
                </p:oleObj>
              </mc:Choice>
              <mc:Fallback>
                <p:oleObj name="Equation" r:id="rId7" imgW="1397000" imgH="39370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4" y="4343400"/>
                        <a:ext cx="240188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3427414" y="5105400"/>
          <a:ext cx="2135187" cy="706438"/>
        </p:xfrm>
        <a:graphic>
          <a:graphicData uri="http://schemas.openxmlformats.org/presentationml/2006/ole">
            <mc:AlternateContent xmlns:mc="http://schemas.openxmlformats.org/markup-compatibility/2006">
              <mc:Choice xmlns:v="urn:schemas-microsoft-com:vml" Requires="v">
                <p:oleObj spid="_x0000_s2116" name="Equation" r:id="rId9" imgW="1346200" imgH="444500" progId="Equation.DSMT4">
                  <p:embed/>
                </p:oleObj>
              </mc:Choice>
              <mc:Fallback>
                <p:oleObj name="Equation" r:id="rId9" imgW="1346200" imgH="444500" progId="Equation.DSMT4">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414" y="5105400"/>
                        <a:ext cx="21351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5638800" y="5105400"/>
          <a:ext cx="2286000" cy="642938"/>
        </p:xfrm>
        <a:graphic>
          <a:graphicData uri="http://schemas.openxmlformats.org/presentationml/2006/ole">
            <mc:AlternateContent xmlns:mc="http://schemas.openxmlformats.org/markup-compatibility/2006">
              <mc:Choice xmlns:v="urn:schemas-microsoft-com:vml" Requires="v">
                <p:oleObj spid="_x0000_s2117" name="Equation" r:id="rId11" imgW="1384300" imgH="393700" progId="Equation.DSMT4">
                  <p:embed/>
                </p:oleObj>
              </mc:Choice>
              <mc:Fallback>
                <p:oleObj name="Equation" r:id="rId11" imgW="1384300" imgH="393700" progId="Equation.DSMT4">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5105400"/>
                        <a:ext cx="2286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3581401" y="5791200"/>
          <a:ext cx="1920875" cy="661988"/>
        </p:xfrm>
        <a:graphic>
          <a:graphicData uri="http://schemas.openxmlformats.org/presentationml/2006/ole">
            <mc:AlternateContent xmlns:mc="http://schemas.openxmlformats.org/markup-compatibility/2006">
              <mc:Choice xmlns:v="urn:schemas-microsoft-com:vml" Requires="v">
                <p:oleObj spid="_x0000_s2118" name="Equation" r:id="rId13" imgW="1308100" imgH="444500" progId="Equation.DSMT4">
                  <p:embed/>
                </p:oleObj>
              </mc:Choice>
              <mc:Fallback>
                <p:oleObj name="Equation" r:id="rId13" imgW="1308100" imgH="444500" progId="Equation.DSMT4">
                  <p:embed/>
                  <p:pic>
                    <p:nvPicPr>
                      <p:cNvPr id="15"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1" y="5791200"/>
                        <a:ext cx="19208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5715000" y="5805488"/>
          <a:ext cx="2165350" cy="595312"/>
        </p:xfrm>
        <a:graphic>
          <a:graphicData uri="http://schemas.openxmlformats.org/presentationml/2006/ole">
            <mc:AlternateContent xmlns:mc="http://schemas.openxmlformats.org/markup-compatibility/2006">
              <mc:Choice xmlns:v="urn:schemas-microsoft-com:vml" Requires="v">
                <p:oleObj spid="_x0000_s2119" name="Equation" r:id="rId15" imgW="1422400" imgH="393700" progId="Equation.DSMT4">
                  <p:embed/>
                </p:oleObj>
              </mc:Choice>
              <mc:Fallback>
                <p:oleObj name="Equation" r:id="rId15" imgW="1422400" imgH="393700" progId="Equation.DSMT4">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00" y="5805488"/>
                        <a:ext cx="21653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200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linds(horizontal)">
                                      <p:cBhvr>
                                        <p:cTn id="11" dur="500"/>
                                        <p:tgtEl>
                                          <p:spTgt spid="92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
                                        </p:tgtEl>
                                        <p:attrNameLst>
                                          <p:attrName>style.visibility</p:attrName>
                                        </p:attrNameLst>
                                      </p:cBhvr>
                                      <p:to>
                                        <p:strVal val="visible"/>
                                      </p:to>
                                    </p:set>
                                  </p:childTnLst>
                                </p:cTn>
                              </p:par>
                            </p:childTnLst>
                          </p:cTn>
                        </p:par>
                        <p:par>
                          <p:cTn id="24" fill="hold" nodeType="afterGroup">
                            <p:stCondLst>
                              <p:cond delay="36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314" y="1027906"/>
            <a:ext cx="10515600" cy="2058412"/>
          </a:xfrm>
        </p:spPr>
      </p:pic>
      <p:sp>
        <p:nvSpPr>
          <p:cNvPr id="5" name="TextBox 4"/>
          <p:cNvSpPr txBox="1"/>
          <p:nvPr/>
        </p:nvSpPr>
        <p:spPr>
          <a:xfrm>
            <a:off x="929640" y="566241"/>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3222625"/>
            <a:ext cx="785813" cy="95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5" y="3222625"/>
            <a:ext cx="79057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2328" y="3232150"/>
            <a:ext cx="9471343" cy="2339102"/>
          </a:xfrm>
          <a:prstGeom prst="rect">
            <a:avLst/>
          </a:prstGeom>
        </p:spPr>
        <p:txBody>
          <a:bodyPr wrap="square">
            <a:spAutoFit/>
          </a:bodyPr>
          <a:lstStyle/>
          <a:p>
            <a:pPr lvl="0" eaLnBrk="0" fontAlgn="base" hangingPunct="0">
              <a:spcBef>
                <a:spcPct val="0"/>
              </a:spcBef>
              <a:spcAft>
                <a:spcPct val="0"/>
              </a:spcAft>
            </a:pPr>
            <a:r>
              <a:rPr lang="en-US" altLang="en-US" b="1" dirty="0" err="1">
                <a:latin typeface="Arial" panose="020B0604020202020204" pitchFamily="34" charset="0"/>
                <a:ea typeface="Times New Roman" panose="02020603050405020304" pitchFamily="18" charset="0"/>
                <a:cs typeface="Arial" panose="020B0604020202020204" pitchFamily="34" charset="0"/>
              </a:rPr>
              <a:t>Trả</a:t>
            </a:r>
            <a:r>
              <a:rPr lang="en-US" altLang="en-US" b="1" dirty="0">
                <a:latin typeface="Arial" panose="020B0604020202020204" pitchFamily="34" charset="0"/>
                <a:ea typeface="Times New Roman" panose="02020603050405020304" pitchFamily="18" charset="0"/>
                <a:cs typeface="Arial" panose="020B0604020202020204" pitchFamily="34" charset="0"/>
              </a:rPr>
              <a:t> </a:t>
            </a:r>
            <a:r>
              <a:rPr lang="en-US" altLang="en-US" b="1" dirty="0" err="1">
                <a:latin typeface="Arial" panose="020B0604020202020204" pitchFamily="34" charset="0"/>
                <a:ea typeface="Times New Roman" panose="02020603050405020304" pitchFamily="18" charset="0"/>
                <a:cs typeface="Arial" panose="020B0604020202020204" pitchFamily="34" charset="0"/>
              </a:rPr>
              <a:t>lời</a:t>
            </a:r>
            <a:r>
              <a:rPr lang="en-US" altLang="en-US" b="1"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copper sulfate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có</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S </a:t>
            </a:r>
            <a:r>
              <a:rPr lang="en-US" altLang="en-US" dirty="0" err="1">
                <a:latin typeface="Arial" panose="020B0604020202020204" pitchFamily="34" charset="0"/>
                <a:ea typeface="Times New Roman" panose="02020603050405020304" pitchFamily="18" charset="0"/>
                <a:cs typeface="Arial" panose="020B0604020202020204" pitchFamily="34" charset="0"/>
              </a:rPr>
              <a:t>và</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bốn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O.</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bằng</a:t>
            </a:r>
            <a:r>
              <a:rPr lang="en-US" altLang="en-US" dirty="0">
                <a:latin typeface="Arial" panose="020B0604020202020204" pitchFamily="34" charset="0"/>
                <a:ea typeface="Times New Roman" panose="02020603050405020304" pitchFamily="18" charset="0"/>
                <a:cs typeface="Arial" panose="020B0604020202020204" pitchFamily="34" charset="0"/>
              </a:rPr>
              <a:t>: 64.1 + 32.1 + 16.4 = 160 (</a:t>
            </a:r>
            <a:r>
              <a:rPr lang="en-US" altLang="en-US" dirty="0" err="1">
                <a:latin typeface="Arial" panose="020B0604020202020204" pitchFamily="34" charset="0"/>
                <a:ea typeface="Times New Roman" panose="02020603050405020304" pitchFamily="18" charset="0"/>
                <a:cs typeface="Arial" panose="020B0604020202020204" pitchFamily="34" charset="0"/>
              </a:rPr>
              <a:t>amu</a:t>
            </a:r>
            <a:r>
              <a:rPr lang="en-US" altLang="en-US"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Phần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trăm</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các</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tố</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là</a:t>
            </a:r>
            <a:r>
              <a:rPr lang="en-US" altLang="en-US" dirty="0">
                <a:latin typeface="Arial" panose="020B0604020202020204" pitchFamily="34" charset="0"/>
                <a:ea typeface="Times New Roman" panose="02020603050405020304" pitchFamily="18" charset="0"/>
                <a:cs typeface="Arial" panose="020B0604020202020204" pitchFamily="34" charset="0"/>
              </a:rPr>
              <a:t>:</a:t>
            </a:r>
          </a:p>
          <a:p>
            <a:pPr lvl="0" eaLnBrk="0" fontAlgn="base" hangingPunct="0">
              <a:spcBef>
                <a:spcPct val="0"/>
              </a:spcBef>
              <a:spcAft>
                <a:spcPct val="0"/>
              </a:spcAft>
            </a:pPr>
            <a:r>
              <a:rPr lang="en-US" altLang="en-US" dirty="0">
                <a:latin typeface="Arial" panose="020B0604020202020204" pitchFamily="34" charset="0"/>
                <a:ea typeface="Times New Roman" panose="02020603050405020304" pitchFamily="18" charset="0"/>
                <a:cs typeface="Arial" panose="020B0604020202020204" pitchFamily="34" charset="0"/>
              </a:rPr>
              <a:t/>
            </a:r>
            <a:br>
              <a:rPr lang="en-US" altLang="en-US" dirty="0">
                <a:latin typeface="Arial" panose="020B0604020202020204" pitchFamily="34" charset="0"/>
                <a:ea typeface="Times New Roman" panose="02020603050405020304" pitchFamily="18" charset="0"/>
                <a:cs typeface="Arial" panose="020B0604020202020204" pitchFamily="34" charset="0"/>
              </a:rPr>
            </a:br>
            <a:endParaRPr lang="en-US" altLang="en-US" sz="1400" dirty="0">
              <a:latin typeface="Arial" panose="020B0604020202020204" pitchFamily="34" charset="0"/>
            </a:endParaRPr>
          </a:p>
          <a:p>
            <a:pPr lvl="0" eaLnBrk="0" fontAlgn="base" hangingPunct="0">
              <a:spcBef>
                <a:spcPct val="0"/>
              </a:spcBef>
              <a:spcAft>
                <a:spcPct val="0"/>
              </a:spcAft>
            </a:pPr>
            <a:endParaRPr lang="en-US" altLang="en-US" sz="2400" dirty="0">
              <a:latin typeface="Arial" panose="020B0604020202020204" pitchFamily="34" charset="0"/>
            </a:endParaRPr>
          </a:p>
        </p:txBody>
      </p:sp>
      <p:pic>
        <p:nvPicPr>
          <p:cNvPr id="10" name="Picture 9"/>
          <p:cNvPicPr>
            <a:picLocks noChangeAspect="1"/>
          </p:cNvPicPr>
          <p:nvPr/>
        </p:nvPicPr>
        <p:blipFill>
          <a:blip r:embed="rId5"/>
          <a:stretch>
            <a:fillRect/>
          </a:stretch>
        </p:blipFill>
        <p:spPr>
          <a:xfrm>
            <a:off x="1587523" y="4988028"/>
            <a:ext cx="6326005" cy="1185497"/>
          </a:xfrm>
          <a:prstGeom prst="rect">
            <a:avLst/>
          </a:prstGeom>
        </p:spPr>
      </p:pic>
      <p:sp>
        <p:nvSpPr>
          <p:cNvPr id="11" name="Rectangle 10"/>
          <p:cNvSpPr/>
          <p:nvPr/>
        </p:nvSpPr>
        <p:spPr>
          <a:xfrm>
            <a:off x="1523360" y="6182687"/>
            <a:ext cx="3227165" cy="369332"/>
          </a:xfrm>
          <a:prstGeom prst="rect">
            <a:avLst/>
          </a:prstGeom>
        </p:spPr>
        <p:txBody>
          <a:bodyPr wrap="none">
            <a:spAutoFit/>
          </a:bodyPr>
          <a:lstStyle/>
          <a:p>
            <a:pPr>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%O = 100% - 40% - 20% = 40%</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98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  HOÁ TRỊ</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Cách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xác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định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2</a:t>
            </a:r>
            <a:endParaRPr sz="5400" dirty="0">
              <a:solidFill>
                <a:schemeClr val="bg1"/>
              </a:solidFill>
            </a:endParaRPr>
          </a:p>
        </p:txBody>
      </p:sp>
    </p:spTree>
    <p:extLst>
      <p:ext uri="{BB962C8B-B14F-4D97-AF65-F5344CB8AC3E}">
        <p14:creationId xmlns:p14="http://schemas.microsoft.com/office/powerpoint/2010/main" val="2385341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DEE8F91-369E-441E-BE0F-CEA7E07E8A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6F864C1-4DE6-49ED-A92C-9A519901476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724276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4297" y="875209"/>
            <a:ext cx="9509760" cy="5355312"/>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Kết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luận</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-Hoá trị </a:t>
            </a:r>
            <a:r>
              <a:rPr lang="nl-NL" sz="2000" i="1" dirty="0" smtClean="0">
                <a:solidFill>
                  <a:srgbClr val="0070C0"/>
                </a:solidFill>
                <a:latin typeface="Times New Roman" panose="02020603050405020304" pitchFamily="18" charset="0"/>
                <a:cs typeface="Times New Roman" panose="02020603050405020304" pitchFamily="18" charset="0"/>
              </a:rPr>
              <a:t>là con số biểu </a:t>
            </a:r>
            <a:r>
              <a:rPr lang="nl-NL" sz="2000" i="1" dirty="0">
                <a:solidFill>
                  <a:srgbClr val="0070C0"/>
                </a:solidFill>
                <a:latin typeface="Times New Roman" panose="02020603050405020304" pitchFamily="18" charset="0"/>
                <a:cs typeface="Times New Roman" panose="02020603050405020304" pitchFamily="18" charset="0"/>
              </a:rPr>
              <a:t>thị khả năng liên kết của nguyên tử của nguyên tố này với nguyên tử của nguyên tố khác hay với nhóm nguyên tử khác.</a:t>
            </a:r>
            <a:endParaRPr lang="en-US" sz="2000" dirty="0">
              <a:solidFill>
                <a:srgbClr val="0070C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-Hóa trị của một nguyên tố trong hợp chất cụ thể được xác định theo hóa trị của H  và O</a:t>
            </a:r>
            <a:r>
              <a:rPr lang="nl-NL" sz="2000" i="1" dirty="0" smtClean="0">
                <a:solidFill>
                  <a:srgbClr val="0070C0"/>
                </a:solidFill>
                <a:latin typeface="Times New Roman" panose="02020603050405020304" pitchFamily="18" charset="0"/>
                <a:cs typeface="Times New Roman" panose="02020603050405020304" pitchFamily="18" charset="0"/>
              </a:rPr>
              <a:t>.</a:t>
            </a:r>
          </a:p>
          <a:p>
            <a:endParaRPr lang="pt-BR" sz="2000" b="1" dirty="0" smtClean="0">
              <a:latin typeface="Times New Roman" panose="02020603050405020304" pitchFamily="18" charset="0"/>
              <a:cs typeface="Times New Roman" panose="02020603050405020304" pitchFamily="18" charset="0"/>
            </a:endParaRPr>
          </a:p>
          <a:p>
            <a:r>
              <a:rPr lang="pt-BR" sz="2000" b="1" dirty="0" smtClean="0">
                <a:latin typeface="Times New Roman" panose="02020603050405020304" pitchFamily="18" charset="0"/>
                <a:cs typeface="Times New Roman" panose="02020603050405020304" pitchFamily="18" charset="0"/>
              </a:rPr>
              <a:t>Vd</a:t>
            </a:r>
            <a:r>
              <a:rPr lang="pt-BR" sz="2000" b="1" dirty="0">
                <a:latin typeface="Times New Roman" panose="02020603050405020304" pitchFamily="18" charset="0"/>
                <a:cs typeface="Times New Roman" panose="02020603050405020304" pitchFamily="18" charset="0"/>
              </a:rPr>
              <a:t>:</a:t>
            </a:r>
            <a:r>
              <a:rPr lang="pt-BR" sz="2000" dirty="0">
                <a:latin typeface="Times New Roman" panose="02020603050405020304" pitchFamily="18" charset="0"/>
                <a:cs typeface="Times New Roman" panose="02020603050405020304" pitchFamily="18" charset="0"/>
              </a:rPr>
              <a:t>+NH</a:t>
            </a:r>
            <a:r>
              <a:rPr lang="pt-BR"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N(III)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HCl</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Cl</a:t>
            </a:r>
            <a:r>
              <a:rPr lang="en-US" sz="2000" dirty="0">
                <a:latin typeface="Times New Roman" panose="02020603050405020304" pitchFamily="18" charset="0"/>
                <a:cs typeface="Times New Roman" panose="02020603050405020304" pitchFamily="18" charset="0"/>
              </a:rPr>
              <a:t>(I)</a:t>
            </a:r>
          </a:p>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C(IV)</a:t>
            </a:r>
          </a:p>
          <a:p>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pt-BR" sz="2000" dirty="0" smtClean="0">
                <a:latin typeface="Times New Roman" panose="02020603050405020304" pitchFamily="18" charset="0"/>
                <a:cs typeface="Times New Roman" panose="02020603050405020304" pitchFamily="18" charset="0"/>
              </a:rPr>
              <a:t>+</a:t>
            </a:r>
            <a:r>
              <a:rPr lang="pt-BR" sz="2000" b="1" i="1" dirty="0" smtClean="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K</a:t>
            </a:r>
            <a:r>
              <a:rPr lang="pt-BR" sz="2000" baseline="-25000" dirty="0">
                <a:latin typeface="Times New Roman" panose="02020603050405020304" pitchFamily="18" charset="0"/>
                <a:cs typeface="Times New Roman" panose="02020603050405020304" pitchFamily="18" charset="0"/>
              </a:rPr>
              <a:t>2</a:t>
            </a:r>
            <a:r>
              <a:rPr lang="pt-BR" sz="2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K (I)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ZnO</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Zn</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 +SO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S(IV</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 </a:t>
            </a:r>
            <a:r>
              <a:rPr lang="en-US" sz="2000" dirty="0">
                <a:latin typeface="Times New Roman" panose="02020603050405020304" pitchFamily="18" charset="0"/>
                <a:cs typeface="Times New Roman" panose="02020603050405020304" pitchFamily="18" charset="0"/>
              </a:rPr>
              <a:t>(III)</a:t>
            </a:r>
          </a:p>
          <a:p>
            <a:endParaRPr lang="en-US" dirty="0"/>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55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09" y="239496"/>
            <a:ext cx="7697606" cy="6265807"/>
          </a:xfrm>
          <a:prstGeom prst="rect">
            <a:avLst/>
          </a:prstGeom>
        </p:spPr>
      </p:pic>
    </p:spTree>
    <p:extLst>
      <p:ext uri="{BB962C8B-B14F-4D97-AF65-F5344CB8AC3E}">
        <p14:creationId xmlns:p14="http://schemas.microsoft.com/office/powerpoint/2010/main" val="2563127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495" y="1660824"/>
            <a:ext cx="6253934" cy="2563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263" y="755320"/>
            <a:ext cx="8382000" cy="939360"/>
          </a:xfrm>
          <a:prstGeom prst="rect">
            <a:avLst/>
          </a:prstGeom>
        </p:spPr>
        <p:txBody>
          <a:bodyPr wrap="square">
            <a:spAutoFit/>
          </a:bodyPr>
          <a:lstStyle/>
          <a:p>
            <a:pPr>
              <a:lnSpc>
                <a:spcPct val="145000"/>
              </a:lnSpc>
              <a:spcAft>
                <a:spcPts val="0"/>
              </a:spcAft>
            </a:pP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Sơ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đồ</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sau</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mô</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tả</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sự</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hình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liên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kết</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cộng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HCl</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xác</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định</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hoá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chlorine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hợp</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chất</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trên</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80456" y="4649149"/>
            <a:ext cx="9283337" cy="1918602"/>
          </a:xfrm>
          <a:prstGeom prst="rect">
            <a:avLst/>
          </a:prstGeom>
        </p:spPr>
        <p:txBody>
          <a:bodyPr wrap="square">
            <a:spAutoFit/>
          </a:bodyPr>
          <a:lstStyle/>
          <a:p>
            <a:pPr>
              <a:lnSpc>
                <a:spcPct val="145000"/>
              </a:lnSpc>
              <a:spcAft>
                <a:spcPts val="0"/>
              </a:spcAft>
            </a:pP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Trả</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lời</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p>
          <a:p>
            <a:pPr>
              <a:lnSpc>
                <a:spcPct val="145000"/>
              </a:lnSpc>
              <a:spcAft>
                <a:spcPts val="0"/>
              </a:spcAft>
            </a:pPr>
            <a:r>
              <a:rPr lang="en-US" i="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i="1"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75"/>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HCl</a:t>
            </a:r>
            <a:r>
              <a:rPr lang="en-US" dirty="0">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92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78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H</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583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24151" y="2787227"/>
            <a:ext cx="8424333" cy="2030535"/>
          </a:xfrm>
          <a:prstGeom prst="rect">
            <a:avLst/>
          </a:prstGeom>
        </p:spPr>
        <p:txBody>
          <a:bodyPr vert="horz" wrap="square" lIns="0" tIns="16933" rIns="0" bIns="0" rtlCol="0">
            <a:spAutoFit/>
          </a:bodyPr>
          <a:lstStyle/>
          <a:p>
            <a:pPr algn="ctr">
              <a:spcBef>
                <a:spcPts val="133"/>
              </a:spcBef>
            </a:pPr>
            <a:r>
              <a:rPr lang="en-US" sz="4267" b="1" spc="-400" dirty="0" err="1" smtClean="0">
                <a:solidFill>
                  <a:srgbClr val="253D68"/>
                </a:solidFill>
                <a:latin typeface="Verdana"/>
                <a:cs typeface="Verdana"/>
              </a:rPr>
              <a:t>Bài</a:t>
            </a:r>
            <a:r>
              <a:rPr lang="en-US" sz="4267" b="1" spc="-400" dirty="0" smtClean="0">
                <a:solidFill>
                  <a:srgbClr val="253D68"/>
                </a:solidFill>
                <a:latin typeface="Verdana"/>
                <a:cs typeface="Verdana"/>
              </a:rPr>
              <a:t> 7: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trị</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và</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công</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thức</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học</a:t>
            </a:r>
            <a:endParaRPr sz="4267" dirty="0">
              <a:latin typeface="Verdana"/>
              <a:cs typeface="Verdana"/>
            </a:endParaRPr>
          </a:p>
          <a:p>
            <a:pPr marR="124457" algn="ctr">
              <a:spcBef>
                <a:spcPts val="2927"/>
              </a:spcBef>
            </a:pPr>
            <a:r>
              <a:rPr sz="2133" b="1" spc="-7" dirty="0" smtClean="0">
                <a:latin typeface="Comfortaa"/>
                <a:cs typeface="Comfortaa"/>
              </a:rPr>
              <a:t>(</a:t>
            </a:r>
            <a:r>
              <a:rPr lang="en-US" sz="2133" b="1" spc="-7" dirty="0" smtClean="0">
                <a:latin typeface="Comfortaa"/>
                <a:cs typeface="Comfortaa"/>
              </a:rPr>
              <a:t>3</a:t>
            </a:r>
            <a:r>
              <a:rPr sz="2133" b="1" dirty="0" smtClean="0">
                <a:latin typeface="Comfortaa"/>
                <a:cs typeface="Comfortaa"/>
              </a:rPr>
              <a:t> </a:t>
            </a:r>
            <a:r>
              <a:rPr sz="2133" b="1" spc="-7" dirty="0">
                <a:latin typeface="Comfortaa"/>
                <a:cs typeface="Comfortaa"/>
              </a:rPr>
              <a:t>tiết)</a:t>
            </a:r>
            <a:endParaRPr sz="2133" dirty="0">
              <a:latin typeface="Comfortaa"/>
              <a:cs typeface="Comforta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73150" cy="6858000"/>
          </a:xfrm>
          <a:prstGeom prst="rect">
            <a:avLst/>
          </a:prstGeom>
        </p:spPr>
      </p:pic>
      <p:sp>
        <p:nvSpPr>
          <p:cNvPr id="4" name="Oval 3"/>
          <p:cNvSpPr/>
          <p:nvPr/>
        </p:nvSpPr>
        <p:spPr>
          <a:xfrm>
            <a:off x="7471953" y="209006"/>
            <a:ext cx="1175658"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rPr>
              <a:t>2.1</a:t>
            </a:r>
            <a:endParaRPr lang="en-US" sz="3200" dirty="0">
              <a:solidFill>
                <a:srgbClr val="C00000"/>
              </a:solidFill>
            </a:endParaRPr>
          </a:p>
        </p:txBody>
      </p:sp>
    </p:spTree>
    <p:extLst>
      <p:ext uri="{BB962C8B-B14F-4D97-AF65-F5344CB8AC3E}">
        <p14:creationId xmlns:p14="http://schemas.microsoft.com/office/powerpoint/2010/main" val="1891657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42914"/>
            <a:ext cx="10492254" cy="2393954"/>
          </a:xfrm>
          <a:prstGeom prst="rect">
            <a:avLst/>
          </a:prstGeom>
        </p:spPr>
      </p:pic>
      <p:sp>
        <p:nvSpPr>
          <p:cNvPr id="3" name="Title 1"/>
          <p:cNvSpPr txBox="1">
            <a:spLocks/>
          </p:cNvSpPr>
          <p:nvPr/>
        </p:nvSpPr>
        <p:spPr>
          <a:xfrm>
            <a:off x="838200" y="8615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Times New Roman" panose="02020603050405020304" pitchFamily="18" charset="0"/>
                <a:cs typeface="Times New Roman" panose="02020603050405020304" pitchFamily="18" charset="0"/>
              </a:rPr>
              <a:t>PHIẾU HỌC TẬP 2.2</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167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3" y="2090058"/>
            <a:ext cx="10990217" cy="4611188"/>
          </a:xfrm>
          <a:prstGeom prst="rect">
            <a:avLst/>
          </a:prstGeom>
        </p:spPr>
      </p:pic>
      <p:sp>
        <p:nvSpPr>
          <p:cNvPr id="6" name="Flowchart: Delay 5"/>
          <p:cNvSpPr/>
          <p:nvPr/>
        </p:nvSpPr>
        <p:spPr>
          <a:xfrm>
            <a:off x="1" y="522514"/>
            <a:ext cx="4140926" cy="1672048"/>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2. </a:t>
            </a:r>
            <a:r>
              <a:rPr lang="en-US" sz="3600" dirty="0" err="1" smtClean="0">
                <a:solidFill>
                  <a:schemeClr val="tx1"/>
                </a:solidFill>
                <a:latin typeface="Times New Roman" panose="02020603050405020304" pitchFamily="18" charset="0"/>
                <a:cs typeface="Times New Roman" panose="02020603050405020304" pitchFamily="18" charset="0"/>
              </a:rPr>
              <a:t>Quy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tắc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hoá</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trị</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88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6300107"/>
              </p:ext>
            </p:extLst>
          </p:nvPr>
        </p:nvGraphicFramePr>
        <p:xfrm>
          <a:off x="1431834" y="1365862"/>
          <a:ext cx="9057639" cy="1853346"/>
        </p:xfrm>
        <a:graphic>
          <a:graphicData uri="http://schemas.openxmlformats.org/drawingml/2006/table">
            <a:tbl>
              <a:tblPr/>
              <a:tblGrid>
                <a:gridCol w="905764">
                  <a:extLst>
                    <a:ext uri="{9D8B030D-6E8A-4147-A177-3AD203B41FA5}">
                      <a16:colId xmlns:a16="http://schemas.microsoft.com/office/drawing/2014/main" val="898051608"/>
                    </a:ext>
                  </a:extLst>
                </a:gridCol>
                <a:gridCol w="2065142">
                  <a:extLst>
                    <a:ext uri="{9D8B030D-6E8A-4147-A177-3AD203B41FA5}">
                      <a16:colId xmlns:a16="http://schemas.microsoft.com/office/drawing/2014/main" val="3472104559"/>
                    </a:ext>
                  </a:extLst>
                </a:gridCol>
                <a:gridCol w="3206404">
                  <a:extLst>
                    <a:ext uri="{9D8B030D-6E8A-4147-A177-3AD203B41FA5}">
                      <a16:colId xmlns:a16="http://schemas.microsoft.com/office/drawing/2014/main" val="3912481268"/>
                    </a:ext>
                  </a:extLst>
                </a:gridCol>
                <a:gridCol w="2880329">
                  <a:extLst>
                    <a:ext uri="{9D8B030D-6E8A-4147-A177-3AD203B41FA5}">
                      <a16:colId xmlns:a16="http://schemas.microsoft.com/office/drawing/2014/main" val="2616253677"/>
                    </a:ext>
                  </a:extLst>
                </a:gridCol>
              </a:tblGrid>
              <a:tr h="221641">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Hóa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 trị</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13490907"/>
                  </a:ext>
                </a:extLst>
              </a:tr>
              <a:tr h="318608">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hydrogen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9290986"/>
                  </a:ext>
                </a:extLst>
              </a:tr>
              <a:tr h="110820">
                <a:tc>
                  <a:txBody>
                    <a:bodyPr/>
                    <a:lstStyle/>
                    <a:p>
                      <a:pPr>
                        <a:spcAft>
                          <a:spcPts val="0"/>
                        </a:spcAft>
                      </a:pPr>
                      <a:r>
                        <a:rPr lang="en-US" sz="7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777930"/>
                  </a:ext>
                </a:extLst>
              </a:tr>
              <a:tr h="274412">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en-US" sz="1600" dirty="0">
                          <a:effectLst/>
                          <a:latin typeface="Times New Roman" panose="02020603050405020304" pitchFamily="18" charset="0"/>
                          <a:ea typeface="Times New Roman" panose="02020603050405020304" pitchFamily="18" charset="0"/>
                          <a:cs typeface="Arial" panose="020B0604020202020204" pitchFamily="34" charset="0"/>
                        </a:rPr>
                        <a: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1.II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2.I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563736"/>
                  </a:ext>
                </a:extLst>
              </a:tr>
              <a:tr h="87073">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413674"/>
                  </a:ext>
                </a:extLst>
              </a:tr>
              <a:tr h="284966">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CH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IV</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1.IV</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812800" algn="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4.1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58346664"/>
                  </a:ext>
                </a:extLst>
              </a:tr>
              <a:tr h="79817">
                <a:tc>
                  <a:txBody>
                    <a:bodyPr/>
                    <a:lstStyle/>
                    <a:p>
                      <a:pPr>
                        <a:spcAft>
                          <a:spcPts val="0"/>
                        </a:spcAft>
                      </a:pPr>
                      <a:r>
                        <a:rPr lang="en-US" sz="5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609097"/>
                  </a:ext>
                </a:extLst>
              </a:tr>
            </a:tbl>
          </a:graphicData>
        </a:graphic>
      </p:graphicFrame>
      <p:sp>
        <p:nvSpPr>
          <p:cNvPr id="4" name="Rectangle 3"/>
          <p:cNvSpPr/>
          <p:nvPr/>
        </p:nvSpPr>
        <p:spPr>
          <a:xfrm>
            <a:off x="1022892" y="3302999"/>
            <a:ext cx="13010606" cy="3217356"/>
          </a:xfrm>
          <a:prstGeom prst="rect">
            <a:avLst/>
          </a:prstGeom>
        </p:spPr>
        <p:txBody>
          <a:bodyPr wrap="square">
            <a:spAutoFit/>
          </a:bodyPr>
          <a:lstStyle/>
          <a:p>
            <a:pPr marL="4445">
              <a:lnSpc>
                <a:spcPct val="96000"/>
              </a:lnSpc>
              <a:spcAft>
                <a:spcPts val="0"/>
              </a:spcAft>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0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4991100" lvl="0" indent="-342900">
              <a:lnSpc>
                <a:spcPct val="151000"/>
              </a:lnSpc>
              <a:spcAft>
                <a:spcPts val="0"/>
              </a:spcAft>
              <a:buFont typeface="+mj-lt"/>
              <a:buAutoNum type="arabicPeriod"/>
              <a:tabLst>
                <a:tab pos="18288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4991100" lvl="0">
              <a:lnSpc>
                <a:spcPct val="151000"/>
              </a:lnSpc>
              <a:spcAft>
                <a:spcPts val="0"/>
              </a:spcAft>
              <a:tabLst>
                <a:tab pos="18288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1.II = 2.I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79000"/>
              </a:lnSpc>
              <a:spcAft>
                <a:spcPts val="0"/>
              </a:spcAft>
              <a:buFont typeface="Arial" panose="020B0604020202020204" pitchFamily="34" charset="0"/>
              <a:buChar char="⇒"/>
              <a:tabLst>
                <a:tab pos="207645"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82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1.IV = 4.I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nSpc>
                <a:spcPct val="78000"/>
              </a:lnSpc>
              <a:spcAft>
                <a:spcPts val="0"/>
              </a:spcAft>
              <a:buFont typeface="Arial" panose="020B0604020202020204" pitchFamily="34" charset="0"/>
              <a:buChar char="⇒"/>
              <a:tabLst>
                <a:tab pos="21844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2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3" name="Text Box 13"/>
          <p:cNvSpPr txBox="1">
            <a:spLocks noChangeArrowheads="1"/>
          </p:cNvSpPr>
          <p:nvPr/>
        </p:nvSpPr>
        <p:spPr bwMode="auto">
          <a:xfrm>
            <a:off x="6096000" y="1441451"/>
            <a:ext cx="184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p>
          <a:p>
            <a:endParaRPr lang="en-US" altLang="en-US" sz="3200"/>
          </a:p>
        </p:txBody>
      </p:sp>
      <p:sp>
        <p:nvSpPr>
          <p:cNvPr id="92176" name="Text Box 16"/>
          <p:cNvSpPr txBox="1">
            <a:spLocks noChangeArrowheads="1"/>
          </p:cNvSpPr>
          <p:nvPr/>
        </p:nvSpPr>
        <p:spPr bwMode="auto">
          <a:xfrm>
            <a:off x="1631951" y="620714"/>
            <a:ext cx="89265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err="1" smtClean="0">
                <a:solidFill>
                  <a:schemeClr val="accent2"/>
                </a:solidFill>
                <a:latin typeface="Times New Roman" panose="02020603050405020304" pitchFamily="18" charset="0"/>
                <a:cs typeface="Times New Roman" panose="02020603050405020304" pitchFamily="18" charset="0"/>
              </a:rPr>
              <a:t>Quy</a:t>
            </a:r>
            <a:r>
              <a:rPr lang="en-US" altLang="en-US" sz="2800" b="1" u="sng" dirty="0" smtClean="0">
                <a:solidFill>
                  <a:schemeClr val="accent2"/>
                </a:solidFill>
                <a:latin typeface="Times New Roman" panose="02020603050405020304" pitchFamily="18" charset="0"/>
                <a:cs typeface="Times New Roman" panose="02020603050405020304" pitchFamily="18" charset="0"/>
              </a:rPr>
              <a:t> </a:t>
            </a:r>
            <a:r>
              <a:rPr lang="en-US" altLang="en-US" sz="2800" b="1" u="sng" dirty="0" err="1" smtClean="0">
                <a:solidFill>
                  <a:schemeClr val="accent2"/>
                </a:solidFill>
                <a:latin typeface="Times New Roman" panose="02020603050405020304" pitchFamily="18" charset="0"/>
                <a:cs typeface="Times New Roman" panose="02020603050405020304" pitchFamily="18" charset="0"/>
              </a:rPr>
              <a:t>tắc</a:t>
            </a:r>
            <a:r>
              <a:rPr lang="en-US" altLang="en-US" sz="2800" b="1" dirty="0" smtClean="0">
                <a:solidFill>
                  <a:schemeClr val="accent2"/>
                </a:solidFill>
                <a:latin typeface="Times New Roman" panose="02020603050405020304" pitchFamily="18" charset="0"/>
                <a:cs typeface="Times New Roman" panose="02020603050405020304" pitchFamily="18" charset="0"/>
              </a:rPr>
              <a:t>:</a:t>
            </a:r>
            <a:r>
              <a:rPr lang="en-US" altLang="en-US" sz="2800" dirty="0" smtClean="0">
                <a:solidFill>
                  <a:srgbClr val="FF0066"/>
                </a:solidFill>
                <a:latin typeface="Times New Roman" panose="02020603050405020304" pitchFamily="18" charset="0"/>
                <a:cs typeface="Times New Roman" panose="02020603050405020304" pitchFamily="18" charset="0"/>
              </a:rPr>
              <a:t> </a:t>
            </a:r>
            <a:endParaRPr lang="en-US" altLang="en-US" sz="2800" dirty="0">
              <a:solidFill>
                <a:srgbClr val="FF0066"/>
              </a:solidFill>
              <a:latin typeface="Times New Roman" panose="02020603050405020304" pitchFamily="18" charset="0"/>
              <a:cs typeface="Times New Roman" panose="02020603050405020304" pitchFamily="18" charset="0"/>
            </a:endParaRPr>
          </a:p>
          <a:p>
            <a:r>
              <a:rPr lang="en-US" altLang="en-US" sz="2800" dirty="0" err="1" smtClean="0">
                <a:solidFill>
                  <a:srgbClr val="0070C0"/>
                </a:solidFill>
                <a:latin typeface="Times New Roman" panose="02020603050405020304" pitchFamily="18" charset="0"/>
                <a:cs typeface="Times New Roman" panose="02020603050405020304" pitchFamily="18" charset="0"/>
              </a:rPr>
              <a:t>Trong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công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thức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hoá</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học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này</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bằng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kia</a:t>
            </a:r>
            <a:endParaRPr lang="en-US" altLang="en-US" sz="2800" dirty="0">
              <a:solidFill>
                <a:srgbClr val="0070C0"/>
              </a:solidFill>
              <a:latin typeface="Times New Roman" panose="02020603050405020304" pitchFamily="18" charset="0"/>
              <a:cs typeface="Times New Roman" panose="02020603050405020304" pitchFamily="18" charset="0"/>
            </a:endParaRPr>
          </a:p>
          <a:p>
            <a:r>
              <a:rPr lang="en-US" altLang="en-US" sz="1600"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 </a:t>
            </a:r>
            <a:r>
              <a:rPr lang="vi-VN" altLang="en-US"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a </a:t>
            </a:r>
            <a:r>
              <a:rPr lang="en-US" altLang="en-US" dirty="0" smtClean="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b</a:t>
            </a:r>
            <a:endParaRPr lang="en-US" altLang="en-US" sz="1600" dirty="0">
              <a:solidFill>
                <a:srgbClr val="000099"/>
              </a:solidFill>
              <a:latin typeface="Times New Roman" panose="02020603050405020304" pitchFamily="18" charset="0"/>
              <a:cs typeface="Times New Roman" panose="02020603050405020304" pitchFamily="18" charset="0"/>
            </a:endParaRPr>
          </a:p>
          <a:p>
            <a:r>
              <a:rPr lang="en-US" altLang="en-US" sz="3200" dirty="0">
                <a:solidFill>
                  <a:srgbClr val="000099"/>
                </a:solidFill>
                <a:latin typeface="Times New Roman" panose="02020603050405020304" pitchFamily="18" charset="0"/>
                <a:cs typeface="Times New Roman" panose="02020603050405020304" pitchFamily="18" charset="0"/>
              </a:rPr>
              <a:t>Ta </a:t>
            </a:r>
            <a:r>
              <a:rPr lang="en-US" altLang="en-US" sz="3200" dirty="0" err="1">
                <a:solidFill>
                  <a:srgbClr val="000099"/>
                </a:solidFill>
                <a:latin typeface="Times New Roman" panose="02020603050405020304" pitchFamily="18" charset="0"/>
                <a:cs typeface="Times New Roman" panose="02020603050405020304" pitchFamily="18" charset="0"/>
              </a:rPr>
              <a:t>có</a:t>
            </a:r>
            <a:r>
              <a:rPr lang="en-US" altLang="en-US" sz="3200" dirty="0">
                <a:solidFill>
                  <a:srgbClr val="000099"/>
                </a:solidFill>
                <a:latin typeface="Times New Roman" panose="02020603050405020304" pitchFamily="18" charset="0"/>
                <a:cs typeface="Times New Roman" panose="02020603050405020304" pitchFamily="18" charset="0"/>
              </a:rPr>
              <a:t>: </a:t>
            </a:r>
            <a:r>
              <a:rPr lang="en-US" altLang="en-US" sz="3200" dirty="0" err="1">
                <a:solidFill>
                  <a:srgbClr val="000099"/>
                </a:solidFill>
                <a:latin typeface="Times New Roman" panose="02020603050405020304" pitchFamily="18" charset="0"/>
                <a:cs typeface="Times New Roman" panose="02020603050405020304" pitchFamily="18" charset="0"/>
              </a:rPr>
              <a:t>A</a:t>
            </a:r>
            <a:r>
              <a:rPr lang="en-US" altLang="en-US" sz="3200" baseline="-25000" dirty="0" err="1">
                <a:solidFill>
                  <a:srgbClr val="000099"/>
                </a:solidFill>
                <a:latin typeface="Times New Roman" panose="02020603050405020304" pitchFamily="18" charset="0"/>
                <a:cs typeface="Times New Roman" panose="02020603050405020304" pitchFamily="18" charset="0"/>
              </a:rPr>
              <a:t>x</a:t>
            </a:r>
            <a:r>
              <a:rPr lang="en-US" altLang="en-US" sz="3200" dirty="0" err="1">
                <a:solidFill>
                  <a:srgbClr val="000099"/>
                </a:solidFill>
                <a:latin typeface="Times New Roman" panose="02020603050405020304" pitchFamily="18" charset="0"/>
                <a:cs typeface="Times New Roman" panose="02020603050405020304" pitchFamily="18" charset="0"/>
              </a:rPr>
              <a:t>B</a:t>
            </a:r>
            <a:r>
              <a:rPr lang="en-US" altLang="en-US" sz="3200" baseline="-25000" dirty="0" err="1">
                <a:solidFill>
                  <a:srgbClr val="000099"/>
                </a:solidFill>
                <a:latin typeface="Times New Roman" panose="02020603050405020304" pitchFamily="18" charset="0"/>
                <a:cs typeface="Times New Roman" panose="02020603050405020304" pitchFamily="18" charset="0"/>
              </a:rPr>
              <a:t>y</a:t>
            </a:r>
            <a:r>
              <a:rPr lang="en-US" altLang="en-US" sz="3200" dirty="0">
                <a:solidFill>
                  <a:srgbClr val="000099"/>
                </a:solidFill>
                <a:latin typeface="Times New Roman" panose="02020603050405020304" pitchFamily="18" charset="0"/>
                <a:cs typeface="Times New Roman" panose="02020603050405020304" pitchFamily="18" charset="0"/>
              </a:rPr>
              <a:t>  =&gt;  x .a = y. b</a:t>
            </a:r>
            <a:endParaRPr lang="en-US" altLang="en-US" sz="3200" i="1" dirty="0">
              <a:solidFill>
                <a:srgbClr val="000099"/>
              </a:solidFill>
              <a:latin typeface="Times New Roman" panose="02020603050405020304" pitchFamily="18" charset="0"/>
              <a:cs typeface="Times New Roman" panose="02020603050405020304" pitchFamily="18" charset="0"/>
            </a:endParaRPr>
          </a:p>
        </p:txBody>
      </p:sp>
      <p:sp>
        <p:nvSpPr>
          <p:cNvPr id="92177" name="Text Box 17"/>
          <p:cNvSpPr txBox="1">
            <a:spLocks noChangeArrowheads="1"/>
          </p:cNvSpPr>
          <p:nvPr/>
        </p:nvSpPr>
        <p:spPr bwMode="auto">
          <a:xfrm>
            <a:off x="1487487" y="3789363"/>
            <a:ext cx="8963026"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i="1" dirty="0">
                <a:latin typeface="Comic Sans MS" panose="030F0702030302020204" pitchFamily="66" charset="0"/>
              </a:rPr>
              <a:t>*</a:t>
            </a:r>
            <a:r>
              <a:rPr lang="en-US" altLang="en-US" sz="2800" i="1" dirty="0" err="1">
                <a:solidFill>
                  <a:srgbClr val="003300"/>
                </a:solidFill>
                <a:latin typeface="Comic Sans MS" panose="030F0702030302020204" pitchFamily="66" charset="0"/>
              </a:rPr>
              <a:t>Quy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tắc</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này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đúng</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cả</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khi</a:t>
            </a:r>
            <a:r>
              <a:rPr lang="en-US" altLang="en-US" sz="2800" i="1" dirty="0">
                <a:solidFill>
                  <a:srgbClr val="003300"/>
                </a:solidFill>
                <a:latin typeface="Comic Sans MS" panose="030F0702030302020204" pitchFamily="66" charset="0"/>
              </a:rPr>
              <a:t>  B </a:t>
            </a:r>
            <a:r>
              <a:rPr lang="en-US" altLang="en-US" sz="2800" i="1" dirty="0" err="1">
                <a:solidFill>
                  <a:srgbClr val="003300"/>
                </a:solidFill>
                <a:latin typeface="Comic Sans MS" panose="030F0702030302020204" pitchFamily="66" charset="0"/>
              </a:rPr>
              <a:t>là</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nhóm</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nguyên</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tử</a:t>
            </a:r>
            <a:endParaRPr lang="en-US" altLang="en-US" sz="2800" i="1" dirty="0">
              <a:solidFill>
                <a:srgbClr val="003300"/>
              </a:solidFill>
              <a:latin typeface="Comic Sans MS" panose="030F0702030302020204" pitchFamily="66" charset="0"/>
            </a:endParaRPr>
          </a:p>
          <a:p>
            <a:endParaRPr lang="en-US" altLang="en-US" sz="2800" dirty="0">
              <a:latin typeface="Comic Sans MS" panose="030F0702030302020204" pitchFamily="66" charset="0"/>
            </a:endParaRPr>
          </a:p>
          <a:p>
            <a:r>
              <a:rPr lang="en-US" altLang="en-US" sz="2800" dirty="0">
                <a:latin typeface="Comic Sans MS" panose="030F0702030302020204" pitchFamily="66" charset="0"/>
              </a:rPr>
              <a:t>VD:  II    I</a:t>
            </a:r>
          </a:p>
          <a:p>
            <a:r>
              <a:rPr lang="en-US" altLang="en-US" sz="2800" dirty="0">
                <a:latin typeface="Comic Sans MS" panose="030F0702030302020204" pitchFamily="66" charset="0"/>
              </a:rPr>
              <a:t>       Zn (OH)</a:t>
            </a:r>
            <a:r>
              <a:rPr lang="en-US" altLang="en-US" sz="2800" baseline="-25000" dirty="0">
                <a:latin typeface="Comic Sans MS" panose="030F0702030302020204" pitchFamily="66" charset="0"/>
              </a:rPr>
              <a:t>2</a:t>
            </a:r>
            <a:r>
              <a:rPr lang="en-US" altLang="en-US" sz="2800" dirty="0">
                <a:latin typeface="Comic Sans MS" panose="030F0702030302020204" pitchFamily="66" charset="0"/>
              </a:rPr>
              <a:t>                     </a:t>
            </a:r>
          </a:p>
          <a:p>
            <a:r>
              <a:rPr lang="en-US" altLang="en-US" sz="2800" dirty="0">
                <a:latin typeface="Comic Sans MS" panose="030F0702030302020204" pitchFamily="66" charset="0"/>
              </a:rPr>
              <a:t>         </a:t>
            </a:r>
          </a:p>
          <a:p>
            <a:r>
              <a:rPr lang="en-US" altLang="en-US" sz="3200" dirty="0">
                <a:latin typeface="Comic Sans MS" panose="030F0702030302020204" pitchFamily="66" charset="0"/>
              </a:rPr>
              <a:t>      Ta </a:t>
            </a:r>
            <a:r>
              <a:rPr lang="en-US" altLang="en-US" sz="3200" dirty="0" err="1">
                <a:latin typeface="Comic Sans MS" panose="030F0702030302020204" pitchFamily="66" charset="0"/>
              </a:rPr>
              <a:t>có</a:t>
            </a:r>
            <a:r>
              <a:rPr lang="en-US" altLang="en-US" sz="3200" dirty="0">
                <a:solidFill>
                  <a:schemeClr val="accent2"/>
                </a:solidFill>
                <a:latin typeface="Comic Sans MS" panose="030F0702030302020204" pitchFamily="66" charset="0"/>
              </a:rPr>
              <a:t>: </a:t>
            </a:r>
            <a:r>
              <a:rPr lang="en-US" altLang="en-US" sz="3200" b="1" dirty="0">
                <a:solidFill>
                  <a:schemeClr val="accent2"/>
                </a:solidFill>
                <a:latin typeface="Comic Sans MS" panose="030F0702030302020204" pitchFamily="66" charset="0"/>
              </a:rPr>
              <a:t>1.II  =2. I </a:t>
            </a:r>
          </a:p>
          <a:p>
            <a:endParaRPr lang="en-US" altLang="en-US" sz="3200" b="1" i="1"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58191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endCondLst>
                                  <p:childTnLst>
                                    <p:set>
                                      <p:cBhvr>
                                        <p:cTn id="6" dur="1" fill="hold">
                                          <p:stCondLst>
                                            <p:cond delay="0"/>
                                          </p:stCondLst>
                                        </p:cTn>
                                        <p:tgtEl>
                                          <p:spTgt spid="92173"/>
                                        </p:tgtEl>
                                        <p:attrNameLst>
                                          <p:attrName>style.visibility</p:attrName>
                                        </p:attrNameLst>
                                      </p:cBhvr>
                                      <p:to>
                                        <p:strVal val="visible"/>
                                      </p:to>
                                    </p:set>
                                    <p:animEffect transition="in" filter="diamond(in)">
                                      <p:cBhvr>
                                        <p:cTn id="7" dur="2000"/>
                                        <p:tgtEl>
                                          <p:spTgt spid="92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fade">
                                      <p:cBhvr>
                                        <p:cTn id="12" dur="800" decel="100000"/>
                                        <p:tgtEl>
                                          <p:spTgt spid="92176"/>
                                        </p:tgtEl>
                                      </p:cBhvr>
                                    </p:animEffect>
                                    <p:anim calcmode="lin" valueType="num">
                                      <p:cBhvr>
                                        <p:cTn id="13" dur="800" decel="100000" fill="hold"/>
                                        <p:tgtEl>
                                          <p:spTgt spid="92176"/>
                                        </p:tgtEl>
                                        <p:attrNameLst>
                                          <p:attrName>style.rotation</p:attrName>
                                        </p:attrNameLst>
                                      </p:cBhvr>
                                      <p:tavLst>
                                        <p:tav tm="0">
                                          <p:val>
                                            <p:fltVal val="-90"/>
                                          </p:val>
                                        </p:tav>
                                        <p:tav tm="100000">
                                          <p:val>
                                            <p:fltVal val="0"/>
                                          </p:val>
                                        </p:tav>
                                      </p:tavLst>
                                    </p:anim>
                                    <p:anim calcmode="lin" valueType="num">
                                      <p:cBhvr>
                                        <p:cTn id="14" dur="800" decel="100000" fill="hold"/>
                                        <p:tgtEl>
                                          <p:spTgt spid="92176"/>
                                        </p:tgtEl>
                                        <p:attrNameLst>
                                          <p:attrName>ppt_x</p:attrName>
                                        </p:attrNameLst>
                                      </p:cBhvr>
                                      <p:tavLst>
                                        <p:tav tm="0">
                                          <p:val>
                                            <p:strVal val="#ppt_x+0.4"/>
                                          </p:val>
                                        </p:tav>
                                        <p:tav tm="100000">
                                          <p:val>
                                            <p:strVal val="#ppt_x-0.05"/>
                                          </p:val>
                                        </p:tav>
                                      </p:tavLst>
                                    </p:anim>
                                    <p:anim calcmode="lin" valueType="num">
                                      <p:cBhvr>
                                        <p:cTn id="15" dur="800" decel="100000" fill="hold"/>
                                        <p:tgtEl>
                                          <p:spTgt spid="9217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217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2176"/>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2177"/>
                                        </p:tgtEl>
                                        <p:attrNameLst>
                                          <p:attrName>style.visibility</p:attrName>
                                        </p:attrNameLst>
                                      </p:cBhvr>
                                      <p:to>
                                        <p:strVal val="visible"/>
                                      </p:to>
                                    </p:set>
                                    <p:animEffect transition="in" filter="fade">
                                      <p:cBhvr>
                                        <p:cTn id="22" dur="800" decel="100000"/>
                                        <p:tgtEl>
                                          <p:spTgt spid="92177"/>
                                        </p:tgtEl>
                                      </p:cBhvr>
                                    </p:animEffect>
                                    <p:anim calcmode="lin" valueType="num">
                                      <p:cBhvr>
                                        <p:cTn id="23" dur="800" decel="100000" fill="hold"/>
                                        <p:tgtEl>
                                          <p:spTgt spid="92177"/>
                                        </p:tgtEl>
                                        <p:attrNameLst>
                                          <p:attrName>style.rotation</p:attrName>
                                        </p:attrNameLst>
                                      </p:cBhvr>
                                      <p:tavLst>
                                        <p:tav tm="0">
                                          <p:val>
                                            <p:fltVal val="-90"/>
                                          </p:val>
                                        </p:tav>
                                        <p:tav tm="100000">
                                          <p:val>
                                            <p:fltVal val="0"/>
                                          </p:val>
                                        </p:tav>
                                      </p:tavLst>
                                    </p:anim>
                                    <p:anim calcmode="lin" valueType="num">
                                      <p:cBhvr>
                                        <p:cTn id="24" dur="800" decel="100000" fill="hold"/>
                                        <p:tgtEl>
                                          <p:spTgt spid="92177"/>
                                        </p:tgtEl>
                                        <p:attrNameLst>
                                          <p:attrName>ppt_x</p:attrName>
                                        </p:attrNameLst>
                                      </p:cBhvr>
                                      <p:tavLst>
                                        <p:tav tm="0">
                                          <p:val>
                                            <p:strVal val="#ppt_x+0.4"/>
                                          </p:val>
                                        </p:tav>
                                        <p:tav tm="100000">
                                          <p:val>
                                            <p:strVal val="#ppt_x-0.05"/>
                                          </p:val>
                                        </p:tav>
                                      </p:tavLst>
                                    </p:anim>
                                    <p:anim calcmode="lin" valueType="num">
                                      <p:cBhvr>
                                        <p:cTn id="25" dur="800" decel="100000" fill="hold"/>
                                        <p:tgtEl>
                                          <p:spTgt spid="9217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217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21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6" grpId="0"/>
      <p:bldP spid="92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32" y="2194560"/>
            <a:ext cx="11499946" cy="2338251"/>
          </a:xfrm>
          <a:prstGeom prst="rect">
            <a:avLst/>
          </a:prstGeom>
        </p:spPr>
      </p:pic>
      <p:sp>
        <p:nvSpPr>
          <p:cNvPr id="3" name="TextBox 2"/>
          <p:cNvSpPr txBox="1"/>
          <p:nvPr/>
        </p:nvSpPr>
        <p:spPr>
          <a:xfrm>
            <a:off x="927462" y="1486674"/>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828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532882" y="518564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958784"/>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III.  LẬP CÔNG THỨC HOÁ HỌC CỦA HỢP CHẤT</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3</a:t>
            </a:r>
            <a:endParaRPr sz="5400" dirty="0">
              <a:solidFill>
                <a:schemeClr val="bg1"/>
              </a:solidFill>
            </a:endParaRPr>
          </a:p>
        </p:txBody>
      </p:sp>
    </p:spTree>
    <p:extLst>
      <p:ext uri="{BB962C8B-B14F-4D97-AF65-F5344CB8AC3E}">
        <p14:creationId xmlns:p14="http://schemas.microsoft.com/office/powerpoint/2010/main" val="1980214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1690688" y="333238"/>
            <a:ext cx="8972550" cy="6577013"/>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800">
                <a:latin typeface="Comic Sans MS" panose="030F0702030302020204" pitchFamily="66" charset="0"/>
              </a:rPr>
              <a:t>       </a:t>
            </a:r>
          </a:p>
        </p:txBody>
      </p:sp>
      <p:sp>
        <p:nvSpPr>
          <p:cNvPr id="36867" name="Text Box 8"/>
          <p:cNvSpPr txBox="1">
            <a:spLocks noChangeArrowheads="1"/>
          </p:cNvSpPr>
          <p:nvPr/>
        </p:nvSpPr>
        <p:spPr bwMode="auto">
          <a:xfrm>
            <a:off x="2757488" y="2841625"/>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3200">
              <a:latin typeface="Comic Sans MS" panose="030F0702030302020204" pitchFamily="66" charset="0"/>
            </a:endParaRPr>
          </a:p>
        </p:txBody>
      </p:sp>
      <p:graphicFrame>
        <p:nvGraphicFramePr>
          <p:cNvPr id="36868"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5130" r:id="rId4" imgW="114151" imgH="215619" progId="Equation.DSMT4">
                  <p:embed/>
                </p:oleObj>
              </mc:Choice>
              <mc:Fallback>
                <p:oleObj r:id="rId4" imgW="114151" imgH="215619" progId="Equation.DSMT4">
                  <p:embed/>
                  <p:pic>
                    <p:nvPicPr>
                      <p:cNvPr id="36868"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4951414" y="1125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0" name="Text Box 11"/>
          <p:cNvSpPr txBox="1">
            <a:spLocks noChangeArrowheads="1"/>
          </p:cNvSpPr>
          <p:nvPr/>
        </p:nvSpPr>
        <p:spPr bwMode="auto">
          <a:xfrm>
            <a:off x="2284414" y="8207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1" name="Text Box 12"/>
          <p:cNvSpPr txBox="1">
            <a:spLocks noChangeArrowheads="1"/>
          </p:cNvSpPr>
          <p:nvPr/>
        </p:nvSpPr>
        <p:spPr bwMode="auto">
          <a:xfrm>
            <a:off x="3198814" y="744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2" name="Text Box 17"/>
          <p:cNvSpPr txBox="1">
            <a:spLocks noChangeArrowheads="1"/>
          </p:cNvSpPr>
          <p:nvPr/>
        </p:nvSpPr>
        <p:spPr bwMode="auto">
          <a:xfrm>
            <a:off x="1690688" y="1546225"/>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3200">
              <a:latin typeface="Comic Sans MS" panose="030F0702030302020204" pitchFamily="66" charset="0"/>
            </a:endParaRPr>
          </a:p>
        </p:txBody>
      </p:sp>
      <p:sp>
        <p:nvSpPr>
          <p:cNvPr id="42007" name="Text Box 23"/>
          <p:cNvSpPr txBox="1">
            <a:spLocks noChangeArrowheads="1"/>
          </p:cNvSpPr>
          <p:nvPr/>
        </p:nvSpPr>
        <p:spPr bwMode="auto">
          <a:xfrm>
            <a:off x="7248525" y="1038225"/>
            <a:ext cx="1443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776414" y="1917700"/>
            <a:ext cx="6091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biểu thức qui tắc hóa trị :</a:t>
            </a:r>
          </a:p>
        </p:txBody>
      </p:sp>
      <p:sp>
        <p:nvSpPr>
          <p:cNvPr id="42010" name="Text Box 26"/>
          <p:cNvSpPr txBox="1">
            <a:spLocks noChangeArrowheads="1"/>
          </p:cNvSpPr>
          <p:nvPr/>
        </p:nvSpPr>
        <p:spPr bwMode="auto">
          <a:xfrm>
            <a:off x="2063751" y="3092450"/>
            <a:ext cx="4752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800" b="1" dirty="0" err="1">
                <a:solidFill>
                  <a:srgbClr val="0000FF"/>
                </a:solidFill>
                <a:latin typeface="Comic Sans MS" panose="030F0702030302020204" pitchFamily="66" charset="0"/>
              </a:rPr>
              <a:t>Chuyển</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thành</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tỉ</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lệ</a:t>
            </a:r>
            <a:r>
              <a:rPr lang="en-US" altLang="en-US" sz="2800" b="1" dirty="0">
                <a:solidFill>
                  <a:srgbClr val="0000FF"/>
                </a:solidFill>
                <a:latin typeface="Comic Sans MS" panose="030F0702030302020204" pitchFamily="66" charset="0"/>
              </a:rPr>
              <a:t>:</a:t>
            </a:r>
          </a:p>
          <a:p>
            <a:pPr>
              <a:spcBef>
                <a:spcPct val="50000"/>
              </a:spcBef>
            </a:pPr>
            <a:r>
              <a:rPr lang="en-US" altLang="en-US" sz="28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6169025" y="2951163"/>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x</a:t>
            </a:r>
          </a:p>
        </p:txBody>
      </p:sp>
      <p:sp>
        <p:nvSpPr>
          <p:cNvPr id="42012" name="Text Box 28"/>
          <p:cNvSpPr txBox="1">
            <a:spLocks noChangeArrowheads="1"/>
          </p:cNvSpPr>
          <p:nvPr/>
        </p:nvSpPr>
        <p:spPr bwMode="auto">
          <a:xfrm>
            <a:off x="6148388" y="337185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y</a:t>
            </a:r>
          </a:p>
        </p:txBody>
      </p:sp>
      <p:sp>
        <p:nvSpPr>
          <p:cNvPr id="42013" name="Text Box 29"/>
          <p:cNvSpPr txBox="1">
            <a:spLocks noChangeArrowheads="1"/>
          </p:cNvSpPr>
          <p:nvPr/>
        </p:nvSpPr>
        <p:spPr bwMode="auto">
          <a:xfrm>
            <a:off x="6513513" y="3171825"/>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latin typeface="Comic Sans MS" panose="030F0702030302020204" pitchFamily="66" charset="0"/>
              </a:rPr>
              <a:t>=</a:t>
            </a:r>
          </a:p>
        </p:txBody>
      </p:sp>
      <p:sp>
        <p:nvSpPr>
          <p:cNvPr id="42015" name="Text Box 31"/>
          <p:cNvSpPr txBox="1">
            <a:spLocks noChangeArrowheads="1"/>
          </p:cNvSpPr>
          <p:nvPr/>
        </p:nvSpPr>
        <p:spPr bwMode="auto">
          <a:xfrm>
            <a:off x="6818313" y="2959101"/>
            <a:ext cx="533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p>
        </p:txBody>
      </p:sp>
      <p:sp>
        <p:nvSpPr>
          <p:cNvPr id="42016" name="Text Box 32"/>
          <p:cNvSpPr txBox="1">
            <a:spLocks noChangeArrowheads="1"/>
          </p:cNvSpPr>
          <p:nvPr/>
        </p:nvSpPr>
        <p:spPr bwMode="auto">
          <a:xfrm>
            <a:off x="6856413" y="335438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p>
        </p:txBody>
      </p:sp>
      <p:sp>
        <p:nvSpPr>
          <p:cNvPr id="42019" name="Text Box 35"/>
          <p:cNvSpPr txBox="1">
            <a:spLocks noChangeArrowheads="1"/>
          </p:cNvSpPr>
          <p:nvPr/>
        </p:nvSpPr>
        <p:spPr bwMode="auto">
          <a:xfrm>
            <a:off x="7199313" y="3111501"/>
            <a:ext cx="762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a:latin typeface="Comic Sans MS" panose="030F0702030302020204" pitchFamily="66" charset="0"/>
              </a:rPr>
              <a:t>=</a:t>
            </a:r>
          </a:p>
        </p:txBody>
      </p:sp>
      <p:sp>
        <p:nvSpPr>
          <p:cNvPr id="42020" name="Text Box 36"/>
          <p:cNvSpPr txBox="1">
            <a:spLocks noChangeArrowheads="1"/>
          </p:cNvSpPr>
          <p:nvPr/>
        </p:nvSpPr>
        <p:spPr bwMode="auto">
          <a:xfrm>
            <a:off x="2208213" y="4105275"/>
            <a:ext cx="7715250" cy="11684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Char char="-"/>
              <a:defRPr/>
            </a:pPr>
            <a:r>
              <a:rPr lang="en-US" altLang="en-US" sz="2800" b="1" dirty="0" err="1">
                <a:solidFill>
                  <a:srgbClr val="0000FF"/>
                </a:solidFill>
                <a:latin typeface="Comic Sans MS" panose="030F0702030302020204" charset="0"/>
                <a:cs typeface="Comic Sans MS" panose="030F0702030302020204" charset="0"/>
              </a:rPr>
              <a:t>Chọn</a:t>
            </a:r>
            <a:r>
              <a:rPr lang="en-US" altLang="en-US" sz="2800" b="1" dirty="0">
                <a:solidFill>
                  <a:srgbClr val="0000FF"/>
                </a:solidFill>
                <a:latin typeface="Comic Sans MS" panose="030F0702030302020204" charset="0"/>
                <a:cs typeface="Comic Sans MS" panose="030F0702030302020204" charset="0"/>
              </a:rPr>
              <a:t>  x = </a:t>
            </a:r>
            <a:r>
              <a:rPr lang="en-US" altLang="en-US" sz="2800" b="1" dirty="0">
                <a:solidFill>
                  <a:srgbClr val="FF0000"/>
                </a:solidFill>
                <a:latin typeface="Comic Sans MS" panose="030F0702030302020204" charset="0"/>
                <a:cs typeface="Comic Sans MS" panose="030F0702030302020204" charset="0"/>
              </a:rPr>
              <a:t>b</a:t>
            </a:r>
            <a:r>
              <a:rPr lang="en-US" altLang="en-US" sz="2800" b="1" dirty="0">
                <a:solidFill>
                  <a:srgbClr val="0000FF"/>
                </a:solidFill>
                <a:latin typeface="Comic Sans MS" panose="030F0702030302020204" charset="0"/>
                <a:cs typeface="Comic Sans MS" panose="030F0702030302020204" charset="0"/>
              </a:rPr>
              <a:t> hay (</a:t>
            </a:r>
            <a:r>
              <a:rPr lang="en-US" altLang="en-US" sz="2800" b="1" dirty="0">
                <a:solidFill>
                  <a:srgbClr val="FF0000"/>
                </a:solidFill>
                <a:latin typeface="Comic Sans MS" panose="030F0702030302020204" charset="0"/>
                <a:cs typeface="Comic Sans MS" panose="030F0702030302020204" charset="0"/>
              </a:rPr>
              <a:t>b</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 </a:t>
            </a:r>
          </a:p>
          <a:p>
            <a:pPr>
              <a:spcBef>
                <a:spcPct val="50000"/>
              </a:spcBef>
              <a:defRPr/>
            </a:pPr>
            <a:r>
              <a:rPr lang="en-US" altLang="en-US" sz="2800" b="1" dirty="0">
                <a:solidFill>
                  <a:srgbClr val="0000FF"/>
                </a:solidFill>
                <a:latin typeface="Comic Sans MS" panose="030F0702030302020204" charset="0"/>
                <a:cs typeface="Comic Sans MS" panose="030F0702030302020204" charset="0"/>
              </a:rPr>
              <a:t>          y =  </a:t>
            </a:r>
            <a:r>
              <a:rPr lang="en-US" altLang="en-US" sz="2800" b="1" dirty="0">
                <a:solidFill>
                  <a:srgbClr val="FF0000"/>
                </a:solidFill>
                <a:latin typeface="Comic Sans MS" panose="030F0702030302020204" charset="0"/>
                <a:cs typeface="Comic Sans MS" panose="030F0702030302020204" charset="0"/>
              </a:rPr>
              <a:t>a</a:t>
            </a:r>
            <a:r>
              <a:rPr lang="en-US" altLang="en-US" sz="2800" b="1" dirty="0">
                <a:solidFill>
                  <a:srgbClr val="0000FF"/>
                </a:solidFill>
                <a:latin typeface="Comic Sans MS" panose="030F0702030302020204" charset="0"/>
                <a:cs typeface="Comic Sans MS" panose="030F0702030302020204" charset="0"/>
              </a:rPr>
              <a:t> hay ( </a:t>
            </a:r>
            <a:r>
              <a:rPr lang="en-US" altLang="en-US" sz="2800" b="1" dirty="0">
                <a:solidFill>
                  <a:srgbClr val="FF0000"/>
                </a:solidFill>
                <a:latin typeface="Comic Sans MS" panose="030F0702030302020204" charset="0"/>
                <a:cs typeface="Comic Sans MS" panose="030F0702030302020204" charset="0"/>
              </a:rPr>
              <a:t>a</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a:t>
            </a:r>
          </a:p>
        </p:txBody>
      </p:sp>
      <p:sp>
        <p:nvSpPr>
          <p:cNvPr id="42021" name="Text Box 37"/>
          <p:cNvSpPr txBox="1">
            <a:spLocks noChangeArrowheads="1"/>
          </p:cNvSpPr>
          <p:nvPr/>
        </p:nvSpPr>
        <p:spPr bwMode="auto">
          <a:xfrm>
            <a:off x="2711451" y="5283200"/>
            <a:ext cx="7421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đúng của hợp chất</a:t>
            </a:r>
          </a:p>
          <a:p>
            <a:pPr>
              <a:spcBef>
                <a:spcPct val="50000"/>
              </a:spcBef>
            </a:pPr>
            <a:endParaRPr lang="vi-VN" altLang="en-US" sz="2800" b="1">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905001" y="395289"/>
            <a:ext cx="6943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2800" b="1" u="sng">
                <a:solidFill>
                  <a:srgbClr val="0000FF"/>
                </a:solidFill>
                <a:latin typeface="Comic Sans MS" panose="030F0702030302020204" pitchFamily="66" charset="0"/>
              </a:rPr>
              <a:t>Các bước lập công thức hóa học</a:t>
            </a:r>
          </a:p>
        </p:txBody>
      </p:sp>
      <p:sp>
        <p:nvSpPr>
          <p:cNvPr id="5" name="Text Box 22"/>
          <p:cNvSpPr txBox="1">
            <a:spLocks noChangeArrowheads="1"/>
          </p:cNvSpPr>
          <p:nvPr/>
        </p:nvSpPr>
        <p:spPr bwMode="auto">
          <a:xfrm>
            <a:off x="1974850" y="1404939"/>
            <a:ext cx="68024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dạng chung: A</a:t>
            </a:r>
            <a:r>
              <a:rPr lang="en-US" altLang="en-US" sz="2800" b="1" baseline="-25000">
                <a:solidFill>
                  <a:srgbClr val="0000FF"/>
                </a:solidFill>
                <a:latin typeface="Comic Sans MS" panose="030F0702030302020204" pitchFamily="66" charset="0"/>
              </a:rPr>
              <a:t>x</a:t>
            </a:r>
            <a:r>
              <a:rPr lang="en-US" altLang="en-US" sz="2800" b="1">
                <a:solidFill>
                  <a:srgbClr val="0000FF"/>
                </a:solidFill>
                <a:latin typeface="Comic Sans MS" panose="030F0702030302020204" pitchFamily="66" charset="0"/>
              </a:rPr>
              <a:t>B</a:t>
            </a:r>
            <a:r>
              <a:rPr lang="en-US" altLang="en-US" sz="2800" b="1" baseline="-25000">
                <a:solidFill>
                  <a:srgbClr val="0000FF"/>
                </a:solidFill>
                <a:latin typeface="Comic Sans MS" panose="030F0702030302020204" pitchFamily="66" charset="0"/>
              </a:rPr>
              <a:t>y</a:t>
            </a:r>
          </a:p>
        </p:txBody>
      </p:sp>
      <p:sp>
        <p:nvSpPr>
          <p:cNvPr id="7" name="Text Box 25"/>
          <p:cNvSpPr txBox="1">
            <a:spLocks noChangeArrowheads="1"/>
          </p:cNvSpPr>
          <p:nvPr/>
        </p:nvSpPr>
        <p:spPr bwMode="auto">
          <a:xfrm>
            <a:off x="2563813" y="2319338"/>
            <a:ext cx="478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dirty="0">
                <a:latin typeface="Comic Sans MS" panose="030F0702030302020204" pitchFamily="66" charset="0"/>
              </a:rPr>
              <a:t>       x . </a:t>
            </a:r>
            <a:r>
              <a:rPr lang="en-US" altLang="en-US" sz="3200" b="1" dirty="0">
                <a:solidFill>
                  <a:srgbClr val="FF3300"/>
                </a:solidFill>
                <a:latin typeface="Comic Sans MS" panose="030F0702030302020204" pitchFamily="66" charset="0"/>
              </a:rPr>
              <a:t>a</a:t>
            </a:r>
            <a:r>
              <a:rPr lang="en-US" altLang="en-US" sz="3200" b="1" dirty="0">
                <a:latin typeface="Comic Sans MS" panose="030F0702030302020204" pitchFamily="66" charset="0"/>
              </a:rPr>
              <a:t>   =  y .  </a:t>
            </a:r>
            <a:r>
              <a:rPr lang="en-US" altLang="en-US" sz="32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7466013" y="2887663"/>
            <a:ext cx="5334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r>
              <a:rPr lang="en-US" altLang="en-US" sz="3600" b="1" u="sng" baseline="30000">
                <a:latin typeface="Comic Sans MS" panose="030F0702030302020204" pitchFamily="66" charset="0"/>
              </a:rPr>
              <a:t>’</a:t>
            </a:r>
          </a:p>
        </p:txBody>
      </p:sp>
      <p:sp>
        <p:nvSpPr>
          <p:cNvPr id="3" name="Text Box 34"/>
          <p:cNvSpPr txBox="1">
            <a:spLocks noChangeArrowheads="1"/>
          </p:cNvSpPr>
          <p:nvPr/>
        </p:nvSpPr>
        <p:spPr bwMode="auto">
          <a:xfrm>
            <a:off x="7542213" y="3282951"/>
            <a:ext cx="6096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r>
              <a:rPr lang="en-US" altLang="en-US" sz="3600" b="1" baseline="30000">
                <a:latin typeface="Comic Sans MS" panose="030F0702030302020204" pitchFamily="66" charset="0"/>
              </a:rPr>
              <a:t>’</a:t>
            </a:r>
          </a:p>
        </p:txBody>
      </p:sp>
    </p:spTree>
    <p:extLst>
      <p:ext uri="{BB962C8B-B14F-4D97-AF65-F5344CB8AC3E}">
        <p14:creationId xmlns:p14="http://schemas.microsoft.com/office/powerpoint/2010/main" val="147489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2007"/>
                                        </p:tgtEl>
                                        <p:attrNameLst>
                                          <p:attrName>style.visibility</p:attrName>
                                        </p:attrNameLst>
                                      </p:cBhvr>
                                      <p:to>
                                        <p:strVal val="visible"/>
                                      </p:to>
                                    </p:set>
                                    <p:animEffect transition="in" filter="box(in)">
                                      <p:cBhvr>
                                        <p:cTn id="7" dur="500"/>
                                        <p:tgtEl>
                                          <p:spTgt spid="420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42008"/>
                                        </p:tgtEl>
                                        <p:attrNameLst>
                                          <p:attrName>style.visibility</p:attrName>
                                        </p:attrNameLst>
                                      </p:cBhvr>
                                      <p:to>
                                        <p:strVal val="visible"/>
                                      </p:to>
                                    </p:set>
                                    <p:animEffect transition="in" filter="fade">
                                      <p:cBhvr>
                                        <p:cTn id="12" dur="500"/>
                                        <p:tgtEl>
                                          <p:spTgt spid="42008"/>
                                        </p:tgtEl>
                                      </p:cBhvr>
                                    </p:animEffect>
                                    <p:anim calcmode="lin" valueType="num">
                                      <p:cBhvr>
                                        <p:cTn id="13" dur="500" fill="hold"/>
                                        <p:tgtEl>
                                          <p:spTgt spid="42008"/>
                                        </p:tgtEl>
                                        <p:attrNameLst>
                                          <p:attrName>ppt_x</p:attrName>
                                        </p:attrNameLst>
                                      </p:cBhvr>
                                      <p:tavLst>
                                        <p:tav tm="0">
                                          <p:val>
                                            <p:strVal val="#ppt_x-.1"/>
                                          </p:val>
                                        </p:tav>
                                        <p:tav tm="100000">
                                          <p:val>
                                            <p:strVal val="#ppt_x"/>
                                          </p:val>
                                        </p:tav>
                                      </p:tavLst>
                                    </p:anim>
                                    <p:anim calcmode="lin" valueType="num">
                                      <p:cBhvr>
                                        <p:cTn id="14"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42010"/>
                                        </p:tgtEl>
                                        <p:attrNameLst>
                                          <p:attrName>style.visibility</p:attrName>
                                        </p:attrNameLst>
                                      </p:cBhvr>
                                      <p:to>
                                        <p:strVal val="visible"/>
                                      </p:to>
                                    </p:set>
                                    <p:animEffect transition="in" filter="fade">
                                      <p:cBhvr>
                                        <p:cTn id="19" dur="500"/>
                                        <p:tgtEl>
                                          <p:spTgt spid="42010"/>
                                        </p:tgtEl>
                                      </p:cBhvr>
                                    </p:animEffect>
                                    <p:anim calcmode="lin" valueType="num">
                                      <p:cBhvr>
                                        <p:cTn id="20" dur="500" fill="hold"/>
                                        <p:tgtEl>
                                          <p:spTgt spid="42010"/>
                                        </p:tgtEl>
                                        <p:attrNameLst>
                                          <p:attrName>ppt_x</p:attrName>
                                        </p:attrNameLst>
                                      </p:cBhvr>
                                      <p:tavLst>
                                        <p:tav tm="0">
                                          <p:val>
                                            <p:strVal val="#ppt_x-.1"/>
                                          </p:val>
                                        </p:tav>
                                        <p:tav tm="100000">
                                          <p:val>
                                            <p:strVal val="#ppt_x"/>
                                          </p:val>
                                        </p:tav>
                                      </p:tavLst>
                                    </p:anim>
                                    <p:anim calcmode="lin" valueType="num">
                                      <p:cBhvr>
                                        <p:cTn id="21" dur="500" fill="hold"/>
                                        <p:tgtEl>
                                          <p:spTgt spid="42010"/>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42011"/>
                                        </p:tgtEl>
                                        <p:attrNameLst>
                                          <p:attrName>style.visibility</p:attrName>
                                        </p:attrNameLst>
                                      </p:cBhvr>
                                      <p:to>
                                        <p:strVal val="visible"/>
                                      </p:to>
                                    </p:set>
                                    <p:animEffect transition="in" filter="fade">
                                      <p:cBhvr>
                                        <p:cTn id="24" dur="500"/>
                                        <p:tgtEl>
                                          <p:spTgt spid="42011"/>
                                        </p:tgtEl>
                                      </p:cBhvr>
                                    </p:animEffect>
                                    <p:anim calcmode="lin" valueType="num">
                                      <p:cBhvr>
                                        <p:cTn id="25" dur="500" fill="hold"/>
                                        <p:tgtEl>
                                          <p:spTgt spid="42011"/>
                                        </p:tgtEl>
                                        <p:attrNameLst>
                                          <p:attrName>ppt_x</p:attrName>
                                        </p:attrNameLst>
                                      </p:cBhvr>
                                      <p:tavLst>
                                        <p:tav tm="0">
                                          <p:val>
                                            <p:strVal val="#ppt_x-.1"/>
                                          </p:val>
                                        </p:tav>
                                        <p:tav tm="100000">
                                          <p:val>
                                            <p:strVal val="#ppt_x"/>
                                          </p:val>
                                        </p:tav>
                                      </p:tavLst>
                                    </p:anim>
                                    <p:anim calcmode="lin" valueType="num">
                                      <p:cBhvr>
                                        <p:cTn id="26" dur="500" fill="hold"/>
                                        <p:tgtEl>
                                          <p:spTgt spid="42011"/>
                                        </p:tgtEl>
                                        <p:attrNameLst>
                                          <p:attrName>ppt_y</p:attrName>
                                        </p:attrNameLst>
                                      </p:cBhvr>
                                      <p:tavLst>
                                        <p:tav tm="0">
                                          <p:val>
                                            <p:strVal val="#ppt_y"/>
                                          </p:val>
                                        </p:tav>
                                        <p:tav tm="100000">
                                          <p:val>
                                            <p:strVal val="#ppt_y"/>
                                          </p:val>
                                        </p:tav>
                                      </p:tavLst>
                                    </p:anim>
                                  </p:childTnLst>
                                </p:cTn>
                              </p:par>
                              <p:par>
                                <p:cTn id="27" presetID="40" presetClass="entr" presetSubtype="0" fill="hold" grpId="0" nodeType="withEffect">
                                  <p:stCondLst>
                                    <p:cond delay="0"/>
                                  </p:stCondLst>
                                  <p:iterate type="lt">
                                    <p:tmPct val="10000"/>
                                  </p:iterate>
                                  <p:childTnLst>
                                    <p:set>
                                      <p:cBhvr>
                                        <p:cTn id="28" dur="1" fill="hold">
                                          <p:stCondLst>
                                            <p:cond delay="0"/>
                                          </p:stCondLst>
                                        </p:cTn>
                                        <p:tgtEl>
                                          <p:spTgt spid="42012"/>
                                        </p:tgtEl>
                                        <p:attrNameLst>
                                          <p:attrName>style.visibility</p:attrName>
                                        </p:attrNameLst>
                                      </p:cBhvr>
                                      <p:to>
                                        <p:strVal val="visible"/>
                                      </p:to>
                                    </p:set>
                                    <p:animEffect transition="in" filter="fade">
                                      <p:cBhvr>
                                        <p:cTn id="29" dur="500"/>
                                        <p:tgtEl>
                                          <p:spTgt spid="42012"/>
                                        </p:tgtEl>
                                      </p:cBhvr>
                                    </p:animEffect>
                                    <p:anim calcmode="lin" valueType="num">
                                      <p:cBhvr>
                                        <p:cTn id="30" dur="500" fill="hold"/>
                                        <p:tgtEl>
                                          <p:spTgt spid="42012"/>
                                        </p:tgtEl>
                                        <p:attrNameLst>
                                          <p:attrName>ppt_x</p:attrName>
                                        </p:attrNameLst>
                                      </p:cBhvr>
                                      <p:tavLst>
                                        <p:tav tm="0">
                                          <p:val>
                                            <p:strVal val="#ppt_x-.1"/>
                                          </p:val>
                                        </p:tav>
                                        <p:tav tm="100000">
                                          <p:val>
                                            <p:strVal val="#ppt_x"/>
                                          </p:val>
                                        </p:tav>
                                      </p:tavLst>
                                    </p:anim>
                                    <p:anim calcmode="lin" valueType="num">
                                      <p:cBhvr>
                                        <p:cTn id="31" dur="500" fill="hold"/>
                                        <p:tgtEl>
                                          <p:spTgt spid="42012"/>
                                        </p:tgtEl>
                                        <p:attrNameLst>
                                          <p:attrName>ppt_y</p:attrName>
                                        </p:attrNameLst>
                                      </p:cBhvr>
                                      <p:tavLst>
                                        <p:tav tm="0">
                                          <p:val>
                                            <p:strVal val="#ppt_y"/>
                                          </p:val>
                                        </p:tav>
                                        <p:tav tm="100000">
                                          <p:val>
                                            <p:strVal val="#ppt_y"/>
                                          </p:val>
                                        </p:tav>
                                      </p:tavLst>
                                    </p:anim>
                                  </p:childTnLst>
                                </p:cTn>
                              </p:par>
                              <p:par>
                                <p:cTn id="32" presetID="40" presetClass="entr" presetSubtype="0" fill="hold" grpId="0" nodeType="withEffect">
                                  <p:stCondLst>
                                    <p:cond delay="0"/>
                                  </p:stCondLst>
                                  <p:iterate type="lt">
                                    <p:tmPct val="10000"/>
                                  </p:iterate>
                                  <p:childTnLst>
                                    <p:set>
                                      <p:cBhvr>
                                        <p:cTn id="33" dur="1" fill="hold">
                                          <p:stCondLst>
                                            <p:cond delay="0"/>
                                          </p:stCondLst>
                                        </p:cTn>
                                        <p:tgtEl>
                                          <p:spTgt spid="42013"/>
                                        </p:tgtEl>
                                        <p:attrNameLst>
                                          <p:attrName>style.visibility</p:attrName>
                                        </p:attrNameLst>
                                      </p:cBhvr>
                                      <p:to>
                                        <p:strVal val="visible"/>
                                      </p:to>
                                    </p:set>
                                    <p:animEffect transition="in" filter="fade">
                                      <p:cBhvr>
                                        <p:cTn id="34" dur="500"/>
                                        <p:tgtEl>
                                          <p:spTgt spid="42013"/>
                                        </p:tgtEl>
                                      </p:cBhvr>
                                    </p:animEffect>
                                    <p:anim calcmode="lin" valueType="num">
                                      <p:cBhvr>
                                        <p:cTn id="35" dur="500" fill="hold"/>
                                        <p:tgtEl>
                                          <p:spTgt spid="42013"/>
                                        </p:tgtEl>
                                        <p:attrNameLst>
                                          <p:attrName>ppt_x</p:attrName>
                                        </p:attrNameLst>
                                      </p:cBhvr>
                                      <p:tavLst>
                                        <p:tav tm="0">
                                          <p:val>
                                            <p:strVal val="#ppt_x-.1"/>
                                          </p:val>
                                        </p:tav>
                                        <p:tav tm="100000">
                                          <p:val>
                                            <p:strVal val="#ppt_x"/>
                                          </p:val>
                                        </p:tav>
                                      </p:tavLst>
                                    </p:anim>
                                    <p:anim calcmode="lin" valueType="num">
                                      <p:cBhvr>
                                        <p:cTn id="36"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0" presetClass="entr" presetSubtype="0" fill="hold" grpId="0" nodeType="clickEffect">
                                  <p:stCondLst>
                                    <p:cond delay="0"/>
                                  </p:stCondLst>
                                  <p:iterate type="lt">
                                    <p:tmPct val="10000"/>
                                  </p:iterate>
                                  <p:childTnLst>
                                    <p:set>
                                      <p:cBhvr>
                                        <p:cTn id="40" dur="1" fill="hold">
                                          <p:stCondLst>
                                            <p:cond delay="0"/>
                                          </p:stCondLst>
                                        </p:cTn>
                                        <p:tgtEl>
                                          <p:spTgt spid="42016"/>
                                        </p:tgtEl>
                                        <p:attrNameLst>
                                          <p:attrName>style.visibility</p:attrName>
                                        </p:attrNameLst>
                                      </p:cBhvr>
                                      <p:to>
                                        <p:strVal val="visible"/>
                                      </p:to>
                                    </p:set>
                                    <p:animEffect transition="in" filter="fade">
                                      <p:cBhvr>
                                        <p:cTn id="41" dur="500"/>
                                        <p:tgtEl>
                                          <p:spTgt spid="42016"/>
                                        </p:tgtEl>
                                      </p:cBhvr>
                                    </p:animEffect>
                                    <p:anim calcmode="lin" valueType="num">
                                      <p:cBhvr>
                                        <p:cTn id="42" dur="500" fill="hold"/>
                                        <p:tgtEl>
                                          <p:spTgt spid="42016"/>
                                        </p:tgtEl>
                                        <p:attrNameLst>
                                          <p:attrName>ppt_x</p:attrName>
                                        </p:attrNameLst>
                                      </p:cBhvr>
                                      <p:tavLst>
                                        <p:tav tm="0">
                                          <p:val>
                                            <p:strVal val="#ppt_x-.1"/>
                                          </p:val>
                                        </p:tav>
                                        <p:tav tm="100000">
                                          <p:val>
                                            <p:strVal val="#ppt_x"/>
                                          </p:val>
                                        </p:tav>
                                      </p:tavLst>
                                    </p:anim>
                                    <p:anim calcmode="lin" valueType="num">
                                      <p:cBhvr>
                                        <p:cTn id="43" dur="500" fill="hold"/>
                                        <p:tgtEl>
                                          <p:spTgt spid="42016"/>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5"/>
                                        </p:tgtEl>
                                        <p:attrNameLst>
                                          <p:attrName>style.visibility</p:attrName>
                                        </p:attrNameLst>
                                      </p:cBhvr>
                                      <p:to>
                                        <p:strVal val="visible"/>
                                      </p:to>
                                    </p:set>
                                    <p:animEffect transition="in" filter="fade">
                                      <p:cBhvr>
                                        <p:cTn id="46" dur="500"/>
                                        <p:tgtEl>
                                          <p:spTgt spid="42015"/>
                                        </p:tgtEl>
                                      </p:cBhvr>
                                    </p:animEffect>
                                    <p:anim calcmode="lin" valueType="num">
                                      <p:cBhvr>
                                        <p:cTn id="47" dur="500" fill="hold"/>
                                        <p:tgtEl>
                                          <p:spTgt spid="42015"/>
                                        </p:tgtEl>
                                        <p:attrNameLst>
                                          <p:attrName>ppt_x</p:attrName>
                                        </p:attrNameLst>
                                      </p:cBhvr>
                                      <p:tavLst>
                                        <p:tav tm="0">
                                          <p:val>
                                            <p:strVal val="#ppt_x-.1"/>
                                          </p:val>
                                        </p:tav>
                                        <p:tav tm="100000">
                                          <p:val>
                                            <p:strVal val="#ppt_x"/>
                                          </p:val>
                                        </p:tav>
                                      </p:tavLst>
                                    </p:anim>
                                    <p:anim calcmode="lin" valueType="num">
                                      <p:cBhvr>
                                        <p:cTn id="48"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9"/>
                                        </p:tgtEl>
                                        <p:attrNameLst>
                                          <p:attrName>style.visibility</p:attrName>
                                        </p:attrNameLst>
                                      </p:cBhvr>
                                      <p:to>
                                        <p:strVal val="visible"/>
                                      </p:to>
                                    </p:set>
                                    <p:animEffect transition="in" filter="fade">
                                      <p:cBhvr>
                                        <p:cTn id="53" dur="500"/>
                                        <p:tgtEl>
                                          <p:spTgt spid="42019"/>
                                        </p:tgtEl>
                                      </p:cBhvr>
                                    </p:animEffect>
                                    <p:anim calcmode="lin" valueType="num">
                                      <p:cBhvr>
                                        <p:cTn id="54" dur="500" fill="hold"/>
                                        <p:tgtEl>
                                          <p:spTgt spid="42019"/>
                                        </p:tgtEl>
                                        <p:attrNameLst>
                                          <p:attrName>ppt_x</p:attrName>
                                        </p:attrNameLst>
                                      </p:cBhvr>
                                      <p:tavLst>
                                        <p:tav tm="0">
                                          <p:val>
                                            <p:strVal val="#ppt_x-.1"/>
                                          </p:val>
                                        </p:tav>
                                        <p:tav tm="100000">
                                          <p:val>
                                            <p:strVal val="#ppt_x"/>
                                          </p:val>
                                        </p:tav>
                                      </p:tavLst>
                                    </p:anim>
                                    <p:anim calcmode="lin" valueType="num">
                                      <p:cBhvr>
                                        <p:cTn id="55" dur="500" fill="hold"/>
                                        <p:tgtEl>
                                          <p:spTgt spid="42019"/>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0" presetClass="entr" presetSubtype="0" fill="hold" grpId="0" nodeType="clickEffect">
                                  <p:stCondLst>
                                    <p:cond delay="0"/>
                                  </p:stCondLst>
                                  <p:iterate type="lt">
                                    <p:tmPct val="10000"/>
                                  </p:iterate>
                                  <p:childTnLst>
                                    <p:set>
                                      <p:cBhvr>
                                        <p:cTn id="59" dur="1" fill="hold">
                                          <p:stCondLst>
                                            <p:cond delay="0"/>
                                          </p:stCondLst>
                                        </p:cTn>
                                        <p:tgtEl>
                                          <p:spTgt spid="42020"/>
                                        </p:tgtEl>
                                        <p:attrNameLst>
                                          <p:attrName>style.visibility</p:attrName>
                                        </p:attrNameLst>
                                      </p:cBhvr>
                                      <p:to>
                                        <p:strVal val="visible"/>
                                      </p:to>
                                    </p:set>
                                    <p:animEffect transition="in" filter="fade">
                                      <p:cBhvr>
                                        <p:cTn id="60" dur="500"/>
                                        <p:tgtEl>
                                          <p:spTgt spid="42020"/>
                                        </p:tgtEl>
                                      </p:cBhvr>
                                    </p:animEffect>
                                    <p:anim calcmode="lin" valueType="num">
                                      <p:cBhvr>
                                        <p:cTn id="61" dur="500" fill="hold"/>
                                        <p:tgtEl>
                                          <p:spTgt spid="42020"/>
                                        </p:tgtEl>
                                        <p:attrNameLst>
                                          <p:attrName>ppt_x</p:attrName>
                                        </p:attrNameLst>
                                      </p:cBhvr>
                                      <p:tavLst>
                                        <p:tav tm="0">
                                          <p:val>
                                            <p:strVal val="#ppt_x-.1"/>
                                          </p:val>
                                        </p:tav>
                                        <p:tav tm="100000">
                                          <p:val>
                                            <p:strVal val="#ppt_x"/>
                                          </p:val>
                                        </p:tav>
                                      </p:tavLst>
                                    </p:anim>
                                    <p:anim calcmode="lin" valueType="num">
                                      <p:cBhvr>
                                        <p:cTn id="62"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0" presetClass="entr" presetSubtype="0" fill="hold" grpId="0" nodeType="clickEffect">
                                  <p:stCondLst>
                                    <p:cond delay="0"/>
                                  </p:stCondLst>
                                  <p:iterate type="lt">
                                    <p:tmPct val="10000"/>
                                  </p:iterate>
                                  <p:childTnLst>
                                    <p:set>
                                      <p:cBhvr>
                                        <p:cTn id="66" dur="1" fill="hold">
                                          <p:stCondLst>
                                            <p:cond delay="0"/>
                                          </p:stCondLst>
                                        </p:cTn>
                                        <p:tgtEl>
                                          <p:spTgt spid="42021"/>
                                        </p:tgtEl>
                                        <p:attrNameLst>
                                          <p:attrName>style.visibility</p:attrName>
                                        </p:attrNameLst>
                                      </p:cBhvr>
                                      <p:to>
                                        <p:strVal val="visible"/>
                                      </p:to>
                                    </p:set>
                                    <p:animEffect transition="in" filter="fade">
                                      <p:cBhvr>
                                        <p:cTn id="67" dur="500"/>
                                        <p:tgtEl>
                                          <p:spTgt spid="42021"/>
                                        </p:tgtEl>
                                      </p:cBhvr>
                                    </p:animEffect>
                                    <p:anim calcmode="lin" valueType="num">
                                      <p:cBhvr>
                                        <p:cTn id="68" dur="500" fill="hold"/>
                                        <p:tgtEl>
                                          <p:spTgt spid="42021"/>
                                        </p:tgtEl>
                                        <p:attrNameLst>
                                          <p:attrName>ppt_x</p:attrName>
                                        </p:attrNameLst>
                                      </p:cBhvr>
                                      <p:tavLst>
                                        <p:tav tm="0">
                                          <p:val>
                                            <p:strVal val="#ppt_x-.1"/>
                                          </p:val>
                                        </p:tav>
                                        <p:tav tm="100000">
                                          <p:val>
                                            <p:strVal val="#ppt_x"/>
                                          </p:val>
                                        </p:tav>
                                      </p:tavLst>
                                    </p:anim>
                                    <p:anim calcmode="lin" valueType="num">
                                      <p:cBhvr>
                                        <p:cTn id="69"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anim calcmode="lin" valueType="num">
                                      <p:cBhvr>
                                        <p:cTn id="75" dur="500" fill="hold"/>
                                        <p:tgtEl>
                                          <p:spTgt spid="4"/>
                                        </p:tgtEl>
                                        <p:attrNameLst>
                                          <p:attrName>ppt_x</p:attrName>
                                        </p:attrNameLst>
                                      </p:cBhvr>
                                      <p:tavLst>
                                        <p:tav tm="0">
                                          <p:val>
                                            <p:strVal val="#ppt_x-.1"/>
                                          </p:val>
                                        </p:tav>
                                        <p:tav tm="100000">
                                          <p:val>
                                            <p:strVal val="#ppt_x"/>
                                          </p:val>
                                        </p:tav>
                                      </p:tavLst>
                                    </p:anim>
                                    <p:anim calcmode="lin" valueType="num">
                                      <p:cBhvr>
                                        <p:cTn id="7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0" presetClass="entr" presetSubtype="0" fill="hold" grpId="0" nodeType="clickEffect">
                                  <p:stCondLst>
                                    <p:cond delay="0"/>
                                  </p:stCondLst>
                                  <p:iterate type="lt">
                                    <p:tmPct val="10000"/>
                                  </p:iterate>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anim calcmode="lin" valueType="num">
                                      <p:cBhvr>
                                        <p:cTn id="82" dur="500" fill="hold"/>
                                        <p:tgtEl>
                                          <p:spTgt spid="5"/>
                                        </p:tgtEl>
                                        <p:attrNameLst>
                                          <p:attrName>ppt_x</p:attrName>
                                        </p:attrNameLst>
                                      </p:cBhvr>
                                      <p:tavLst>
                                        <p:tav tm="0">
                                          <p:val>
                                            <p:strVal val="#ppt_x-.1"/>
                                          </p:val>
                                        </p:tav>
                                        <p:tav tm="100000">
                                          <p:val>
                                            <p:strVal val="#ppt_x"/>
                                          </p:val>
                                        </p:tav>
                                      </p:tavLst>
                                    </p:anim>
                                    <p:anim calcmode="lin" valueType="num">
                                      <p:cBhvr>
                                        <p:cTn id="8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40" presetClass="entr" presetSubtype="0" fill="hold" grpId="0" nodeType="clickEffect">
                                  <p:stCondLst>
                                    <p:cond delay="0"/>
                                  </p:stCondLst>
                                  <p:iterate type="lt">
                                    <p:tmPct val="10000"/>
                                  </p:iterate>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anim calcmode="lin" valueType="num">
                                      <p:cBhvr>
                                        <p:cTn id="89" dur="500" fill="hold"/>
                                        <p:tgtEl>
                                          <p:spTgt spid="7"/>
                                        </p:tgtEl>
                                        <p:attrNameLst>
                                          <p:attrName>ppt_x</p:attrName>
                                        </p:attrNameLst>
                                      </p:cBhvr>
                                      <p:tavLst>
                                        <p:tav tm="0">
                                          <p:val>
                                            <p:strVal val="#ppt_x-.1"/>
                                          </p:val>
                                        </p:tav>
                                        <p:tav tm="100000">
                                          <p:val>
                                            <p:strVal val="#ppt_x"/>
                                          </p:val>
                                        </p:tav>
                                      </p:tavLst>
                                    </p:anim>
                                    <p:anim calcmode="lin" valueType="num">
                                      <p:cBhvr>
                                        <p:cTn id="90" dur="500" fill="hold"/>
                                        <p:tgtEl>
                                          <p:spTgt spid="7"/>
                                        </p:tgtEl>
                                        <p:attrNameLst>
                                          <p:attrName>ppt_y</p:attrName>
                                        </p:attrNameLst>
                                      </p:cBhvr>
                                      <p:tavLst>
                                        <p:tav tm="0">
                                          <p:val>
                                            <p:strVal val="#ppt_y"/>
                                          </p:val>
                                        </p:tav>
                                        <p:tav tm="100000">
                                          <p:val>
                                            <p:strVal val="#ppt_y"/>
                                          </p:val>
                                        </p:tav>
                                      </p:tavLst>
                                    </p:anim>
                                  </p:childTnLst>
                                </p:cTn>
                              </p:par>
                              <p:par>
                                <p:cTn id="91" presetID="40" presetClass="entr" presetSubtype="0" fill="hold" grpId="0" nodeType="with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anim calcmode="lin" valueType="num">
                                      <p:cBhvr>
                                        <p:cTn id="94" dur="500" fill="hold"/>
                                        <p:tgtEl>
                                          <p:spTgt spid="2"/>
                                        </p:tgtEl>
                                        <p:attrNameLst>
                                          <p:attrName>ppt_x</p:attrName>
                                        </p:attrNameLst>
                                      </p:cBhvr>
                                      <p:tavLst>
                                        <p:tav tm="0">
                                          <p:val>
                                            <p:strVal val="#ppt_x-.1"/>
                                          </p:val>
                                        </p:tav>
                                        <p:tav tm="100000">
                                          <p:val>
                                            <p:strVal val="#ppt_x"/>
                                          </p:val>
                                        </p:tav>
                                      </p:tavLst>
                                    </p:anim>
                                    <p:anim calcmode="lin" valueType="num">
                                      <p:cBhvr>
                                        <p:cTn id="95" dur="500" fill="hold"/>
                                        <p:tgtEl>
                                          <p:spTgt spid="2"/>
                                        </p:tgtEl>
                                        <p:attrNameLst>
                                          <p:attrName>ppt_y</p:attrName>
                                        </p:attrNameLst>
                                      </p:cBhvr>
                                      <p:tavLst>
                                        <p:tav tm="0">
                                          <p:val>
                                            <p:strVal val="#ppt_y"/>
                                          </p:val>
                                        </p:tav>
                                        <p:tav tm="100000">
                                          <p:val>
                                            <p:strVal val="#ppt_y"/>
                                          </p:val>
                                        </p:tav>
                                      </p:tavLst>
                                    </p:anim>
                                  </p:childTnLst>
                                </p:cTn>
                              </p:par>
                              <p:par>
                                <p:cTn id="96" presetID="40" presetClass="entr" presetSubtype="0" fill="hold" grpId="0" nodeType="withEffect">
                                  <p:stCondLst>
                                    <p:cond delay="0"/>
                                  </p:stCondLst>
                                  <p:iterate type="lt">
                                    <p:tmPct val="10000"/>
                                  </p:iterate>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1"/>
                                          </p:val>
                                        </p:tav>
                                        <p:tav tm="100000">
                                          <p:val>
                                            <p:strVal val="#ppt_x"/>
                                          </p:val>
                                        </p:tav>
                                      </p:tavLst>
                                    </p:anim>
                                    <p:anim calcmode="lin" valueType="num">
                                      <p:cBhvr>
                                        <p:cTn id="10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1630363" y="117476"/>
            <a:ext cx="9072562" cy="6621463"/>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a:latin typeface="Comic Sans MS" panose="030F0702030302020204" pitchFamily="66" charset="0"/>
            </a:endParaRPr>
          </a:p>
        </p:txBody>
      </p:sp>
      <p:sp>
        <p:nvSpPr>
          <p:cNvPr id="38915" name="Text Box 8"/>
          <p:cNvSpPr txBox="1">
            <a:spLocks noChangeArrowheads="1"/>
          </p:cNvSpPr>
          <p:nvPr/>
        </p:nvSpPr>
        <p:spPr bwMode="auto">
          <a:xfrm>
            <a:off x="2757488" y="2841626"/>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a:latin typeface="Comic Sans MS" panose="030F0702030302020204" pitchFamily="66" charset="0"/>
            </a:endParaRPr>
          </a:p>
        </p:txBody>
      </p:sp>
      <p:graphicFrame>
        <p:nvGraphicFramePr>
          <p:cNvPr id="38916"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6164" r:id="rId4" imgW="114151" imgH="215619" progId="Equation.DSMT4">
                  <p:embed/>
                </p:oleObj>
              </mc:Choice>
              <mc:Fallback>
                <p:oleObj r:id="rId4" imgW="114151" imgH="215619" progId="Equation.DSMT4">
                  <p:embed/>
                  <p:pic>
                    <p:nvPicPr>
                      <p:cNvPr id="38916"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17" name="Text Box 10"/>
          <p:cNvSpPr txBox="1">
            <a:spLocks noChangeArrowheads="1"/>
          </p:cNvSpPr>
          <p:nvPr/>
        </p:nvSpPr>
        <p:spPr bwMode="auto">
          <a:xfrm>
            <a:off x="4951413" y="1125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8" name="Text Box 11"/>
          <p:cNvSpPr txBox="1">
            <a:spLocks noChangeArrowheads="1"/>
          </p:cNvSpPr>
          <p:nvPr/>
        </p:nvSpPr>
        <p:spPr bwMode="auto">
          <a:xfrm>
            <a:off x="2284413" y="820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9" name="Text Box 12"/>
          <p:cNvSpPr txBox="1">
            <a:spLocks noChangeArrowheads="1"/>
          </p:cNvSpPr>
          <p:nvPr/>
        </p:nvSpPr>
        <p:spPr bwMode="auto">
          <a:xfrm>
            <a:off x="3198813" y="744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20" name="Text Box 17"/>
          <p:cNvSpPr txBox="1">
            <a:spLocks noChangeArrowheads="1"/>
          </p:cNvSpPr>
          <p:nvPr/>
        </p:nvSpPr>
        <p:spPr bwMode="auto">
          <a:xfrm>
            <a:off x="1690688" y="1546226"/>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Comic Sans MS" panose="030F0702030302020204" pitchFamily="66" charset="0"/>
            </a:endParaRPr>
          </a:p>
        </p:txBody>
      </p:sp>
      <p:sp>
        <p:nvSpPr>
          <p:cNvPr id="42022" name="Text Box 38"/>
          <p:cNvSpPr txBox="1">
            <a:spLocks noChangeArrowheads="1"/>
          </p:cNvSpPr>
          <p:nvPr/>
        </p:nvSpPr>
        <p:spPr bwMode="auto">
          <a:xfrm>
            <a:off x="2228850" y="293688"/>
            <a:ext cx="68961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u="sng" dirty="0" smtClean="0">
                <a:latin typeface="Comic Sans MS" panose="030F0702030302020204" pitchFamily="66" charset="0"/>
              </a:rPr>
              <a:t>VD1</a:t>
            </a:r>
            <a:r>
              <a:rPr lang="en-US" altLang="en-US" b="1" dirty="0">
                <a:latin typeface="Comic Sans MS" panose="030F0702030302020204" pitchFamily="66" charset="0"/>
              </a:rPr>
              <a:t>: </a:t>
            </a:r>
            <a:r>
              <a:rPr lang="en-US" altLang="en-US" b="1" dirty="0" err="1">
                <a:latin typeface="Comic Sans MS" panose="030F0702030302020204" pitchFamily="66" charset="0"/>
              </a:rPr>
              <a:t>Lập</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err="1">
                <a:latin typeface="Comic Sans MS" panose="030F0702030302020204" pitchFamily="66" charset="0"/>
              </a:rPr>
              <a:t>của</a:t>
            </a:r>
            <a:r>
              <a:rPr lang="en-US" altLang="en-US" b="1" dirty="0">
                <a:latin typeface="Comic Sans MS" panose="030F0702030302020204" pitchFamily="66" charset="0"/>
              </a:rPr>
              <a:t> </a:t>
            </a:r>
            <a:r>
              <a:rPr lang="en-US" altLang="en-US" b="1" dirty="0" err="1">
                <a:latin typeface="Comic Sans MS" panose="030F0702030302020204" pitchFamily="66" charset="0"/>
              </a:rPr>
              <a:t>hợp</a:t>
            </a:r>
            <a:r>
              <a:rPr lang="en-US" altLang="en-US" b="1" dirty="0">
                <a:latin typeface="Comic Sans MS" panose="030F0702030302020204" pitchFamily="66" charset="0"/>
              </a:rPr>
              <a:t> </a:t>
            </a:r>
            <a:r>
              <a:rPr lang="en-US" altLang="en-US" b="1" dirty="0" err="1">
                <a:latin typeface="Comic Sans MS" panose="030F0702030302020204" pitchFamily="66" charset="0"/>
              </a:rPr>
              <a:t>chất</a:t>
            </a:r>
            <a:r>
              <a:rPr lang="en-US" altLang="en-US" b="1" dirty="0">
                <a:latin typeface="Comic Sans MS" panose="030F0702030302020204" pitchFamily="66" charset="0"/>
              </a:rPr>
              <a:t> </a:t>
            </a:r>
            <a:r>
              <a:rPr lang="en-US" altLang="en-US" b="1" dirty="0" err="1">
                <a:latin typeface="Comic Sans MS" panose="030F0702030302020204" pitchFamily="66" charset="0"/>
              </a:rPr>
              <a:t>tạo</a:t>
            </a:r>
            <a:r>
              <a:rPr lang="en-US" altLang="en-US" b="1" dirty="0">
                <a:latin typeface="Comic Sans MS" panose="030F0702030302020204" pitchFamily="66" charset="0"/>
              </a:rPr>
              <a:t> </a:t>
            </a:r>
            <a:r>
              <a:rPr lang="en-US" altLang="en-US" b="1" dirty="0" err="1">
                <a:latin typeface="Comic Sans MS" panose="030F0702030302020204" pitchFamily="66" charset="0"/>
              </a:rPr>
              <a:t>bởi</a:t>
            </a:r>
            <a:r>
              <a:rPr lang="en-US" altLang="en-US" b="1" dirty="0">
                <a:latin typeface="Comic Sans MS" panose="030F0702030302020204" pitchFamily="66" charset="0"/>
              </a:rPr>
              <a:t> </a:t>
            </a:r>
            <a:r>
              <a:rPr lang="en-US" altLang="en-US" b="1" dirty="0" smtClean="0">
                <a:latin typeface="Comic Sans MS" panose="030F0702030302020204" pitchFamily="66" charset="0"/>
              </a:rPr>
              <a:t>S </a:t>
            </a:r>
            <a:r>
              <a:rPr lang="en-US" altLang="en-US" b="1" dirty="0" err="1" smtClean="0">
                <a:latin typeface="Comic Sans MS" panose="030F0702030302020204" pitchFamily="66" charset="0"/>
              </a:rPr>
              <a:t>hoá</a:t>
            </a:r>
            <a:r>
              <a:rPr lang="en-US" altLang="en-US" b="1" dirty="0" smtClean="0">
                <a:latin typeface="Comic Sans MS" panose="030F0702030302020204" pitchFamily="66" charset="0"/>
              </a:rPr>
              <a:t> </a:t>
            </a:r>
            <a:r>
              <a:rPr lang="en-US" altLang="en-US" b="1" dirty="0" err="1" smtClean="0">
                <a:latin typeface="Comic Sans MS" panose="030F0702030302020204" pitchFamily="66" charset="0"/>
              </a:rPr>
              <a:t>trị</a:t>
            </a:r>
            <a:r>
              <a:rPr lang="en-US" altLang="en-US" b="1" dirty="0" smtClean="0">
                <a:latin typeface="Comic Sans MS" panose="030F0702030302020204" pitchFamily="66" charset="0"/>
              </a:rPr>
              <a:t> IV</a:t>
            </a:r>
            <a:r>
              <a:rPr lang="en-US" altLang="en-US" sz="2000" b="1" dirty="0" smtClean="0">
                <a:solidFill>
                  <a:srgbClr val="FF3300"/>
                </a:solidFill>
                <a:latin typeface="Comic Sans MS" panose="030F0702030302020204" pitchFamily="66" charset="0"/>
              </a:rPr>
              <a:t> </a:t>
            </a:r>
            <a:r>
              <a:rPr lang="en-US" altLang="en-US" b="1" dirty="0" err="1">
                <a:latin typeface="Comic Sans MS" panose="030F0702030302020204" pitchFamily="66" charset="0"/>
              </a:rPr>
              <a:t>và</a:t>
            </a:r>
            <a:r>
              <a:rPr lang="en-US" altLang="en-US" b="1" dirty="0">
                <a:latin typeface="Comic Sans MS" panose="030F0702030302020204" pitchFamily="66" charset="0"/>
              </a:rPr>
              <a:t> </a:t>
            </a:r>
            <a:r>
              <a:rPr lang="en-US" altLang="en-US" b="1" dirty="0" smtClean="0">
                <a:latin typeface="Comic Sans MS" panose="030F0702030302020204" pitchFamily="66" charset="0"/>
              </a:rPr>
              <a:t>Oxygen</a:t>
            </a:r>
            <a:endParaRPr lang="vi-VN" altLang="en-US" b="1" dirty="0">
              <a:latin typeface="Comic Sans MS" panose="030F0702030302020204" pitchFamily="66" charset="0"/>
            </a:endParaRPr>
          </a:p>
        </p:txBody>
      </p:sp>
      <p:sp>
        <p:nvSpPr>
          <p:cNvPr id="42023" name="Text Box 39"/>
          <p:cNvSpPr txBox="1">
            <a:spLocks noChangeArrowheads="1"/>
          </p:cNvSpPr>
          <p:nvPr/>
        </p:nvSpPr>
        <p:spPr bwMode="auto">
          <a:xfrm>
            <a:off x="3490913" y="133985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u="sng">
                <a:latin typeface="Comic Sans MS" panose="030F0702030302020204" pitchFamily="66" charset="0"/>
              </a:rPr>
              <a:t>GIẢI</a:t>
            </a:r>
          </a:p>
        </p:txBody>
      </p:sp>
      <p:sp>
        <p:nvSpPr>
          <p:cNvPr id="42024" name="Text Box 40"/>
          <p:cNvSpPr txBox="1">
            <a:spLocks noChangeArrowheads="1"/>
          </p:cNvSpPr>
          <p:nvPr/>
        </p:nvSpPr>
        <p:spPr bwMode="auto">
          <a:xfrm>
            <a:off x="1614488" y="1728789"/>
            <a:ext cx="6711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Viết</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dạng</a:t>
            </a:r>
            <a:r>
              <a:rPr lang="en-US" altLang="en-US" b="1" dirty="0">
                <a:latin typeface="Comic Sans MS" panose="030F0702030302020204" pitchFamily="66" charset="0"/>
              </a:rPr>
              <a:t> </a:t>
            </a:r>
            <a:r>
              <a:rPr lang="en-US" altLang="en-US" b="1" dirty="0" err="1">
                <a:latin typeface="Comic Sans MS" panose="030F0702030302020204" pitchFamily="66" charset="0"/>
              </a:rPr>
              <a:t>chung</a:t>
            </a:r>
            <a:r>
              <a:rPr lang="en-US" altLang="en-US" b="1" dirty="0">
                <a:latin typeface="Comic Sans MS" panose="030F0702030302020204" pitchFamily="66" charset="0"/>
              </a:rPr>
              <a:t>:</a:t>
            </a:r>
            <a:r>
              <a:rPr lang="vi-VN" altLang="en-US" b="1" dirty="0">
                <a:latin typeface="Comic Sans MS" panose="030F0702030302020204" pitchFamily="66" charset="0"/>
              </a:rPr>
              <a:t>  </a:t>
            </a:r>
            <a:r>
              <a:rPr lang="en-US" altLang="en-US" sz="2800" b="1" dirty="0" err="1" smtClean="0">
                <a:latin typeface="Comic Sans MS" panose="030F0702030302020204" pitchFamily="66" charset="0"/>
              </a:rPr>
              <a:t>S</a:t>
            </a:r>
            <a:r>
              <a:rPr lang="en-US" altLang="en-US" sz="2800" b="1" baseline="-25000" dirty="0" err="1" smtClean="0">
                <a:latin typeface="Comic Sans MS" panose="030F0702030302020204" pitchFamily="66" charset="0"/>
              </a:rPr>
              <a:t>x</a:t>
            </a:r>
            <a:r>
              <a:rPr lang="en-US" altLang="en-US" sz="3600" b="1" dirty="0" err="1" smtClean="0">
                <a:latin typeface="Comic Sans MS" panose="030F0702030302020204" pitchFamily="66" charset="0"/>
              </a:rPr>
              <a:t>O</a:t>
            </a:r>
            <a:r>
              <a:rPr lang="en-US" altLang="en-US" sz="2800" b="1" baseline="-25000" dirty="0" err="1" smtClean="0">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5201784" y="1491020"/>
            <a:ext cx="134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smtClean="0">
                <a:solidFill>
                  <a:srgbClr val="FF3300"/>
                </a:solidFill>
                <a:latin typeface="Comic Sans MS" panose="030F0702030302020204" pitchFamily="66" charset="0"/>
              </a:rPr>
              <a:t>IV  </a:t>
            </a:r>
            <a:r>
              <a:rPr lang="en-US" altLang="en-US" b="1" dirty="0">
                <a:solidFill>
                  <a:srgbClr val="FF3300"/>
                </a:solidFill>
                <a:latin typeface="Comic Sans MS" panose="030F0702030302020204" pitchFamily="66" charset="0"/>
              </a:rPr>
              <a:t>II</a:t>
            </a:r>
          </a:p>
        </p:txBody>
      </p:sp>
      <p:sp>
        <p:nvSpPr>
          <p:cNvPr id="42027" name="Text Box 43"/>
          <p:cNvSpPr txBox="1">
            <a:spLocks noChangeArrowheads="1"/>
          </p:cNvSpPr>
          <p:nvPr/>
        </p:nvSpPr>
        <p:spPr bwMode="auto">
          <a:xfrm>
            <a:off x="1804989" y="2960688"/>
            <a:ext cx="614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a:latin typeface="Comic Sans MS" panose="030F0702030302020204" pitchFamily="66" charset="0"/>
              </a:rPr>
              <a:t> Theo qui tắc về hóa trị ta có:</a:t>
            </a:r>
          </a:p>
        </p:txBody>
      </p:sp>
      <p:sp>
        <p:nvSpPr>
          <p:cNvPr id="42036" name="Text Box 52"/>
          <p:cNvSpPr txBox="1">
            <a:spLocks noChangeArrowheads="1"/>
          </p:cNvSpPr>
          <p:nvPr/>
        </p:nvSpPr>
        <p:spPr bwMode="auto">
          <a:xfrm>
            <a:off x="2640013" y="3541713"/>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x . </a:t>
            </a:r>
            <a:r>
              <a:rPr lang="en-US" altLang="en-US" b="1" dirty="0">
                <a:solidFill>
                  <a:srgbClr val="FF3300"/>
                </a:solidFill>
                <a:latin typeface="Comic Sans MS" panose="030F0702030302020204" pitchFamily="66" charset="0"/>
              </a:rPr>
              <a:t>I</a:t>
            </a:r>
            <a:r>
              <a:rPr lang="en-US" altLang="en-US" b="1" dirty="0" smtClean="0">
                <a:solidFill>
                  <a:srgbClr val="FF3300"/>
                </a:solidFill>
                <a:latin typeface="Comic Sans MS" panose="030F0702030302020204" pitchFamily="66" charset="0"/>
              </a:rPr>
              <a:t>V</a:t>
            </a:r>
            <a:r>
              <a:rPr lang="en-US" altLang="en-US" b="1" dirty="0" smtClean="0">
                <a:latin typeface="Comic Sans MS" panose="030F0702030302020204" pitchFamily="66" charset="0"/>
              </a:rPr>
              <a:t>  </a:t>
            </a:r>
            <a:r>
              <a:rPr lang="en-US" altLang="en-US" b="1" dirty="0">
                <a:latin typeface="Comic Sans MS" panose="030F0702030302020204" pitchFamily="66" charset="0"/>
              </a:rPr>
              <a:t>=  y . </a:t>
            </a:r>
            <a:r>
              <a:rPr lang="en-US" altLang="en-US"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990725" y="4221163"/>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 Chuyển thành tỉ lệ: </a:t>
            </a:r>
          </a:p>
        </p:txBody>
      </p:sp>
      <p:graphicFrame>
        <p:nvGraphicFramePr>
          <p:cNvPr id="42038" name="Object 54"/>
          <p:cNvGraphicFramePr>
            <a:graphicFrameLocks noChangeAspect="1"/>
          </p:cNvGraphicFramePr>
          <p:nvPr/>
        </p:nvGraphicFramePr>
        <p:xfrm>
          <a:off x="5391150" y="4114800"/>
          <a:ext cx="509588" cy="838200"/>
        </p:xfrm>
        <a:graphic>
          <a:graphicData uri="http://schemas.openxmlformats.org/presentationml/2006/ole">
            <mc:AlternateContent xmlns:mc="http://schemas.openxmlformats.org/markup-compatibility/2006">
              <mc:Choice xmlns:v="urn:schemas-microsoft-com:vml" Requires="v">
                <p:oleObj spid="_x0000_s6165" r:id="rId6" imgW="165028" imgH="418918" progId="Equation.DSMT4">
                  <p:embed/>
                </p:oleObj>
              </mc:Choice>
              <mc:Fallback>
                <p:oleObj r:id="rId6" imgW="165028" imgH="418918" progId="Equation.DSMT4">
                  <p:embed/>
                  <p:pic>
                    <p:nvPicPr>
                      <p:cNvPr id="42038" name="Object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4114800"/>
                        <a:ext cx="509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2040" name="Text Box 56"/>
          <p:cNvSpPr txBox="1">
            <a:spLocks noChangeArrowheads="1"/>
          </p:cNvSpPr>
          <p:nvPr/>
        </p:nvSpPr>
        <p:spPr bwMode="auto">
          <a:xfrm>
            <a:off x="5848350" y="4267200"/>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a:t>
            </a:r>
          </a:p>
        </p:txBody>
      </p:sp>
      <p:sp>
        <p:nvSpPr>
          <p:cNvPr id="42042" name="Text Box 58"/>
          <p:cNvSpPr txBox="1">
            <a:spLocks noChangeArrowheads="1"/>
          </p:cNvSpPr>
          <p:nvPr/>
        </p:nvSpPr>
        <p:spPr bwMode="auto">
          <a:xfrm>
            <a:off x="6610350" y="42672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Comic Sans MS" panose="030F0702030302020204" pitchFamily="66" charset="0"/>
              </a:rPr>
              <a:t>=</a:t>
            </a:r>
          </a:p>
        </p:txBody>
      </p:sp>
      <p:sp>
        <p:nvSpPr>
          <p:cNvPr id="42044" name="Text Box 60"/>
          <p:cNvSpPr txBox="1">
            <a:spLocks noChangeArrowheads="1"/>
          </p:cNvSpPr>
          <p:nvPr/>
        </p:nvSpPr>
        <p:spPr bwMode="auto">
          <a:xfrm>
            <a:off x="2033588" y="5330825"/>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a:t>
            </a:r>
            <a:r>
              <a:rPr lang="en-US" altLang="en-US" b="1" dirty="0" smtClean="0">
                <a:latin typeface="Comic Sans MS" panose="030F0702030302020204" pitchFamily="66" charset="0"/>
              </a:rPr>
              <a:t>1 </a:t>
            </a:r>
            <a:r>
              <a:rPr lang="en-US" altLang="en-US" b="1" dirty="0" err="1">
                <a:latin typeface="Comic Sans MS" panose="030F0702030302020204" pitchFamily="66" charset="0"/>
              </a:rPr>
              <a:t>và</a:t>
            </a:r>
            <a:r>
              <a:rPr lang="en-US" altLang="en-US" b="1" dirty="0">
                <a:latin typeface="Comic Sans MS" panose="030F0702030302020204" pitchFamily="66" charset="0"/>
              </a:rPr>
              <a:t> y = </a:t>
            </a:r>
            <a:r>
              <a:rPr lang="en-US" altLang="en-US" b="1" dirty="0" smtClean="0">
                <a:latin typeface="Comic Sans MS" panose="030F0702030302020204" pitchFamily="66" charset="0"/>
              </a:rPr>
              <a:t>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2033589" y="5903913"/>
            <a:ext cx="4687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smtClean="0">
                <a:latin typeface="Comic Sans MS" panose="030F0702030302020204" pitchFamily="66" charset="0"/>
              </a:rPr>
              <a:t>SO</a:t>
            </a:r>
            <a:r>
              <a:rPr lang="en-US" altLang="en-US" b="1" baseline="-25000" dirty="0" smtClean="0">
                <a:latin typeface="Comic Sans MS" panose="030F0702030302020204" pitchFamily="66" charset="0"/>
              </a:rPr>
              <a:t>2</a:t>
            </a:r>
            <a:endParaRPr lang="vi-VN" altLang="en-US" b="1" baseline="-25000" dirty="0">
              <a:latin typeface="Comic Sans MS" panose="030F0702030302020204" pitchFamily="66" charset="0"/>
            </a:endParaRPr>
          </a:p>
        </p:txBody>
      </p:sp>
    </p:spTree>
    <p:extLst>
      <p:ext uri="{BB962C8B-B14F-4D97-AF65-F5344CB8AC3E}">
        <p14:creationId xmlns:p14="http://schemas.microsoft.com/office/powerpoint/2010/main" val="108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50"/>
                            </p:stCondLst>
                            <p:childTnLst>
                              <p:par>
                                <p:cTn id="18" presetID="40" presetClass="entr" presetSubtype="0" fill="hold" grpId="0" nodeType="afterEffect">
                                  <p:stCondLst>
                                    <p:cond delay="0"/>
                                  </p:stCondLst>
                                  <p:iterate type="lt">
                                    <p:tmPct val="10000"/>
                                  </p:iterate>
                                  <p:childTnLst>
                                    <p:set>
                                      <p:cBhvr>
                                        <p:cTn id="19" dur="1" fill="hold">
                                          <p:stCondLst>
                                            <p:cond delay="0"/>
                                          </p:stCondLst>
                                        </p:cTn>
                                        <p:tgtEl>
                                          <p:spTgt spid="42024"/>
                                        </p:tgtEl>
                                        <p:attrNameLst>
                                          <p:attrName>style.visibility</p:attrName>
                                        </p:attrNameLst>
                                      </p:cBhvr>
                                      <p:to>
                                        <p:strVal val="visible"/>
                                      </p:to>
                                    </p:set>
                                    <p:animEffect transition="in" filter="fade">
                                      <p:cBhvr>
                                        <p:cTn id="20" dur="500"/>
                                        <p:tgtEl>
                                          <p:spTgt spid="42024"/>
                                        </p:tgtEl>
                                      </p:cBhvr>
                                    </p:animEffect>
                                    <p:anim calcmode="lin" valueType="num">
                                      <p:cBhvr>
                                        <p:cTn id="21" dur="500" fill="hold"/>
                                        <p:tgtEl>
                                          <p:spTgt spid="42024"/>
                                        </p:tgtEl>
                                        <p:attrNameLst>
                                          <p:attrName>ppt_x</p:attrName>
                                        </p:attrNameLst>
                                      </p:cBhvr>
                                      <p:tavLst>
                                        <p:tav tm="0">
                                          <p:val>
                                            <p:strVal val="#ppt_x-.1"/>
                                          </p:val>
                                        </p:tav>
                                        <p:tav tm="100000">
                                          <p:val>
                                            <p:strVal val="#ppt_x"/>
                                          </p:val>
                                        </p:tav>
                                      </p:tavLst>
                                    </p:anim>
                                    <p:anim calcmode="lin" valueType="num">
                                      <p:cBhvr>
                                        <p:cTn id="22" dur="500" fill="hold"/>
                                        <p:tgtEl>
                                          <p:spTgt spid="4202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450"/>
                            </p:stCondLst>
                            <p:childTnLst>
                              <p:par>
                                <p:cTn id="24" presetID="40" presetClass="entr" presetSubtype="0" fill="hold" grpId="0" nodeType="afterEffect">
                                  <p:stCondLst>
                                    <p:cond delay="0"/>
                                  </p:stCondLst>
                                  <p:iterate type="lt">
                                    <p:tmPct val="10000"/>
                                  </p:iterate>
                                  <p:childTnLst>
                                    <p:set>
                                      <p:cBhvr>
                                        <p:cTn id="25" dur="1" fill="hold">
                                          <p:stCondLst>
                                            <p:cond delay="0"/>
                                          </p:stCondLst>
                                        </p:cTn>
                                        <p:tgtEl>
                                          <p:spTgt spid="42026"/>
                                        </p:tgtEl>
                                        <p:attrNameLst>
                                          <p:attrName>style.visibility</p:attrName>
                                        </p:attrNameLst>
                                      </p:cBhvr>
                                      <p:to>
                                        <p:strVal val="visible"/>
                                      </p:to>
                                    </p:set>
                                    <p:animEffect transition="in" filter="fade">
                                      <p:cBhvr>
                                        <p:cTn id="26" dur="1000"/>
                                        <p:tgtEl>
                                          <p:spTgt spid="42026"/>
                                        </p:tgtEl>
                                      </p:cBhvr>
                                    </p:animEffect>
                                    <p:anim calcmode="lin" valueType="num">
                                      <p:cBhvr>
                                        <p:cTn id="27" dur="1000" fill="hold"/>
                                        <p:tgtEl>
                                          <p:spTgt spid="42026"/>
                                        </p:tgtEl>
                                        <p:attrNameLst>
                                          <p:attrName>ppt_x</p:attrName>
                                        </p:attrNameLst>
                                      </p:cBhvr>
                                      <p:tavLst>
                                        <p:tav tm="0">
                                          <p:val>
                                            <p:strVal val="#ppt_x-.1"/>
                                          </p:val>
                                        </p:tav>
                                        <p:tav tm="100000">
                                          <p:val>
                                            <p:strVal val="#ppt_x"/>
                                          </p:val>
                                        </p:tav>
                                      </p:tavLst>
                                    </p:anim>
                                    <p:anim calcmode="lin" valueType="num">
                                      <p:cBhvr>
                                        <p:cTn id="28" dur="1000" fill="hold"/>
                                        <p:tgtEl>
                                          <p:spTgt spid="420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750"/>
                            </p:stCondLst>
                            <p:childTnLst>
                              <p:par>
                                <p:cTn id="30" presetID="40" presetClass="entr" presetSubtype="0" fill="hold" grpId="0" nodeType="afterEffect">
                                  <p:stCondLst>
                                    <p:cond delay="0"/>
                                  </p:stCondLst>
                                  <p:iterate type="lt">
                                    <p:tmPct val="10000"/>
                                  </p:iterate>
                                  <p:childTnLst>
                                    <p:set>
                                      <p:cBhvr>
                                        <p:cTn id="31" dur="1" fill="hold">
                                          <p:stCondLst>
                                            <p:cond delay="0"/>
                                          </p:stCondLst>
                                        </p:cTn>
                                        <p:tgtEl>
                                          <p:spTgt spid="42027"/>
                                        </p:tgtEl>
                                        <p:attrNameLst>
                                          <p:attrName>style.visibility</p:attrName>
                                        </p:attrNameLst>
                                      </p:cBhvr>
                                      <p:to>
                                        <p:strVal val="visible"/>
                                      </p:to>
                                    </p:set>
                                    <p:animEffect transition="in" filter="fade">
                                      <p:cBhvr>
                                        <p:cTn id="32" dur="500"/>
                                        <p:tgtEl>
                                          <p:spTgt spid="42027"/>
                                        </p:tgtEl>
                                      </p:cBhvr>
                                    </p:animEffect>
                                    <p:anim calcmode="lin" valueType="num">
                                      <p:cBhvr>
                                        <p:cTn id="33" dur="500" fill="hold"/>
                                        <p:tgtEl>
                                          <p:spTgt spid="42027"/>
                                        </p:tgtEl>
                                        <p:attrNameLst>
                                          <p:attrName>ppt_x</p:attrName>
                                        </p:attrNameLst>
                                      </p:cBhvr>
                                      <p:tavLst>
                                        <p:tav tm="0">
                                          <p:val>
                                            <p:strVal val="#ppt_x-.1"/>
                                          </p:val>
                                        </p:tav>
                                        <p:tav tm="100000">
                                          <p:val>
                                            <p:strVal val="#ppt_x"/>
                                          </p:val>
                                        </p:tav>
                                      </p:tavLst>
                                    </p:anim>
                                    <p:anim calcmode="lin" valueType="num">
                                      <p:cBhvr>
                                        <p:cTn id="34" dur="500" fill="hold"/>
                                        <p:tgtEl>
                                          <p:spTgt spid="4202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350"/>
                            </p:stCondLst>
                            <p:childTnLst>
                              <p:par>
                                <p:cTn id="36" presetID="40" presetClass="entr" presetSubtype="0" fill="hold" grpId="0" nodeType="afterEffect">
                                  <p:stCondLst>
                                    <p:cond delay="0"/>
                                  </p:stCondLst>
                                  <p:iterate type="lt">
                                    <p:tmPct val="10000"/>
                                  </p:iterate>
                                  <p:childTnLst>
                                    <p:set>
                                      <p:cBhvr>
                                        <p:cTn id="37" dur="1" fill="hold">
                                          <p:stCondLst>
                                            <p:cond delay="0"/>
                                          </p:stCondLst>
                                        </p:cTn>
                                        <p:tgtEl>
                                          <p:spTgt spid="42036"/>
                                        </p:tgtEl>
                                        <p:attrNameLst>
                                          <p:attrName>style.visibility</p:attrName>
                                        </p:attrNameLst>
                                      </p:cBhvr>
                                      <p:to>
                                        <p:strVal val="visible"/>
                                      </p:to>
                                    </p:set>
                                    <p:animEffect transition="in" filter="fade">
                                      <p:cBhvr>
                                        <p:cTn id="38" dur="500"/>
                                        <p:tgtEl>
                                          <p:spTgt spid="42036"/>
                                        </p:tgtEl>
                                      </p:cBhvr>
                                    </p:animEffect>
                                    <p:anim calcmode="lin" valueType="num">
                                      <p:cBhvr>
                                        <p:cTn id="39" dur="500" fill="hold"/>
                                        <p:tgtEl>
                                          <p:spTgt spid="42036"/>
                                        </p:tgtEl>
                                        <p:attrNameLst>
                                          <p:attrName>ppt_x</p:attrName>
                                        </p:attrNameLst>
                                      </p:cBhvr>
                                      <p:tavLst>
                                        <p:tav tm="0">
                                          <p:val>
                                            <p:strVal val="#ppt_x-.1"/>
                                          </p:val>
                                        </p:tav>
                                        <p:tav tm="100000">
                                          <p:val>
                                            <p:strVal val="#ppt_x"/>
                                          </p:val>
                                        </p:tav>
                                      </p:tavLst>
                                    </p:anim>
                                    <p:anim calcmode="lin" valueType="num">
                                      <p:cBhvr>
                                        <p:cTn id="40" dur="500" fill="hold"/>
                                        <p:tgtEl>
                                          <p:spTgt spid="42036"/>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6250"/>
                            </p:stCondLst>
                            <p:childTnLst>
                              <p:par>
                                <p:cTn id="42" presetID="40" presetClass="entr" presetSubtype="0" fill="hold" grpId="0" nodeType="afterEffect">
                                  <p:stCondLst>
                                    <p:cond delay="0"/>
                                  </p:stCondLst>
                                  <p:iterate type="lt">
                                    <p:tmPct val="10000"/>
                                  </p:iterate>
                                  <p:childTnLst>
                                    <p:set>
                                      <p:cBhvr>
                                        <p:cTn id="43" dur="1" fill="hold">
                                          <p:stCondLst>
                                            <p:cond delay="0"/>
                                          </p:stCondLst>
                                        </p:cTn>
                                        <p:tgtEl>
                                          <p:spTgt spid="42037"/>
                                        </p:tgtEl>
                                        <p:attrNameLst>
                                          <p:attrName>style.visibility</p:attrName>
                                        </p:attrNameLst>
                                      </p:cBhvr>
                                      <p:to>
                                        <p:strVal val="visible"/>
                                      </p:to>
                                    </p:set>
                                    <p:animEffect transition="in" filter="fade">
                                      <p:cBhvr>
                                        <p:cTn id="44" dur="500"/>
                                        <p:tgtEl>
                                          <p:spTgt spid="42037"/>
                                        </p:tgtEl>
                                      </p:cBhvr>
                                    </p:animEffect>
                                    <p:anim calcmode="lin" valueType="num">
                                      <p:cBhvr>
                                        <p:cTn id="45" dur="500" fill="hold"/>
                                        <p:tgtEl>
                                          <p:spTgt spid="42037"/>
                                        </p:tgtEl>
                                        <p:attrNameLst>
                                          <p:attrName>ppt_x</p:attrName>
                                        </p:attrNameLst>
                                      </p:cBhvr>
                                      <p:tavLst>
                                        <p:tav tm="0">
                                          <p:val>
                                            <p:strVal val="#ppt_x-.1"/>
                                          </p:val>
                                        </p:tav>
                                        <p:tav tm="100000">
                                          <p:val>
                                            <p:strVal val="#ppt_x"/>
                                          </p:val>
                                        </p:tav>
                                      </p:tavLst>
                                    </p:anim>
                                    <p:anim calcmode="lin" valueType="num">
                                      <p:cBhvr>
                                        <p:cTn id="46" dur="500" fill="hold"/>
                                        <p:tgtEl>
                                          <p:spTgt spid="42037"/>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7550"/>
                            </p:stCondLst>
                            <p:childTnLst>
                              <p:par>
                                <p:cTn id="48" presetID="8" presetClass="entr" presetSubtype="16" fill="hold" nodeType="afterEffect">
                                  <p:stCondLst>
                                    <p:cond delay="0"/>
                                  </p:stCondLst>
                                  <p:childTnLst>
                                    <p:set>
                                      <p:cBhvr>
                                        <p:cTn id="49" dur="1" fill="hold">
                                          <p:stCondLst>
                                            <p:cond delay="0"/>
                                          </p:stCondLst>
                                        </p:cTn>
                                        <p:tgtEl>
                                          <p:spTgt spid="42038"/>
                                        </p:tgtEl>
                                        <p:attrNameLst>
                                          <p:attrName>style.visibility</p:attrName>
                                        </p:attrNameLst>
                                      </p:cBhvr>
                                      <p:to>
                                        <p:strVal val="visible"/>
                                      </p:to>
                                    </p:set>
                                    <p:animEffect transition="in" filter="diamond(in)">
                                      <p:cBhvr>
                                        <p:cTn id="50" dur="500"/>
                                        <p:tgtEl>
                                          <p:spTgt spid="42038"/>
                                        </p:tgtEl>
                                      </p:cBhvr>
                                    </p:animEffect>
                                  </p:childTnLst>
                                </p:cTn>
                              </p:par>
                            </p:childTnLst>
                          </p:cTn>
                        </p:par>
                        <p:par>
                          <p:cTn id="51" fill="hold" nodeType="afterGroup">
                            <p:stCondLst>
                              <p:cond delay="8050"/>
                            </p:stCondLst>
                            <p:childTnLst>
                              <p:par>
                                <p:cTn id="52" presetID="8" presetClass="entr" presetSubtype="16" fill="hold" grpId="0" nodeType="afterEffect">
                                  <p:stCondLst>
                                    <p:cond delay="0"/>
                                  </p:stCondLst>
                                  <p:childTnLst>
                                    <p:set>
                                      <p:cBhvr>
                                        <p:cTn id="53" dur="1" fill="hold">
                                          <p:stCondLst>
                                            <p:cond delay="0"/>
                                          </p:stCondLst>
                                        </p:cTn>
                                        <p:tgtEl>
                                          <p:spTgt spid="42040"/>
                                        </p:tgtEl>
                                        <p:attrNameLst>
                                          <p:attrName>style.visibility</p:attrName>
                                        </p:attrNameLst>
                                      </p:cBhvr>
                                      <p:to>
                                        <p:strVal val="visible"/>
                                      </p:to>
                                    </p:set>
                                    <p:animEffect transition="in" filter="diamond(in)">
                                      <p:cBhvr>
                                        <p:cTn id="54" dur="500"/>
                                        <p:tgtEl>
                                          <p:spTgt spid="42040"/>
                                        </p:tgtEl>
                                      </p:cBhvr>
                                    </p:animEffect>
                                  </p:childTnLst>
                                </p:cTn>
                              </p:par>
                            </p:childTnLst>
                          </p:cTn>
                        </p:par>
                        <p:par>
                          <p:cTn id="55" fill="hold" nodeType="afterGroup">
                            <p:stCondLst>
                              <p:cond delay="8550"/>
                            </p:stCondLst>
                            <p:childTnLst>
                              <p:par>
                                <p:cTn id="56" presetID="8" presetClass="entr" presetSubtype="16" fill="hold" grpId="0" nodeType="afterEffect">
                                  <p:stCondLst>
                                    <p:cond delay="0"/>
                                  </p:stCondLst>
                                  <p:childTnLst>
                                    <p:set>
                                      <p:cBhvr>
                                        <p:cTn id="57" dur="1" fill="hold">
                                          <p:stCondLst>
                                            <p:cond delay="0"/>
                                          </p:stCondLst>
                                        </p:cTn>
                                        <p:tgtEl>
                                          <p:spTgt spid="42042"/>
                                        </p:tgtEl>
                                        <p:attrNameLst>
                                          <p:attrName>style.visibility</p:attrName>
                                        </p:attrNameLst>
                                      </p:cBhvr>
                                      <p:to>
                                        <p:strVal val="visible"/>
                                      </p:to>
                                    </p:set>
                                    <p:animEffect transition="in" filter="diamond(in)">
                                      <p:cBhvr>
                                        <p:cTn id="58" dur="500"/>
                                        <p:tgtEl>
                                          <p:spTgt spid="42042"/>
                                        </p:tgtEl>
                                      </p:cBhvr>
                                    </p:animEffect>
                                  </p:childTnLst>
                                </p:cTn>
                              </p:par>
                            </p:childTnLst>
                          </p:cTn>
                        </p:par>
                        <p:par>
                          <p:cTn id="59" fill="hold" nodeType="afterGroup">
                            <p:stCondLst>
                              <p:cond delay="9050"/>
                            </p:stCondLst>
                            <p:childTnLst>
                              <p:par>
                                <p:cTn id="60" presetID="40" presetClass="entr" presetSubtype="0" fill="hold" grpId="0" nodeType="afterEffect">
                                  <p:stCondLst>
                                    <p:cond delay="0"/>
                                  </p:stCondLst>
                                  <p:iterate type="lt">
                                    <p:tmPct val="10000"/>
                                  </p:iterate>
                                  <p:childTnLst>
                                    <p:set>
                                      <p:cBhvr>
                                        <p:cTn id="61" dur="1" fill="hold">
                                          <p:stCondLst>
                                            <p:cond delay="0"/>
                                          </p:stCondLst>
                                        </p:cTn>
                                        <p:tgtEl>
                                          <p:spTgt spid="42044"/>
                                        </p:tgtEl>
                                        <p:attrNameLst>
                                          <p:attrName>style.visibility</p:attrName>
                                        </p:attrNameLst>
                                      </p:cBhvr>
                                      <p:to>
                                        <p:strVal val="visible"/>
                                      </p:to>
                                    </p:set>
                                    <p:animEffect transition="in" filter="fade">
                                      <p:cBhvr>
                                        <p:cTn id="62" dur="500"/>
                                        <p:tgtEl>
                                          <p:spTgt spid="42044"/>
                                        </p:tgtEl>
                                      </p:cBhvr>
                                    </p:animEffect>
                                    <p:anim calcmode="lin" valueType="num">
                                      <p:cBhvr>
                                        <p:cTn id="63" dur="500" fill="hold"/>
                                        <p:tgtEl>
                                          <p:spTgt spid="42044"/>
                                        </p:tgtEl>
                                        <p:attrNameLst>
                                          <p:attrName>ppt_x</p:attrName>
                                        </p:attrNameLst>
                                      </p:cBhvr>
                                      <p:tavLst>
                                        <p:tav tm="0">
                                          <p:val>
                                            <p:strVal val="#ppt_x-.1"/>
                                          </p:val>
                                        </p:tav>
                                        <p:tav tm="100000">
                                          <p:val>
                                            <p:strVal val="#ppt_x"/>
                                          </p:val>
                                        </p:tav>
                                      </p:tavLst>
                                    </p:anim>
                                    <p:anim calcmode="lin" valueType="num">
                                      <p:cBhvr>
                                        <p:cTn id="64" dur="500" fill="hold"/>
                                        <p:tgtEl>
                                          <p:spTgt spid="42044"/>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10150"/>
                            </p:stCondLst>
                            <p:childTnLst>
                              <p:par>
                                <p:cTn id="66" presetID="40" presetClass="entr" presetSubtype="0" fill="hold" grpId="0" nodeType="afterEffect">
                                  <p:stCondLst>
                                    <p:cond delay="0"/>
                                  </p:stCondLst>
                                  <p:iterate type="lt">
                                    <p:tmPct val="10000"/>
                                  </p:iterate>
                                  <p:childTnLst>
                                    <p:set>
                                      <p:cBhvr>
                                        <p:cTn id="67" dur="1" fill="hold">
                                          <p:stCondLst>
                                            <p:cond delay="0"/>
                                          </p:stCondLst>
                                        </p:cTn>
                                        <p:tgtEl>
                                          <p:spTgt spid="42045"/>
                                        </p:tgtEl>
                                        <p:attrNameLst>
                                          <p:attrName>style.visibility</p:attrName>
                                        </p:attrNameLst>
                                      </p:cBhvr>
                                      <p:to>
                                        <p:strVal val="visible"/>
                                      </p:to>
                                    </p:set>
                                    <p:animEffect transition="in" filter="fade">
                                      <p:cBhvr>
                                        <p:cTn id="68" dur="500"/>
                                        <p:tgtEl>
                                          <p:spTgt spid="42045"/>
                                        </p:tgtEl>
                                      </p:cBhvr>
                                    </p:animEffect>
                                    <p:anim calcmode="lin" valueType="num">
                                      <p:cBhvr>
                                        <p:cTn id="69" dur="500" fill="hold"/>
                                        <p:tgtEl>
                                          <p:spTgt spid="42045"/>
                                        </p:tgtEl>
                                        <p:attrNameLst>
                                          <p:attrName>ppt_x</p:attrName>
                                        </p:attrNameLst>
                                      </p:cBhvr>
                                      <p:tavLst>
                                        <p:tav tm="0">
                                          <p:val>
                                            <p:strVal val="#ppt_x-.1"/>
                                          </p:val>
                                        </p:tav>
                                        <p:tav tm="100000">
                                          <p:val>
                                            <p:strVal val="#ppt_x"/>
                                          </p:val>
                                        </p:tav>
                                      </p:tavLst>
                                    </p:anim>
                                    <p:anim calcmode="lin" valueType="num">
                                      <p:cBhvr>
                                        <p:cTn id="70" dur="500" fill="hold"/>
                                        <p:tgtEl>
                                          <p:spTgt spid="42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501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smtClean="0">
                <a:latin typeface="Verdana"/>
                <a:cs typeface="Verdana"/>
              </a:rPr>
              <a:t>MỤC TIÊU</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12" name="Rectangle 11"/>
          <p:cNvSpPr/>
          <p:nvPr/>
        </p:nvSpPr>
        <p:spPr>
          <a:xfrm>
            <a:off x="1430679" y="2201469"/>
            <a:ext cx="9121048" cy="3837333"/>
          </a:xfrm>
          <a:prstGeom prst="rect">
            <a:avLst/>
          </a:prstGeom>
        </p:spPr>
        <p:txBody>
          <a:bodyPr wrap="square">
            <a:spAutoFit/>
          </a:bodyPr>
          <a:lstStyle/>
          <a:p>
            <a:pPr marL="450215">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0215" indent="-1581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Viết được công thức hoá học của một số chất và hợp chất đơn giản thông dụng.</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Nêu được mối liên hệ giữa hoá trị của nguyên tố với công thức hoá học của hợp chất.</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Tính được phẩn trăm nguyên tố trong hợp chất khi biết công thức hoá học c</a:t>
            </a:r>
            <a:r>
              <a:rPr lang="en-US" sz="2400" dirty="0">
                <a:solidFill>
                  <a:srgbClr val="000000"/>
                </a:solidFill>
                <a:latin typeface="Times New Roman" panose="02020603050405020304" pitchFamily="18" charset="0"/>
                <a:ea typeface="Times New Roman" panose="02020603050405020304" pitchFamily="18" charset="0"/>
              </a:rPr>
              <a:t>ủ</a:t>
            </a:r>
            <a:r>
              <a:rPr lang="vi-VN" sz="2400" dirty="0">
                <a:solidFill>
                  <a:srgbClr val="000000"/>
                </a:solidFill>
                <a:latin typeface="Times New Roman" panose="02020603050405020304" pitchFamily="18" charset="0"/>
                <a:ea typeface="Times New Roman" panose="02020603050405020304" pitchFamily="18" charset="0"/>
              </a:rPr>
              <a:t>a nó.</a:t>
            </a:r>
            <a:endParaRPr lang="en-US" sz="2400" dirty="0">
              <a:latin typeface="Times New Roman" panose="02020603050405020304" pitchFamily="18" charset="0"/>
              <a:ea typeface="Times New Roman" panose="02020603050405020304" pitchFamily="18" charset="0"/>
            </a:endParaRPr>
          </a:p>
          <a:p>
            <a:pPr marL="450215" indent="-158115" algn="just">
              <a:spcAft>
                <a:spcPts val="0"/>
              </a:spcAft>
              <a:tabLst>
                <a:tab pos="489585"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Xác định được công thức hoá học của hợp chất dựa vào phần </a:t>
            </a:r>
            <a:r>
              <a:rPr lang="en-US" sz="2400" dirty="0" err="1">
                <a:solidFill>
                  <a:srgbClr val="000000"/>
                </a:solidFill>
                <a:latin typeface="Times New Roman" panose="02020603050405020304" pitchFamily="18" charset="0"/>
                <a:ea typeface="Times New Roman" panose="02020603050405020304" pitchFamily="18" charset="0"/>
              </a:rPr>
              <a:t>trăm</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nguyên tố và khối lượng phần tử</a:t>
            </a:r>
            <a:r>
              <a:rPr lang="vi-VN"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823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248205"/>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theo</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24394652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latin typeface="Times New Roman" panose="02020603050405020304" pitchFamily="18" charset="0"/>
                <a:cs typeface="Times New Roman" panose="02020603050405020304" pitchFamily="18" charset="0"/>
              </a:rPr>
              <a:t>Ví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bởi</a:t>
            </a:r>
            <a:r>
              <a:rPr lang="en-US" sz="2400" dirty="0" smtClean="0">
                <a:latin typeface="Times New Roman" panose="02020603050405020304" pitchFamily="18" charset="0"/>
                <a:cs typeface="Times New Roman" panose="02020603050405020304" pitchFamily="18" charset="0"/>
              </a:rPr>
              <a:t> carbon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hydrogen,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75% , 25%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16 </a:t>
            </a:r>
            <a:r>
              <a:rPr lang="en-US" sz="2400" dirty="0" err="1" smtClean="0">
                <a:latin typeface="Times New Roman" panose="02020603050405020304" pitchFamily="18" charset="0"/>
                <a:cs typeface="Times New Roman" panose="02020603050405020304" pitchFamily="18" charset="0"/>
              </a:rPr>
              <a:t>amu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en-US" sz="2400" dirty="0" err="1" smtClean="0">
                <a:solidFill>
                  <a:srgbClr val="FF0000"/>
                </a:solidFill>
                <a:latin typeface="Times New Roman" panose="02020603050405020304" pitchFamily="18" charset="0"/>
                <a:cs typeface="Times New Roman" panose="02020603050405020304" pitchFamily="18" charset="0"/>
              </a:rPr>
              <a:t>Bài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làm</a:t>
            </a:r>
            <a:r>
              <a:rPr lang="en-US" sz="2400"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err="1" smtClean="0">
                <a:solidFill>
                  <a:srgbClr val="000099"/>
                </a:solidFill>
                <a:latin typeface="Times New Roman" panose="02020603050405020304" pitchFamily="18" charset="0"/>
                <a:cs typeface="Times New Roman" panose="02020603050405020304" pitchFamily="18" charset="0"/>
              </a:rPr>
              <a:t>C</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x</a:t>
            </a:r>
            <a:r>
              <a:rPr lang="en-US" altLang="en-US" sz="2400" dirty="0" err="1" smtClean="0">
                <a:solidFill>
                  <a:srgbClr val="000099"/>
                </a:solidFill>
                <a:latin typeface="Times New Roman" panose="02020603050405020304" pitchFamily="18" charset="0"/>
                <a:cs typeface="Times New Roman" panose="02020603050405020304" pitchFamily="18" charset="0"/>
              </a:rPr>
              <a:t>H</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y</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12 x + y = 16</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x, y.</a:t>
            </a: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a:buFont typeface="Symbol" panose="05050102010706020507" pitchFamily="18" charset="2"/>
              <a:buChar char="Þ"/>
            </a:pPr>
            <a:r>
              <a:rPr lang="en-US" sz="2400" dirty="0" smtClean="0">
                <a:latin typeface="Times New Roman" panose="02020603050405020304" pitchFamily="18" charset="0"/>
                <a:cs typeface="Times New Roman" panose="02020603050405020304" pitchFamily="18" charset="0"/>
              </a:rPr>
              <a:t> x = 1, y = 4</a:t>
            </a:r>
          </a:p>
          <a:p>
            <a:pPr marL="0" indent="0">
              <a:buNone/>
            </a:pP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smtClean="0">
                <a:solidFill>
                  <a:srgbClr val="000099"/>
                </a:solidFill>
                <a:latin typeface="Times New Roman" panose="02020603050405020304" pitchFamily="18" charset="0"/>
                <a:cs typeface="Times New Roman" panose="02020603050405020304" pitchFamily="18" charset="0"/>
              </a:rPr>
              <a:t>CH</a:t>
            </a:r>
            <a:r>
              <a:rPr lang="en-US" altLang="en-US" sz="2400" baseline="-25000" dirty="0" smtClean="0">
                <a:solidFill>
                  <a:srgbClr val="000099"/>
                </a:solidFill>
                <a:latin typeface="Times New Roman" panose="02020603050405020304" pitchFamily="18" charset="0"/>
                <a:cs typeface="Times New Roman" panose="02020603050405020304" pitchFamily="18" charset="0"/>
              </a:rPr>
              <a:t>4</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1908262" y="400129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12.</m:t>
                        </m:r>
                        <m:r>
                          <a:rPr lang="en-US" b="0" i="1" smtClean="0">
                            <a:latin typeface="Cambria Math" panose="02040503050406030204" pitchFamily="18" charset="0"/>
                          </a:rPr>
                          <m:t>𝑥</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oMath>
                </a14:m>
                <a:r>
                  <a:rPr lang="en-US" dirty="0" smtClean="0"/>
                  <a:t>75 %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908262" y="4001294"/>
                <a:ext cx="2572299" cy="400494"/>
              </a:xfrm>
              <a:prstGeom prst="rect">
                <a:avLst/>
              </a:prstGeom>
              <a:blipFill>
                <a:blip r:embed="rId2"/>
                <a:stretch>
                  <a:fillRect l="-3318" t="-3030"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08261" y="468863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𝐻</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𝑦</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r>
                      <a:rPr lang="en-US" b="0" i="0" smtClean="0">
                        <a:latin typeface="Cambria Math" panose="02040503050406030204" pitchFamily="18" charset="0"/>
                      </a:rPr>
                      <m:t>2</m:t>
                    </m:r>
                  </m:oMath>
                </a14:m>
                <a:r>
                  <a:rPr lang="en-US" dirty="0" smtClean="0"/>
                  <a:t>5 %</a:t>
                </a: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908261" y="4688634"/>
                <a:ext cx="2572299" cy="400494"/>
              </a:xfrm>
              <a:prstGeom prst="rect">
                <a:avLst/>
              </a:prstGeom>
              <a:blipFill>
                <a:blip r:embed="rId3"/>
                <a:stretch>
                  <a:fillRect l="-3318" t="-3030" b="-21212"/>
                </a:stretch>
              </a:blipFill>
            </p:spPr>
            <p:txBody>
              <a:bodyPr/>
              <a:lstStyle/>
              <a:p>
                <a:r>
                  <a:rPr lang="en-US">
                    <a:noFill/>
                  </a:rPr>
                  <a:t> </a:t>
                </a:r>
              </a:p>
            </p:txBody>
          </p:sp>
        </mc:Fallback>
      </mc:AlternateContent>
    </p:spTree>
    <p:extLst>
      <p:ext uri="{BB962C8B-B14F-4D97-AF65-F5344CB8AC3E}">
        <p14:creationId xmlns:p14="http://schemas.microsoft.com/office/powerpoint/2010/main" val="2486359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84" y="992778"/>
            <a:ext cx="10536385" cy="2766028"/>
          </a:xfrm>
          <a:prstGeom prst="rect">
            <a:avLst/>
          </a:prstGeom>
        </p:spPr>
      </p:pic>
      <p:sp>
        <p:nvSpPr>
          <p:cNvPr id="3" name="TextBox 2"/>
          <p:cNvSpPr txBox="1"/>
          <p:nvPr/>
        </p:nvSpPr>
        <p:spPr>
          <a:xfrm>
            <a:off x="1115684" y="415520"/>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047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9349" y="3361285"/>
            <a:ext cx="6096000" cy="1238801"/>
          </a:xfrm>
          <a:prstGeom prst="rect">
            <a:avLst/>
          </a:prstGeom>
        </p:spPr>
        <p:txBody>
          <a:bodyPr>
            <a:spAutoFit/>
          </a:bodyPr>
          <a:lstStyle/>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2x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lnSpc>
                <a:spcPct val="80000"/>
              </a:lnSpc>
              <a:spcAft>
                <a:spcPts val="0"/>
              </a:spcAft>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a:lnSpc>
                <a:spcPct val="8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12.x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+ 16.2x = 44</a:t>
            </a: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x = 1,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6"/>
          <p:cNvSpPr>
            <a:spLocks noChangeArrowheads="1"/>
          </p:cNvSpPr>
          <p:nvPr/>
        </p:nvSpPr>
        <p:spPr bwMode="auto">
          <a:xfrm>
            <a:off x="5880100" y="4237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t/>
            </a:r>
            <a:b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br>
            <a:endParaRPr kumimoji="0" lang="en-US" altLang="en-US" sz="11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319349" y="1620937"/>
                <a:ext cx="8895806" cy="2040880"/>
              </a:xfrm>
              <a:prstGeom prst="rect">
                <a:avLst/>
              </a:prstGeom>
            </p:spPr>
            <p:txBody>
              <a:bodyPr wrap="square">
                <a:spAutoFit/>
              </a:bodyPr>
              <a:lstStyle/>
              <a:p>
                <a:pPr lvl="0" algn="ctr" eaLnBrk="0" fontAlgn="base" hangingPunct="0">
                  <a:spcBef>
                    <a:spcPct val="0"/>
                  </a:spcBef>
                  <a:spcAft>
                    <a:spcPct val="0"/>
                  </a:spcAft>
                </a:pP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y</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12.x + 16.y = 44</a:t>
                </a:r>
              </a:p>
              <a:p>
                <a:pPr lvl="0" eaLnBrk="0" fontAlgn="base" hangingPunct="0">
                  <a:spcBef>
                    <a:spcPct val="0"/>
                  </a:spcBef>
                  <a:spcAft>
                    <a:spcPct val="0"/>
                  </a:spcAft>
                </a:pP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12</m:t>
                        </m:r>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1</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𝑦</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2</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667</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=&gt; y = 2x</a:t>
                </a:r>
                <a:endParaRPr lang="en-US" altLang="en-US" sz="2000"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lang="en-US" altLang="en-US" sz="1600" dirty="0">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319349" y="1620937"/>
                <a:ext cx="8895806" cy="2040880"/>
              </a:xfrm>
              <a:prstGeom prst="rect">
                <a:avLst/>
              </a:prstGeom>
              <a:blipFill>
                <a:blip r:embed="rId2"/>
                <a:stretch>
                  <a:fillRect l="-685" t="-1791"/>
                </a:stretch>
              </a:blipFill>
            </p:spPr>
            <p:txBody>
              <a:bodyPr/>
              <a:lstStyle/>
              <a:p>
                <a:r>
                  <a:rPr lang="en-US">
                    <a:noFill/>
                  </a:rPr>
                  <a:t> </a:t>
                </a:r>
              </a:p>
            </p:txBody>
          </p:sp>
        </mc:Fallback>
      </mc:AlternateContent>
      <p:sp>
        <p:nvSpPr>
          <p:cNvPr id="15" name="Rectangle 14"/>
          <p:cNvSpPr/>
          <p:nvPr/>
        </p:nvSpPr>
        <p:spPr>
          <a:xfrm>
            <a:off x="1454331" y="413043"/>
            <a:ext cx="10380617" cy="1247136"/>
          </a:xfrm>
          <a:prstGeom prst="rect">
            <a:avLst/>
          </a:prstGeom>
        </p:spPr>
        <p:txBody>
          <a:bodyPr wrap="square">
            <a:spAutoFit/>
          </a:bodyPr>
          <a:lstStyle/>
          <a:p>
            <a:pPr marL="4445">
              <a:spcAft>
                <a:spcPts val="0"/>
              </a:spcAft>
            </a:pP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a:latin typeface="Times New Roman" panose="02020603050405020304" pitchFamily="18" charset="0"/>
                <a:ea typeface="Times New Roman" panose="02020603050405020304" pitchFamily="18" charset="0"/>
                <a:cs typeface="Arial" panose="020B0604020202020204" pitchFamily="34" charset="0"/>
              </a:rPr>
              <a:t>carbon dioxide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luôn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endParaRPr lang="en-US" sz="2000" dirty="0" smtClean="0">
              <a:latin typeface="Calibri" panose="020F0502020204030204" pitchFamily="34" charset="0"/>
              <a:ea typeface="Calibri" panose="020F0502020204030204" pitchFamily="34" charset="0"/>
              <a:cs typeface="Arial" panose="020B0604020202020204" pitchFamily="34" charset="0"/>
            </a:endParaRPr>
          </a:p>
          <a:p>
            <a:pPr marL="4445" algn="just">
              <a:lnSpc>
                <a:spcPct val="145000"/>
              </a:lnSpc>
              <a:spcAft>
                <a:spcPts val="0"/>
              </a:spcAft>
            </a:pP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như</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sau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cứ</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tương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ứng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2,667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oxygen.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lập</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công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thức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hóa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học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dioxide,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biết</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phân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là</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44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amu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082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255" y="503648"/>
            <a:ext cx="10759441" cy="707886"/>
          </a:xfrm>
          <a:prstGeom prst="rect">
            <a:avLst/>
          </a:prstGeom>
        </p:spPr>
        <p:txBody>
          <a:bodyPr wrap="square">
            <a:spAutoFit/>
          </a:bodyPr>
          <a:lstStyle/>
          <a:p>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2: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lập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công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thức</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khí</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sulfide,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biết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này</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dirty="0">
                <a:latin typeface="Times New Roman" panose="02020603050405020304" pitchFamily="18" charset="0"/>
                <a:ea typeface="Times New Roman" panose="02020603050405020304" pitchFamily="18" charset="0"/>
                <a:cs typeface="Arial" panose="020B0604020202020204" pitchFamily="34" charset="0"/>
              </a:rPr>
              <a:t> II. </a:t>
            </a:r>
            <a:r>
              <a:rPr lang="en-US" sz="2000" dirty="0" err="1">
                <a:latin typeface="Times New Roman" panose="02020603050405020304" pitchFamily="18" charset="0"/>
                <a:ea typeface="Times New Roman" panose="02020603050405020304" pitchFamily="18" charset="0"/>
                <a:cs typeface="Arial" panose="020B0604020202020204" pitchFamily="34" charset="0"/>
              </a:rPr>
              <a:t>Tính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trăm</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về</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khối</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và</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đó</a:t>
            </a:r>
            <a:endParaRPr lang="en-US" sz="2000" dirty="0"/>
          </a:p>
        </p:txBody>
      </p:sp>
      <p:pic>
        <p:nvPicPr>
          <p:cNvPr id="122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3" y="3560763"/>
            <a:ext cx="117475"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8" y="3560763"/>
            <a:ext cx="133350"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560763"/>
            <a:ext cx="106363"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08712" y="1868757"/>
            <a:ext cx="7409401" cy="3170099"/>
          </a:xfrm>
          <a:prstGeom prst="rect">
            <a:avLst/>
          </a:prstGeom>
          <a:noFill/>
        </p:spPr>
        <p:txBody>
          <a:bodyPr wrap="none" rtlCol="0">
            <a:spAutoFit/>
          </a:bodyP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Trả</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lời</a:t>
            </a:r>
            <a:r>
              <a:rPr lang="en-US" sz="2000" dirty="0" smtClean="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hydrogen sulfide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y.II</a:t>
            </a:r>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Lấy</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 = 2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y = 1.</a:t>
            </a:r>
          </a:p>
          <a:p>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2.1 + 32 = 34 (</a:t>
            </a:r>
            <a:r>
              <a:rPr lang="en-US" sz="2000" dirty="0" err="1">
                <a:latin typeface="Times New Roman" panose="02020603050405020304" pitchFamily="18" charset="0"/>
                <a:cs typeface="Times New Roman" panose="02020603050405020304" pitchFamily="18" charset="0"/>
              </a:rPr>
              <a:t>amu</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lvl="0"/>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hydrogen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%H = 5,88%</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70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0085-A8BF-4927-8688-474F77D6E3C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66CF0CB-CF33-42B1-9DF8-5AA7D5A5B81E}"/>
              </a:ext>
            </a:extLst>
          </p:cNvPr>
          <p:cNvSpPr>
            <a:spLocks noGrp="1"/>
          </p:cNvSpPr>
          <p:nvPr>
            <p:ph type="subTitle" idx="1"/>
          </p:nvPr>
        </p:nvSpPr>
        <p:spPr/>
        <p:txBody>
          <a:bodyPr>
            <a:normAutofit/>
          </a:bodyPr>
          <a:lstStyle/>
          <a:p>
            <a:endParaRPr lang="vi-VN"/>
          </a:p>
        </p:txBody>
      </p:sp>
      <p:pic>
        <p:nvPicPr>
          <p:cNvPr id="5" name="y2mate.com - Intro Awal Video gratis {  No Copyraight free } 5 Opening Video_nDwWFyE_EFU_1080p">
            <a:hlinkClick r:id="" action="ppaction://media"/>
            <a:extLst>
              <a:ext uri="{FF2B5EF4-FFF2-40B4-BE49-F238E27FC236}">
                <a16:creationId xmlns:a16="http://schemas.microsoft.com/office/drawing/2014/main" id="{024CDC42-8E6B-4BD5-BF34-0AABAEDDA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45135" cy="6944139"/>
          </a:xfrm>
          <a:prstGeom prst="rect">
            <a:avLst/>
          </a:prstGeom>
        </p:spPr>
      </p:pic>
      <p:sp>
        <p:nvSpPr>
          <p:cNvPr id="11" name="Rectangle: Rounded Corners 10">
            <a:hlinkClick r:id="rId5" action="ppaction://hlinksldjump"/>
            <a:extLst>
              <a:ext uri="{FF2B5EF4-FFF2-40B4-BE49-F238E27FC236}">
                <a16:creationId xmlns:a16="http://schemas.microsoft.com/office/drawing/2014/main" id="{775FE7F0-04D2-4310-8269-957DA3FE4501}"/>
              </a:ext>
            </a:extLst>
          </p:cNvPr>
          <p:cNvSpPr/>
          <p:nvPr/>
        </p:nvSpPr>
        <p:spPr>
          <a:xfrm>
            <a:off x="4958553" y="5049084"/>
            <a:ext cx="2428028" cy="1104997"/>
          </a:xfrm>
          <a:prstGeom prst="roundRect">
            <a:avLst>
              <a:gd name="adj" fmla="val 50000"/>
            </a:avLst>
          </a:prstGeom>
          <a:blipFill>
            <a:blip r:embed="rId6"/>
            <a:stretch>
              <a:fillRect l="-13000" t="-78000" r="-9000" b="-6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pic>
        <p:nvPicPr>
          <p:cNvPr id="10" name="Picture 9" descr="A picture containing graphics, sign, room&#10;&#10;Description automatically generated">
            <a:extLst>
              <a:ext uri="{FF2B5EF4-FFF2-40B4-BE49-F238E27FC236}">
                <a16:creationId xmlns:a16="http://schemas.microsoft.com/office/drawing/2014/main" id="{3B9D8A1B-8FA2-45BF-8966-8ABDF026C949}"/>
              </a:ext>
            </a:extLst>
          </p:cNvPr>
          <p:cNvPicPr>
            <a:picLocks noChangeAspect="1"/>
          </p:cNvPicPr>
          <p:nvPr/>
        </p:nvPicPr>
        <p:blipFill>
          <a:blip r:embed="rId7"/>
          <a:stretch>
            <a:fillRect/>
          </a:stretch>
        </p:blipFill>
        <p:spPr>
          <a:xfrm>
            <a:off x="4623383" y="2093509"/>
            <a:ext cx="3098360" cy="3098360"/>
          </a:xfrm>
          <a:prstGeom prst="rect">
            <a:avLst/>
          </a:prstGeom>
        </p:spPr>
      </p:pic>
      <p:sp>
        <p:nvSpPr>
          <p:cNvPr id="13" name="Rectangle 12">
            <a:extLst>
              <a:ext uri="{FF2B5EF4-FFF2-40B4-BE49-F238E27FC236}">
                <a16:creationId xmlns:a16="http://schemas.microsoft.com/office/drawing/2014/main" id="{BFCF1228-B6FA-4C40-AC80-E284B4CC66A5}"/>
              </a:ext>
            </a:extLst>
          </p:cNvPr>
          <p:cNvSpPr/>
          <p:nvPr/>
        </p:nvSpPr>
        <p:spPr>
          <a:xfrm>
            <a:off x="-30628" y="-191608"/>
            <a:ext cx="12345133" cy="7130119"/>
          </a:xfrm>
          <a:prstGeom prst="rect">
            <a:avLst/>
          </a:prstGeom>
          <a:solidFill>
            <a:srgbClr val="F39898">
              <a:alpha val="3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2444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8" fill="hold"/>
                                        <p:tgtEl>
                                          <p:spTgt spid="5"/>
                                        </p:tgtEl>
                                      </p:cBhvr>
                                    </p:cmd>
                                  </p:childTnLst>
                                </p:cTn>
                              </p:par>
                              <p:par>
                                <p:cTn id="7" presetID="1" presetClass="mediacall" presetSubtype="0" fill="hold" nodeType="withEffect">
                                  <p:stCondLst>
                                    <p:cond delay="0"/>
                                  </p:stCondLst>
                                  <p:childTnLst>
                                    <p:cmd type="call" cmd="playFrom(0.0)">
                                      <p:cBhvr>
                                        <p:cTn id="8" dur="63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0" y="365126"/>
            <a:ext cx="10387149" cy="1058726"/>
          </a:xfrm>
          <a:solidFill>
            <a:srgbClr val="00CC00"/>
          </a:solidFill>
        </p:spPr>
        <p:txBody>
          <a:bodyPr/>
          <a:lstStyle/>
          <a:p>
            <a:pPr algn="ctr">
              <a:defRPr/>
            </a:pPr>
            <a:r>
              <a:rPr lang="en-US" sz="3733" dirty="0">
                <a:solidFill>
                  <a:schemeClr val="bg1"/>
                </a:solidFill>
                <a:latin typeface="Times New Roman" pitchFamily="18" charset="0"/>
                <a:cs typeface="Times New Roman" pitchFamily="18" charset="0"/>
              </a:rPr>
              <a:t>THỂ LỆ CUỘC THI</a:t>
            </a:r>
          </a:p>
        </p:txBody>
      </p:sp>
      <p:sp>
        <p:nvSpPr>
          <p:cNvPr id="3" name="Content Placeholder 2"/>
          <p:cNvSpPr>
            <a:spLocks noGrp="1"/>
          </p:cNvSpPr>
          <p:nvPr>
            <p:ph idx="1"/>
          </p:nvPr>
        </p:nvSpPr>
        <p:spPr>
          <a:xfrm>
            <a:off x="609600" y="1600200"/>
            <a:ext cx="10972800" cy="3657600"/>
          </a:xfrm>
        </p:spPr>
        <p:txBody>
          <a:bodyPr/>
          <a:lstStyle/>
          <a:p>
            <a:pPr algn="just">
              <a:buFontTx/>
              <a:buChar char="-"/>
              <a:defRPr/>
            </a:pP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a:t>
            </a:r>
          </a:p>
          <a:p>
            <a:pPr algn="just">
              <a:buFontTx/>
              <a:buChar char="-"/>
              <a:defRPr/>
            </a:pP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907673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36475" y="860601"/>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dirty="0" err="1" smtClean="0">
                <a:solidFill>
                  <a:srgbClr val="FF0000"/>
                </a:solidFill>
                <a:latin typeface="Times New Roman" pitchFamily="18" charset="0"/>
                <a:cs typeface="Times New Roman" pitchFamily="18" charset="0"/>
              </a:rPr>
              <a:t>Một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phân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chứa</a:t>
            </a:r>
            <a:r>
              <a:rPr lang="en-US" sz="3733" dirty="0" smtClean="0">
                <a:solidFill>
                  <a:srgbClr val="FF0000"/>
                </a:solidFill>
                <a:latin typeface="Times New Roman" pitchFamily="18" charset="0"/>
                <a:cs typeface="Times New Roman" pitchFamily="18" charset="0"/>
              </a:rPr>
              <a:t> 2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Sodium </a:t>
            </a:r>
            <a:r>
              <a:rPr lang="en-US" sz="3733" dirty="0" err="1" smtClean="0">
                <a:solidFill>
                  <a:srgbClr val="FF0000"/>
                </a:solidFill>
                <a:latin typeface="Times New Roman" pitchFamily="18" charset="0"/>
                <a:cs typeface="Times New Roman" pitchFamily="18" charset="0"/>
              </a:rPr>
              <a:t>và</a:t>
            </a:r>
            <a:r>
              <a:rPr lang="en-US" sz="3733" dirty="0" smtClean="0">
                <a:solidFill>
                  <a:srgbClr val="FF0000"/>
                </a:solidFill>
                <a:latin typeface="Times New Roman" pitchFamily="18" charset="0"/>
                <a:cs typeface="Times New Roman" pitchFamily="18" charset="0"/>
              </a:rPr>
              <a:t> 1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oxygen. CTHH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là</a:t>
            </a:r>
            <a:r>
              <a:rPr lang="en-US" sz="3733" dirty="0" smtClean="0">
                <a:solidFill>
                  <a:srgbClr val="FF0000"/>
                </a:solidFill>
                <a:latin typeface="Times New Roman" pitchFamily="18" charset="0"/>
                <a:cs typeface="Times New Roman" pitchFamily="18" charset="0"/>
              </a:rPr>
              <a:t>: </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2" y="2"/>
            <a:ext cx="2283680"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1</a:t>
            </a:r>
            <a:endParaRPr lang="vi-VN" sz="2400" b="1" dirty="0">
              <a:solidFill>
                <a:srgbClr val="002060"/>
              </a:solidFill>
              <a:latin typeface="+mj-lt"/>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5038950" y="5585116"/>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5032062" y="4105901"/>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141470" y="5673707"/>
            <a:ext cx="4449980" cy="886693"/>
            <a:chOff x="3765278" y="4073236"/>
            <a:chExt cx="3337485" cy="665019"/>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Na</a:t>
              </a:r>
              <a:r>
                <a:rPr lang="en-US" sz="2400" baseline="-25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B</a:t>
              </a: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61711" y="4105901"/>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2NaO</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08539" y="5563400"/>
            <a:ext cx="4449980" cy="886691"/>
            <a:chOff x="3765278" y="4073237"/>
            <a:chExt cx="3337485" cy="665018"/>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Na2O</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41470" y="4180560"/>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a:t>
              </a:r>
              <a:r>
                <a:rPr lang="en-US" sz="2400" baseline="30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A</a:t>
              </a: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105949" y="4105901"/>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0971210" y="5563400"/>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68184" y="4325259"/>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101" y="423593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249641" y="5818372"/>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566550" y="56934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7797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1600"/>
                                        <p:tgtEl>
                                          <p:spTgt spid="68"/>
                                        </p:tgtEl>
                                      </p:cBhvr>
                                    </p:animEffect>
                                  </p:childTnLst>
                                </p:cTn>
                              </p:par>
                              <p:par>
                                <p:cTn id="26" presetID="22" presetClass="entr" presetSubtype="8"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600"/>
                                        <p:tgtEl>
                                          <p:spTgt spid="61"/>
                                        </p:tgtEl>
                                      </p:cBhvr>
                                    </p:animEffect>
                                  </p:childTnLst>
                                </p:cTn>
                              </p:par>
                              <p:par>
                                <p:cTn id="29" presetID="22" presetClass="entr" presetSubtype="8"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1500"/>
                                        <p:tgtEl>
                                          <p:spTgt spid="58"/>
                                        </p:tgtEl>
                                      </p:cBhvr>
                                    </p:animEffect>
                                  </p:childTnLst>
                                </p:cTn>
                              </p:par>
                              <p:par>
                                <p:cTn id="32" presetID="22" presetClass="entr" presetSubtype="8"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8"/>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heel(1)">
                                      <p:cBhvr>
                                        <p:cTn id="40" dur="1100"/>
                                        <p:tgtEl>
                                          <p:spTgt spid="3"/>
                                        </p:tgtEl>
                                      </p:cBhvr>
                                    </p:animEffect>
                                  </p:childTnLst>
                                </p:cTn>
                              </p:par>
                            </p:childTnLst>
                          </p:cTn>
                        </p:par>
                        <p:par>
                          <p:cTn id="41" fill="hold">
                            <p:stCondLst>
                              <p:cond delay="1100"/>
                            </p:stCondLst>
                            <p:childTnLst>
                              <p:par>
                                <p:cTn id="42" presetID="53" presetClass="entr" presetSubtype="16" fill="hold" nodeType="after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700" fill="hold"/>
                                        <p:tgtEl>
                                          <p:spTgt spid="13"/>
                                        </p:tgtEl>
                                        <p:attrNameLst>
                                          <p:attrName>ppt_w</p:attrName>
                                        </p:attrNameLst>
                                      </p:cBhvr>
                                      <p:tavLst>
                                        <p:tav tm="0">
                                          <p:val>
                                            <p:fltVal val="0"/>
                                          </p:val>
                                        </p:tav>
                                        <p:tav tm="100000">
                                          <p:val>
                                            <p:strVal val="#ppt_w"/>
                                          </p:val>
                                        </p:tav>
                                      </p:tavLst>
                                    </p:anim>
                                    <p:anim calcmode="lin" valueType="num">
                                      <p:cBhvr>
                                        <p:cTn id="45" dur="700" fill="hold"/>
                                        <p:tgtEl>
                                          <p:spTgt spid="13"/>
                                        </p:tgtEl>
                                        <p:attrNameLst>
                                          <p:attrName>ppt_h</p:attrName>
                                        </p:attrNameLst>
                                      </p:cBhvr>
                                      <p:tavLst>
                                        <p:tav tm="0">
                                          <p:val>
                                            <p:fltVal val="0"/>
                                          </p:val>
                                        </p:tav>
                                        <p:tav tm="100000">
                                          <p:val>
                                            <p:strVal val="#ppt_h"/>
                                          </p:val>
                                        </p:tav>
                                      </p:tavLst>
                                    </p:anim>
                                    <p:animEffect transition="in" filter="fade">
                                      <p:cBhvr>
                                        <p:cTn id="46" dur="7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1"/>
                    </p:tgtEl>
                  </p:cond>
                </p:stCondLst>
                <p:endSync evt="end" delay="0">
                  <p:rtn val="all"/>
                </p:endSync>
                <p:childTnLst>
                  <p:par>
                    <p:cTn id="48" fill="hold">
                      <p:stCondLst>
                        <p:cond delay="0"/>
                      </p:stCondLst>
                      <p:childTnLst>
                        <p:par>
                          <p:cTn id="49" fill="hold">
                            <p:stCondLst>
                              <p:cond delay="0"/>
                            </p:stCondLst>
                            <p:childTnLst>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1200"/>
                                        <p:tgtEl>
                                          <p:spTgt spid="32"/>
                                        </p:tgtEl>
                                      </p:cBhvr>
                                    </p:animEffect>
                                  </p:childTnLst>
                                </p:cTn>
                              </p:par>
                            </p:childTnLst>
                          </p:cTn>
                        </p:par>
                        <p:par>
                          <p:cTn id="53" fill="hold">
                            <p:stCondLst>
                              <p:cond delay="1200"/>
                            </p:stCondLst>
                            <p:childTnLst>
                              <p:par>
                                <p:cTn id="54" presetID="53" presetClass="entr" presetSubtype="16" fill="hold" nodeType="afterEffect">
                                  <p:stCondLst>
                                    <p:cond delay="400"/>
                                  </p:stCondLst>
                                  <p:childTnLst>
                                    <p:set>
                                      <p:cBhvr>
                                        <p:cTn id="55" dur="1" fill="hold">
                                          <p:stCondLst>
                                            <p:cond delay="0"/>
                                          </p:stCondLst>
                                        </p:cTn>
                                        <p:tgtEl>
                                          <p:spTgt spid="73"/>
                                        </p:tgtEl>
                                        <p:attrNameLst>
                                          <p:attrName>style.visibility</p:attrName>
                                        </p:attrNameLst>
                                      </p:cBhvr>
                                      <p:to>
                                        <p:strVal val="visible"/>
                                      </p:to>
                                    </p:set>
                                    <p:anim calcmode="lin" valueType="num">
                                      <p:cBhvr>
                                        <p:cTn id="56" dur="700" fill="hold"/>
                                        <p:tgtEl>
                                          <p:spTgt spid="73"/>
                                        </p:tgtEl>
                                        <p:attrNameLst>
                                          <p:attrName>ppt_w</p:attrName>
                                        </p:attrNameLst>
                                      </p:cBhvr>
                                      <p:tavLst>
                                        <p:tav tm="0">
                                          <p:val>
                                            <p:fltVal val="0"/>
                                          </p:val>
                                        </p:tav>
                                        <p:tav tm="100000">
                                          <p:val>
                                            <p:strVal val="#ppt_w"/>
                                          </p:val>
                                        </p:tav>
                                      </p:tavLst>
                                    </p:anim>
                                    <p:anim calcmode="lin" valueType="num">
                                      <p:cBhvr>
                                        <p:cTn id="57" dur="700" fill="hold"/>
                                        <p:tgtEl>
                                          <p:spTgt spid="73"/>
                                        </p:tgtEl>
                                        <p:attrNameLst>
                                          <p:attrName>ppt_h</p:attrName>
                                        </p:attrNameLst>
                                      </p:cBhvr>
                                      <p:tavLst>
                                        <p:tav tm="0">
                                          <p:val>
                                            <p:fltVal val="0"/>
                                          </p:val>
                                        </p:tav>
                                        <p:tav tm="100000">
                                          <p:val>
                                            <p:strVal val="#ppt_h"/>
                                          </p:val>
                                        </p:tav>
                                      </p:tavLst>
                                    </p:anim>
                                    <p:animEffect transition="in" filter="fade">
                                      <p:cBhvr>
                                        <p:cTn id="58" dur="700"/>
                                        <p:tgtEl>
                                          <p:spTgt spid="73"/>
                                        </p:tgtEl>
                                      </p:cBhvr>
                                    </p:animEffect>
                                  </p:childTnLst>
                                  <p:subTnLst>
                                    <p:audio>
                                      <p:cMediaNode>
                                        <p:cTn display="0" masterRel="sameClick">
                                          <p:stCondLst>
                                            <p:cond evt="begin" delay="0">
                                              <p:tn val="54"/>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1" presetClass="entr" presetSubtype="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heel(1)">
                                      <p:cBhvr>
                                        <p:cTn id="64" dur="1300"/>
                                        <p:tgtEl>
                                          <p:spTgt spid="33"/>
                                        </p:tgtEl>
                                      </p:cBhvr>
                                    </p:animEffect>
                                  </p:childTnLst>
                                </p:cTn>
                              </p:par>
                            </p:childTnLst>
                          </p:cTn>
                        </p:par>
                        <p:par>
                          <p:cTn id="65" fill="hold">
                            <p:stCondLst>
                              <p:cond delay="1300"/>
                            </p:stCondLst>
                            <p:childTnLst>
                              <p:par>
                                <p:cTn id="66" presetID="53" presetClass="entr" presetSubtype="16" fill="hold" nodeType="afterEffect">
                                  <p:stCondLst>
                                    <p:cond delay="4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700" fill="hold"/>
                                        <p:tgtEl>
                                          <p:spTgt spid="16"/>
                                        </p:tgtEl>
                                        <p:attrNameLst>
                                          <p:attrName>ppt_w</p:attrName>
                                        </p:attrNameLst>
                                      </p:cBhvr>
                                      <p:tavLst>
                                        <p:tav tm="0">
                                          <p:val>
                                            <p:fltVal val="0"/>
                                          </p:val>
                                        </p:tav>
                                        <p:tav tm="100000">
                                          <p:val>
                                            <p:strVal val="#ppt_w"/>
                                          </p:val>
                                        </p:tav>
                                      </p:tavLst>
                                    </p:anim>
                                    <p:anim calcmode="lin" valueType="num">
                                      <p:cBhvr>
                                        <p:cTn id="69" dur="700" fill="hold"/>
                                        <p:tgtEl>
                                          <p:spTgt spid="16"/>
                                        </p:tgtEl>
                                        <p:attrNameLst>
                                          <p:attrName>ppt_h</p:attrName>
                                        </p:attrNameLst>
                                      </p:cBhvr>
                                      <p:tavLst>
                                        <p:tav tm="0">
                                          <p:val>
                                            <p:fltVal val="0"/>
                                          </p:val>
                                        </p:tav>
                                        <p:tav tm="100000">
                                          <p:val>
                                            <p:strVal val="#ppt_h"/>
                                          </p:val>
                                        </p:tav>
                                      </p:tavLst>
                                    </p:anim>
                                    <p:animEffect transition="in" filter="fade">
                                      <p:cBhvr>
                                        <p:cTn id="70" dur="7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64"/>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300"/>
                                        <p:tgtEl>
                                          <p:spTgt spid="34"/>
                                        </p:tgtEl>
                                      </p:cBhvr>
                                    </p:animEffect>
                                  </p:childTnLst>
                                </p:cTn>
                              </p:par>
                            </p:childTnLst>
                          </p:cTn>
                        </p:par>
                        <p:par>
                          <p:cTn id="77" fill="hold">
                            <p:stCondLst>
                              <p:cond delay="1300"/>
                            </p:stCondLst>
                            <p:childTnLst>
                              <p:par>
                                <p:cTn id="78" presetID="53" presetClass="entr" presetSubtype="16" fill="hold" nodeType="afterEffect">
                                  <p:stCondLst>
                                    <p:cond delay="400"/>
                                  </p:stCondLst>
                                  <p:childTnLst>
                                    <p:set>
                                      <p:cBhvr>
                                        <p:cTn id="79" dur="1" fill="hold">
                                          <p:stCondLst>
                                            <p:cond delay="0"/>
                                          </p:stCondLst>
                                        </p:cTn>
                                        <p:tgtEl>
                                          <p:spTgt spid="76"/>
                                        </p:tgtEl>
                                        <p:attrNameLst>
                                          <p:attrName>style.visibility</p:attrName>
                                        </p:attrNameLst>
                                      </p:cBhvr>
                                      <p:to>
                                        <p:strVal val="visible"/>
                                      </p:to>
                                    </p:set>
                                    <p:anim calcmode="lin" valueType="num">
                                      <p:cBhvr>
                                        <p:cTn id="80" dur="600" fill="hold"/>
                                        <p:tgtEl>
                                          <p:spTgt spid="76"/>
                                        </p:tgtEl>
                                        <p:attrNameLst>
                                          <p:attrName>ppt_w</p:attrName>
                                        </p:attrNameLst>
                                      </p:cBhvr>
                                      <p:tavLst>
                                        <p:tav tm="0">
                                          <p:val>
                                            <p:fltVal val="0"/>
                                          </p:val>
                                        </p:tav>
                                        <p:tav tm="100000">
                                          <p:val>
                                            <p:strVal val="#ppt_w"/>
                                          </p:val>
                                        </p:tav>
                                      </p:tavLst>
                                    </p:anim>
                                    <p:anim calcmode="lin" valueType="num">
                                      <p:cBhvr>
                                        <p:cTn id="81" dur="600" fill="hold"/>
                                        <p:tgtEl>
                                          <p:spTgt spid="76"/>
                                        </p:tgtEl>
                                        <p:attrNameLst>
                                          <p:attrName>ppt_h</p:attrName>
                                        </p:attrNameLst>
                                      </p:cBhvr>
                                      <p:tavLst>
                                        <p:tav tm="0">
                                          <p:val>
                                            <p:fltVal val="0"/>
                                          </p:val>
                                        </p:tav>
                                        <p:tav tm="100000">
                                          <p:val>
                                            <p:strVal val="#ppt_h"/>
                                          </p:val>
                                        </p:tav>
                                      </p:tavLst>
                                    </p:anim>
                                    <p:animEffect transition="in" filter="fade">
                                      <p:cBhvr>
                                        <p:cTn id="82" dur="600"/>
                                        <p:tgtEl>
                                          <p:spTgt spid="76"/>
                                        </p:tgtEl>
                                      </p:cBhvr>
                                    </p:animEffect>
                                  </p:childTnLst>
                                  <p:subTnLst>
                                    <p:audio>
                                      <p:cMediaNode>
                                        <p:cTn display="0" masterRel="sameClick">
                                          <p:stCondLst>
                                            <p:cond evt="begin" delay="0">
                                              <p:tn val="78"/>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1" grpId="0" animBg="1"/>
      <p:bldP spid="22" grpId="0" animBg="1"/>
      <p:bldP spid="23" grpId="0" animBg="1"/>
      <p:bldP spid="3" grpId="0" animBg="1"/>
      <p:bldP spid="32"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79026" y="833120"/>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smtClean="0">
                <a:solidFill>
                  <a:srgbClr val="FF0000"/>
                </a:solidFill>
                <a:latin typeface="Times New Roman" pitchFamily="18" charset="0"/>
                <a:cs typeface="Times New Roman" pitchFamily="18" charset="0"/>
              </a:rPr>
              <a:t>Xác</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định</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hoá</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trị</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tố</a:t>
            </a:r>
            <a:r>
              <a:rPr lang="en-US" sz="3733" dirty="0" smtClean="0">
                <a:solidFill>
                  <a:srgbClr val="FF0000"/>
                </a:solidFill>
                <a:latin typeface="Times New Roman" pitchFamily="18" charset="0"/>
                <a:cs typeface="Times New Roman" pitchFamily="18" charset="0"/>
              </a:rPr>
              <a:t> Si </a:t>
            </a:r>
            <a:r>
              <a:rPr lang="en-US" sz="3733" dirty="0" err="1" smtClean="0">
                <a:solidFill>
                  <a:srgbClr val="FF0000"/>
                </a:solidFill>
                <a:latin typeface="Times New Roman" pitchFamily="18" charset="0"/>
                <a:cs typeface="Times New Roman" pitchFamily="18" charset="0"/>
              </a:rPr>
              <a:t>trong</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sau</a:t>
            </a:r>
            <a:r>
              <a:rPr lang="en-US" sz="3733" dirty="0" smtClean="0">
                <a:solidFill>
                  <a:srgbClr val="FF0000"/>
                </a:solidFill>
                <a:latin typeface="Times New Roman" pitchFamily="18" charset="0"/>
                <a:cs typeface="Times New Roman" pitchFamily="18" charset="0"/>
              </a:rPr>
              <a:t>: SiO</a:t>
            </a:r>
            <a:r>
              <a:rPr lang="en-US" sz="3733" baseline="-25000" dirty="0" smtClean="0">
                <a:solidFill>
                  <a:srgbClr val="FF0000"/>
                </a:solidFill>
                <a:latin typeface="Times New Roman" pitchFamily="18" charset="0"/>
                <a:cs typeface="Times New Roman" pitchFamily="18" charset="0"/>
              </a:rPr>
              <a:t>2</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3" y="2"/>
            <a:ext cx="2283681"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CÂU HỎI : </a:t>
            </a:r>
            <a:r>
              <a:rPr lang="en-US" sz="2400" b="1" dirty="0">
                <a:solidFill>
                  <a:srgbClr val="002060"/>
                </a:solidFill>
                <a:latin typeface="Times New Roman" pitchFamily="18" charset="0"/>
                <a:cs typeface="Times New Roman" pitchFamily="18" charset="0"/>
              </a:rPr>
              <a:t>2</a:t>
            </a:r>
            <a:endParaRPr lang="vi-VN" sz="2400" b="1" dirty="0">
              <a:solidFill>
                <a:srgbClr val="002060"/>
              </a:solidFill>
              <a:latin typeface="Times New Roman" pitchFamily="18" charset="0"/>
              <a:cs typeface="Times New Roman" pitchFamily="18" charset="0"/>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4985370" y="4216940"/>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4922539" y="5639784"/>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320333" y="4232910"/>
            <a:ext cx="4449980" cy="886691"/>
            <a:chOff x="3765278" y="4073237"/>
            <a:chExt cx="3337485" cy="665018"/>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IV</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A</a:t>
              </a:r>
              <a:endParaRPr lang="vi-VN" sz="3200" b="1" dirty="0">
                <a:solidFill>
                  <a:srgbClr val="002060"/>
                </a:solidFill>
                <a:latin typeface="#9Slide03 Kaleko 105 Round Bold" pitchFamily="2" charset="0"/>
              </a:endParaRP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78219" y="4125012"/>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II</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78219" y="5549200"/>
            <a:ext cx="4449980" cy="886693"/>
            <a:chOff x="3765278" y="4073236"/>
            <a:chExt cx="3337485" cy="665019"/>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III</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38090" y="5651989"/>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B</a:t>
              </a:r>
              <a:endParaRPr lang="vi-VN" sz="3200" b="1" dirty="0">
                <a:solidFill>
                  <a:srgbClr val="002060"/>
                </a:solidFill>
                <a:latin typeface="#9Slide03 Kaleko 105 Round Bold" pitchFamily="2" charset="0"/>
              </a:endParaRP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031234" y="4130117"/>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1039034" y="5549197"/>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49644" y="5742577"/>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099" y="425504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431168" y="436294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609099" y="56970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1665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1600"/>
                                        <p:tgtEl>
                                          <p:spTgt spid="68"/>
                                        </p:tgtEl>
                                      </p:cBhvr>
                                    </p:animEffect>
                                  </p:childTnLst>
                                </p:cTn>
                              </p:par>
                              <p:par>
                                <p:cTn id="23" presetID="22" presetClass="entr" presetSubtype="8"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1600"/>
                                        <p:tgtEl>
                                          <p:spTgt spid="61"/>
                                        </p:tgtEl>
                                      </p:cBhvr>
                                    </p:animEffect>
                                  </p:childTnLst>
                                </p:cTn>
                              </p:par>
                              <p:par>
                                <p:cTn id="26" presetID="22" presetClass="entr" presetSubtype="8"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1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100"/>
                                        <p:tgtEl>
                                          <p:spTgt spid="3"/>
                                        </p:tgtEl>
                                      </p:cBhvr>
                                    </p:animEffect>
                                  </p:childTnLst>
                                </p:cTn>
                              </p:par>
                            </p:childTnLst>
                          </p:cTn>
                        </p:par>
                        <p:par>
                          <p:cTn id="38" fill="hold">
                            <p:stCondLst>
                              <p:cond delay="1100"/>
                            </p:stCondLst>
                            <p:childTnLst>
                              <p:par>
                                <p:cTn id="39" presetID="53" presetClass="entr" presetSubtype="16"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00" fill="hold"/>
                                        <p:tgtEl>
                                          <p:spTgt spid="13"/>
                                        </p:tgtEl>
                                        <p:attrNameLst>
                                          <p:attrName>ppt_w</p:attrName>
                                        </p:attrNameLst>
                                      </p:cBhvr>
                                      <p:tavLst>
                                        <p:tav tm="0">
                                          <p:val>
                                            <p:fltVal val="0"/>
                                          </p:val>
                                        </p:tav>
                                        <p:tav tm="100000">
                                          <p:val>
                                            <p:strVal val="#ppt_w"/>
                                          </p:val>
                                        </p:tav>
                                      </p:tavLst>
                                    </p:anim>
                                    <p:anim calcmode="lin" valueType="num">
                                      <p:cBhvr>
                                        <p:cTn id="42" dur="700" fill="hold"/>
                                        <p:tgtEl>
                                          <p:spTgt spid="13"/>
                                        </p:tgtEl>
                                        <p:attrNameLst>
                                          <p:attrName>ppt_h</p:attrName>
                                        </p:attrNameLst>
                                      </p:cBhvr>
                                      <p:tavLst>
                                        <p:tav tm="0">
                                          <p:val>
                                            <p:fltVal val="0"/>
                                          </p:val>
                                        </p:tav>
                                        <p:tav tm="100000">
                                          <p:val>
                                            <p:strVal val="#ppt_h"/>
                                          </p:val>
                                        </p:tav>
                                      </p:tavLst>
                                    </p:anim>
                                    <p:animEffect transition="in" filter="fade">
                                      <p:cBhvr>
                                        <p:cTn id="43" dur="7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1"/>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heel(1)">
                                      <p:cBhvr>
                                        <p:cTn id="49" dur="1200"/>
                                        <p:tgtEl>
                                          <p:spTgt spid="32"/>
                                        </p:tgtEl>
                                      </p:cBhvr>
                                    </p:animEffect>
                                  </p:childTnLst>
                                </p:cTn>
                              </p:par>
                            </p:childTnLst>
                          </p:cTn>
                        </p:par>
                        <p:par>
                          <p:cTn id="50" fill="hold">
                            <p:stCondLst>
                              <p:cond delay="1200"/>
                            </p:stCondLst>
                            <p:childTnLst>
                              <p:par>
                                <p:cTn id="51" presetID="53" presetClass="entr" presetSubtype="16" fill="hold" nodeType="afterEffect">
                                  <p:stCondLst>
                                    <p:cond delay="400"/>
                                  </p:stCondLst>
                                  <p:childTnLst>
                                    <p:set>
                                      <p:cBhvr>
                                        <p:cTn id="52" dur="1" fill="hold">
                                          <p:stCondLst>
                                            <p:cond delay="0"/>
                                          </p:stCondLst>
                                        </p:cTn>
                                        <p:tgtEl>
                                          <p:spTgt spid="73"/>
                                        </p:tgtEl>
                                        <p:attrNameLst>
                                          <p:attrName>style.visibility</p:attrName>
                                        </p:attrNameLst>
                                      </p:cBhvr>
                                      <p:to>
                                        <p:strVal val="visible"/>
                                      </p:to>
                                    </p:set>
                                    <p:anim calcmode="lin" valueType="num">
                                      <p:cBhvr>
                                        <p:cTn id="53" dur="700" fill="hold"/>
                                        <p:tgtEl>
                                          <p:spTgt spid="73"/>
                                        </p:tgtEl>
                                        <p:attrNameLst>
                                          <p:attrName>ppt_w</p:attrName>
                                        </p:attrNameLst>
                                      </p:cBhvr>
                                      <p:tavLst>
                                        <p:tav tm="0">
                                          <p:val>
                                            <p:fltVal val="0"/>
                                          </p:val>
                                        </p:tav>
                                        <p:tav tm="100000">
                                          <p:val>
                                            <p:strVal val="#ppt_w"/>
                                          </p:val>
                                        </p:tav>
                                      </p:tavLst>
                                    </p:anim>
                                    <p:anim calcmode="lin" valueType="num">
                                      <p:cBhvr>
                                        <p:cTn id="54" dur="700" fill="hold"/>
                                        <p:tgtEl>
                                          <p:spTgt spid="73"/>
                                        </p:tgtEl>
                                        <p:attrNameLst>
                                          <p:attrName>ppt_h</p:attrName>
                                        </p:attrNameLst>
                                      </p:cBhvr>
                                      <p:tavLst>
                                        <p:tav tm="0">
                                          <p:val>
                                            <p:fltVal val="0"/>
                                          </p:val>
                                        </p:tav>
                                        <p:tav tm="100000">
                                          <p:val>
                                            <p:strVal val="#ppt_h"/>
                                          </p:val>
                                        </p:tav>
                                      </p:tavLst>
                                    </p:anim>
                                    <p:animEffect transition="in" filter="fade">
                                      <p:cBhvr>
                                        <p:cTn id="55" dur="700"/>
                                        <p:tgtEl>
                                          <p:spTgt spid="73"/>
                                        </p:tgtEl>
                                      </p:cBhvr>
                                    </p:animEffect>
                                  </p:childTnLst>
                                  <p:subTnLst>
                                    <p:audio>
                                      <p:cMediaNode>
                                        <p:cTn display="0" masterRel="sameClick">
                                          <p:stCondLst>
                                            <p:cond evt="begin" delay="0">
                                              <p:tn val="51"/>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heel(1)">
                                      <p:cBhvr>
                                        <p:cTn id="61" dur="1300"/>
                                        <p:tgtEl>
                                          <p:spTgt spid="33"/>
                                        </p:tgtEl>
                                      </p:cBhvr>
                                    </p:animEffect>
                                  </p:childTnLst>
                                </p:cTn>
                              </p:par>
                            </p:childTnLst>
                          </p:cTn>
                        </p:par>
                        <p:par>
                          <p:cTn id="62" fill="hold">
                            <p:stCondLst>
                              <p:cond delay="1300"/>
                            </p:stCondLst>
                            <p:childTnLst>
                              <p:par>
                                <p:cTn id="63" presetID="53" presetClass="entr" presetSubtype="16" fill="hold" nodeType="afterEffect">
                                  <p:stCondLst>
                                    <p:cond delay="4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700" fill="hold"/>
                                        <p:tgtEl>
                                          <p:spTgt spid="16"/>
                                        </p:tgtEl>
                                        <p:attrNameLst>
                                          <p:attrName>ppt_w</p:attrName>
                                        </p:attrNameLst>
                                      </p:cBhvr>
                                      <p:tavLst>
                                        <p:tav tm="0">
                                          <p:val>
                                            <p:fltVal val="0"/>
                                          </p:val>
                                        </p:tav>
                                        <p:tav tm="100000">
                                          <p:val>
                                            <p:strVal val="#ppt_w"/>
                                          </p:val>
                                        </p:tav>
                                      </p:tavLst>
                                    </p:anim>
                                    <p:anim calcmode="lin" valueType="num">
                                      <p:cBhvr>
                                        <p:cTn id="66" dur="700" fill="hold"/>
                                        <p:tgtEl>
                                          <p:spTgt spid="16"/>
                                        </p:tgtEl>
                                        <p:attrNameLst>
                                          <p:attrName>ppt_h</p:attrName>
                                        </p:attrNameLst>
                                      </p:cBhvr>
                                      <p:tavLst>
                                        <p:tav tm="0">
                                          <p:val>
                                            <p:fltVal val="0"/>
                                          </p:val>
                                        </p:tav>
                                        <p:tav tm="100000">
                                          <p:val>
                                            <p:strVal val="#ppt_h"/>
                                          </p:val>
                                        </p:tav>
                                      </p:tavLst>
                                    </p:anim>
                                    <p:animEffect transition="in" filter="fade">
                                      <p:cBhvr>
                                        <p:cTn id="67" dur="7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heel(1)">
                                      <p:cBhvr>
                                        <p:cTn id="73" dur="1300"/>
                                        <p:tgtEl>
                                          <p:spTgt spid="34"/>
                                        </p:tgtEl>
                                      </p:cBhvr>
                                    </p:animEffect>
                                  </p:childTnLst>
                                </p:cTn>
                              </p:par>
                            </p:childTnLst>
                          </p:cTn>
                        </p:par>
                        <p:par>
                          <p:cTn id="74" fill="hold">
                            <p:stCondLst>
                              <p:cond delay="1300"/>
                            </p:stCondLst>
                            <p:childTnLst>
                              <p:par>
                                <p:cTn id="75" presetID="53" presetClass="entr" presetSubtype="16" fill="hold" nodeType="afterEffect">
                                  <p:stCondLst>
                                    <p:cond delay="400"/>
                                  </p:stCondLst>
                                  <p:childTnLst>
                                    <p:set>
                                      <p:cBhvr>
                                        <p:cTn id="76" dur="1" fill="hold">
                                          <p:stCondLst>
                                            <p:cond delay="0"/>
                                          </p:stCondLst>
                                        </p:cTn>
                                        <p:tgtEl>
                                          <p:spTgt spid="76"/>
                                        </p:tgtEl>
                                        <p:attrNameLst>
                                          <p:attrName>style.visibility</p:attrName>
                                        </p:attrNameLst>
                                      </p:cBhvr>
                                      <p:to>
                                        <p:strVal val="visible"/>
                                      </p:to>
                                    </p:set>
                                    <p:anim calcmode="lin" valueType="num">
                                      <p:cBhvr>
                                        <p:cTn id="77" dur="600" fill="hold"/>
                                        <p:tgtEl>
                                          <p:spTgt spid="76"/>
                                        </p:tgtEl>
                                        <p:attrNameLst>
                                          <p:attrName>ppt_w</p:attrName>
                                        </p:attrNameLst>
                                      </p:cBhvr>
                                      <p:tavLst>
                                        <p:tav tm="0">
                                          <p:val>
                                            <p:fltVal val="0"/>
                                          </p:val>
                                        </p:tav>
                                        <p:tav tm="100000">
                                          <p:val>
                                            <p:strVal val="#ppt_w"/>
                                          </p:val>
                                        </p:tav>
                                      </p:tavLst>
                                    </p:anim>
                                    <p:anim calcmode="lin" valueType="num">
                                      <p:cBhvr>
                                        <p:cTn id="78" dur="600" fill="hold"/>
                                        <p:tgtEl>
                                          <p:spTgt spid="76"/>
                                        </p:tgtEl>
                                        <p:attrNameLst>
                                          <p:attrName>ppt_h</p:attrName>
                                        </p:attrNameLst>
                                      </p:cBhvr>
                                      <p:tavLst>
                                        <p:tav tm="0">
                                          <p:val>
                                            <p:fltVal val="0"/>
                                          </p:val>
                                        </p:tav>
                                        <p:tav tm="100000">
                                          <p:val>
                                            <p:strVal val="#ppt_h"/>
                                          </p:val>
                                        </p:tav>
                                      </p:tavLst>
                                    </p:anim>
                                    <p:animEffect transition="in" filter="fade">
                                      <p:cBhvr>
                                        <p:cTn id="79" dur="600"/>
                                        <p:tgtEl>
                                          <p:spTgt spid="76"/>
                                        </p:tgtEl>
                                      </p:cBhvr>
                                    </p:animEffect>
                                  </p:childTnLst>
                                  <p:subTnLst>
                                    <p:audio>
                                      <p:cMediaNode>
                                        <p:cTn display="0" masterRel="sameClick">
                                          <p:stCondLst>
                                            <p:cond evt="begin" delay="0">
                                              <p:tn val="75"/>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2" grpId="0" animBg="1"/>
      <p:bldP spid="23" grpId="0" animBg="1"/>
      <p:bldP spid="3" grpId="0" animBg="1"/>
      <p:bldP spid="32" grpId="0" animBg="1"/>
      <p:bldP spid="33" grpId="0" animBg="1"/>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4"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5"/>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1024881" y="2255208"/>
            <a:ext cx="10392056" cy="4054152"/>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733" dirty="0" err="1" smtClean="0">
                <a:solidFill>
                  <a:srgbClr val="FF0000"/>
                </a:solidFill>
                <a:latin typeface="Times New Roman" pitchFamily="18" charset="0"/>
                <a:cs typeface="Times New Roman" pitchFamily="18" charset="0"/>
              </a:rPr>
              <a:t>Lập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công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thức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học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phân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tử</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được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tạo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từ</a:t>
            </a:r>
            <a:r>
              <a:rPr lang="en-GB" sz="3733" dirty="0" smtClean="0">
                <a:solidFill>
                  <a:srgbClr val="FF0000"/>
                </a:solidFill>
                <a:latin typeface="Times New Roman" pitchFamily="18" charset="0"/>
                <a:cs typeface="Times New Roman" pitchFamily="18" charset="0"/>
              </a:rPr>
              <a:t>: K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nhóm</a:t>
            </a:r>
            <a:r>
              <a:rPr lang="en-GB" sz="3733" dirty="0" smtClean="0">
                <a:solidFill>
                  <a:srgbClr val="FF0000"/>
                </a:solidFill>
                <a:latin typeface="Times New Roman" pitchFamily="18" charset="0"/>
                <a:cs typeface="Times New Roman" pitchFamily="18" charset="0"/>
              </a:rPr>
              <a:t> SO</a:t>
            </a:r>
            <a:r>
              <a:rPr lang="en-GB" sz="3733" baseline="-25000" dirty="0" smtClean="0">
                <a:solidFill>
                  <a:srgbClr val="FF0000"/>
                </a:solidFill>
                <a:latin typeface="Times New Roman" pitchFamily="18" charset="0"/>
                <a:cs typeface="Times New Roman" pitchFamily="18" charset="0"/>
              </a:rPr>
              <a:t>4</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II.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trăm</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theo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các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nguyên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tố</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trong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a:t>
            </a:r>
            <a:endParaRPr lang="vi-VN"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12981" y="2"/>
            <a:ext cx="2350393"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3</a:t>
            </a:r>
            <a:endParaRPr lang="vi-VN" sz="2400" b="1" dirty="0">
              <a:solidFill>
                <a:srgbClr val="002060"/>
              </a:solidFill>
              <a:latin typeface="+mj-lt"/>
            </a:endParaRPr>
          </a:p>
        </p:txBody>
      </p:sp>
    </p:spTree>
    <p:extLst>
      <p:ext uri="{BB962C8B-B14F-4D97-AF65-F5344CB8AC3E}">
        <p14:creationId xmlns:p14="http://schemas.microsoft.com/office/powerpoint/2010/main" val="5947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err="1" smtClean="0">
                <a:latin typeface="Verdana"/>
                <a:cs typeface="Verdana"/>
              </a:rPr>
              <a:t>Cấu</a:t>
            </a:r>
            <a:r>
              <a:rPr lang="en-US" b="1" spc="-387" dirty="0" smtClean="0">
                <a:latin typeface="Verdana"/>
                <a:cs typeface="Verdana"/>
              </a:rPr>
              <a:t> </a:t>
            </a:r>
            <a:r>
              <a:rPr lang="en-US" b="1" spc="-387" dirty="0" err="1" smtClean="0">
                <a:latin typeface="Verdana"/>
                <a:cs typeface="Verdana"/>
              </a:rPr>
              <a:t>trúc</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56" name="object 16"/>
          <p:cNvSpPr/>
          <p:nvPr/>
        </p:nvSpPr>
        <p:spPr>
          <a:xfrm>
            <a:off x="1054071" y="242370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1</a:t>
            </a:r>
            <a:endParaRPr sz="4000" dirty="0">
              <a:solidFill>
                <a:schemeClr val="bg1"/>
              </a:solidFill>
            </a:endParaRPr>
          </a:p>
        </p:txBody>
      </p:sp>
      <p:sp>
        <p:nvSpPr>
          <p:cNvPr id="58" name="object 16"/>
          <p:cNvSpPr/>
          <p:nvPr/>
        </p:nvSpPr>
        <p:spPr>
          <a:xfrm>
            <a:off x="4961540" y="237347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2</a:t>
            </a:r>
            <a:endParaRPr sz="4000" dirty="0">
              <a:solidFill>
                <a:schemeClr val="bg1"/>
              </a:solidFill>
            </a:endParaRPr>
          </a:p>
        </p:txBody>
      </p:sp>
      <p:sp>
        <p:nvSpPr>
          <p:cNvPr id="59" name="object 16"/>
          <p:cNvSpPr/>
          <p:nvPr/>
        </p:nvSpPr>
        <p:spPr>
          <a:xfrm>
            <a:off x="9195406" y="2338495"/>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3</a:t>
            </a:r>
            <a:endParaRPr sz="4000" dirty="0">
              <a:solidFill>
                <a:schemeClr val="bg1"/>
              </a:solidFill>
            </a:endParaRPr>
          </a:p>
        </p:txBody>
      </p:sp>
      <p:sp>
        <p:nvSpPr>
          <p:cNvPr id="61" name="object 53"/>
          <p:cNvSpPr txBox="1">
            <a:spLocks noGrp="1"/>
          </p:cNvSpPr>
          <p:nvPr>
            <p:ph sz="half" idx="2"/>
          </p:nvPr>
        </p:nvSpPr>
        <p:spPr>
          <a:xfrm>
            <a:off x="676337" y="3205447"/>
            <a:ext cx="2825115" cy="2993768"/>
          </a:xfrm>
          <a:prstGeom prst="rect">
            <a:avLst/>
          </a:prstGeom>
        </p:spPr>
        <p:txBody>
          <a:bodyPr vert="horz" wrap="square" lIns="0" tIns="13335" rIns="0" bIns="0" rtlCol="0">
            <a:spAutoFit/>
          </a:bodyPr>
          <a:lstStyle/>
          <a:p>
            <a:pPr marR="61594" algn="ctr">
              <a:lnSpc>
                <a:spcPct val="100000"/>
              </a:lnSpc>
            </a:pP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endParaRPr spc="35" dirty="0"/>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đơn</a:t>
            </a:r>
            <a:r>
              <a:rPr lang="en-US" sz="1800" spc="-35" dirty="0" smtClean="0">
                <a:solidFill>
                  <a:srgbClr val="006FC0"/>
                </a:solidFill>
              </a:rPr>
              <a:t> </a:t>
            </a:r>
            <a:r>
              <a:rPr lang="en-US" sz="1800" spc="-35" dirty="0" err="1" smtClean="0">
                <a:solidFill>
                  <a:srgbClr val="006FC0"/>
                </a:solidFill>
              </a:rPr>
              <a:t>chất</a:t>
            </a:r>
            <a:endParaRPr lang="en-US" sz="1800" spc="-35" dirty="0" smtClean="0">
              <a:solidFill>
                <a:srgbClr val="006FC0"/>
              </a:solidFill>
            </a:endParaRPr>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hợp</a:t>
            </a:r>
            <a:r>
              <a:rPr lang="en-US" sz="1800" spc="-35" dirty="0" smtClean="0">
                <a:solidFill>
                  <a:srgbClr val="006FC0"/>
                </a:solidFill>
              </a:rPr>
              <a:t> </a:t>
            </a:r>
            <a:r>
              <a:rPr lang="en-US" sz="1800" spc="-35" dirty="0" err="1" smtClean="0">
                <a:solidFill>
                  <a:srgbClr val="006FC0"/>
                </a:solidFill>
              </a:rPr>
              <a:t>chất</a:t>
            </a:r>
            <a:endParaRPr sz="1800" dirty="0"/>
          </a:p>
          <a:p>
            <a:pPr marL="321310" indent="-287020">
              <a:lnSpc>
                <a:spcPct val="100000"/>
              </a:lnSpc>
              <a:buSzPct val="112500"/>
              <a:buFont typeface="Wingdings"/>
              <a:buChar char=""/>
              <a:tabLst>
                <a:tab pos="321945" algn="l"/>
              </a:tabLst>
            </a:pPr>
            <a:r>
              <a:rPr lang="en-US" sz="1800" spc="-60" dirty="0" smtClean="0">
                <a:solidFill>
                  <a:srgbClr val="006FC0"/>
                </a:solidFill>
              </a:rPr>
              <a:t>Ý </a:t>
            </a:r>
            <a:r>
              <a:rPr lang="en-US" sz="1800" spc="-60" dirty="0" err="1" smtClean="0">
                <a:solidFill>
                  <a:srgbClr val="006FC0"/>
                </a:solidFill>
              </a:rPr>
              <a:t>nghĩa</a:t>
            </a:r>
            <a:r>
              <a:rPr lang="en-US" sz="1800" spc="-60" dirty="0" smtClean="0">
                <a:solidFill>
                  <a:srgbClr val="006FC0"/>
                </a:solidFill>
              </a:rPr>
              <a:t> </a:t>
            </a:r>
            <a:r>
              <a:rPr lang="en-US" sz="1800" spc="-60" dirty="0" err="1" smtClean="0">
                <a:solidFill>
                  <a:srgbClr val="006FC0"/>
                </a:solidFill>
              </a:rPr>
              <a:t>công</a:t>
            </a:r>
            <a:r>
              <a:rPr lang="en-US" sz="1800" spc="-60" dirty="0" smtClean="0">
                <a:solidFill>
                  <a:srgbClr val="006FC0"/>
                </a:solidFill>
              </a:rPr>
              <a:t> </a:t>
            </a:r>
            <a:r>
              <a:rPr lang="en-US" sz="1800" spc="-60" dirty="0" err="1" smtClean="0">
                <a:solidFill>
                  <a:srgbClr val="006FC0"/>
                </a:solidFill>
              </a:rPr>
              <a:t>thức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học</a:t>
            </a:r>
            <a:endParaRPr lang="en-US" sz="1800" spc="-60" dirty="0" smtClean="0">
              <a:solidFill>
                <a:srgbClr val="006FC0"/>
              </a:solidFill>
            </a:endParaRPr>
          </a:p>
          <a:p>
            <a:pPr marL="321310" indent="-287020">
              <a:lnSpc>
                <a:spcPct val="100000"/>
              </a:lnSpc>
              <a:buSzPct val="112500"/>
              <a:buFont typeface="Wingdings"/>
              <a:buChar char=""/>
              <a:tabLst>
                <a:tab pos="321945" algn="l"/>
              </a:tabLst>
            </a:pPr>
            <a:r>
              <a:rPr lang="en-US" sz="1800" spc="-60" dirty="0" err="1" smtClean="0">
                <a:solidFill>
                  <a:srgbClr val="006FC0"/>
                </a:solidFill>
              </a:rPr>
              <a:t>Tính</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khối</a:t>
            </a:r>
            <a:r>
              <a:rPr lang="en-US" sz="1800" spc="-60" dirty="0" smtClean="0">
                <a:solidFill>
                  <a:srgbClr val="006FC0"/>
                </a:solidFill>
              </a:rPr>
              <a:t> </a:t>
            </a:r>
            <a:r>
              <a:rPr lang="en-US" sz="1800" spc="-60" dirty="0" err="1" smtClean="0">
                <a:solidFill>
                  <a:srgbClr val="006FC0"/>
                </a:solidFill>
              </a:rPr>
              <a:t>lượng</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r>
              <a:rPr lang="en-US" sz="1800" spc="-60" dirty="0" smtClean="0">
                <a:solidFill>
                  <a:srgbClr val="006FC0"/>
                </a:solidFill>
              </a:rPr>
              <a:t> </a:t>
            </a:r>
            <a:r>
              <a:rPr lang="en-US" sz="1800" spc="-60" dirty="0" err="1" smtClean="0">
                <a:solidFill>
                  <a:srgbClr val="006FC0"/>
                </a:solidFill>
              </a:rPr>
              <a:t>trong</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endParaRPr sz="1800" dirty="0"/>
          </a:p>
        </p:txBody>
      </p:sp>
      <p:sp>
        <p:nvSpPr>
          <p:cNvPr id="62" name="object 53"/>
          <p:cNvSpPr txBox="1">
            <a:spLocks noGrp="1"/>
          </p:cNvSpPr>
          <p:nvPr>
            <p:ph sz="half" idx="2"/>
          </p:nvPr>
        </p:nvSpPr>
        <p:spPr>
          <a:xfrm>
            <a:off x="4228114" y="3207927"/>
            <a:ext cx="2825115" cy="1165063"/>
          </a:xfrm>
          <a:prstGeom prst="rect">
            <a:avLst/>
          </a:prstGeom>
        </p:spPr>
        <p:txBody>
          <a:bodyPr vert="horz" wrap="square" lIns="0" tIns="13335" rIns="0" bIns="0" rtlCol="0">
            <a:spAutoFit/>
          </a:bodyPr>
          <a:lstStyle/>
          <a:p>
            <a:pPr marR="61594" algn="ctr">
              <a:lnSpc>
                <a:spcPct val="100000"/>
              </a:lnSpc>
            </a:pPr>
            <a:r>
              <a:rPr lang="en-US" spc="-100" dirty="0" err="1" smtClean="0"/>
              <a:t>Hoá</a:t>
            </a:r>
            <a:r>
              <a:rPr lang="en-US" spc="-100" dirty="0" smtClean="0"/>
              <a:t> </a:t>
            </a:r>
            <a:r>
              <a:rPr lang="en-US" spc="-100" dirty="0" err="1" smtClean="0"/>
              <a:t>trị</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Cách</a:t>
            </a:r>
            <a:r>
              <a:rPr lang="en-US" sz="1800" spc="55" dirty="0" smtClean="0">
                <a:solidFill>
                  <a:srgbClr val="006FC0"/>
                </a:solidFill>
              </a:rPr>
              <a:t> </a:t>
            </a:r>
            <a:r>
              <a:rPr lang="en-US" sz="1800" spc="55" dirty="0" err="1" smtClean="0">
                <a:solidFill>
                  <a:srgbClr val="006FC0"/>
                </a:solidFill>
              </a:rPr>
              <a:t>xác</a:t>
            </a:r>
            <a:r>
              <a:rPr lang="en-US" sz="1800" spc="55" dirty="0" smtClean="0">
                <a:solidFill>
                  <a:srgbClr val="006FC0"/>
                </a:solidFill>
              </a:rPr>
              <a:t> </a:t>
            </a:r>
            <a:r>
              <a:rPr lang="en-US" sz="1800" spc="55" dirty="0" err="1" smtClean="0">
                <a:solidFill>
                  <a:srgbClr val="006FC0"/>
                </a:solidFill>
              </a:rPr>
              <a:t>định</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Quy</a:t>
            </a:r>
            <a:r>
              <a:rPr lang="en-US" sz="1800" spc="-60" dirty="0" smtClean="0">
                <a:solidFill>
                  <a:srgbClr val="006FC0"/>
                </a:solidFill>
              </a:rPr>
              <a:t> </a:t>
            </a:r>
            <a:r>
              <a:rPr lang="en-US" sz="1800" spc="-60" dirty="0" err="1" smtClean="0">
                <a:solidFill>
                  <a:srgbClr val="006FC0"/>
                </a:solidFill>
              </a:rPr>
              <a:t>tắc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trị</a:t>
            </a:r>
            <a:endParaRPr sz="1800" dirty="0"/>
          </a:p>
        </p:txBody>
      </p:sp>
      <p:sp>
        <p:nvSpPr>
          <p:cNvPr id="63" name="object 53"/>
          <p:cNvSpPr txBox="1">
            <a:spLocks noGrp="1"/>
          </p:cNvSpPr>
          <p:nvPr>
            <p:ph sz="half" idx="2"/>
          </p:nvPr>
        </p:nvSpPr>
        <p:spPr>
          <a:xfrm>
            <a:off x="8200798" y="3282661"/>
            <a:ext cx="2825115" cy="2149948"/>
          </a:xfrm>
          <a:prstGeom prst="rect">
            <a:avLst/>
          </a:prstGeom>
        </p:spPr>
        <p:txBody>
          <a:bodyPr vert="horz" wrap="square" lIns="0" tIns="13335" rIns="0" bIns="0" rtlCol="0">
            <a:spAutoFit/>
          </a:bodyPr>
          <a:lstStyle/>
          <a:p>
            <a:pPr marR="61594" algn="ctr">
              <a:lnSpc>
                <a:spcPct val="100000"/>
              </a:lnSpc>
            </a:pPr>
            <a:r>
              <a:rPr lang="en-US" spc="-100" dirty="0" err="1" smtClean="0"/>
              <a:t>Lập</a:t>
            </a:r>
            <a:r>
              <a:rPr lang="en-US" spc="-100" dirty="0" smtClean="0"/>
              <a:t> </a:t>
            </a: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r>
              <a:rPr lang="en-US" spc="-100" dirty="0" smtClean="0"/>
              <a:t> </a:t>
            </a:r>
            <a:r>
              <a:rPr lang="en-US" spc="-100" dirty="0" err="1" smtClean="0"/>
              <a:t>của</a:t>
            </a:r>
            <a:r>
              <a:rPr lang="en-US" spc="-100" dirty="0" smtClean="0"/>
              <a:t> </a:t>
            </a:r>
            <a:r>
              <a:rPr lang="en-US" spc="-100" dirty="0" err="1" smtClean="0"/>
              <a:t>hợp</a:t>
            </a:r>
            <a:r>
              <a:rPr lang="en-US" spc="-100" dirty="0" smtClean="0"/>
              <a:t> </a:t>
            </a:r>
            <a:r>
              <a:rPr lang="en-US" spc="-100" dirty="0" err="1" smtClean="0"/>
              <a:t>chất</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Lập</a:t>
            </a:r>
            <a:r>
              <a:rPr lang="en-US" sz="1800" spc="55" dirty="0" smtClean="0">
                <a:solidFill>
                  <a:srgbClr val="006FC0"/>
                </a:solidFill>
              </a:rPr>
              <a:t> CTHH </a:t>
            </a:r>
            <a:r>
              <a:rPr lang="en-US" sz="1800" spc="55" dirty="0" err="1" smtClean="0">
                <a:solidFill>
                  <a:srgbClr val="006FC0"/>
                </a:solidFill>
              </a:rPr>
              <a:t>của</a:t>
            </a:r>
            <a:r>
              <a:rPr lang="en-US" sz="1800" spc="55" dirty="0" smtClean="0">
                <a:solidFill>
                  <a:srgbClr val="006FC0"/>
                </a:solidFill>
              </a:rPr>
              <a:t> </a:t>
            </a:r>
            <a:r>
              <a:rPr lang="en-US" sz="1800" spc="55" dirty="0" err="1" smtClean="0">
                <a:solidFill>
                  <a:srgbClr val="006FC0"/>
                </a:solidFill>
              </a:rPr>
              <a:t>hợp</a:t>
            </a:r>
            <a:r>
              <a:rPr lang="en-US" sz="1800" spc="55" dirty="0" smtClean="0">
                <a:solidFill>
                  <a:srgbClr val="006FC0"/>
                </a:solidFill>
              </a:rPr>
              <a:t> </a:t>
            </a:r>
            <a:r>
              <a:rPr lang="en-US" sz="1800" spc="55" dirty="0" err="1" smtClean="0">
                <a:solidFill>
                  <a:srgbClr val="006FC0"/>
                </a:solidFill>
              </a:rPr>
              <a:t>chất</a:t>
            </a:r>
            <a:r>
              <a:rPr lang="en-US" sz="1800" spc="55" dirty="0" smtClean="0">
                <a:solidFill>
                  <a:srgbClr val="006FC0"/>
                </a:solidFill>
              </a:rPr>
              <a:t> </a:t>
            </a:r>
            <a:r>
              <a:rPr lang="en-US" sz="1800" spc="55" dirty="0" err="1" smtClean="0">
                <a:solidFill>
                  <a:srgbClr val="006FC0"/>
                </a:solidFill>
              </a:rPr>
              <a:t>khi</a:t>
            </a:r>
            <a:r>
              <a:rPr lang="en-US" sz="1800" spc="55" dirty="0" smtClean="0">
                <a:solidFill>
                  <a:srgbClr val="006FC0"/>
                </a:solidFill>
              </a:rPr>
              <a:t> </a:t>
            </a:r>
            <a:r>
              <a:rPr lang="en-US" sz="1800" spc="55" dirty="0" err="1" smtClean="0">
                <a:solidFill>
                  <a:srgbClr val="006FC0"/>
                </a:solidFill>
              </a:rPr>
              <a:t>biết</a:t>
            </a:r>
            <a:r>
              <a:rPr lang="en-US" sz="1800" spc="55" dirty="0" smtClean="0">
                <a:solidFill>
                  <a:srgbClr val="006FC0"/>
                </a:solidFill>
              </a:rPr>
              <a:t> </a:t>
            </a:r>
            <a:r>
              <a:rPr lang="en-US" sz="1800" spc="55" dirty="0" err="1" smtClean="0">
                <a:solidFill>
                  <a:srgbClr val="006FC0"/>
                </a:solidFill>
              </a:rPr>
              <a:t>hoá</a:t>
            </a:r>
            <a:r>
              <a:rPr lang="en-US" sz="1800" spc="55" dirty="0" smtClean="0">
                <a:solidFill>
                  <a:srgbClr val="006FC0"/>
                </a:solidFill>
              </a:rPr>
              <a:t> </a:t>
            </a:r>
            <a:r>
              <a:rPr lang="en-US" sz="1800" spc="55" dirty="0" err="1" smtClean="0">
                <a:solidFill>
                  <a:srgbClr val="006FC0"/>
                </a:solidFill>
              </a:rPr>
              <a:t>trị</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Lập</a:t>
            </a:r>
            <a:r>
              <a:rPr lang="en-US" sz="1800" spc="-60" dirty="0" smtClean="0">
                <a:solidFill>
                  <a:srgbClr val="006FC0"/>
                </a:solidFill>
              </a:rPr>
              <a:t> CTHH </a:t>
            </a:r>
            <a:r>
              <a:rPr lang="en-US" sz="1800" spc="-60" dirty="0" err="1" smtClean="0">
                <a:solidFill>
                  <a:srgbClr val="006FC0"/>
                </a:solidFill>
              </a:rPr>
              <a:t>của</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r>
              <a:rPr lang="en-US" sz="1800" spc="-60" dirty="0" smtClean="0">
                <a:solidFill>
                  <a:srgbClr val="006FC0"/>
                </a:solidFill>
              </a:rPr>
              <a:t> </a:t>
            </a:r>
            <a:r>
              <a:rPr lang="en-US" sz="1800" spc="-60" dirty="0" err="1" smtClean="0">
                <a:solidFill>
                  <a:srgbClr val="006FC0"/>
                </a:solidFill>
              </a:rPr>
              <a:t>theo</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endParaRPr sz="1800" dirty="0"/>
          </a:p>
        </p:txBody>
      </p:sp>
    </p:spTree>
    <p:extLst>
      <p:ext uri="{BB962C8B-B14F-4D97-AF65-F5344CB8AC3E}">
        <p14:creationId xmlns:p14="http://schemas.microsoft.com/office/powerpoint/2010/main" val="1568953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382" y="538900"/>
            <a:ext cx="9871166" cy="923330"/>
          </a:xfrm>
          <a:prstGeom prst="rect">
            <a:avLst/>
          </a:prstGeom>
        </p:spPr>
        <p:txBody>
          <a:bodyPr wrap="square">
            <a:spAutoFit/>
          </a:bodyPr>
          <a:lstStyle/>
          <a:p>
            <a:pPr marL="71120" marR="70485" algn="just">
              <a:lnSpc>
                <a:spcPct val="150000"/>
              </a:lnSpc>
              <a:spcBef>
                <a:spcPts val="795"/>
              </a:spcBef>
              <a:spcAft>
                <a:spcPts val="0"/>
              </a:spcAft>
            </a:pPr>
            <a:r>
              <a:rPr lang="vi-VN"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1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19200" y="1462230"/>
            <a:ext cx="9871166" cy="1959511"/>
          </a:xfrm>
          <a:prstGeom prst="rect">
            <a:avLst/>
          </a:prstGeom>
        </p:spPr>
        <p:txBody>
          <a:bodyPr wrap="square">
            <a:spAutoFit/>
          </a:bodyPr>
          <a:lstStyle/>
          <a:p>
            <a:pPr marL="71120" marR="71120" algn="ctr">
              <a:lnSpc>
                <a:spcPct val="150000"/>
              </a:lnSpc>
              <a:spcBef>
                <a:spcPts val="775"/>
              </a:spcBef>
              <a:spcAft>
                <a:spcPts val="30"/>
              </a:spcAft>
            </a:pPr>
            <a:r>
              <a:rPr lang="en-US" dirty="0" err="1" smtClean="0">
                <a:solidFill>
                  <a:srgbClr val="FF0000"/>
                </a:solidFill>
                <a:latin typeface="Times New Roman" panose="02020603050405020304" pitchFamily="18" charset="0"/>
                <a:ea typeface="Times New Roman" panose="02020603050405020304" pitchFamily="18" charset="0"/>
              </a:rPr>
              <a:t>Trả</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lời</a:t>
            </a:r>
            <a:r>
              <a:rPr lang="en-US" dirty="0" smtClean="0">
                <a:solidFill>
                  <a:srgbClr val="FF0000"/>
                </a:solidFill>
                <a:latin typeface="Times New Roman" panose="02020603050405020304" pitchFamily="18" charset="0"/>
                <a:ea typeface="Times New Roman" panose="02020603050405020304" pitchFamily="18" charset="0"/>
              </a:rPr>
              <a:t>: </a:t>
            </a:r>
          </a:p>
          <a:p>
            <a:pPr marL="71120" marR="71120" algn="just">
              <a:lnSpc>
                <a:spcPct val="150000"/>
              </a:lnSpc>
              <a:spcBef>
                <a:spcPts val="775"/>
              </a:spcBef>
              <a:spcAft>
                <a:spcPts val="30"/>
              </a:spcAft>
            </a:pPr>
            <a:r>
              <a:rPr lang="vi-VN" dirty="0" smtClean="0">
                <a:latin typeface="Times New Roman" panose="02020603050405020304" pitchFamily="18" charset="0"/>
                <a:ea typeface="Times New Roman" panose="02020603050405020304" pitchFamily="18" charset="0"/>
              </a:rPr>
              <a:t>Bột </a:t>
            </a:r>
            <a:r>
              <a:rPr lang="vi-VN" dirty="0">
                <a:latin typeface="Times New Roman" panose="02020603050405020304" pitchFamily="18" charset="0"/>
                <a:ea typeface="Times New Roman" panose="02020603050405020304" pitchFamily="18" charset="0"/>
              </a:rPr>
              <a:t>thuốc muối chữa đau dạ dày có công thức hóa học là NaHCO</a:t>
            </a:r>
            <a:r>
              <a:rPr lang="vi-VN" baseline="-25000" dirty="0">
                <a:latin typeface="Times New Roman" panose="02020603050405020304" pitchFamily="18" charset="0"/>
                <a:ea typeface="Times New Roman" panose="02020603050405020304" pitchFamily="18" charset="0"/>
              </a:rPr>
              <a:t>3</a:t>
            </a:r>
            <a:r>
              <a:rPr lang="vi-VN" dirty="0">
                <a:latin typeface="Times New Roman" panose="02020603050405020304" pitchFamily="18" charset="0"/>
                <a:ea typeface="Times New Roman" panose="02020603050405020304" pitchFamily="18" charset="0"/>
              </a:rPr>
              <a:t> (natri hydrocarbonat hay sodium hydrocarbonate</a:t>
            </a:r>
            <a:r>
              <a:rPr lang="vi-VN" dirty="0" smtClean="0">
                <a:latin typeface="Times New Roman" panose="02020603050405020304" pitchFamily="18" charset="0"/>
                <a:ea typeface="Times New Roman" panose="02020603050405020304" pitchFamily="18" charset="0"/>
              </a:rPr>
              <a:t>).</a:t>
            </a:r>
            <a:endParaRPr lang="en-US" dirty="0" smtClean="0">
              <a:latin typeface="Times New Roman" panose="02020603050405020304" pitchFamily="18" charset="0"/>
              <a:ea typeface="Times New Roman" panose="02020603050405020304" pitchFamily="18" charset="0"/>
            </a:endParaRPr>
          </a:p>
          <a:p>
            <a:pPr marL="71120" marR="71120" algn="just">
              <a:lnSpc>
                <a:spcPct val="150000"/>
              </a:lnSpc>
              <a:spcBef>
                <a:spcPts val="775"/>
              </a:spcBef>
              <a:spcAft>
                <a:spcPts val="30"/>
              </a:spcAft>
            </a:pPr>
            <a:endParaRPr lang="en-US"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60566" y="3421741"/>
            <a:ext cx="3426249" cy="2578832"/>
          </a:xfrm>
          <a:prstGeom prst="rect">
            <a:avLst/>
          </a:prstGeom>
        </p:spPr>
      </p:pic>
      <p:sp>
        <p:nvSpPr>
          <p:cNvPr id="9" name="Rectangle 4"/>
          <p:cNvSpPr>
            <a:spLocks noChangeArrowheads="1"/>
          </p:cNvSpPr>
          <p:nvPr/>
        </p:nvSpPr>
        <p:spPr bwMode="auto">
          <a:xfrm>
            <a:off x="4937760" y="2987608"/>
            <a:ext cx="708006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bằng 23.1 + 1.1 + 12 + 16.3 = 84 amu </a:t>
            </a:r>
            <a:endPar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5984965" y="4076970"/>
            <a:ext cx="317907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%Na </a:t>
            </a:r>
            <a:r>
              <a:rPr kumimoji="0" lang="en-US" altLang="en-US" sz="2000" b="0" i="0" u="none" strike="noStrike" cap="none" normalizeH="0" dirty="0" smtClean="0">
                <a:ln>
                  <a:noFill/>
                </a:ln>
                <a:solidFill>
                  <a:schemeClr val="tx1"/>
                </a:solidFill>
                <a:effectLst/>
                <a:latin typeface="+mj-lt"/>
                <a:ea typeface="Times New Roman" panose="02020603050405020304" pitchFamily="18" charset="0"/>
              </a:rPr>
              <a:t> =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23.1.100% = 27,38%</a:t>
            </a:r>
            <a:endParaRPr kumimoji="0" lang="en-US" alt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ea typeface="Times New Roman" panose="02020603050405020304" pitchFamily="18" charset="0"/>
              </a:rPr>
              <a:t>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84</a:t>
            </a:r>
            <a:endParaRPr kumimoji="0" lang="en-US" altLang="en-US" sz="2000" b="0" i="0" u="none" strike="noStrike" cap="none" normalizeH="0" baseline="0" dirty="0" smtClean="0">
              <a:ln>
                <a:noFill/>
              </a:ln>
              <a:solidFill>
                <a:schemeClr val="tx1"/>
              </a:solidFill>
              <a:effectLst/>
              <a:latin typeface="+mj-lt"/>
            </a:endParaRPr>
          </a:p>
          <a:p>
            <a:pPr lvl="0"/>
            <a:r>
              <a:rPr lang="vi-VN" altLang="en-US" sz="2000" dirty="0">
                <a:latin typeface="+mj-lt"/>
                <a:ea typeface="Times New Roman" panose="02020603050405020304" pitchFamily="18" charset="0"/>
              </a:rPr>
              <a:t>%C = 12.1.100% = 14, 29%</a:t>
            </a:r>
            <a:endParaRPr lang="en-US" altLang="en-US" sz="2000" dirty="0">
              <a:latin typeface="+mj-lt"/>
            </a:endParaRPr>
          </a:p>
          <a:p>
            <a:pPr lvl="0"/>
            <a:r>
              <a:rPr lang="en-US" altLang="en-US" sz="2000" dirty="0" smtClean="0">
                <a:latin typeface="+mj-lt"/>
                <a:ea typeface="Times New Roman" panose="02020603050405020304" pitchFamily="18" charset="0"/>
              </a:rPr>
              <a:t>                 </a:t>
            </a:r>
            <a:r>
              <a:rPr lang="vi-VN" altLang="en-US" sz="2000" dirty="0" smtClean="0">
                <a:latin typeface="+mj-lt"/>
                <a:ea typeface="Times New Roman" panose="02020603050405020304" pitchFamily="18" charset="0"/>
              </a:rPr>
              <a:t>84</a:t>
            </a:r>
            <a:endParaRPr lang="en-US" altLang="en-US" sz="2000" dirty="0">
              <a:latin typeface="+mj-lt"/>
            </a:endParaRPr>
          </a:p>
          <a:p>
            <a:pPr lvl="0"/>
            <a:r>
              <a:rPr lang="vi-VN" altLang="en-US" sz="2000" dirty="0" smtClean="0">
                <a:latin typeface="+mj-lt"/>
                <a:ea typeface="Times New Roman" panose="02020603050405020304" pitchFamily="18" charset="0"/>
              </a:rPr>
              <a:t>%</a:t>
            </a:r>
            <a:r>
              <a:rPr lang="vi-VN" altLang="en-US" sz="2000" dirty="0">
                <a:latin typeface="+mj-lt"/>
                <a:ea typeface="Times New Roman" panose="02020603050405020304" pitchFamily="18" charset="0"/>
              </a:rPr>
              <a:t>H = 1.1.100% = 1,19% 84</a:t>
            </a:r>
            <a:endParaRPr lang="en-US" altLang="en-US" sz="2000" dirty="0">
              <a:latin typeface="+mj-lt"/>
            </a:endParaRPr>
          </a:p>
          <a:p>
            <a:pPr lvl="0"/>
            <a:r>
              <a:rPr lang="en-US" altLang="en-US" sz="2000" dirty="0" smtClean="0">
                <a:latin typeface="+mj-lt"/>
              </a:rPr>
              <a:t>                84</a:t>
            </a:r>
            <a:endParaRPr lang="en-US" altLang="en-US" sz="2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5788914" y="5869768"/>
            <a:ext cx="539923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rPr>
              <a:t>  </a:t>
            </a:r>
          </a:p>
          <a:p>
            <a:pPr eaLnBrk="0" fontAlgn="base" hangingPunct="0">
              <a:spcBef>
                <a:spcPct val="0"/>
              </a:spcBef>
              <a:spcAft>
                <a:spcPct val="0"/>
              </a:spcAft>
            </a:pPr>
            <a:r>
              <a:rPr lang="vi-VN" altLang="en-US" sz="2000" dirty="0">
                <a:latin typeface="Times New Roman" panose="02020603050405020304" pitchFamily="18" charset="0"/>
                <a:ea typeface="Times New Roman" panose="02020603050405020304" pitchFamily="18" charset="0"/>
                <a:cs typeface="Times New Roman" panose="02020603050405020304" pitchFamily="18" charset="0"/>
              </a:rPr>
              <a:t>%O = 100% - 27,38% - 1,19% - 14,29% = 57,14%</a:t>
            </a:r>
            <a:endParaRPr lang="vi-VN" altLang="en-US" sz="20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cxnSp>
        <p:nvCxnSpPr>
          <p:cNvPr id="14" name="Straight Connector 13"/>
          <p:cNvCxnSpPr/>
          <p:nvPr/>
        </p:nvCxnSpPr>
        <p:spPr>
          <a:xfrm>
            <a:off x="6779623" y="4453167"/>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644640" y="5036641"/>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79623" y="5669032"/>
            <a:ext cx="86214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3855719" y="115707"/>
            <a:ext cx="3651070" cy="53645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EM CÓ THỂ</a:t>
            </a:r>
            <a:endParaRPr lang="en-US" sz="3200" dirty="0"/>
          </a:p>
        </p:txBody>
      </p:sp>
    </p:spTree>
    <p:extLst>
      <p:ext uri="{BB962C8B-B14F-4D97-AF65-F5344CB8AC3E}">
        <p14:creationId xmlns:p14="http://schemas.microsoft.com/office/powerpoint/2010/main" val="88366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marL="857250" indent="-857250" algn="ctr">
              <a:spcBef>
                <a:spcPts val="133"/>
              </a:spcBef>
              <a:buAutoNum type="romanUcPeriod"/>
            </a:pPr>
            <a:r>
              <a:rPr lang="en-US" sz="4267" b="1" spc="-400" dirty="0" smtClean="0">
                <a:solidFill>
                  <a:srgbClr val="FF0000"/>
                </a:solidFill>
                <a:latin typeface="Verdana"/>
                <a:cs typeface="Verdana"/>
              </a:rPr>
              <a:t>CÔNG THỨC HOÁ HỌC</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đơn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1</a:t>
            </a:r>
            <a:endParaRPr sz="5400" dirty="0">
              <a:solidFill>
                <a:schemeClr val="bg1"/>
              </a:solidFill>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650" y="3589084"/>
            <a:ext cx="2533817" cy="2188562"/>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142" y="159658"/>
            <a:ext cx="4366454" cy="1875624"/>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939" y="308801"/>
            <a:ext cx="4482616" cy="18190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7" y="3906244"/>
            <a:ext cx="4461994" cy="18093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0359" y="153403"/>
            <a:ext cx="2219325" cy="2057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552" y="3582952"/>
            <a:ext cx="2803299" cy="2184924"/>
          </a:xfrm>
          <a:prstGeom prst="rect">
            <a:avLst/>
          </a:prstGeom>
        </p:spPr>
      </p:pic>
      <p:cxnSp>
        <p:nvCxnSpPr>
          <p:cNvPr id="16" name="Straight Connector 15"/>
          <p:cNvCxnSpPr/>
          <p:nvPr/>
        </p:nvCxnSpPr>
        <p:spPr>
          <a:xfrm flipH="1">
            <a:off x="4685082"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421876"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7" y="3062514"/>
            <a:ext cx="1219594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54606" y="2355791"/>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Copper</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563882" y="2288563"/>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Carbon</a:t>
            </a:r>
            <a:endParaRPr lang="en-US" sz="28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521655" y="6068762"/>
            <a:ext cx="105189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Ozon </a:t>
            </a:r>
            <a:endParaRPr lang="en-US" sz="2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814888" y="6121637"/>
            <a:ext cx="90281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Gold</a:t>
            </a: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6655520" y="6112385"/>
            <a:ext cx="186942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oxygen</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910651" y="2447447"/>
            <a:ext cx="208903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Nitrogen</a:t>
            </a:r>
            <a:endParaRPr lang="en-US" sz="2800" dirty="0">
              <a:latin typeface="Times New Roman" panose="02020603050405020304" pitchFamily="18" charset="0"/>
              <a:cs typeface="Times New Roman" panose="02020603050405020304" pitchFamily="18" charset="0"/>
            </a:endParaRPr>
          </a:p>
        </p:txBody>
      </p:sp>
      <p:sp>
        <p:nvSpPr>
          <p:cNvPr id="28" name="Oval 27"/>
          <p:cNvSpPr/>
          <p:nvPr/>
        </p:nvSpPr>
        <p:spPr>
          <a:xfrm>
            <a:off x="3304921" y="1952127"/>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Cu</a:t>
            </a:r>
            <a:endParaRPr lang="en-US" sz="2800" dirty="0">
              <a:latin typeface="Times New Roman" panose="02020603050405020304" pitchFamily="18" charset="0"/>
              <a:cs typeface="Times New Roman" panose="02020603050405020304" pitchFamily="18" charset="0"/>
            </a:endParaRPr>
          </a:p>
        </p:txBody>
      </p:sp>
      <p:sp>
        <p:nvSpPr>
          <p:cNvPr id="29" name="Oval 28"/>
          <p:cNvSpPr/>
          <p:nvPr/>
        </p:nvSpPr>
        <p:spPr>
          <a:xfrm>
            <a:off x="7997986" y="2035282"/>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30" name="Oval 29"/>
          <p:cNvSpPr/>
          <p:nvPr/>
        </p:nvSpPr>
        <p:spPr>
          <a:xfrm>
            <a:off x="3442519" y="5708554"/>
            <a:ext cx="884388"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Au</a:t>
            </a:r>
            <a:endParaRPr lang="en-US" sz="2800" dirty="0">
              <a:latin typeface="Times New Roman" panose="02020603050405020304" pitchFamily="18" charset="0"/>
              <a:cs typeface="Times New Roman" panose="02020603050405020304" pitchFamily="18" charset="0"/>
            </a:endParaRPr>
          </a:p>
        </p:txBody>
      </p:sp>
      <p:sp>
        <p:nvSpPr>
          <p:cNvPr id="31" name="Oval 30"/>
          <p:cNvSpPr/>
          <p:nvPr/>
        </p:nvSpPr>
        <p:spPr>
          <a:xfrm>
            <a:off x="9587654" y="1815629"/>
            <a:ext cx="814112" cy="519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32" name="Oval 31"/>
          <p:cNvSpPr/>
          <p:nvPr/>
        </p:nvSpPr>
        <p:spPr>
          <a:xfrm>
            <a:off x="11238172" y="3209452"/>
            <a:ext cx="857317"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3</a:t>
            </a:r>
            <a:endParaRPr lang="en-US" sz="2800" baseline="30000" dirty="0">
              <a:latin typeface="Times New Roman" panose="02020603050405020304" pitchFamily="18" charset="0"/>
              <a:cs typeface="Times New Roman" panose="02020603050405020304" pitchFamily="18" charset="0"/>
            </a:endParaRPr>
          </a:p>
        </p:txBody>
      </p:sp>
      <p:sp>
        <p:nvSpPr>
          <p:cNvPr id="33" name="Oval 32"/>
          <p:cNvSpPr/>
          <p:nvPr/>
        </p:nvSpPr>
        <p:spPr>
          <a:xfrm>
            <a:off x="4966349" y="5955796"/>
            <a:ext cx="792733"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2</a:t>
            </a: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6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3872178224"/>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1852028377"/>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Au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N</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7382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2500</Words>
  <Application>Microsoft Office PowerPoint</Application>
  <PresentationFormat>Widescreen</PresentationFormat>
  <Paragraphs>481</Paragraphs>
  <Slides>50</Slides>
  <Notes>8</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7" baseType="lpstr">
      <vt:lpstr>#9Slide03 Kaleko 105 Round Bold</vt:lpstr>
      <vt:lpstr>Arial</vt:lpstr>
      <vt:lpstr>Calibri</vt:lpstr>
      <vt:lpstr>Calibri Light</vt:lpstr>
      <vt:lpstr>Cambria Math</vt:lpstr>
      <vt:lpstr>Comfortaa</vt:lpstr>
      <vt:lpstr>Comic Sans MS</vt:lpstr>
      <vt:lpstr>Livvic</vt:lpstr>
      <vt:lpstr>Redressed</vt:lpstr>
      <vt:lpstr>Symbol</vt:lpstr>
      <vt:lpstr>Times New Roman</vt:lpstr>
      <vt:lpstr>Verdana</vt:lpstr>
      <vt:lpstr>Wingdings</vt:lpstr>
      <vt:lpstr>Wingdings 3</vt:lpstr>
      <vt:lpstr>Office Theme</vt:lpstr>
      <vt:lpstr>Equation</vt:lpstr>
      <vt:lpstr>Equation.DSMT4</vt:lpstr>
      <vt:lpstr>KHỞI ĐỘNG</vt:lpstr>
      <vt:lpstr>PowerPoint Presentation</vt:lpstr>
      <vt:lpstr>PowerPoint Presentation</vt:lpstr>
      <vt:lpstr>MỤC TIÊU</vt:lpstr>
      <vt:lpstr>Cấu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1</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Lập công thức hoá học của hợp chất tạo bởi carbon và hydrogen, biết phần trăm khối lượng của C và H lần lượt là 75% , 25% và khối lượng phân tử của hợp chất là 16 amu.</vt:lpstr>
      <vt:lpstr>PowerPoint Presentation</vt:lpstr>
      <vt:lpstr>PowerPoint Presentation</vt:lpstr>
      <vt:lpstr>PowerPoint Presentation</vt:lpstr>
      <vt:lpstr>PowerPoint Presentation</vt:lpstr>
      <vt:lpstr>THỂ LỆ CUỘC THI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Windows User</cp:lastModifiedBy>
  <cp:revision>39</cp:revision>
  <dcterms:created xsi:type="dcterms:W3CDTF">2022-07-11T06:12:15Z</dcterms:created>
  <dcterms:modified xsi:type="dcterms:W3CDTF">2022-07-17T09:53:04Z</dcterms:modified>
</cp:coreProperties>
</file>