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08" r:id="rId6"/>
    <p:sldId id="309" r:id="rId7"/>
    <p:sldId id="313" r:id="rId8"/>
    <p:sldId id="317" r:id="rId9"/>
    <p:sldId id="283" r:id="rId10"/>
    <p:sldId id="318" r:id="rId11"/>
    <p:sldId id="274" r:id="rId12"/>
    <p:sldId id="319" r:id="rId13"/>
    <p:sldId id="276" r:id="rId14"/>
    <p:sldId id="32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III. Đọc bản vẽ nhà</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của ngôi nhà</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Đơn vị thiết kế</a:t>
            </a:r>
          </a:p>
          <a:p>
            <a:r>
              <a:rPr lang="en-US" sz="2400">
                <a:latin typeface="Times New Roman" panose="02020603050405020304" pitchFamily="18" charset="0"/>
                <a:cs typeface="Times New Roman" panose="02020603050405020304" pitchFamily="18" charset="0"/>
              </a:rPr>
              <a:t>- Bước 2. Hình biểu diễn: tên gọi các hình biểu diễn; vị trí đặt các hình biểu diễn</a:t>
            </a:r>
          </a:p>
          <a:p>
            <a:r>
              <a:rPr lang="en-US" sz="2400">
                <a:latin typeface="Times New Roman" panose="02020603050405020304" pitchFamily="18" charset="0"/>
                <a:cs typeface="Times New Roman" panose="02020603050405020304" pitchFamily="18" charset="0"/>
              </a:rPr>
              <a:t>- Bước 3. Kích thước:</a:t>
            </a:r>
          </a:p>
          <a:p>
            <a:r>
              <a:rPr lang="en-US" sz="2400">
                <a:latin typeface="Times New Roman" panose="02020603050405020304" pitchFamily="18" charset="0"/>
                <a:cs typeface="Times New Roman" panose="02020603050405020304" pitchFamily="18" charset="0"/>
              </a:rPr>
              <a:t>+ Kích thước chung của ngôi nhà</a:t>
            </a:r>
          </a:p>
          <a:p>
            <a:r>
              <a:rPr lang="en-US" sz="2400">
                <a:latin typeface="Times New Roman" panose="02020603050405020304" pitchFamily="18" charset="0"/>
                <a:cs typeface="Times New Roman" panose="02020603050405020304" pitchFamily="18" charset="0"/>
              </a:rPr>
              <a:t>+ Kích thước từng phòng</a:t>
            </a:r>
          </a:p>
          <a:p>
            <a:r>
              <a:rPr lang="en-US" sz="2400">
                <a:latin typeface="Times New Roman" panose="02020603050405020304" pitchFamily="18" charset="0"/>
                <a:cs typeface="Times New Roman" panose="02020603050405020304" pitchFamily="18" charset="0"/>
              </a:rPr>
              <a:t>+ Kích thước của từng loại cửa.</a:t>
            </a:r>
          </a:p>
          <a:p>
            <a:r>
              <a:rPr lang="en-US" sz="2400">
                <a:latin typeface="Times New Roman" panose="02020603050405020304" pitchFamily="18" charset="0"/>
                <a:cs typeface="Times New Roman" panose="02020603050405020304" pitchFamily="18" charset="0"/>
              </a:rPr>
              <a:t>- Bước 4. Các bộ phận chính</a:t>
            </a:r>
          </a:p>
          <a:p>
            <a:r>
              <a:rPr lang="en-US" sz="2400">
                <a:latin typeface="Times New Roman" panose="02020603050405020304" pitchFamily="18" charset="0"/>
                <a:cs typeface="Times New Roman" panose="02020603050405020304" pitchFamily="18" charset="0"/>
              </a:rPr>
              <a:t>+ Số phòng</a:t>
            </a:r>
          </a:p>
          <a:p>
            <a:r>
              <a:rPr lang="en-US" sz="2400">
                <a:latin typeface="Times New Roman" panose="02020603050405020304" pitchFamily="18" charset="0"/>
                <a:cs typeface="Times New Roman" panose="02020603050405020304" pitchFamily="18" charset="0"/>
              </a:rPr>
              <a:t>+ Số lượng cửa đi và cửa sổ.</a:t>
            </a:r>
          </a:p>
          <a:p>
            <a:r>
              <a:rPr lang="en-US" sz="24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270052" y="1169550"/>
            <a:ext cx="8770763" cy="5424021"/>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 Khung tên:</a:t>
            </a:r>
          </a:p>
          <a:p>
            <a:r>
              <a:rPr lang="vi-VN" sz="2000">
                <a:solidFill>
                  <a:srgbClr val="0000FF"/>
                </a:solidFill>
                <a:latin typeface="Times New Roman" panose="02020603050405020304" pitchFamily="18" charset="0"/>
                <a:cs typeface="Times New Roman" panose="02020603050405020304" pitchFamily="18" charset="0"/>
              </a:rPr>
              <a:t>Nhà mái bằng </a:t>
            </a:r>
          </a:p>
          <a:p>
            <a:r>
              <a:rPr lang="vi-VN" sz="2000">
                <a:solidFill>
                  <a:srgbClr val="0000FF"/>
                </a:solidFill>
                <a:latin typeface="Times New Roman" panose="02020603050405020304" pitchFamily="18" charset="0"/>
                <a:cs typeface="Times New Roman" panose="02020603050405020304" pitchFamily="18" charset="0"/>
              </a:rPr>
              <a:t>1 : 100</a:t>
            </a:r>
          </a:p>
          <a:p>
            <a:r>
              <a:rPr lang="vi-VN" sz="2000">
                <a:solidFill>
                  <a:srgbClr val="0000FF"/>
                </a:solidFill>
                <a:latin typeface="Times New Roman" panose="02020603050405020304" pitchFamily="18" charset="0"/>
                <a:cs typeface="Times New Roman" panose="02020603050405020304" pitchFamily="18" charset="0"/>
              </a:rPr>
              <a:t>2. Hình biểu diễn:</a:t>
            </a:r>
          </a:p>
          <a:p>
            <a:r>
              <a:rPr lang="vi-VN" sz="2000">
                <a:solidFill>
                  <a:srgbClr val="0000FF"/>
                </a:solidFill>
                <a:latin typeface="Times New Roman" panose="02020603050405020304" pitchFamily="18" charset="0"/>
                <a:cs typeface="Times New Roman" panose="02020603050405020304" pitchFamily="18" charset="0"/>
              </a:rPr>
              <a:t>Mặt đứng</a:t>
            </a:r>
          </a:p>
          <a:p>
            <a:r>
              <a:rPr lang="vi-VN" sz="2000">
                <a:solidFill>
                  <a:srgbClr val="0000FF"/>
                </a:solidFill>
                <a:latin typeface="Times New Roman" panose="02020603050405020304" pitchFamily="18" charset="0"/>
                <a:cs typeface="Times New Roman" panose="02020603050405020304" pitchFamily="18" charset="0"/>
              </a:rPr>
              <a:t>Mặt cắt</a:t>
            </a:r>
          </a:p>
          <a:p>
            <a:r>
              <a:rPr lang="vi-VN" sz="2000">
                <a:solidFill>
                  <a:srgbClr val="0000FF"/>
                </a:solidFill>
                <a:latin typeface="Times New Roman" panose="02020603050405020304" pitchFamily="18" charset="0"/>
                <a:cs typeface="Times New Roman" panose="02020603050405020304" pitchFamily="18" charset="0"/>
              </a:rPr>
              <a:t>Mặt bằng</a:t>
            </a:r>
          </a:p>
          <a:p>
            <a:r>
              <a:rPr lang="vi-VN" sz="2000">
                <a:solidFill>
                  <a:srgbClr val="0000FF"/>
                </a:solidFill>
                <a:latin typeface="Times New Roman" panose="02020603050405020304" pitchFamily="18" charset="0"/>
                <a:cs typeface="Times New Roman" panose="02020603050405020304" pitchFamily="18" charset="0"/>
              </a:rPr>
              <a:t>3. Kích thước:</a:t>
            </a:r>
          </a:p>
          <a:p>
            <a:r>
              <a:rPr lang="vi-VN" sz="2000">
                <a:solidFill>
                  <a:srgbClr val="0000FF"/>
                </a:solidFill>
                <a:latin typeface="Times New Roman" panose="02020603050405020304" pitchFamily="18" charset="0"/>
                <a:cs typeface="Times New Roman" panose="02020603050405020304" pitchFamily="18" charset="0"/>
              </a:rPr>
              <a:t>14 400 - 7 000 - 4 200</a:t>
            </a:r>
          </a:p>
          <a:p>
            <a:r>
              <a:rPr lang="vi-VN" sz="200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a:solidFill>
                  <a:srgbClr val="0000FF"/>
                </a:solidFill>
                <a:latin typeface="Times New Roman" panose="02020603050405020304" pitchFamily="18" charset="0"/>
                <a:cs typeface="Times New Roman" panose="02020603050405020304" pitchFamily="18" charset="0"/>
              </a:rPr>
              <a:t>Nhà vệ sinh: 4 800 - 2 200</a:t>
            </a:r>
          </a:p>
          <a:p>
            <a:r>
              <a:rPr lang="vi-VN" sz="2000">
                <a:solidFill>
                  <a:srgbClr val="0000FF"/>
                </a:solidFill>
                <a:latin typeface="Times New Roman" panose="02020603050405020304" pitchFamily="18" charset="0"/>
                <a:cs typeface="Times New Roman" panose="02020603050405020304" pitchFamily="18" charset="0"/>
              </a:rPr>
              <a:t>Phòng ngủ 1: 4 800 - 3 000</a:t>
            </a:r>
          </a:p>
          <a:p>
            <a:r>
              <a:rPr lang="vi-VN" sz="2000">
                <a:solidFill>
                  <a:srgbClr val="0000FF"/>
                </a:solidFill>
                <a:latin typeface="Times New Roman" panose="02020603050405020304" pitchFamily="18" charset="0"/>
                <a:cs typeface="Times New Roman" panose="02020603050405020304" pitchFamily="18" charset="0"/>
              </a:rPr>
              <a:t>Phòng ngủ 2: 7 000 - 3 000</a:t>
            </a:r>
          </a:p>
          <a:p>
            <a:r>
              <a:rPr lang="vi-VN" sz="2000">
                <a:solidFill>
                  <a:srgbClr val="0000FF"/>
                </a:solidFill>
                <a:latin typeface="Times New Roman" panose="02020603050405020304" pitchFamily="18" charset="0"/>
                <a:cs typeface="Times New Roman" panose="02020603050405020304" pitchFamily="18" charset="0"/>
              </a:rPr>
              <a:t>Hành lang: 9 400 - 2 200</a:t>
            </a:r>
          </a:p>
          <a:p>
            <a:r>
              <a:rPr lang="vi-VN" sz="2000">
                <a:solidFill>
                  <a:srgbClr val="0000FF"/>
                </a:solidFill>
                <a:latin typeface="Times New Roman" panose="02020603050405020304" pitchFamily="18" charset="0"/>
                <a:cs typeface="Times New Roman" panose="02020603050405020304" pitchFamily="18" charset="0"/>
              </a:rPr>
              <a:t>4. Các bộ phận:</a:t>
            </a:r>
          </a:p>
          <a:p>
            <a:r>
              <a:rPr lang="vi-VN" sz="200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
        <p:nvSpPr>
          <p:cNvPr id="4" name="TextBox 3">
            <a:extLst>
              <a:ext uri="{FF2B5EF4-FFF2-40B4-BE49-F238E27FC236}">
                <a16:creationId xmlns:a16="http://schemas.microsoft.com/office/drawing/2014/main" id="{EE38790B-DFD8-2D22-C26A-42BE72A51A5D}"/>
              </a:ext>
            </a:extLst>
          </p:cNvPr>
          <p:cNvSpPr txBox="1"/>
          <p:nvPr/>
        </p:nvSpPr>
        <p:spPr>
          <a:xfrm>
            <a:off x="609599" y="5534561"/>
            <a:ext cx="77385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I.Nội dung bản vẽ nhà</a:t>
            </a:r>
          </a:p>
          <a:p>
            <a:r>
              <a:rPr lang="en-US" sz="2800">
                <a:latin typeface="Times New Roman" panose="02020603050405020304" pitchFamily="18" charset="0"/>
                <a:cs typeface="Times New Roman" panose="02020603050405020304" pitchFamily="18" charset="0"/>
              </a:rPr>
              <a:t>- Bản vẽ nhà là bản vẽ kỹ thuật dùng trong xây dựng</a:t>
            </a:r>
          </a:p>
          <a:p>
            <a:r>
              <a:rPr lang="en-US" sz="2800">
                <a:latin typeface="Times New Roman" panose="02020603050405020304" pitchFamily="18" charset="0"/>
                <a:cs typeface="Times New Roman" panose="02020603050405020304" pitchFamily="18" charset="0"/>
              </a:rPr>
              <a:t>- Bản vẽ nhà gồm các hình biểu diễn và các số liệu xác định hình dạng, kích thước các bộ phận của ngôi nhà.</a:t>
            </a:r>
          </a:p>
          <a:p>
            <a:r>
              <a:rPr lang="en-US" sz="2800">
                <a:latin typeface="Times New Roman" panose="02020603050405020304" pitchFamily="18" charset="0"/>
                <a:cs typeface="Times New Roman" panose="02020603050405020304" pitchFamily="18" charset="0"/>
              </a:rPr>
              <a:t>- Bản vẽ nhà thường có các bình biểu diễn sau:</a:t>
            </a:r>
          </a:p>
          <a:p>
            <a:r>
              <a:rPr lang="en-US" sz="2800">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422" y="844061"/>
            <a:ext cx="11539025" cy="5662247"/>
          </a:xfrm>
          <a:prstGeom prst="rect">
            <a:avLst/>
          </a:prstGeom>
        </p:spPr>
      </p:pic>
      <p:sp>
        <p:nvSpPr>
          <p:cNvPr id="3" name="TextBox 2"/>
          <p:cNvSpPr txBox="1"/>
          <p:nvPr/>
        </p:nvSpPr>
        <p:spPr>
          <a:xfrm>
            <a:off x="1099039" y="114300"/>
            <a:ext cx="10295792"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Bảng 5.1. Kí hiệu quy ước một số bộ phận của ngôi nhà(theo TCVN 4609:1998)</a:t>
            </a: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II.Kí hiệu quy ước một số bộ phận của ngôi nhà</a:t>
            </a:r>
          </a:p>
          <a:p>
            <a:r>
              <a:rPr lang="en-US" sz="2800" b="1">
                <a:latin typeface="Times New Roman" panose="02020603050405020304" pitchFamily="18" charset="0"/>
                <a:cs typeface="Times New Roman" panose="02020603050405020304" pitchFamily="18" charset="0"/>
              </a:rPr>
              <a:t>Bảng 5.1. SGK - T29</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r>
              <a:rPr lang="en-US" sz="2800" b="1">
                <a:latin typeface="Times New Roman" panose="02020603050405020304" pitchFamily="18" charset="0"/>
                <a:cs typeface="Times New Roman" panose="02020603050405020304" pitchFamily="18" charset="0"/>
              </a:rPr>
              <a:t>2. Đọc bảng nhà một tầng hình 5.3 theo trình tự đọc bản vẽ nhà theo bảng 5.2</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3922085"/>
              </p:ext>
            </p:extLst>
          </p:nvPr>
        </p:nvGraphicFramePr>
        <p:xfrm>
          <a:off x="406989" y="1620667"/>
          <a:ext cx="11613172" cy="5218782"/>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1:100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đứng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cắt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- 15666 x 4500 x 6350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bếp, ăn, 2 phòng ngủ và 1 nhà vệ sinh.</a:t>
                      </a:r>
                      <a:endPar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cửa</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2 cánh, 3 cửa đi 1 cánh, 2 cửa sổ kép.</a:t>
                      </a:r>
                    </a:p>
                    <a:p>
                      <a:pPr marL="0" marR="0" indent="0">
                        <a:lnSpc>
                          <a:spcPct val="107000"/>
                        </a:lnSpc>
                        <a:spcBef>
                          <a:spcPts val="0"/>
                        </a:spcBef>
                        <a:spcAft>
                          <a:spcPts val="0"/>
                        </a:spcAft>
                        <a:buFontTx/>
                        <a:buNone/>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 lang.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479</TotalTime>
  <Words>1179</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2023-08-22T04:11:41Z</dcterms:modified>
</cp:coreProperties>
</file>