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0" r:id="rId2"/>
    <p:sldId id="292" r:id="rId3"/>
    <p:sldId id="293" r:id="rId4"/>
    <p:sldId id="291" r:id="rId5"/>
    <p:sldId id="297" r:id="rId6"/>
    <p:sldId id="259" r:id="rId7"/>
    <p:sldId id="294" r:id="rId8"/>
    <p:sldId id="349" r:id="rId9"/>
    <p:sldId id="350" r:id="rId10"/>
    <p:sldId id="351" r:id="rId11"/>
    <p:sldId id="352" r:id="rId12"/>
    <p:sldId id="353" r:id="rId13"/>
    <p:sldId id="357" r:id="rId14"/>
    <p:sldId id="354" r:id="rId15"/>
    <p:sldId id="355" r:id="rId16"/>
    <p:sldId id="356" r:id="rId17"/>
    <p:sldId id="358" r:id="rId18"/>
    <p:sldId id="359" r:id="rId19"/>
    <p:sldId id="376" r:id="rId20"/>
    <p:sldId id="375" r:id="rId21"/>
    <p:sldId id="347" r:id="rId22"/>
    <p:sldId id="421" r:id="rId23"/>
  </p:sldIdLst>
  <p:sldSz cx="9144000" cy="5143500" type="screen16x9"/>
  <p:notesSz cx="6858000" cy="9144000"/>
  <p:embeddedFontLst>
    <p:embeddedFont>
      <p:font typeface=".黑体-日本语" panose="020B0604020202020204" charset="-128"/>
      <p:regular r:id="rId25"/>
    </p:embeddedFont>
    <p:embeddedFont>
      <p:font typeface="#9Slide03 AmpleSoft" panose="020B0604020202020204" charset="0"/>
      <p:regular r:id="rId26"/>
    </p:embeddedFont>
    <p:embeddedFont>
      <p:font typeface="#9Slide03 AmpleSoft Bold" panose="020B0604020202020204" charset="0"/>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F5050"/>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4660"/>
  </p:normalViewPr>
  <p:slideViewPr>
    <p:cSldViewPr>
      <p:cViewPr varScale="1">
        <p:scale>
          <a:sx n="84" d="100"/>
          <a:sy n="84" d="100"/>
        </p:scale>
        <p:origin x="756" y="4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2024/5/10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3912870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a:extLst>
              <a:ext uri="{FF2B5EF4-FFF2-40B4-BE49-F238E27FC236}">
                <a16:creationId xmlns:a16="http://schemas.microsoft.com/office/drawing/2014/main" id="{2C0347FD-C38E-45EB-9A5F-D55E215F4D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id="{F67D77C6-5BAC-4120-96F4-94403B9038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0724" name="灯片编号占位符 3">
            <a:extLst>
              <a:ext uri="{FF2B5EF4-FFF2-40B4-BE49-F238E27FC236}">
                <a16:creationId xmlns:a16="http://schemas.microsoft.com/office/drawing/2014/main" id="{366D471D-1E67-4F06-A374-B40BC3B237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10F243D-C72A-488D-98ED-B4BBF690AE27}" type="slidenum">
              <a:rPr lang="zh-CN" altLang="en-US" smtClean="0"/>
              <a:pPr fontAlgn="base">
                <a:spcBef>
                  <a:spcPct val="0"/>
                </a:spcBef>
                <a:spcAft>
                  <a:spcPct val="0"/>
                </a:spcAft>
              </a:pPr>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a:t>
            </a:fld>
            <a:endParaRPr lang="zh-CN" altLang="en-US"/>
          </a:p>
        </p:txBody>
      </p:sp>
    </p:spTree>
    <p:extLst>
      <p:ext uri="{BB962C8B-B14F-4D97-AF65-F5344CB8AC3E}">
        <p14:creationId xmlns:p14="http://schemas.microsoft.com/office/powerpoint/2010/main" val="2787342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4</a:t>
            </a:fld>
            <a:endParaRPr lang="zh-CN" altLang="en-US"/>
          </a:p>
        </p:txBody>
      </p:sp>
    </p:spTree>
    <p:extLst>
      <p:ext uri="{BB962C8B-B14F-4D97-AF65-F5344CB8AC3E}">
        <p14:creationId xmlns:p14="http://schemas.microsoft.com/office/powerpoint/2010/main" val="160688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5</a:t>
            </a:fld>
            <a:endParaRPr lang="zh-CN" altLang="en-US"/>
          </a:p>
        </p:txBody>
      </p:sp>
    </p:spTree>
    <p:extLst>
      <p:ext uri="{BB962C8B-B14F-4D97-AF65-F5344CB8AC3E}">
        <p14:creationId xmlns:p14="http://schemas.microsoft.com/office/powerpoint/2010/main" val="1520991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p:sp>
      <p:sp>
        <p:nvSpPr>
          <p:cNvPr id="20483" name="文本占位符 2048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391287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7</a:t>
            </a:fld>
            <a:endParaRPr lang="zh-CN" altLang="en-US"/>
          </a:p>
        </p:txBody>
      </p:sp>
    </p:spTree>
    <p:extLst>
      <p:ext uri="{BB962C8B-B14F-4D97-AF65-F5344CB8AC3E}">
        <p14:creationId xmlns:p14="http://schemas.microsoft.com/office/powerpoint/2010/main" val="245938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12012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254696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6891158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2024/5/10</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gif"/><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hyperlink" Target="https://gpsolar.vn/nang-luong-mat-troi.html" TargetMode="Externa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gif"/><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gif"/><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59582"/>
            <a:ext cx="3239495" cy="4238913"/>
          </a:xfrm>
          <a:prstGeom prst="rect">
            <a:avLst/>
          </a:prstGeom>
        </p:spPr>
      </p:pic>
      <p:sp>
        <p:nvSpPr>
          <p:cNvPr id="18" name="TextBox 17"/>
          <p:cNvSpPr txBox="1"/>
          <p:nvPr/>
        </p:nvSpPr>
        <p:spPr>
          <a:xfrm>
            <a:off x="5044644" y="731723"/>
            <a:ext cx="1587294" cy="707886"/>
          </a:xfrm>
          <a:prstGeom prst="rect">
            <a:avLst/>
          </a:prstGeom>
          <a:noFill/>
        </p:spPr>
        <p:txBody>
          <a:bodyPr wrap="none" rtlCol="0">
            <a:spAutoFit/>
          </a:bodyPr>
          <a:lstStyle/>
          <a:p>
            <a:pPr algn="ctr"/>
            <a:r>
              <a:rPr lang="en-US" altLang="zh-CN"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mazone" panose="03020702060507090A04" pitchFamily="66" charset="-93"/>
                <a:ea typeface=".黑体-日本语" panose="02000500000000000000" pitchFamily="2" charset="-122"/>
                <a:cs typeface=".黑体-日本语" panose="02000500000000000000" pitchFamily="2" charset="-122"/>
                <a:sym typeface="+mn-lt"/>
              </a:rPr>
              <a:t>Bài</a:t>
            </a:r>
            <a:r>
              <a:rPr lang="en-US" altLang="zh-CN"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mazone" panose="03020702060507090A04" pitchFamily="66" charset="-93"/>
                <a:ea typeface=".黑体-日本语" panose="02000500000000000000" pitchFamily="2" charset="-122"/>
                <a:cs typeface=".黑体-日本语" panose="02000500000000000000" pitchFamily="2" charset="-122"/>
                <a:sym typeface="+mn-lt"/>
              </a:rPr>
              <a:t> 47</a:t>
            </a:r>
          </a:p>
        </p:txBody>
      </p:sp>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44494" y="3064950"/>
            <a:ext cx="5645343" cy="668457"/>
          </a:xfrm>
          <a:prstGeom prst="rect">
            <a:avLst/>
          </a:prstGeom>
        </p:spPr>
      </p:pic>
      <p:sp>
        <p:nvSpPr>
          <p:cNvPr id="24" name="TextBox 23"/>
          <p:cNvSpPr txBox="1"/>
          <p:nvPr/>
        </p:nvSpPr>
        <p:spPr>
          <a:xfrm>
            <a:off x="3245072" y="1433263"/>
            <a:ext cx="5435313" cy="879038"/>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ltLang="zh-CN" sz="400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Một</a:t>
            </a:r>
            <a:r>
              <a:rPr lang="en-US" altLang="zh-CN" sz="400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số</a:t>
            </a:r>
            <a:r>
              <a:rPr lang="en-US" altLang="zh-CN" sz="400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dạng</a:t>
            </a:r>
            <a:r>
              <a:rPr lang="en-US" altLang="zh-CN" sz="400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năng</a:t>
            </a:r>
            <a:r>
              <a:rPr lang="en-US" altLang="zh-CN" sz="400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lượng</a:t>
            </a:r>
            <a:endParaRPr lang="zh-CN" altLang="en-US" sz="400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endParaRPr>
          </a:p>
        </p:txBody>
      </p:sp>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180" y="1409452"/>
            <a:ext cx="2318077" cy="2318077"/>
          </a:xfrm>
          <a:prstGeom prst="rect">
            <a:avLst/>
          </a:prstGeom>
          <a:effectLst>
            <a:outerShdw blurRad="50800" dist="38100" dir="5400000" algn="t" rotWithShape="0">
              <a:prstClr val="black">
                <a:alpha val="40000"/>
              </a:prstClr>
            </a:outerShdw>
          </a:effectLst>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8816" y="3378221"/>
            <a:ext cx="6838950" cy="2733675"/>
          </a:xfrm>
          <a:prstGeom prst="rect">
            <a:avLst/>
          </a:prstGeom>
        </p:spPr>
      </p:pic>
      <p:pic>
        <p:nvPicPr>
          <p:cNvPr id="2" name="5c6abf331899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4648" y="256943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down)">
                                      <p:cBhvr>
                                        <p:cTn id="9" dur="2000"/>
                                        <p:tgtEl>
                                          <p:spTgt spid="16"/>
                                        </p:tgtEl>
                                      </p:cBhvr>
                                    </p:animEffect>
                                  </p:childTnLst>
                                </p:cTn>
                              </p:par>
                              <p:par>
                                <p:cTn id="10" presetID="2" presetClass="entr" presetSubtype="12"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1000" fill="hold"/>
                                        <p:tgtEl>
                                          <p:spTgt spid="26"/>
                                        </p:tgtEl>
                                        <p:attrNameLst>
                                          <p:attrName>ppt_x</p:attrName>
                                        </p:attrNameLst>
                                      </p:cBhvr>
                                      <p:tavLst>
                                        <p:tav tm="0">
                                          <p:val>
                                            <p:strVal val="0-#ppt_w/2"/>
                                          </p:val>
                                        </p:tav>
                                        <p:tav tm="100000">
                                          <p:val>
                                            <p:strVal val="#ppt_x"/>
                                          </p:val>
                                        </p:tav>
                                      </p:tavLst>
                                    </p:anim>
                                    <p:anim calcmode="lin" valueType="num">
                                      <p:cBhvr additive="base">
                                        <p:cTn id="13" dur="1000" fill="hold"/>
                                        <p:tgtEl>
                                          <p:spTgt spid="26"/>
                                        </p:tgtEl>
                                        <p:attrNameLst>
                                          <p:attrName>ppt_y</p:attrName>
                                        </p:attrNameLst>
                                      </p:cBhvr>
                                      <p:tavLst>
                                        <p:tav tm="0">
                                          <p:val>
                                            <p:strVal val="1+#ppt_h/2"/>
                                          </p:val>
                                        </p:tav>
                                        <p:tav tm="100000">
                                          <p:val>
                                            <p:strVal val="#ppt_y"/>
                                          </p:val>
                                        </p:tav>
                                      </p:tavLst>
                                    </p:anim>
                                  </p:childTnLst>
                                </p:cTn>
                              </p:par>
                              <p:par>
                                <p:cTn id="14" presetID="32" presetClass="emph" presetSubtype="0" repeatCount="indefinite" fill="hold" nodeType="withEffect">
                                  <p:stCondLst>
                                    <p:cond delay="500"/>
                                  </p:stCondLst>
                                  <p:childTnLst>
                                    <p:animRot by="120000">
                                      <p:cBhvr>
                                        <p:cTn id="15" dur="100" fill="hold">
                                          <p:stCondLst>
                                            <p:cond delay="0"/>
                                          </p:stCondLst>
                                        </p:cTn>
                                        <p:tgtEl>
                                          <p:spTgt spid="26"/>
                                        </p:tgtEl>
                                        <p:attrNameLst>
                                          <p:attrName>r</p:attrName>
                                        </p:attrNameLst>
                                      </p:cBhvr>
                                    </p:animRot>
                                    <p:animRot by="-240000">
                                      <p:cBhvr>
                                        <p:cTn id="16" dur="200" fill="hold">
                                          <p:stCondLst>
                                            <p:cond delay="200"/>
                                          </p:stCondLst>
                                        </p:cTn>
                                        <p:tgtEl>
                                          <p:spTgt spid="26"/>
                                        </p:tgtEl>
                                        <p:attrNameLst>
                                          <p:attrName>r</p:attrName>
                                        </p:attrNameLst>
                                      </p:cBhvr>
                                    </p:animRot>
                                    <p:animRot by="240000">
                                      <p:cBhvr>
                                        <p:cTn id="17" dur="200" fill="hold">
                                          <p:stCondLst>
                                            <p:cond delay="400"/>
                                          </p:stCondLst>
                                        </p:cTn>
                                        <p:tgtEl>
                                          <p:spTgt spid="26"/>
                                        </p:tgtEl>
                                        <p:attrNameLst>
                                          <p:attrName>r</p:attrName>
                                        </p:attrNameLst>
                                      </p:cBhvr>
                                    </p:animRot>
                                    <p:animRot by="-240000">
                                      <p:cBhvr>
                                        <p:cTn id="18" dur="200" fill="hold">
                                          <p:stCondLst>
                                            <p:cond delay="600"/>
                                          </p:stCondLst>
                                        </p:cTn>
                                        <p:tgtEl>
                                          <p:spTgt spid="26"/>
                                        </p:tgtEl>
                                        <p:attrNameLst>
                                          <p:attrName>r</p:attrName>
                                        </p:attrNameLst>
                                      </p:cBhvr>
                                    </p:animRot>
                                    <p:animRot by="120000">
                                      <p:cBhvr>
                                        <p:cTn id="19" dur="200" fill="hold">
                                          <p:stCondLst>
                                            <p:cond delay="800"/>
                                          </p:stCondLst>
                                        </p:cTn>
                                        <p:tgtEl>
                                          <p:spTgt spid="26"/>
                                        </p:tgtEl>
                                        <p:attrNameLst>
                                          <p:attrName>r</p:attrName>
                                        </p:attrNameLst>
                                      </p:cBhvr>
                                    </p:animRot>
                                  </p:childTnLst>
                                </p:cTn>
                              </p:par>
                              <p:par>
                                <p:cTn id="20" presetID="23" presetClass="entr" presetSubtype="16" fill="hold" grpId="0" nodeType="withEffect">
                                  <p:stCondLst>
                                    <p:cond delay="125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500" fill="hold"/>
                                        <p:tgtEl>
                                          <p:spTgt spid="18"/>
                                        </p:tgtEl>
                                        <p:attrNameLst>
                                          <p:attrName>ppt_w</p:attrName>
                                        </p:attrNameLst>
                                      </p:cBhvr>
                                      <p:tavLst>
                                        <p:tav tm="0">
                                          <p:val>
                                            <p:fltVal val="0"/>
                                          </p:val>
                                        </p:tav>
                                        <p:tav tm="100000">
                                          <p:val>
                                            <p:strVal val="#ppt_w"/>
                                          </p:val>
                                        </p:tav>
                                      </p:tavLst>
                                    </p:anim>
                                    <p:anim calcmode="lin" valueType="num">
                                      <p:cBhvr>
                                        <p:cTn id="23" dur="1500" fill="hold"/>
                                        <p:tgtEl>
                                          <p:spTgt spid="18"/>
                                        </p:tgtEl>
                                        <p:attrNameLst>
                                          <p:attrName>ppt_h</p:attrName>
                                        </p:attrNameLst>
                                      </p:cBhvr>
                                      <p:tavLst>
                                        <p:tav tm="0">
                                          <p:val>
                                            <p:fltVal val="0"/>
                                          </p:val>
                                        </p:tav>
                                        <p:tav tm="100000">
                                          <p:val>
                                            <p:strVal val="#ppt_h"/>
                                          </p:val>
                                        </p:tav>
                                      </p:tavLst>
                                    </p:anim>
                                  </p:childTnLst>
                                </p:cTn>
                              </p:par>
                              <p:par>
                                <p:cTn id="24" presetID="8" presetClass="emph" presetSubtype="0" fill="hold" grpId="1" nodeType="withEffect">
                                  <p:stCondLst>
                                    <p:cond delay="1250"/>
                                  </p:stCondLst>
                                  <p:childTnLst>
                                    <p:animRot by="21600000">
                                      <p:cBhvr>
                                        <p:cTn id="25" dur="1500" fill="hold"/>
                                        <p:tgtEl>
                                          <p:spTgt spid="18"/>
                                        </p:tgtEl>
                                        <p:attrNameLst>
                                          <p:attrName>r</p:attrName>
                                        </p:attrNameLst>
                                      </p:cBhvr>
                                    </p:animRot>
                                  </p:childTnLst>
                                </p:cTn>
                              </p:par>
                            </p:childTnLst>
                          </p:cTn>
                        </p:par>
                        <p:par>
                          <p:cTn id="26" fill="hold">
                            <p:stCondLst>
                              <p:cond delay="275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750"/>
                                        <p:tgtEl>
                                          <p:spTgt spid="21"/>
                                        </p:tgtEl>
                                      </p:cBhvr>
                                    </p:animEffect>
                                  </p:childTnLst>
                                </p:cTn>
                              </p:par>
                            </p:childTnLst>
                          </p:cTn>
                        </p:par>
                        <p:par>
                          <p:cTn id="30" fill="hold">
                            <p:stCondLst>
                              <p:cond delay="3500"/>
                            </p:stCondLst>
                            <p:childTnLst>
                              <p:par>
                                <p:cTn id="31" presetID="2" presetClass="entr" presetSubtype="1"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750" fill="hold"/>
                                        <p:tgtEl>
                                          <p:spTgt spid="24"/>
                                        </p:tgtEl>
                                        <p:attrNameLst>
                                          <p:attrName>ppt_x</p:attrName>
                                        </p:attrNameLst>
                                      </p:cBhvr>
                                      <p:tavLst>
                                        <p:tav tm="0">
                                          <p:val>
                                            <p:strVal val="#ppt_x"/>
                                          </p:val>
                                        </p:tav>
                                        <p:tav tm="100000">
                                          <p:val>
                                            <p:strVal val="#ppt_x"/>
                                          </p:val>
                                        </p:tav>
                                      </p:tavLst>
                                    </p:anim>
                                    <p:anim calcmode="lin" valueType="num">
                                      <p:cBhvr additive="base">
                                        <p:cTn id="34" dur="1750" fill="hold"/>
                                        <p:tgtEl>
                                          <p:spTgt spid="24"/>
                                        </p:tgtEl>
                                        <p:attrNameLst>
                                          <p:attrName>ppt_y</p:attrName>
                                        </p:attrNameLst>
                                      </p:cBhvr>
                                      <p:tavLst>
                                        <p:tav tm="0">
                                          <p:val>
                                            <p:strVal val="0-#ppt_h/2"/>
                                          </p:val>
                                        </p:tav>
                                        <p:tav tm="100000">
                                          <p:val>
                                            <p:strVal val="#ppt_y"/>
                                          </p:val>
                                        </p:tav>
                                      </p:tavLst>
                                    </p:anim>
                                  </p:childTnLst>
                                </p:cTn>
                              </p:par>
                              <p:par>
                                <p:cTn id="35" presetID="42" presetClass="entr" presetSubtype="0" fill="hold" nodeType="withEffect">
                                  <p:stCondLst>
                                    <p:cond delay="10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500"/>
                                        <p:tgtEl>
                                          <p:spTgt spid="22"/>
                                        </p:tgtEl>
                                      </p:cBhvr>
                                    </p:animEffect>
                                    <p:anim calcmode="lin" valueType="num">
                                      <p:cBhvr>
                                        <p:cTn id="38" dur="1500" fill="hold"/>
                                        <p:tgtEl>
                                          <p:spTgt spid="22"/>
                                        </p:tgtEl>
                                        <p:attrNameLst>
                                          <p:attrName>ppt_x</p:attrName>
                                        </p:attrNameLst>
                                      </p:cBhvr>
                                      <p:tavLst>
                                        <p:tav tm="0">
                                          <p:val>
                                            <p:strVal val="#ppt_x"/>
                                          </p:val>
                                        </p:tav>
                                        <p:tav tm="100000">
                                          <p:val>
                                            <p:strVal val="#ppt_x"/>
                                          </p:val>
                                        </p:tav>
                                      </p:tavLst>
                                    </p:anim>
                                    <p:anim calcmode="lin" valueType="num">
                                      <p:cBhvr>
                                        <p:cTn id="39"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2"/>
                </p:tgtEl>
              </p:cMediaNode>
            </p:audio>
          </p:childTnLst>
        </p:cTn>
      </p:par>
    </p:tnLst>
    <p:bldLst>
      <p:bldP spid="18" grpId="0"/>
      <p:bldP spid="18" grpId="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图片 74755" descr="PPT素材-16">
            <a:extLst>
              <a:ext uri="{FF2B5EF4-FFF2-40B4-BE49-F238E27FC236}">
                <a16:creationId xmlns:a16="http://schemas.microsoft.com/office/drawing/2014/main" id="{E5A293EA-4F02-4A48-B445-A45212A08334}"/>
              </a:ext>
            </a:extLst>
          </p:cNvPr>
          <p:cNvPicPr>
            <a:picLocks noChangeAspect="1"/>
          </p:cNvPicPr>
          <p:nvPr/>
        </p:nvPicPr>
        <p:blipFill>
          <a:blip r:embed="rId2"/>
          <a:stretch>
            <a:fillRect/>
          </a:stretch>
        </p:blipFill>
        <p:spPr>
          <a:xfrm>
            <a:off x="1174" y="-414479"/>
            <a:ext cx="9107330" cy="5557979"/>
          </a:xfrm>
          <a:prstGeom prst="rect">
            <a:avLst/>
          </a:prstGeom>
          <a:noFill/>
          <a:ln w="9525">
            <a:noFill/>
          </a:ln>
        </p:spPr>
      </p:pic>
      <p:sp>
        <p:nvSpPr>
          <p:cNvPr id="3" name="矩形 1">
            <a:extLst>
              <a:ext uri="{FF2B5EF4-FFF2-40B4-BE49-F238E27FC236}">
                <a16:creationId xmlns:a16="http://schemas.microsoft.com/office/drawing/2014/main" id="{B0BCFB70-999C-4425-95EC-EED786D0D6F6}"/>
              </a:ext>
            </a:extLst>
          </p:cNvPr>
          <p:cNvSpPr/>
          <p:nvPr/>
        </p:nvSpPr>
        <p:spPr>
          <a:xfrm>
            <a:off x="1562358" y="1848191"/>
            <a:ext cx="5798258" cy="426399"/>
          </a:xfrm>
          <a:prstGeom prst="rect">
            <a:avLst/>
          </a:prstGeom>
        </p:spPr>
        <p:txBody>
          <a:bodyPr wrap="square">
            <a:spAutoFit/>
          </a:bodyPr>
          <a:lstStyle/>
          <a:p>
            <a:r>
              <a:rPr lang="vi-VN" sz="2171" dirty="0">
                <a:solidFill>
                  <a:srgbClr val="333333"/>
                </a:solidFill>
                <a:latin typeface="Amazone" panose="03020702060507090A04" pitchFamily="66" charset="-93"/>
                <a:cs typeface="Times New Roman" panose="02020603050405020304" pitchFamily="18" charset="0"/>
              </a:rPr>
              <a:t>- Đều có ở các vật nóng như Mặt Trời, ngọn lửa,... </a:t>
            </a:r>
            <a:endParaRPr lang="vi-VN" sz="2171" dirty="0">
              <a:latin typeface="Amazone" panose="03020702060507090A04" pitchFamily="66" charset="-93"/>
              <a:cs typeface="Times New Roman" panose="02020603050405020304" pitchFamily="18" charset="0"/>
            </a:endParaRPr>
          </a:p>
        </p:txBody>
      </p:sp>
      <p:sp>
        <p:nvSpPr>
          <p:cNvPr id="4" name="TextBox 3">
            <a:extLst>
              <a:ext uri="{FF2B5EF4-FFF2-40B4-BE49-F238E27FC236}">
                <a16:creationId xmlns:a16="http://schemas.microsoft.com/office/drawing/2014/main" id="{C4563C7B-2125-416D-8F2E-EA9F64E217EF}"/>
              </a:ext>
            </a:extLst>
          </p:cNvPr>
          <p:cNvSpPr txBox="1"/>
          <p:nvPr/>
        </p:nvSpPr>
        <p:spPr>
          <a:xfrm>
            <a:off x="1093323" y="773782"/>
            <a:ext cx="2696952" cy="543354"/>
          </a:xfrm>
          <a:prstGeom prst="rect">
            <a:avLst/>
          </a:prstGeom>
          <a:noFill/>
        </p:spPr>
        <p:txBody>
          <a:bodyPr wrap="square" rtlCol="0">
            <a:spAutoFit/>
          </a:bodyPr>
          <a:lstStyle/>
          <a:p>
            <a:pPr algn="ctr"/>
            <a:r>
              <a:rPr lang="vi-VN" sz="2931"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Năng lượng nhiệt</a:t>
            </a:r>
          </a:p>
        </p:txBody>
      </p:sp>
      <p:sp>
        <p:nvSpPr>
          <p:cNvPr id="5" name="矩形 1">
            <a:extLst>
              <a:ext uri="{FF2B5EF4-FFF2-40B4-BE49-F238E27FC236}">
                <a16:creationId xmlns:a16="http://schemas.microsoft.com/office/drawing/2014/main" id="{70ABAB07-3C6A-4F11-8000-1EF349DC366C}"/>
              </a:ext>
            </a:extLst>
          </p:cNvPr>
          <p:cNvSpPr/>
          <p:nvPr/>
        </p:nvSpPr>
        <p:spPr>
          <a:xfrm>
            <a:off x="1562357" y="2254332"/>
            <a:ext cx="6449234" cy="760465"/>
          </a:xfrm>
          <a:prstGeom prst="rect">
            <a:avLst/>
          </a:prstGeom>
        </p:spPr>
        <p:txBody>
          <a:bodyPr wrap="square">
            <a:spAutoFit/>
          </a:bodyPr>
          <a:lstStyle/>
          <a:p>
            <a:r>
              <a:rPr lang="vi-VN" sz="2171" dirty="0">
                <a:solidFill>
                  <a:srgbClr val="333333"/>
                </a:solidFill>
                <a:latin typeface="Amazone" panose="03020702060507090A04" pitchFamily="66" charset="-93"/>
                <a:cs typeface="Times New Roman" panose="02020603050405020304" pitchFamily="18" charset="0"/>
              </a:rPr>
              <a:t>- Một vật có nhiệt độ càng cao thì có năng lượng nhiệt càng lớn.</a:t>
            </a:r>
            <a:endParaRPr lang="vi-VN" sz="2171" dirty="0">
              <a:latin typeface="Amazone" panose="03020702060507090A04" pitchFamily="66" charset="-93"/>
              <a:cs typeface="Times New Roman" panose="02020603050405020304" pitchFamily="18" charset="0"/>
            </a:endParaRPr>
          </a:p>
        </p:txBody>
      </p:sp>
      <p:pic>
        <p:nvPicPr>
          <p:cNvPr id="6" name="Picture 5">
            <a:extLst>
              <a:ext uri="{FF2B5EF4-FFF2-40B4-BE49-F238E27FC236}">
                <a16:creationId xmlns:a16="http://schemas.microsoft.com/office/drawing/2014/main" id="{1EE1B3E7-1C3B-49E6-AC48-6DB54A069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747" y="2743023"/>
            <a:ext cx="3015055" cy="1959786"/>
          </a:xfrm>
          <a:prstGeom prst="rect">
            <a:avLst/>
          </a:prstGeom>
        </p:spPr>
      </p:pic>
    </p:spTree>
    <p:extLst>
      <p:ext uri="{BB962C8B-B14F-4D97-AF65-F5344CB8AC3E}">
        <p14:creationId xmlns:p14="http://schemas.microsoft.com/office/powerpoint/2010/main" val="345777016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图片 76803" descr="PPT素材-03">
            <a:extLst>
              <a:ext uri="{FF2B5EF4-FFF2-40B4-BE49-F238E27FC236}">
                <a16:creationId xmlns:a16="http://schemas.microsoft.com/office/drawing/2014/main" id="{26180C2E-6CDA-440E-A2FB-EB7B10FCF929}"/>
              </a:ext>
            </a:extLst>
          </p:cNvPr>
          <p:cNvPicPr>
            <a:picLocks noChangeAspect="1"/>
          </p:cNvPicPr>
          <p:nvPr/>
        </p:nvPicPr>
        <p:blipFill>
          <a:blip r:embed="rId2"/>
          <a:stretch>
            <a:fillRect/>
          </a:stretch>
        </p:blipFill>
        <p:spPr>
          <a:xfrm>
            <a:off x="19197" y="2585"/>
            <a:ext cx="9105606" cy="5138330"/>
          </a:xfrm>
          <a:prstGeom prst="rect">
            <a:avLst/>
          </a:prstGeom>
          <a:noFill/>
          <a:ln w="9525">
            <a:noFill/>
          </a:ln>
        </p:spPr>
      </p:pic>
      <p:sp>
        <p:nvSpPr>
          <p:cNvPr id="3" name="矩形 1">
            <a:extLst>
              <a:ext uri="{FF2B5EF4-FFF2-40B4-BE49-F238E27FC236}">
                <a16:creationId xmlns:a16="http://schemas.microsoft.com/office/drawing/2014/main" id="{9F1E1D35-E81D-49C9-A716-50D4F8F4D87D}"/>
              </a:ext>
            </a:extLst>
          </p:cNvPr>
          <p:cNvSpPr/>
          <p:nvPr/>
        </p:nvSpPr>
        <p:spPr>
          <a:xfrm>
            <a:off x="1797656" y="1594594"/>
            <a:ext cx="5548688" cy="426399"/>
          </a:xfrm>
          <a:prstGeom prst="rect">
            <a:avLst/>
          </a:prstGeom>
        </p:spPr>
        <p:txBody>
          <a:bodyPr wrap="square">
            <a:spAutoFit/>
          </a:bodyPr>
          <a:lstStyle/>
          <a:p>
            <a:r>
              <a:rPr lang="vi-VN" sz="2171" dirty="0">
                <a:solidFill>
                  <a:srgbClr val="333333"/>
                </a:solidFill>
                <a:latin typeface="Amazone" panose="03020702060507090A04" pitchFamily="66" charset="-93"/>
                <a:cs typeface="Times New Roman" panose="02020603050405020304" pitchFamily="18" charset="0"/>
              </a:rPr>
              <a:t>- Có ở ánh sáng từ Mặt Trời, bóng đèn, ngọn lửa,...</a:t>
            </a:r>
            <a:endParaRPr lang="zh-CN" altLang="en-US" sz="2171" dirty="0">
              <a:latin typeface="Amazone" panose="03020702060507090A04" pitchFamily="66" charset="-93"/>
            </a:endParaRPr>
          </a:p>
        </p:txBody>
      </p:sp>
      <p:sp>
        <p:nvSpPr>
          <p:cNvPr id="4" name="TextBox 3">
            <a:extLst>
              <a:ext uri="{FF2B5EF4-FFF2-40B4-BE49-F238E27FC236}">
                <a16:creationId xmlns:a16="http://schemas.microsoft.com/office/drawing/2014/main" id="{932B88F9-B783-4678-93AC-DB6082F0F7E3}"/>
              </a:ext>
              <a:ext uri="{C183D7F6-B498-43B3-948B-1728B52AA6E4}">
                <adec:decorative xmlns:adec="http://schemas.microsoft.com/office/drawing/2017/decorative" val="1"/>
              </a:ext>
            </a:extLst>
          </p:cNvPr>
          <p:cNvSpPr txBox="1"/>
          <p:nvPr/>
        </p:nvSpPr>
        <p:spPr>
          <a:xfrm rot="19625026">
            <a:off x="865215" y="822270"/>
            <a:ext cx="1864882" cy="894091"/>
          </a:xfrm>
          <a:prstGeom prst="rect">
            <a:avLst/>
          </a:prstGeom>
          <a:noFill/>
        </p:spPr>
        <p:txBody>
          <a:bodyPr wrap="square">
            <a:spAutoFit/>
          </a:bodyPr>
          <a:lstStyle/>
          <a:p>
            <a:pPr algn="ctr"/>
            <a:r>
              <a:rPr lang="vi-VN" sz="2605"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Năng lượng ánh sáng</a:t>
            </a:r>
          </a:p>
        </p:txBody>
      </p:sp>
      <p:sp>
        <p:nvSpPr>
          <p:cNvPr id="5" name="TextBox 4">
            <a:extLst>
              <a:ext uri="{FF2B5EF4-FFF2-40B4-BE49-F238E27FC236}">
                <a16:creationId xmlns:a16="http://schemas.microsoft.com/office/drawing/2014/main" id="{F27D416F-295A-46BA-B87F-C08959EBA7B8}"/>
              </a:ext>
            </a:extLst>
          </p:cNvPr>
          <p:cNvSpPr txBox="1"/>
          <p:nvPr/>
        </p:nvSpPr>
        <p:spPr>
          <a:xfrm>
            <a:off x="1797656" y="2077538"/>
            <a:ext cx="6370280" cy="760465"/>
          </a:xfrm>
          <a:prstGeom prst="rect">
            <a:avLst/>
          </a:prstGeom>
          <a:noFill/>
        </p:spPr>
        <p:txBody>
          <a:bodyPr wrap="square">
            <a:spAutoFit/>
          </a:bodyPr>
          <a:lstStyle/>
          <a:p>
            <a:r>
              <a:rPr lang="vi-VN" sz="2171" dirty="0">
                <a:solidFill>
                  <a:srgbClr val="333333"/>
                </a:solidFill>
                <a:latin typeface="Amazone" panose="03020702060507090A04" pitchFamily="66" charset="-93"/>
                <a:cs typeface="Times New Roman" panose="02020603050405020304" pitchFamily="18" charset="0"/>
              </a:rPr>
              <a:t>- Nhờ năng lượng này mà con người cảm nhận được ánh sáng.</a:t>
            </a:r>
            <a:endParaRPr lang="vi-VN" sz="2171" dirty="0">
              <a:latin typeface="Amazone" panose="03020702060507090A04" pitchFamily="66" charset="-93"/>
              <a:cs typeface="Times New Roman" panose="02020603050405020304" pitchFamily="18" charset="0"/>
            </a:endParaRPr>
          </a:p>
        </p:txBody>
      </p:sp>
      <p:pic>
        <p:nvPicPr>
          <p:cNvPr id="6" name="Picture 5">
            <a:extLst>
              <a:ext uri="{FF2B5EF4-FFF2-40B4-BE49-F238E27FC236}">
                <a16:creationId xmlns:a16="http://schemas.microsoft.com/office/drawing/2014/main" id="{8F33C885-ABCE-463E-A18E-193F167A9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153" y="2403073"/>
            <a:ext cx="2579694" cy="2070099"/>
          </a:xfrm>
          <a:prstGeom prst="rect">
            <a:avLst/>
          </a:prstGeom>
        </p:spPr>
      </p:pic>
    </p:spTree>
    <p:extLst>
      <p:ext uri="{BB962C8B-B14F-4D97-AF65-F5344CB8AC3E}">
        <p14:creationId xmlns:p14="http://schemas.microsoft.com/office/powerpoint/2010/main" val="192431002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7896" descr="1-26">
            <a:extLst>
              <a:ext uri="{FF2B5EF4-FFF2-40B4-BE49-F238E27FC236}">
                <a16:creationId xmlns:a16="http://schemas.microsoft.com/office/drawing/2014/main" id="{C93B5C93-A024-4BC6-8DE6-2496CF9C4481}"/>
              </a:ext>
            </a:extLst>
          </p:cNvPr>
          <p:cNvPicPr>
            <a:picLocks noChangeAspect="1"/>
          </p:cNvPicPr>
          <p:nvPr/>
        </p:nvPicPr>
        <p:blipFill>
          <a:blip r:embed="rId2"/>
          <a:stretch>
            <a:fillRect/>
          </a:stretch>
        </p:blipFill>
        <p:spPr>
          <a:xfrm>
            <a:off x="858495" y="1683766"/>
            <a:ext cx="3537287" cy="2647149"/>
          </a:xfrm>
          <a:prstGeom prst="rect">
            <a:avLst/>
          </a:prstGeom>
          <a:noFill/>
          <a:ln w="9525">
            <a:noFill/>
          </a:ln>
        </p:spPr>
      </p:pic>
      <p:pic>
        <p:nvPicPr>
          <p:cNvPr id="3" name="图片 37894" descr="1-29">
            <a:extLst>
              <a:ext uri="{FF2B5EF4-FFF2-40B4-BE49-F238E27FC236}">
                <a16:creationId xmlns:a16="http://schemas.microsoft.com/office/drawing/2014/main" id="{D9264234-C57D-4CA1-865C-C0379BA17C7F}"/>
              </a:ext>
            </a:extLst>
          </p:cNvPr>
          <p:cNvPicPr>
            <a:picLocks noChangeAspect="1"/>
          </p:cNvPicPr>
          <p:nvPr/>
        </p:nvPicPr>
        <p:blipFill>
          <a:blip r:embed="rId3"/>
          <a:stretch>
            <a:fillRect/>
          </a:stretch>
        </p:blipFill>
        <p:spPr>
          <a:xfrm>
            <a:off x="3355248" y="-27575"/>
            <a:ext cx="5667415" cy="5171075"/>
          </a:xfrm>
          <a:prstGeom prst="rect">
            <a:avLst/>
          </a:prstGeom>
          <a:noFill/>
          <a:ln w="9525">
            <a:noFill/>
          </a:ln>
        </p:spPr>
      </p:pic>
      <p:pic>
        <p:nvPicPr>
          <p:cNvPr id="4" name="图片 37895" descr="1-27">
            <a:extLst>
              <a:ext uri="{FF2B5EF4-FFF2-40B4-BE49-F238E27FC236}">
                <a16:creationId xmlns:a16="http://schemas.microsoft.com/office/drawing/2014/main" id="{9476156C-9055-4CA7-B80D-4EACCC3E0473}"/>
              </a:ext>
            </a:extLst>
          </p:cNvPr>
          <p:cNvPicPr>
            <a:picLocks noChangeAspect="1"/>
          </p:cNvPicPr>
          <p:nvPr/>
        </p:nvPicPr>
        <p:blipFill>
          <a:blip r:embed="rId4"/>
          <a:stretch>
            <a:fillRect/>
          </a:stretch>
        </p:blipFill>
        <p:spPr>
          <a:xfrm>
            <a:off x="1093739" y="499787"/>
            <a:ext cx="2233532" cy="1985362"/>
          </a:xfrm>
          <a:prstGeom prst="rect">
            <a:avLst/>
          </a:prstGeom>
          <a:noFill/>
          <a:ln w="9525">
            <a:noFill/>
          </a:ln>
        </p:spPr>
      </p:pic>
      <p:sp>
        <p:nvSpPr>
          <p:cNvPr id="5" name="矩形 1">
            <a:extLst>
              <a:ext uri="{FF2B5EF4-FFF2-40B4-BE49-F238E27FC236}">
                <a16:creationId xmlns:a16="http://schemas.microsoft.com/office/drawing/2014/main" id="{5E3B79CD-DF15-43F6-8968-C174413BF377}"/>
              </a:ext>
            </a:extLst>
          </p:cNvPr>
          <p:cNvSpPr/>
          <p:nvPr/>
        </p:nvSpPr>
        <p:spPr>
          <a:xfrm>
            <a:off x="3987633" y="1755034"/>
            <a:ext cx="3537286" cy="693780"/>
          </a:xfrm>
          <a:prstGeom prst="rect">
            <a:avLst/>
          </a:prstGeom>
        </p:spPr>
        <p:txBody>
          <a:bodyPr wrap="square">
            <a:spAutoFit/>
          </a:bodyPr>
          <a:lstStyle/>
          <a:p>
            <a:r>
              <a:rPr lang="vi-VN" sz="1954" dirty="0">
                <a:solidFill>
                  <a:srgbClr val="333333"/>
                </a:solidFill>
                <a:latin typeface="Amazone" panose="03020702060507090A04" pitchFamily="66" charset="-93"/>
                <a:cs typeface="Times New Roman" panose="02020603050405020304" pitchFamily="18" charset="0"/>
              </a:rPr>
              <a:t>- Các vật ở một độ cao nào đó so với mặt đất có năng lượng hấp dẫn</a:t>
            </a:r>
            <a:endParaRPr lang="vi-VN" sz="1954" dirty="0">
              <a:latin typeface="Amazone" panose="03020702060507090A04" pitchFamily="66" charset="-93"/>
              <a:cs typeface="Times New Roman" panose="02020603050405020304" pitchFamily="18" charset="0"/>
            </a:endParaRPr>
          </a:p>
        </p:txBody>
      </p:sp>
      <p:pic>
        <p:nvPicPr>
          <p:cNvPr id="6" name="图片 33800" descr="1-25">
            <a:extLst>
              <a:ext uri="{FF2B5EF4-FFF2-40B4-BE49-F238E27FC236}">
                <a16:creationId xmlns:a16="http://schemas.microsoft.com/office/drawing/2014/main" id="{6F1F102D-C59B-4D11-AC81-6FC75C40801F}"/>
              </a:ext>
            </a:extLst>
          </p:cNvPr>
          <p:cNvPicPr>
            <a:picLocks noChangeAspect="1"/>
          </p:cNvPicPr>
          <p:nvPr/>
        </p:nvPicPr>
        <p:blipFill>
          <a:blip r:embed="rId5"/>
          <a:stretch>
            <a:fillRect/>
          </a:stretch>
        </p:blipFill>
        <p:spPr>
          <a:xfrm>
            <a:off x="467876" y="3108121"/>
            <a:ext cx="2021391" cy="1991089"/>
          </a:xfrm>
          <a:prstGeom prst="rect">
            <a:avLst/>
          </a:prstGeom>
          <a:noFill/>
          <a:ln w="9525">
            <a:noFill/>
          </a:ln>
        </p:spPr>
      </p:pic>
      <p:sp>
        <p:nvSpPr>
          <p:cNvPr id="7" name="TextBox 6">
            <a:extLst>
              <a:ext uri="{FF2B5EF4-FFF2-40B4-BE49-F238E27FC236}">
                <a16:creationId xmlns:a16="http://schemas.microsoft.com/office/drawing/2014/main" id="{E3CB7C89-C97A-4297-B503-1FC23E4FA5DB}"/>
              </a:ext>
            </a:extLst>
          </p:cNvPr>
          <p:cNvSpPr txBox="1"/>
          <p:nvPr/>
        </p:nvSpPr>
        <p:spPr>
          <a:xfrm>
            <a:off x="755576" y="3669127"/>
            <a:ext cx="1414785" cy="894091"/>
          </a:xfrm>
          <a:prstGeom prst="rect">
            <a:avLst/>
          </a:prstGeom>
          <a:noFill/>
        </p:spPr>
        <p:txBody>
          <a:bodyPr wrap="square" rtlCol="0">
            <a:spAutoFit/>
          </a:bodyPr>
          <a:lstStyle/>
          <a:p>
            <a:pPr algn="ctr"/>
            <a:r>
              <a:rPr lang="vi-VN" sz="2605"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Thế năng hấp dẫn</a:t>
            </a:r>
          </a:p>
        </p:txBody>
      </p:sp>
      <p:sp>
        <p:nvSpPr>
          <p:cNvPr id="8" name="TextBox 7">
            <a:extLst>
              <a:ext uri="{FF2B5EF4-FFF2-40B4-BE49-F238E27FC236}">
                <a16:creationId xmlns:a16="http://schemas.microsoft.com/office/drawing/2014/main" id="{9F606E2A-CDDE-461C-821A-9328216E6636}"/>
              </a:ext>
            </a:extLst>
          </p:cNvPr>
          <p:cNvSpPr txBox="1"/>
          <p:nvPr/>
        </p:nvSpPr>
        <p:spPr>
          <a:xfrm>
            <a:off x="3987633" y="2343630"/>
            <a:ext cx="3459113" cy="693780"/>
          </a:xfrm>
          <a:prstGeom prst="rect">
            <a:avLst/>
          </a:prstGeom>
          <a:noFill/>
        </p:spPr>
        <p:txBody>
          <a:bodyPr wrap="square">
            <a:spAutoFit/>
          </a:bodyPr>
          <a:lstStyle/>
          <a:p>
            <a:r>
              <a:rPr lang="vi-VN" sz="1954" dirty="0">
                <a:solidFill>
                  <a:srgbClr val="333333"/>
                </a:solidFill>
                <a:latin typeface="Amazone" panose="03020702060507090A04" pitchFamily="66" charset="-93"/>
                <a:cs typeface="Times New Roman" panose="02020603050405020304" pitchFamily="18" charset="0"/>
              </a:rPr>
              <a:t>- Vật ở càng cao so với mặt đất thì có thế năng hấp dẫn càng lớn.</a:t>
            </a:r>
            <a:endParaRPr lang="vi-VN" sz="1954" dirty="0">
              <a:latin typeface="Amazone" panose="03020702060507090A04" pitchFamily="66" charset="-93"/>
              <a:cs typeface="Times New Roman" panose="02020603050405020304" pitchFamily="18" charset="0"/>
            </a:endParaRPr>
          </a:p>
        </p:txBody>
      </p:sp>
      <p:pic>
        <p:nvPicPr>
          <p:cNvPr id="9" name="Picture 8">
            <a:extLst>
              <a:ext uri="{FF2B5EF4-FFF2-40B4-BE49-F238E27FC236}">
                <a16:creationId xmlns:a16="http://schemas.microsoft.com/office/drawing/2014/main" id="{47DFA8F4-EF82-4E75-98F9-E6D58F62D0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1138" y="2982613"/>
            <a:ext cx="3054989" cy="1373029"/>
          </a:xfrm>
          <a:prstGeom prst="rect">
            <a:avLst/>
          </a:prstGeom>
        </p:spPr>
      </p:pic>
    </p:spTree>
    <p:extLst>
      <p:ext uri="{BB962C8B-B14F-4D97-AF65-F5344CB8AC3E}">
        <p14:creationId xmlns:p14="http://schemas.microsoft.com/office/powerpoint/2010/main" val="228038271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4037" descr="1-34">
            <a:extLst>
              <a:ext uri="{FF2B5EF4-FFF2-40B4-BE49-F238E27FC236}">
                <a16:creationId xmlns:a16="http://schemas.microsoft.com/office/drawing/2014/main" id="{9204F2B6-080F-4A6B-A4D4-E21090425C10}"/>
              </a:ext>
            </a:extLst>
          </p:cNvPr>
          <p:cNvPicPr>
            <a:picLocks noChangeAspect="1"/>
          </p:cNvPicPr>
          <p:nvPr/>
        </p:nvPicPr>
        <p:blipFill>
          <a:blip r:embed="rId2"/>
          <a:stretch>
            <a:fillRect/>
          </a:stretch>
        </p:blipFill>
        <p:spPr>
          <a:xfrm>
            <a:off x="18335" y="2155979"/>
            <a:ext cx="2820351" cy="2987522"/>
          </a:xfrm>
          <a:prstGeom prst="rect">
            <a:avLst/>
          </a:prstGeom>
          <a:noFill/>
          <a:ln w="9525">
            <a:noFill/>
          </a:ln>
        </p:spPr>
      </p:pic>
      <p:pic>
        <p:nvPicPr>
          <p:cNvPr id="3" name="图片 44038" descr="1-33">
            <a:extLst>
              <a:ext uri="{FF2B5EF4-FFF2-40B4-BE49-F238E27FC236}">
                <a16:creationId xmlns:a16="http://schemas.microsoft.com/office/drawing/2014/main" id="{F707F3D0-294C-456B-BC96-4635A115B96B}"/>
              </a:ext>
            </a:extLst>
          </p:cNvPr>
          <p:cNvPicPr>
            <a:picLocks noChangeAspect="1"/>
          </p:cNvPicPr>
          <p:nvPr/>
        </p:nvPicPr>
        <p:blipFill>
          <a:blip r:embed="rId3"/>
          <a:stretch>
            <a:fillRect/>
          </a:stretch>
        </p:blipFill>
        <p:spPr>
          <a:xfrm rot="303119">
            <a:off x="6668091" y="6032"/>
            <a:ext cx="2104277" cy="5143500"/>
          </a:xfrm>
          <a:prstGeom prst="rect">
            <a:avLst/>
          </a:prstGeom>
          <a:noFill/>
          <a:ln w="9525">
            <a:noFill/>
          </a:ln>
        </p:spPr>
      </p:pic>
      <p:pic>
        <p:nvPicPr>
          <p:cNvPr id="4" name="图片 44040" descr="11">
            <a:extLst>
              <a:ext uri="{FF2B5EF4-FFF2-40B4-BE49-F238E27FC236}">
                <a16:creationId xmlns:a16="http://schemas.microsoft.com/office/drawing/2014/main" id="{9BBE149F-5A81-45F7-9E5C-3153954D5ECF}"/>
              </a:ext>
            </a:extLst>
          </p:cNvPr>
          <p:cNvPicPr>
            <a:picLocks noChangeAspect="1"/>
          </p:cNvPicPr>
          <p:nvPr/>
        </p:nvPicPr>
        <p:blipFill>
          <a:blip r:embed="rId4"/>
          <a:stretch>
            <a:fillRect/>
          </a:stretch>
        </p:blipFill>
        <p:spPr>
          <a:xfrm>
            <a:off x="2031271" y="272298"/>
            <a:ext cx="4939277" cy="4871202"/>
          </a:xfrm>
          <a:prstGeom prst="rect">
            <a:avLst/>
          </a:prstGeom>
          <a:noFill/>
          <a:ln w="9525">
            <a:noFill/>
          </a:ln>
        </p:spPr>
      </p:pic>
      <p:sp>
        <p:nvSpPr>
          <p:cNvPr id="5" name="矩形 1">
            <a:extLst>
              <a:ext uri="{FF2B5EF4-FFF2-40B4-BE49-F238E27FC236}">
                <a16:creationId xmlns:a16="http://schemas.microsoft.com/office/drawing/2014/main" id="{CFBFAF90-E7E0-416D-83A4-EBD813B8565F}"/>
              </a:ext>
            </a:extLst>
          </p:cNvPr>
          <p:cNvSpPr/>
          <p:nvPr/>
        </p:nvSpPr>
        <p:spPr>
          <a:xfrm>
            <a:off x="2642747" y="1155473"/>
            <a:ext cx="2820352" cy="994503"/>
          </a:xfrm>
          <a:prstGeom prst="rect">
            <a:avLst/>
          </a:prstGeom>
        </p:spPr>
        <p:txBody>
          <a:bodyPr wrap="square">
            <a:spAutoFit/>
          </a:bodyPr>
          <a:lstStyle/>
          <a:p>
            <a:r>
              <a:rPr lang="vi-VN" sz="1954" dirty="0">
                <a:solidFill>
                  <a:srgbClr val="333333"/>
                </a:solidFill>
                <a:latin typeface="Amazone" panose="03020702060507090A04" pitchFamily="66" charset="-93"/>
                <a:cs typeface="Times New Roman" panose="02020603050405020304" pitchFamily="18" charset="0"/>
              </a:rPr>
              <a:t>- Là khi bị biến dạng những vật như lò xo, dây cao su, đệm hơi, cánh cung,.. </a:t>
            </a:r>
            <a:endParaRPr lang="vi-VN" sz="1954" dirty="0">
              <a:latin typeface="Amazone" panose="03020702060507090A04" pitchFamily="66" charset="-93"/>
              <a:cs typeface="Times New Roman" panose="02020603050405020304" pitchFamily="18" charset="0"/>
            </a:endParaRPr>
          </a:p>
        </p:txBody>
      </p:sp>
      <p:sp>
        <p:nvSpPr>
          <p:cNvPr id="6" name="TextBox 5">
            <a:extLst>
              <a:ext uri="{FF2B5EF4-FFF2-40B4-BE49-F238E27FC236}">
                <a16:creationId xmlns:a16="http://schemas.microsoft.com/office/drawing/2014/main" id="{A16927ED-FACB-4BF1-B41D-D75A86140AB5}"/>
              </a:ext>
            </a:extLst>
          </p:cNvPr>
          <p:cNvSpPr txBox="1"/>
          <p:nvPr/>
        </p:nvSpPr>
        <p:spPr>
          <a:xfrm>
            <a:off x="7043487" y="923313"/>
            <a:ext cx="1375707" cy="894091"/>
          </a:xfrm>
          <a:prstGeom prst="rect">
            <a:avLst/>
          </a:prstGeom>
          <a:noFill/>
        </p:spPr>
        <p:txBody>
          <a:bodyPr wrap="square" rtlCol="0">
            <a:spAutoFit/>
          </a:bodyPr>
          <a:lstStyle/>
          <a:p>
            <a:pPr algn="ctr"/>
            <a:r>
              <a:rPr lang="vi-VN" sz="2605"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Thế năng đàn hồi</a:t>
            </a:r>
          </a:p>
        </p:txBody>
      </p:sp>
      <p:sp>
        <p:nvSpPr>
          <p:cNvPr id="7" name="TextBox 6">
            <a:extLst>
              <a:ext uri="{FF2B5EF4-FFF2-40B4-BE49-F238E27FC236}">
                <a16:creationId xmlns:a16="http://schemas.microsoft.com/office/drawing/2014/main" id="{26C20BB1-F469-48EA-B7EF-9D2F8AD299FF}"/>
              </a:ext>
            </a:extLst>
          </p:cNvPr>
          <p:cNvSpPr txBox="1"/>
          <p:nvPr/>
        </p:nvSpPr>
        <p:spPr>
          <a:xfrm>
            <a:off x="2377717" y="2059479"/>
            <a:ext cx="3671171" cy="693780"/>
          </a:xfrm>
          <a:prstGeom prst="rect">
            <a:avLst/>
          </a:prstGeom>
          <a:noFill/>
        </p:spPr>
        <p:txBody>
          <a:bodyPr wrap="square">
            <a:spAutoFit/>
          </a:bodyPr>
          <a:lstStyle/>
          <a:p>
            <a:r>
              <a:rPr lang="vi-VN" sz="1954" dirty="0">
                <a:solidFill>
                  <a:srgbClr val="333333"/>
                </a:solidFill>
                <a:latin typeface="Amazone" panose="03020702060507090A04" pitchFamily="66" charset="-93"/>
                <a:cs typeface="Times New Roman" panose="02020603050405020304" pitchFamily="18" charset="0"/>
              </a:rPr>
              <a:t>- Các vật đó biến dạng càng nhiều thì có thế năng đàn hồi càng lớn.</a:t>
            </a:r>
            <a:endParaRPr lang="vi-VN" sz="1954" dirty="0">
              <a:latin typeface="Amazone" panose="03020702060507090A04" pitchFamily="66" charset="-93"/>
              <a:cs typeface="Times New Roman" panose="02020603050405020304" pitchFamily="18" charset="0"/>
            </a:endParaRPr>
          </a:p>
        </p:txBody>
      </p:sp>
      <p:pic>
        <p:nvPicPr>
          <p:cNvPr id="8" name="Picture 7">
            <a:extLst>
              <a:ext uri="{FF2B5EF4-FFF2-40B4-BE49-F238E27FC236}">
                <a16:creationId xmlns:a16="http://schemas.microsoft.com/office/drawing/2014/main" id="{CF62B787-589A-4843-B790-464D949E3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5257" y="2707899"/>
            <a:ext cx="2155332" cy="1632331"/>
          </a:xfrm>
          <a:prstGeom prst="rect">
            <a:avLst/>
          </a:prstGeom>
        </p:spPr>
      </p:pic>
    </p:spTree>
    <p:extLst>
      <p:ext uri="{BB962C8B-B14F-4D97-AF65-F5344CB8AC3E}">
        <p14:creationId xmlns:p14="http://schemas.microsoft.com/office/powerpoint/2010/main" val="415031215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图片 43015" descr="12">
            <a:extLst>
              <a:ext uri="{FF2B5EF4-FFF2-40B4-BE49-F238E27FC236}">
                <a16:creationId xmlns:a16="http://schemas.microsoft.com/office/drawing/2014/main" id="{33A9D244-8090-4591-8DB4-3D9B7CCFE311}"/>
              </a:ext>
            </a:extLst>
          </p:cNvPr>
          <p:cNvPicPr>
            <a:picLocks noChangeAspect="1"/>
          </p:cNvPicPr>
          <p:nvPr/>
        </p:nvPicPr>
        <p:blipFill>
          <a:blip r:embed="rId2"/>
          <a:stretch>
            <a:fillRect/>
          </a:stretch>
        </p:blipFill>
        <p:spPr>
          <a:xfrm>
            <a:off x="585201" y="0"/>
            <a:ext cx="7485310" cy="5000458"/>
          </a:xfrm>
          <a:prstGeom prst="rect">
            <a:avLst/>
          </a:prstGeom>
          <a:noFill/>
          <a:ln w="9525">
            <a:noFill/>
          </a:ln>
        </p:spPr>
      </p:pic>
      <p:sp>
        <p:nvSpPr>
          <p:cNvPr id="3" name="矩形 1">
            <a:extLst>
              <a:ext uri="{FF2B5EF4-FFF2-40B4-BE49-F238E27FC236}">
                <a16:creationId xmlns:a16="http://schemas.microsoft.com/office/drawing/2014/main" id="{82A2750B-687E-447D-A494-276451C39475}"/>
              </a:ext>
            </a:extLst>
          </p:cNvPr>
          <p:cNvSpPr/>
          <p:nvPr/>
        </p:nvSpPr>
        <p:spPr>
          <a:xfrm>
            <a:off x="2852204" y="891040"/>
            <a:ext cx="4416748" cy="693780"/>
          </a:xfrm>
          <a:prstGeom prst="rect">
            <a:avLst/>
          </a:prstGeom>
        </p:spPr>
        <p:txBody>
          <a:bodyPr wrap="square">
            <a:spAutoFit/>
          </a:bodyPr>
          <a:lstStyle/>
          <a:p>
            <a:r>
              <a:rPr lang="vi-VN" sz="1954" dirty="0">
                <a:solidFill>
                  <a:srgbClr val="333333"/>
                </a:solidFill>
                <a:latin typeface="Amazone" panose="03020702060507090A04" pitchFamily="66" charset="-93"/>
                <a:cs typeface="Times New Roman" panose="02020603050405020304" pitchFamily="18" charset="0"/>
              </a:rPr>
              <a:t>- Là năng lượng lưu trữ trong lương thực - thực phẩm, trong pin, nhiên liệu,...</a:t>
            </a:r>
            <a:endParaRPr lang="vi-VN" sz="1954" dirty="0">
              <a:latin typeface="Amazone" panose="03020702060507090A04" pitchFamily="66" charset="-93"/>
              <a:cs typeface="Times New Roman" panose="02020603050405020304" pitchFamily="18" charset="0"/>
            </a:endParaRPr>
          </a:p>
        </p:txBody>
      </p:sp>
      <p:sp>
        <p:nvSpPr>
          <p:cNvPr id="4" name="TextBox 3">
            <a:extLst>
              <a:ext uri="{FF2B5EF4-FFF2-40B4-BE49-F238E27FC236}">
                <a16:creationId xmlns:a16="http://schemas.microsoft.com/office/drawing/2014/main" id="{624E7C41-9C37-4620-B365-944E97C91C5E}"/>
              </a:ext>
            </a:extLst>
          </p:cNvPr>
          <p:cNvSpPr txBox="1"/>
          <p:nvPr/>
        </p:nvSpPr>
        <p:spPr>
          <a:xfrm>
            <a:off x="585201" y="1256109"/>
            <a:ext cx="2149743" cy="1094787"/>
          </a:xfrm>
          <a:prstGeom prst="rect">
            <a:avLst/>
          </a:prstGeom>
          <a:noFill/>
        </p:spPr>
        <p:txBody>
          <a:bodyPr wrap="square" rtlCol="0">
            <a:spAutoFit/>
          </a:bodyPr>
          <a:lstStyle/>
          <a:p>
            <a:pPr algn="ctr"/>
            <a:r>
              <a:rPr lang="vi-VN" sz="3257"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Năng lượng </a:t>
            </a:r>
          </a:p>
          <a:p>
            <a:pPr algn="ctr"/>
            <a:r>
              <a:rPr lang="vi-VN" sz="3257"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hóa học</a:t>
            </a:r>
          </a:p>
        </p:txBody>
      </p:sp>
      <p:sp>
        <p:nvSpPr>
          <p:cNvPr id="5" name="TextBox 4">
            <a:extLst>
              <a:ext uri="{FF2B5EF4-FFF2-40B4-BE49-F238E27FC236}">
                <a16:creationId xmlns:a16="http://schemas.microsoft.com/office/drawing/2014/main" id="{8DBF14C4-6BA1-4BA4-AC5A-F526698FAEC9}"/>
              </a:ext>
            </a:extLst>
          </p:cNvPr>
          <p:cNvSpPr txBox="1"/>
          <p:nvPr/>
        </p:nvSpPr>
        <p:spPr>
          <a:xfrm>
            <a:off x="2734945" y="1481643"/>
            <a:ext cx="4651266" cy="994503"/>
          </a:xfrm>
          <a:prstGeom prst="rect">
            <a:avLst/>
          </a:prstGeom>
          <a:noFill/>
        </p:spPr>
        <p:txBody>
          <a:bodyPr wrap="square">
            <a:spAutoFit/>
          </a:bodyPr>
          <a:lstStyle/>
          <a:p>
            <a:r>
              <a:rPr lang="vi-VN" sz="1954" dirty="0">
                <a:solidFill>
                  <a:srgbClr val="333333"/>
                </a:solidFill>
                <a:latin typeface="Amazone" panose="03020702060507090A04" pitchFamily="66" charset="-93"/>
                <a:cs typeface="Times New Roman" panose="02020603050405020304" pitchFamily="18" charset="0"/>
              </a:rPr>
              <a:t>- Năng lượng trong lương thực- thực phẩm giúp con người sinh sống, phát triển; năng lượng trong nhiên liệu giúp máy móc hoạt động.</a:t>
            </a:r>
            <a:endParaRPr lang="vi-VN" sz="1954" dirty="0">
              <a:latin typeface="Amazone" panose="03020702060507090A04" pitchFamily="66" charset="-93"/>
              <a:cs typeface="Times New Roman" panose="02020603050405020304" pitchFamily="18" charset="0"/>
            </a:endParaRPr>
          </a:p>
        </p:txBody>
      </p:sp>
      <p:pic>
        <p:nvPicPr>
          <p:cNvPr id="6" name="Picture 5">
            <a:extLst>
              <a:ext uri="{FF2B5EF4-FFF2-40B4-BE49-F238E27FC236}">
                <a16:creationId xmlns:a16="http://schemas.microsoft.com/office/drawing/2014/main" id="{9C288175-5554-41B5-9433-2D6C6B44D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647" y="2433625"/>
            <a:ext cx="2923863" cy="2221401"/>
          </a:xfrm>
          <a:prstGeom prst="rect">
            <a:avLst/>
          </a:prstGeom>
        </p:spPr>
      </p:pic>
    </p:spTree>
    <p:extLst>
      <p:ext uri="{BB962C8B-B14F-4D97-AF65-F5344CB8AC3E}">
        <p14:creationId xmlns:p14="http://schemas.microsoft.com/office/powerpoint/2010/main" val="32299119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图片 7172" descr="18">
            <a:extLst>
              <a:ext uri="{FF2B5EF4-FFF2-40B4-BE49-F238E27FC236}">
                <a16:creationId xmlns:a16="http://schemas.microsoft.com/office/drawing/2014/main" id="{358539F1-32DE-4270-B365-CBBBCDB29217}"/>
              </a:ext>
            </a:extLst>
          </p:cNvPr>
          <p:cNvPicPr>
            <a:picLocks noChangeAspect="1"/>
          </p:cNvPicPr>
          <p:nvPr/>
        </p:nvPicPr>
        <p:blipFill>
          <a:blip r:embed="rId2"/>
          <a:stretch>
            <a:fillRect/>
          </a:stretch>
        </p:blipFill>
        <p:spPr>
          <a:xfrm>
            <a:off x="272086" y="305043"/>
            <a:ext cx="4808035" cy="4661658"/>
          </a:xfrm>
          <a:prstGeom prst="rect">
            <a:avLst/>
          </a:prstGeom>
          <a:noFill/>
          <a:ln w="9525">
            <a:noFill/>
          </a:ln>
        </p:spPr>
      </p:pic>
      <p:sp>
        <p:nvSpPr>
          <p:cNvPr id="3" name="文本框 7174">
            <a:extLst>
              <a:ext uri="{FF2B5EF4-FFF2-40B4-BE49-F238E27FC236}">
                <a16:creationId xmlns:a16="http://schemas.microsoft.com/office/drawing/2014/main" id="{508B1F97-E0EB-4929-A0D4-F034E0EE6E62}"/>
              </a:ext>
            </a:extLst>
          </p:cNvPr>
          <p:cNvSpPr txBox="1"/>
          <p:nvPr/>
        </p:nvSpPr>
        <p:spPr>
          <a:xfrm>
            <a:off x="905888" y="1102548"/>
            <a:ext cx="3666112" cy="760465"/>
          </a:xfrm>
          <a:prstGeom prst="rect">
            <a:avLst/>
          </a:prstGeom>
          <a:noFill/>
          <a:ln w="9525">
            <a:noFill/>
          </a:ln>
        </p:spPr>
        <p:txBody>
          <a:bodyPr wrap="square">
            <a:spAutoFit/>
          </a:bodyPr>
          <a:lstStyle/>
          <a:p>
            <a:r>
              <a:rPr lang="vi-VN" sz="2171" dirty="0">
                <a:solidFill>
                  <a:srgbClr val="333333"/>
                </a:solidFill>
                <a:latin typeface="Amazone" panose="03020702060507090A04" pitchFamily="66" charset="-93"/>
                <a:cs typeface="Times New Roman" panose="02020603050405020304" pitchFamily="18" charset="0"/>
              </a:rPr>
              <a:t>- Hoạt động nhờ tàu ngầm nguyên tử, Mặt Trời và các ngôi sao,...</a:t>
            </a:r>
            <a:endParaRPr lang="vi-VN" sz="2171" dirty="0">
              <a:latin typeface="Amazone" panose="03020702060507090A04" pitchFamily="66" charset="-93"/>
              <a:cs typeface="Times New Roman" panose="02020603050405020304" pitchFamily="18" charset="0"/>
            </a:endParaRPr>
          </a:p>
        </p:txBody>
      </p:sp>
      <p:pic>
        <p:nvPicPr>
          <p:cNvPr id="4" name="图片 7176" descr="17">
            <a:extLst>
              <a:ext uri="{FF2B5EF4-FFF2-40B4-BE49-F238E27FC236}">
                <a16:creationId xmlns:a16="http://schemas.microsoft.com/office/drawing/2014/main" id="{0C9407A3-0F07-4FBB-B741-41469764299E}"/>
              </a:ext>
            </a:extLst>
          </p:cNvPr>
          <p:cNvPicPr>
            <a:picLocks noChangeAspect="1"/>
          </p:cNvPicPr>
          <p:nvPr/>
        </p:nvPicPr>
        <p:blipFill>
          <a:blip r:embed="rId3"/>
          <a:stretch>
            <a:fillRect/>
          </a:stretch>
        </p:blipFill>
        <p:spPr>
          <a:xfrm>
            <a:off x="5627155" y="305042"/>
            <a:ext cx="2610957" cy="3836298"/>
          </a:xfrm>
          <a:prstGeom prst="rect">
            <a:avLst/>
          </a:prstGeom>
          <a:noFill/>
          <a:ln w="9525">
            <a:noFill/>
          </a:ln>
        </p:spPr>
      </p:pic>
      <p:sp>
        <p:nvSpPr>
          <p:cNvPr id="5" name="矩形 1">
            <a:extLst>
              <a:ext uri="{FF2B5EF4-FFF2-40B4-BE49-F238E27FC236}">
                <a16:creationId xmlns:a16="http://schemas.microsoft.com/office/drawing/2014/main" id="{97572F2A-7A94-4A12-BCC2-A6786561C159}"/>
              </a:ext>
            </a:extLst>
          </p:cNvPr>
          <p:cNvSpPr/>
          <p:nvPr/>
        </p:nvSpPr>
        <p:spPr>
          <a:xfrm>
            <a:off x="5868144" y="851955"/>
            <a:ext cx="2232248" cy="1194814"/>
          </a:xfrm>
          <a:prstGeom prst="rect">
            <a:avLst/>
          </a:prstGeom>
        </p:spPr>
        <p:txBody>
          <a:bodyPr wrap="square">
            <a:spAutoFit/>
          </a:bodyPr>
          <a:lstStyle/>
          <a:p>
            <a:pPr algn="ctr"/>
            <a:r>
              <a:rPr lang="vi-VN" sz="3582"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Năng lượng hạt nhân</a:t>
            </a:r>
          </a:p>
        </p:txBody>
      </p:sp>
      <p:sp>
        <p:nvSpPr>
          <p:cNvPr id="6" name="TextBox 5">
            <a:extLst>
              <a:ext uri="{FF2B5EF4-FFF2-40B4-BE49-F238E27FC236}">
                <a16:creationId xmlns:a16="http://schemas.microsoft.com/office/drawing/2014/main" id="{A5FFFC80-419A-4029-B88F-2E3C8EC321C9}"/>
              </a:ext>
            </a:extLst>
          </p:cNvPr>
          <p:cNvSpPr txBox="1"/>
          <p:nvPr/>
        </p:nvSpPr>
        <p:spPr>
          <a:xfrm>
            <a:off x="739792" y="1784531"/>
            <a:ext cx="3832208" cy="760465"/>
          </a:xfrm>
          <a:prstGeom prst="rect">
            <a:avLst/>
          </a:prstGeom>
          <a:noFill/>
        </p:spPr>
        <p:txBody>
          <a:bodyPr wrap="square">
            <a:spAutoFit/>
          </a:bodyPr>
          <a:lstStyle/>
          <a:p>
            <a:r>
              <a:rPr lang="vi-VN" sz="2171" dirty="0">
                <a:solidFill>
                  <a:srgbClr val="333333"/>
                </a:solidFill>
                <a:latin typeface="Amazone" panose="03020702060507090A04" pitchFamily="66" charset="-93"/>
                <a:cs typeface="Times New Roman" panose="02020603050405020304" pitchFamily="18" charset="0"/>
              </a:rPr>
              <a:t>- Đó là năng lượng lưu trữ trong tâm của nguyên tử.</a:t>
            </a:r>
            <a:endParaRPr lang="vi-VN" sz="2171" dirty="0">
              <a:latin typeface="Amazone" panose="03020702060507090A04" pitchFamily="66" charset="-93"/>
              <a:cs typeface="Times New Roman" panose="02020603050405020304" pitchFamily="18" charset="0"/>
            </a:endParaRPr>
          </a:p>
        </p:txBody>
      </p:sp>
      <p:pic>
        <p:nvPicPr>
          <p:cNvPr id="7" name="Picture 6">
            <a:extLst>
              <a:ext uri="{FF2B5EF4-FFF2-40B4-BE49-F238E27FC236}">
                <a16:creationId xmlns:a16="http://schemas.microsoft.com/office/drawing/2014/main" id="{362C3579-4231-4507-887B-6DCDD722A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6768" y="2635872"/>
            <a:ext cx="1838672" cy="1838672"/>
          </a:xfrm>
          <a:prstGeom prst="rect">
            <a:avLst/>
          </a:prstGeom>
        </p:spPr>
      </p:pic>
    </p:spTree>
    <p:extLst>
      <p:ext uri="{BB962C8B-B14F-4D97-AF65-F5344CB8AC3E}">
        <p14:creationId xmlns:p14="http://schemas.microsoft.com/office/powerpoint/2010/main" val="225733037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1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2707" descr="PPT素材-08">
            <a:extLst>
              <a:ext uri="{FF2B5EF4-FFF2-40B4-BE49-F238E27FC236}">
                <a16:creationId xmlns:a16="http://schemas.microsoft.com/office/drawing/2014/main" id="{78431AB0-0263-48D6-AB31-BE1890347631}"/>
              </a:ext>
            </a:extLst>
          </p:cNvPr>
          <p:cNvPicPr>
            <a:picLocks noChangeAspect="1"/>
          </p:cNvPicPr>
          <p:nvPr/>
        </p:nvPicPr>
        <p:blipFill>
          <a:blip r:embed="rId2"/>
          <a:stretch>
            <a:fillRect/>
          </a:stretch>
        </p:blipFill>
        <p:spPr>
          <a:xfrm>
            <a:off x="-196524" y="-139875"/>
            <a:ext cx="4300755" cy="2895319"/>
          </a:xfrm>
          <a:prstGeom prst="rect">
            <a:avLst/>
          </a:prstGeom>
          <a:noFill/>
          <a:ln w="9525">
            <a:noFill/>
          </a:ln>
        </p:spPr>
      </p:pic>
      <p:pic>
        <p:nvPicPr>
          <p:cNvPr id="3" name="图片 72709" descr="PPT素材-10">
            <a:extLst>
              <a:ext uri="{FF2B5EF4-FFF2-40B4-BE49-F238E27FC236}">
                <a16:creationId xmlns:a16="http://schemas.microsoft.com/office/drawing/2014/main" id="{F01F01B7-C6D7-47D0-AA83-B2CC9047D6D8}"/>
              </a:ext>
            </a:extLst>
          </p:cNvPr>
          <p:cNvPicPr>
            <a:picLocks noChangeAspect="1"/>
          </p:cNvPicPr>
          <p:nvPr/>
        </p:nvPicPr>
        <p:blipFill>
          <a:blip r:embed="rId3"/>
          <a:stretch>
            <a:fillRect/>
          </a:stretch>
        </p:blipFill>
        <p:spPr>
          <a:xfrm>
            <a:off x="-313783" y="-422584"/>
            <a:ext cx="9634692" cy="5815628"/>
          </a:xfrm>
          <a:prstGeom prst="rect">
            <a:avLst/>
          </a:prstGeom>
          <a:noFill/>
          <a:ln w="9525">
            <a:noFill/>
          </a:ln>
        </p:spPr>
      </p:pic>
      <p:pic>
        <p:nvPicPr>
          <p:cNvPr id="4" name="图片 72708" descr="PPT素材-09">
            <a:extLst>
              <a:ext uri="{FF2B5EF4-FFF2-40B4-BE49-F238E27FC236}">
                <a16:creationId xmlns:a16="http://schemas.microsoft.com/office/drawing/2014/main" id="{37495CA7-B026-43D8-9641-0E3A50E5D3EC}"/>
              </a:ext>
            </a:extLst>
          </p:cNvPr>
          <p:cNvPicPr>
            <a:picLocks noChangeAspect="1"/>
          </p:cNvPicPr>
          <p:nvPr/>
        </p:nvPicPr>
        <p:blipFill>
          <a:blip r:embed="rId4"/>
          <a:stretch>
            <a:fillRect/>
          </a:stretch>
        </p:blipFill>
        <p:spPr>
          <a:xfrm>
            <a:off x="6971455" y="1453785"/>
            <a:ext cx="2123439" cy="3964520"/>
          </a:xfrm>
          <a:prstGeom prst="rect">
            <a:avLst/>
          </a:prstGeom>
          <a:noFill/>
          <a:ln w="9525">
            <a:noFill/>
          </a:ln>
        </p:spPr>
      </p:pic>
      <p:sp>
        <p:nvSpPr>
          <p:cNvPr id="5" name="矩形 1">
            <a:extLst>
              <a:ext uri="{FF2B5EF4-FFF2-40B4-BE49-F238E27FC236}">
                <a16:creationId xmlns:a16="http://schemas.microsoft.com/office/drawing/2014/main" id="{01A923A5-D761-4E4D-B163-D51F1699C806}"/>
              </a:ext>
            </a:extLst>
          </p:cNvPr>
          <p:cNvSpPr/>
          <p:nvPr/>
        </p:nvSpPr>
        <p:spPr>
          <a:xfrm rot="21052829">
            <a:off x="469934" y="2193531"/>
            <a:ext cx="3226733" cy="2297167"/>
          </a:xfrm>
          <a:prstGeom prst="rect">
            <a:avLst/>
          </a:prstGeom>
        </p:spPr>
        <p:txBody>
          <a:bodyPr wrap="square">
            <a:spAutoFit/>
          </a:bodyPr>
          <a:lstStyle/>
          <a:p>
            <a:pPr algn="just" defTabSz="814474"/>
            <a:r>
              <a:rPr lang="vi-VN" sz="2388" dirty="0">
                <a:solidFill>
                  <a:srgbClr val="333333"/>
                </a:solidFill>
                <a:latin typeface="Amazone" panose="03020702060507090A04" pitchFamily="66" charset="-93"/>
                <a:cs typeface="Times New Roman" panose="02020603050405020304" pitchFamily="18" charset="0"/>
              </a:rPr>
              <a:t>- Là nguồn năng lượng sạch, to lớn, vô tận, có ở khắp nơi mà chúng ta có thể khai thác. </a:t>
            </a:r>
          </a:p>
          <a:p>
            <a:pPr algn="just" defTabSz="814474"/>
            <a:r>
              <a:rPr lang="vi-VN" sz="2388" dirty="0">
                <a:solidFill>
                  <a:srgbClr val="333333"/>
                </a:solidFill>
                <a:latin typeface="Amazone" panose="03020702060507090A04" pitchFamily="66" charset="-93"/>
                <a:cs typeface="Times New Roman" panose="02020603050405020304" pitchFamily="18" charset="0"/>
              </a:rPr>
              <a:t>- Nó mang lại nhiều giá trị cho  con người.</a:t>
            </a:r>
            <a:endParaRPr lang="zh-CN" altLang="en-US" sz="2388" dirty="0">
              <a:latin typeface="Amazone" panose="03020702060507090A04" pitchFamily="66" charset="-93"/>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F1BA83F-7071-43A1-9D22-75438AB5CC93}"/>
              </a:ext>
            </a:extLst>
          </p:cNvPr>
          <p:cNvSpPr/>
          <p:nvPr/>
        </p:nvSpPr>
        <p:spPr>
          <a:xfrm>
            <a:off x="1196795" y="1125558"/>
            <a:ext cx="2867084" cy="5862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605" b="1" dirty="0">
                <a:solidFill>
                  <a:srgbClr val="00B050"/>
                </a:solidFill>
                <a:latin typeface="Amazone" panose="03020702060507090A04" pitchFamily="66" charset="-93"/>
                <a:cs typeface="Times New Roman" panose="02020603050405020304" pitchFamily="18" charset="0"/>
                <a:hlinkClick r:id="rId5">
                  <a:extLst>
                    <a:ext uri="{A12FA001-AC4F-418D-AE19-62706E023703}">
                      <ahyp:hlinkClr xmlns:ahyp="http://schemas.microsoft.com/office/drawing/2018/hyperlinkcolor" val="tx"/>
                    </a:ext>
                  </a:extLst>
                </a:hlinkClick>
              </a:rPr>
              <a:t>Năng lượng mặt trời</a:t>
            </a:r>
            <a:r>
              <a:rPr lang="vi-VN" sz="2605" b="1" dirty="0">
                <a:solidFill>
                  <a:srgbClr val="00B050"/>
                </a:solidFill>
                <a:latin typeface="Amazone" panose="03020702060507090A04" pitchFamily="66" charset="-93"/>
                <a:cs typeface="Times New Roman" panose="02020603050405020304" pitchFamily="18" charset="0"/>
              </a:rPr>
              <a:t> </a:t>
            </a:r>
          </a:p>
        </p:txBody>
      </p:sp>
      <p:pic>
        <p:nvPicPr>
          <p:cNvPr id="7" name="Picture 6">
            <a:extLst>
              <a:ext uri="{FF2B5EF4-FFF2-40B4-BE49-F238E27FC236}">
                <a16:creationId xmlns:a16="http://schemas.microsoft.com/office/drawing/2014/main" id="{C80BF506-89EB-4112-8FC8-7E8D23E1FE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34825">
            <a:off x="4599397" y="665030"/>
            <a:ext cx="3266869" cy="1924320"/>
          </a:xfrm>
          <a:prstGeom prst="rect">
            <a:avLst/>
          </a:prstGeom>
        </p:spPr>
      </p:pic>
    </p:spTree>
    <p:extLst>
      <p:ext uri="{BB962C8B-B14F-4D97-AF65-F5344CB8AC3E}">
        <p14:creationId xmlns:p14="http://schemas.microsoft.com/office/powerpoint/2010/main" val="2713535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2000"/>
                            </p:stCondLst>
                            <p:childTnLst>
                              <p:par>
                                <p:cTn id="18" presetID="35"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style.rotation</p:attrName>
                                        </p:attrNameLst>
                                      </p:cBhvr>
                                      <p:tavLst>
                                        <p:tav tm="0">
                                          <p:val>
                                            <p:fltVal val="720"/>
                                          </p:val>
                                        </p:tav>
                                        <p:tav tm="100000">
                                          <p:val>
                                            <p:fltVal val="0"/>
                                          </p:val>
                                        </p:tav>
                                      </p:tavLst>
                                    </p:anim>
                                    <p:anim calcmode="lin" valueType="num">
                                      <p:cBhvr>
                                        <p:cTn id="22" dur="2000" fill="hold"/>
                                        <p:tgtEl>
                                          <p:spTgt spid="2"/>
                                        </p:tgtEl>
                                        <p:attrNameLst>
                                          <p:attrName>ppt_h</p:attrName>
                                        </p:attrNameLst>
                                      </p:cBhvr>
                                      <p:tavLst>
                                        <p:tav tm="0">
                                          <p:val>
                                            <p:fltVal val="0"/>
                                          </p:val>
                                        </p:tav>
                                        <p:tav tm="100000">
                                          <p:val>
                                            <p:strVal val="#ppt_h"/>
                                          </p:val>
                                        </p:tav>
                                      </p:tavLst>
                                    </p:anim>
                                    <p:anim calcmode="lin" valueType="num">
                                      <p:cBhvr>
                                        <p:cTn id="23"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DD"/>
        </a:solidFill>
        <a:effectLst/>
      </p:bgPr>
    </p:bg>
    <p:spTree>
      <p:nvGrpSpPr>
        <p:cNvPr id="1" name=""/>
        <p:cNvGrpSpPr/>
        <p:nvPr/>
      </p:nvGrpSpPr>
      <p:grpSpPr>
        <a:xfrm>
          <a:off x="0" y="0"/>
          <a:ext cx="0" cy="0"/>
          <a:chOff x="0" y="0"/>
          <a:chExt cx="0" cy="0"/>
        </a:xfrm>
      </p:grpSpPr>
      <p:pic>
        <p:nvPicPr>
          <p:cNvPr id="2" name="图片 41996" descr="14">
            <a:extLst>
              <a:ext uri="{FF2B5EF4-FFF2-40B4-BE49-F238E27FC236}">
                <a16:creationId xmlns:a16="http://schemas.microsoft.com/office/drawing/2014/main" id="{A0CDDE90-8D6E-4A8A-8161-8E60BF224006}"/>
              </a:ext>
            </a:extLst>
          </p:cNvPr>
          <p:cNvPicPr>
            <a:picLocks noChangeAspect="1"/>
          </p:cNvPicPr>
          <p:nvPr/>
        </p:nvPicPr>
        <p:blipFill>
          <a:blip r:embed="rId2"/>
          <a:stretch>
            <a:fillRect/>
          </a:stretch>
        </p:blipFill>
        <p:spPr>
          <a:xfrm>
            <a:off x="18335" y="579132"/>
            <a:ext cx="5433032" cy="4058549"/>
          </a:xfrm>
          <a:prstGeom prst="rect">
            <a:avLst/>
          </a:prstGeom>
          <a:solidFill>
            <a:srgbClr val="FFF6DD"/>
          </a:solidFill>
          <a:ln w="9525">
            <a:noFill/>
          </a:ln>
        </p:spPr>
      </p:pic>
      <p:pic>
        <p:nvPicPr>
          <p:cNvPr id="3" name="图片 41995" descr="13">
            <a:extLst>
              <a:ext uri="{FF2B5EF4-FFF2-40B4-BE49-F238E27FC236}">
                <a16:creationId xmlns:a16="http://schemas.microsoft.com/office/drawing/2014/main" id="{D217EBB7-FDC8-4A7E-A26A-3EC1DDFFB9B9}"/>
              </a:ext>
            </a:extLst>
          </p:cNvPr>
          <p:cNvPicPr>
            <a:picLocks noChangeAspect="1"/>
          </p:cNvPicPr>
          <p:nvPr/>
        </p:nvPicPr>
        <p:blipFill>
          <a:blip r:embed="rId3"/>
          <a:stretch>
            <a:fillRect/>
          </a:stretch>
        </p:blipFill>
        <p:spPr>
          <a:xfrm>
            <a:off x="5471186" y="651962"/>
            <a:ext cx="3478692" cy="2549261"/>
          </a:xfrm>
          <a:prstGeom prst="rect">
            <a:avLst/>
          </a:prstGeom>
          <a:noFill/>
          <a:ln w="9525">
            <a:noFill/>
          </a:ln>
        </p:spPr>
      </p:pic>
      <p:pic>
        <p:nvPicPr>
          <p:cNvPr id="4" name="图片 41997" descr="1">
            <a:extLst>
              <a:ext uri="{FF2B5EF4-FFF2-40B4-BE49-F238E27FC236}">
                <a16:creationId xmlns:a16="http://schemas.microsoft.com/office/drawing/2014/main" id="{2C2DF80C-7AFB-49CC-B337-992855783762}"/>
              </a:ext>
            </a:extLst>
          </p:cNvPr>
          <p:cNvPicPr>
            <a:picLocks noChangeAspect="1"/>
          </p:cNvPicPr>
          <p:nvPr/>
        </p:nvPicPr>
        <p:blipFill>
          <a:blip r:embed="rId4"/>
          <a:stretch>
            <a:fillRect/>
          </a:stretch>
        </p:blipFill>
        <p:spPr>
          <a:xfrm>
            <a:off x="18335" y="4324338"/>
            <a:ext cx="9107330" cy="819161"/>
          </a:xfrm>
          <a:prstGeom prst="rect">
            <a:avLst/>
          </a:prstGeom>
          <a:noFill/>
          <a:ln w="9525">
            <a:noFill/>
          </a:ln>
        </p:spPr>
      </p:pic>
      <p:sp>
        <p:nvSpPr>
          <p:cNvPr id="5" name="矩形 1">
            <a:extLst>
              <a:ext uri="{FF2B5EF4-FFF2-40B4-BE49-F238E27FC236}">
                <a16:creationId xmlns:a16="http://schemas.microsoft.com/office/drawing/2014/main" id="{B146D630-4E5B-4E67-916A-75D3044C7B54}"/>
              </a:ext>
            </a:extLst>
          </p:cNvPr>
          <p:cNvSpPr/>
          <p:nvPr/>
        </p:nvSpPr>
        <p:spPr>
          <a:xfrm>
            <a:off x="546115" y="3528315"/>
            <a:ext cx="4553234" cy="393056"/>
          </a:xfrm>
          <a:prstGeom prst="rect">
            <a:avLst/>
          </a:prstGeom>
        </p:spPr>
        <p:txBody>
          <a:bodyPr>
            <a:spAutoFit/>
          </a:bodyPr>
          <a:lstStyle/>
          <a:p>
            <a:r>
              <a:rPr lang="vi-VN" sz="1954" dirty="0">
                <a:solidFill>
                  <a:srgbClr val="333333"/>
                </a:solidFill>
                <a:latin typeface="Amazone" panose="03020702060507090A04" pitchFamily="66" charset="-93"/>
                <a:cs typeface="Times New Roman" panose="02020603050405020304" pitchFamily="18" charset="0"/>
              </a:rPr>
              <a:t>- Có ở tiếng trống, tiếng đàn, tiếng hát,...</a:t>
            </a:r>
          </a:p>
        </p:txBody>
      </p:sp>
      <p:sp>
        <p:nvSpPr>
          <p:cNvPr id="6" name="TextBox 5">
            <a:extLst>
              <a:ext uri="{FF2B5EF4-FFF2-40B4-BE49-F238E27FC236}">
                <a16:creationId xmlns:a16="http://schemas.microsoft.com/office/drawing/2014/main" id="{AA600222-C258-44BE-9500-DFE833259304}"/>
              </a:ext>
            </a:extLst>
          </p:cNvPr>
          <p:cNvSpPr txBox="1"/>
          <p:nvPr/>
        </p:nvSpPr>
        <p:spPr>
          <a:xfrm>
            <a:off x="5792084" y="1394342"/>
            <a:ext cx="1797968" cy="1596014"/>
          </a:xfrm>
          <a:prstGeom prst="rect">
            <a:avLst/>
          </a:prstGeom>
          <a:noFill/>
        </p:spPr>
        <p:txBody>
          <a:bodyPr wrap="square" rtlCol="0">
            <a:spAutoFit/>
          </a:bodyPr>
          <a:lstStyle/>
          <a:p>
            <a:pPr algn="ctr"/>
            <a:r>
              <a:rPr lang="vi-VN" sz="3257"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Năng lượng âm thanh</a:t>
            </a:r>
          </a:p>
        </p:txBody>
      </p:sp>
      <p:sp>
        <p:nvSpPr>
          <p:cNvPr id="7" name="TextBox 6">
            <a:extLst>
              <a:ext uri="{FF2B5EF4-FFF2-40B4-BE49-F238E27FC236}">
                <a16:creationId xmlns:a16="http://schemas.microsoft.com/office/drawing/2014/main" id="{431BC272-EDA2-426E-88E1-83278AD6A479}"/>
              </a:ext>
            </a:extLst>
          </p:cNvPr>
          <p:cNvSpPr txBox="1"/>
          <p:nvPr/>
        </p:nvSpPr>
        <p:spPr>
          <a:xfrm>
            <a:off x="428183" y="3870588"/>
            <a:ext cx="5022511" cy="693780"/>
          </a:xfrm>
          <a:prstGeom prst="rect">
            <a:avLst/>
          </a:prstGeom>
          <a:noFill/>
        </p:spPr>
        <p:txBody>
          <a:bodyPr wrap="square">
            <a:spAutoFit/>
          </a:bodyPr>
          <a:lstStyle/>
          <a:p>
            <a:r>
              <a:rPr lang="vi-VN" sz="1954" dirty="0">
                <a:solidFill>
                  <a:srgbClr val="333333"/>
                </a:solidFill>
                <a:latin typeface="Amazone" panose="03020702060507090A04" pitchFamily="66" charset="-93"/>
                <a:cs typeface="Times New Roman" panose="02020603050405020304" pitchFamily="18" charset="0"/>
              </a:rPr>
              <a:t>- Năng lượng này giúp con người nghe được âm thanh.</a:t>
            </a:r>
            <a:endParaRPr lang="vi-VN" sz="1954" dirty="0">
              <a:latin typeface="Amazone" panose="03020702060507090A04" pitchFamily="66" charset="-93"/>
              <a:cs typeface="Times New Roman" panose="02020603050405020304" pitchFamily="18" charset="0"/>
            </a:endParaRPr>
          </a:p>
        </p:txBody>
      </p:sp>
      <p:pic>
        <p:nvPicPr>
          <p:cNvPr id="8" name="Picture 7">
            <a:extLst>
              <a:ext uri="{FF2B5EF4-FFF2-40B4-BE49-F238E27FC236}">
                <a16:creationId xmlns:a16="http://schemas.microsoft.com/office/drawing/2014/main" id="{C03665F9-1AF7-4C48-8BF7-54820DD3C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036" y="2217657"/>
            <a:ext cx="2647149" cy="1310658"/>
          </a:xfrm>
          <a:prstGeom prst="rect">
            <a:avLst/>
          </a:prstGeom>
        </p:spPr>
      </p:pic>
    </p:spTree>
    <p:extLst>
      <p:ext uri="{BB962C8B-B14F-4D97-AF65-F5344CB8AC3E}">
        <p14:creationId xmlns:p14="http://schemas.microsoft.com/office/powerpoint/2010/main" val="4572997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72511" y="148212"/>
            <a:ext cx="8403346" cy="4901362"/>
          </a:xfrm>
          <a:prstGeom prst="rect">
            <a:avLst/>
          </a:prstGeom>
          <a:solidFill>
            <a:schemeClr val="accent6">
              <a:lumMod val="40000"/>
              <a:lumOff val="60000"/>
            </a:schemeClr>
          </a:solidFill>
          <a:ln w="9525">
            <a:noFill/>
          </a:ln>
        </p:spPr>
      </p:pic>
      <p:sp>
        <p:nvSpPr>
          <p:cNvPr id="4" name="文本框 5129">
            <a:extLst>
              <a:ext uri="{FF2B5EF4-FFF2-40B4-BE49-F238E27FC236}">
                <a16:creationId xmlns:a16="http://schemas.microsoft.com/office/drawing/2014/main" id="{6ABA226D-152A-41CA-AD38-443E79468C3E}"/>
              </a:ext>
            </a:extLst>
          </p:cNvPr>
          <p:cNvSpPr txBox="1"/>
          <p:nvPr/>
        </p:nvSpPr>
        <p:spPr>
          <a:xfrm>
            <a:off x="1415602" y="1213993"/>
            <a:ext cx="6595990" cy="1150058"/>
          </a:xfrm>
          <a:prstGeom prst="rect">
            <a:avLst/>
          </a:prstGeom>
          <a:noFill/>
          <a:ln w="9525">
            <a:noFill/>
          </a:ln>
        </p:spPr>
        <p:txBody>
          <a:bodyPr wrap="square">
            <a:spAutoFit/>
          </a:bodyPr>
          <a:lstStyle/>
          <a:p>
            <a:pPr>
              <a:lnSpc>
                <a:spcPct val="107000"/>
              </a:lnSpc>
              <a:spcBef>
                <a:spcPts val="163"/>
              </a:spcBef>
              <a:spcAft>
                <a:spcPts val="163"/>
              </a:spcAft>
            </a:pPr>
            <a:r>
              <a:rPr lang="vi-VN" sz="2171" dirty="0">
                <a:latin typeface="Amazone" panose="03020702060507090A04" pitchFamily="66" charset="-93"/>
                <a:cs typeface="Times New Roman" panose="02020603050405020304" pitchFamily="18" charset="0"/>
              </a:rPr>
              <a:t>1) Em hãy nêu một số dạng năng lượng mà nguồn sản sinh ra nó là liên tục, được coi là vô hạn và một số dạng năng lượng mà nguồn sản sinh ra nó là hữu hạn.</a:t>
            </a:r>
            <a:endParaRPr lang="vi-VN" sz="2171" dirty="0">
              <a:latin typeface="Amazone" panose="03020702060507090A04" pitchFamily="66" charset="-93"/>
              <a:ea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0988FBB-29BF-47F6-8F71-CC78964DA8F6}"/>
              </a:ext>
            </a:extLst>
          </p:cNvPr>
          <p:cNvSpPr txBox="1"/>
          <p:nvPr/>
        </p:nvSpPr>
        <p:spPr>
          <a:xfrm>
            <a:off x="1415552" y="2421926"/>
            <a:ext cx="6361522" cy="1150058"/>
          </a:xfrm>
          <a:prstGeom prst="rect">
            <a:avLst/>
          </a:prstGeom>
          <a:noFill/>
        </p:spPr>
        <p:txBody>
          <a:bodyPr wrap="square">
            <a:spAutoFit/>
          </a:bodyPr>
          <a:lstStyle/>
          <a:p>
            <a:pPr algn="just">
              <a:lnSpc>
                <a:spcPct val="107000"/>
              </a:lnSpc>
              <a:spcAft>
                <a:spcPts val="434"/>
              </a:spcAft>
            </a:pPr>
            <a:r>
              <a:rPr lang="vi-VN" sz="2171" dirty="0">
                <a:latin typeface="Amazone" panose="03020702060507090A04" pitchFamily="66" charset="-93"/>
                <a:cs typeface="Times New Roman" panose="02020603050405020304" pitchFamily="18" charset="0"/>
              </a:rPr>
              <a:t>2) Theo em, những dạng năng lượng nào trong quá trình khai thác - sử dụng sẽ gây ảnh hưởng xấu tới môi trường? Nêu một số ví dụ.</a:t>
            </a:r>
            <a:endParaRPr lang="vi-VN" sz="2171" dirty="0">
              <a:latin typeface="Amazone" panose="03020702060507090A04" pitchFamily="66" charset="-93"/>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9CF6083-62A1-422C-8079-AF0BBAA246CB}"/>
              </a:ext>
            </a:extLst>
          </p:cNvPr>
          <p:cNvSpPr txBox="1"/>
          <p:nvPr/>
        </p:nvSpPr>
        <p:spPr>
          <a:xfrm>
            <a:off x="2734945" y="612785"/>
            <a:ext cx="4553384" cy="606513"/>
          </a:xfrm>
          <a:prstGeom prst="rect">
            <a:avLst/>
          </a:prstGeom>
          <a:noFill/>
        </p:spPr>
        <p:txBody>
          <a:bodyPr wrap="square">
            <a:spAutoFit/>
          </a:bodyPr>
          <a:lstStyle/>
          <a:p>
            <a:pPr algn="just">
              <a:lnSpc>
                <a:spcPct val="107000"/>
              </a:lnSpc>
              <a:spcBef>
                <a:spcPts val="163"/>
              </a:spcBef>
              <a:spcAft>
                <a:spcPts val="271"/>
              </a:spcAft>
              <a:tabLst>
                <a:tab pos="4397402" algn="l"/>
              </a:tabLst>
            </a:pPr>
            <a:r>
              <a:rPr lang="en-US" sz="3257" b="1" u="sng" dirty="0" err="1">
                <a:solidFill>
                  <a:srgbClr val="00B050"/>
                </a:solidFill>
                <a:latin typeface="Amazone" panose="03020702060507090A04" pitchFamily="66" charset="-93"/>
                <a:ea typeface="Segoe UI" panose="020B0502040204020203" pitchFamily="34" charset="0"/>
                <a:cs typeface="Times New Roman" panose="02020603050405020304" pitchFamily="18" charset="0"/>
              </a:rPr>
              <a:t>Vận</a:t>
            </a:r>
            <a:r>
              <a:rPr lang="en-US" sz="3257" b="1" u="sng" dirty="0">
                <a:solidFill>
                  <a:srgbClr val="00B050"/>
                </a:solidFill>
                <a:latin typeface="Amazone" panose="03020702060507090A04" pitchFamily="66" charset="-93"/>
                <a:ea typeface="Segoe UI" panose="020B0502040204020203" pitchFamily="34" charset="0"/>
                <a:cs typeface="Times New Roman" panose="02020603050405020304" pitchFamily="18" charset="0"/>
              </a:rPr>
              <a:t> </a:t>
            </a:r>
            <a:r>
              <a:rPr lang="en-US" sz="3257" b="1" u="sng" dirty="0" err="1">
                <a:solidFill>
                  <a:srgbClr val="00B050"/>
                </a:solidFill>
                <a:latin typeface="Amazone" panose="03020702060507090A04" pitchFamily="66" charset="-93"/>
                <a:ea typeface="Segoe UI" panose="020B0502040204020203" pitchFamily="34" charset="0"/>
                <a:cs typeface="Times New Roman" panose="02020603050405020304" pitchFamily="18" charset="0"/>
              </a:rPr>
              <a:t>dụng</a:t>
            </a:r>
            <a:r>
              <a:rPr lang="en-US" sz="3257" b="1" u="sng" dirty="0">
                <a:solidFill>
                  <a:srgbClr val="00B050"/>
                </a:solidFill>
                <a:latin typeface="Amazone" panose="03020702060507090A04" pitchFamily="66" charset="-93"/>
                <a:ea typeface="Segoe UI" panose="020B0502040204020203" pitchFamily="34" charset="0"/>
                <a:cs typeface="Times New Roman" panose="02020603050405020304" pitchFamily="18" charset="0"/>
              </a:rPr>
              <a:t> </a:t>
            </a:r>
            <a:r>
              <a:rPr lang="vi-VN" sz="2605" b="1" dirty="0">
                <a:solidFill>
                  <a:srgbClr val="00B050"/>
                </a:solidFill>
                <a:latin typeface="Amazone" panose="03020702060507090A04" pitchFamily="66" charset="-93"/>
                <a:cs typeface="Times New Roman" panose="02020603050405020304" pitchFamily="18" charset="0"/>
              </a:rPr>
              <a:t>(5 phút)</a:t>
            </a:r>
            <a:endParaRPr lang="vi-VN" sz="2605" b="1" u="sng" dirty="0">
              <a:solidFill>
                <a:srgbClr val="00B050"/>
              </a:solidFill>
              <a:latin typeface="Amazone" panose="03020702060507090A04" pitchFamily="66" charset="-93"/>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1267535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par>
                          <p:cTn id="14" fill="hold">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4">
                                            <p:txEl>
                                              <p:pRg st="0" end="0"/>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72511" y="148212"/>
            <a:ext cx="8403346" cy="4901362"/>
          </a:xfrm>
          <a:prstGeom prst="rect">
            <a:avLst/>
          </a:prstGeom>
          <a:solidFill>
            <a:schemeClr val="accent6">
              <a:lumMod val="20000"/>
              <a:lumOff val="80000"/>
            </a:schemeClr>
          </a:solidFill>
          <a:ln w="9525">
            <a:noFill/>
          </a:ln>
        </p:spPr>
      </p:pic>
      <p:sp>
        <p:nvSpPr>
          <p:cNvPr id="4" name="文本框 5129">
            <a:extLst>
              <a:ext uri="{FF2B5EF4-FFF2-40B4-BE49-F238E27FC236}">
                <a16:creationId xmlns:a16="http://schemas.microsoft.com/office/drawing/2014/main" id="{6ABA226D-152A-41CA-AD38-443E79468C3E}"/>
              </a:ext>
            </a:extLst>
          </p:cNvPr>
          <p:cNvSpPr txBox="1"/>
          <p:nvPr/>
        </p:nvSpPr>
        <p:spPr>
          <a:xfrm>
            <a:off x="1148325" y="681102"/>
            <a:ext cx="6895976" cy="1569660"/>
          </a:xfrm>
          <a:prstGeom prst="rect">
            <a:avLst/>
          </a:prstGeom>
          <a:noFill/>
          <a:ln w="9525">
            <a:noFill/>
          </a:ln>
        </p:spPr>
        <p:txBody>
          <a:bodyPr wrap="square">
            <a:spAutoFit/>
          </a:bodyPr>
          <a:lstStyle/>
          <a:p>
            <a:pPr indent="180340" algn="just"/>
            <a:r>
              <a:rPr lang="vi-VN" sz="2171" dirty="0">
                <a:latin typeface="Amazone" panose="03020702060507090A04" pitchFamily="66" charset="-93"/>
                <a:cs typeface="Times New Roman" panose="02020603050405020304" pitchFamily="18" charset="0"/>
              </a:rPr>
              <a:t>1) - </a:t>
            </a:r>
            <a:r>
              <a:rPr lang="vi-VN" sz="2400" dirty="0">
                <a:latin typeface="Amazone" panose="03020702060507090A04" pitchFamily="66" charset="-93"/>
                <a:cs typeface="Times New Roman" panose="02020603050405020304" pitchFamily="18" charset="0"/>
              </a:rPr>
              <a:t>Một số dạng năng lượng mà nguồn sản sinh ra nó là hữu hạn như than đá, dầu mỏ,...</a:t>
            </a:r>
          </a:p>
          <a:p>
            <a:pPr indent="180340" algn="just"/>
            <a:r>
              <a:rPr lang="vi-VN" sz="2400" dirty="0">
                <a:latin typeface="Amazone" panose="03020702060507090A04" pitchFamily="66" charset="-93"/>
                <a:cs typeface="Times New Roman" panose="02020603050405020304" pitchFamily="18" charset="0"/>
              </a:rPr>
              <a:t>- Một số dạng năng lượng mà nguồn sản sinh ra nó được coi là vô hạn như năng lượng mặt trời, năng lượng gió,...</a:t>
            </a:r>
            <a:endParaRPr lang="vi-VN" sz="2400" dirty="0">
              <a:latin typeface="Amazone" panose="03020702060507090A04" pitchFamily="66" charset="-93"/>
              <a:ea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0988FBB-29BF-47F6-8F71-CC78964DA8F6}"/>
              </a:ext>
            </a:extLst>
          </p:cNvPr>
          <p:cNvSpPr txBox="1"/>
          <p:nvPr/>
        </p:nvSpPr>
        <p:spPr>
          <a:xfrm>
            <a:off x="1100875" y="2220715"/>
            <a:ext cx="7095001" cy="2372444"/>
          </a:xfrm>
          <a:prstGeom prst="rect">
            <a:avLst/>
          </a:prstGeom>
          <a:noFill/>
        </p:spPr>
        <p:txBody>
          <a:bodyPr wrap="square">
            <a:spAutoFit/>
          </a:bodyPr>
          <a:lstStyle/>
          <a:p>
            <a:pPr indent="180340" algn="just">
              <a:spcAft>
                <a:spcPts val="500"/>
              </a:spcAft>
            </a:pPr>
            <a:r>
              <a:rPr lang="vi-VN" sz="2171" dirty="0">
                <a:latin typeface="Amazone" panose="03020702060507090A04" pitchFamily="66" charset="-93"/>
                <a:cs typeface="Times New Roman" panose="02020603050405020304" pitchFamily="18" charset="0"/>
              </a:rPr>
              <a:t>2) </a:t>
            </a:r>
            <a:r>
              <a:rPr lang="vi-VN" sz="2400" dirty="0">
                <a:latin typeface="Amazone" panose="03020702060507090A04" pitchFamily="66" charset="-93"/>
                <a:cs typeface="Times New Roman" panose="02020603050405020304" pitchFamily="18" charset="0"/>
              </a:rPr>
              <a:t>Những dạng năng lượng mà trong quá trình khai thác - sử dụng sẽ gây ảnh hưởng xấu tới môi trường là dạng năng lượng được sinh ra từ nhiên liệu hoá thạch như than đá, dầu mỏ,...</a:t>
            </a:r>
          </a:p>
          <a:p>
            <a:pPr indent="180340" algn="just">
              <a:spcAft>
                <a:spcPts val="800"/>
              </a:spcAft>
            </a:pPr>
            <a:r>
              <a:rPr lang="vi-VN" sz="2400" dirty="0">
                <a:latin typeface="Amazone" panose="03020702060507090A04" pitchFamily="66" charset="-93"/>
                <a:cs typeface="Times New Roman" panose="02020603050405020304" pitchFamily="18" charset="0"/>
              </a:rPr>
              <a:t>Ví dụ: Khai thác than đá, dầu mỏ tạo ra lượng lớn khói, bụi làm ô nhiễm không khí, gây ô nhiễm nguồn nước, làm phá huỷ hệ sinh thái và đa dạng sinh vật,...</a:t>
            </a:r>
            <a:endParaRPr lang="vi-VN" sz="2400" dirty="0">
              <a:latin typeface="Amazone" panose="03020702060507090A04" pitchFamily="66" charset="-93"/>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9CF6083-62A1-422C-8079-AF0BBAA246CB}"/>
              </a:ext>
            </a:extLst>
          </p:cNvPr>
          <p:cNvSpPr txBox="1"/>
          <p:nvPr/>
        </p:nvSpPr>
        <p:spPr>
          <a:xfrm>
            <a:off x="2915816" y="74589"/>
            <a:ext cx="4553384" cy="606513"/>
          </a:xfrm>
          <a:prstGeom prst="rect">
            <a:avLst/>
          </a:prstGeom>
          <a:noFill/>
        </p:spPr>
        <p:txBody>
          <a:bodyPr wrap="square">
            <a:spAutoFit/>
          </a:bodyPr>
          <a:lstStyle/>
          <a:p>
            <a:pPr algn="just">
              <a:lnSpc>
                <a:spcPct val="107000"/>
              </a:lnSpc>
              <a:spcBef>
                <a:spcPts val="163"/>
              </a:spcBef>
              <a:spcAft>
                <a:spcPts val="271"/>
              </a:spcAft>
              <a:tabLst>
                <a:tab pos="4397402" algn="l"/>
              </a:tabLst>
            </a:pPr>
            <a:r>
              <a:rPr lang="en-US" sz="3257" b="1" u="sng" dirty="0" err="1">
                <a:solidFill>
                  <a:srgbClr val="00B050"/>
                </a:solidFill>
                <a:latin typeface="Amazone" panose="03020702060507090A04" pitchFamily="66" charset="-93"/>
                <a:ea typeface="Segoe UI" panose="020B0502040204020203" pitchFamily="34" charset="0"/>
                <a:cs typeface="Times New Roman" panose="02020603050405020304" pitchFamily="18" charset="0"/>
              </a:rPr>
              <a:t>Gợi</a:t>
            </a:r>
            <a:r>
              <a:rPr lang="en-US" sz="3257" b="1" u="sng" dirty="0">
                <a:solidFill>
                  <a:srgbClr val="00B050"/>
                </a:solidFill>
                <a:latin typeface="Amazone" panose="03020702060507090A04" pitchFamily="66" charset="-93"/>
                <a:ea typeface="Segoe UI" panose="020B0502040204020203" pitchFamily="34" charset="0"/>
                <a:cs typeface="Times New Roman" panose="02020603050405020304" pitchFamily="18" charset="0"/>
              </a:rPr>
              <a:t> ý </a:t>
            </a:r>
            <a:r>
              <a:rPr lang="en-US" sz="3257" b="1" u="sng" dirty="0" err="1">
                <a:solidFill>
                  <a:srgbClr val="00B050"/>
                </a:solidFill>
                <a:latin typeface="Amazone" panose="03020702060507090A04" pitchFamily="66" charset="-93"/>
                <a:ea typeface="Segoe UI" panose="020B0502040204020203" pitchFamily="34" charset="0"/>
                <a:cs typeface="Times New Roman" panose="02020603050405020304" pitchFamily="18" charset="0"/>
              </a:rPr>
              <a:t>trả</a:t>
            </a:r>
            <a:r>
              <a:rPr lang="en-US" sz="3257" b="1" u="sng" dirty="0">
                <a:solidFill>
                  <a:srgbClr val="00B050"/>
                </a:solidFill>
                <a:latin typeface="Amazone" panose="03020702060507090A04" pitchFamily="66" charset="-93"/>
                <a:ea typeface="Segoe UI" panose="020B0502040204020203" pitchFamily="34" charset="0"/>
                <a:cs typeface="Times New Roman" panose="02020603050405020304" pitchFamily="18" charset="0"/>
              </a:rPr>
              <a:t> </a:t>
            </a:r>
            <a:r>
              <a:rPr lang="en-US" sz="3257" b="1" u="sng" dirty="0" err="1">
                <a:solidFill>
                  <a:srgbClr val="00B050"/>
                </a:solidFill>
                <a:latin typeface="Amazone" panose="03020702060507090A04" pitchFamily="66" charset="-93"/>
                <a:ea typeface="Segoe UI" panose="020B0502040204020203" pitchFamily="34" charset="0"/>
                <a:cs typeface="Times New Roman" panose="02020603050405020304" pitchFamily="18" charset="0"/>
              </a:rPr>
              <a:t>lời</a:t>
            </a:r>
            <a:endParaRPr lang="vi-VN" sz="2605" b="1" u="sng" dirty="0">
              <a:solidFill>
                <a:srgbClr val="00B050"/>
              </a:solidFill>
              <a:latin typeface="Amazone" panose="03020702060507090A04" pitchFamily="66" charset="-93"/>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6032146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par>
                          <p:cTn id="14" fill="hold">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4">
                                            <p:txEl>
                                              <p:pRg st="0" end="0"/>
                                            </p:txEl>
                                          </p:spTgt>
                                        </p:tgtEl>
                                        <p:attrNameLst>
                                          <p:attrName>fill.type</p:attrName>
                                        </p:attrNameLst>
                                      </p:cBhvr>
                                      <p:to>
                                        <p:strVal val="solid"/>
                                      </p:to>
                                    </p:set>
                                  </p:childTnLst>
                                </p:cTn>
                              </p:par>
                            </p:childTnLst>
                          </p:cTn>
                        </p:par>
                        <p:par>
                          <p:cTn id="20" fill="hold">
                            <p:stCondLst>
                              <p:cond delay="468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23"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4">
                                            <p:txEl>
                                              <p:pRg st="1" end="1"/>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2699792" y="-92546"/>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ysClr val="window" lastClr="FFFFFF"/>
                    </a:solidFill>
                    <a:effectLst/>
                    <a:uLnTx/>
                    <a:uFillTx/>
                    <a:latin typeface="#9Slide03 AmpleSoft" panose="02000000000000000000" pitchFamily="2" charset="-93"/>
                    <a:ea typeface=".黑体-日本语" panose="02000500000000000000" pitchFamily="2" charset="-122"/>
                    <a:cs typeface=".黑体-日本语" panose="02000500000000000000" pitchFamily="2" charset="-122"/>
                    <a:sym typeface="+mn-lt"/>
                  </a:rPr>
                  <a:t>II</a:t>
                </a:r>
                <a:endParaRPr kumimoji="0" lang="zh-CN" altLang="en-US" sz="3600" b="1" i="0" u="none" strike="noStrike" kern="0" cap="none" spc="0" normalizeH="0" baseline="0" noProof="0" dirty="0">
                  <a:ln>
                    <a:noFill/>
                  </a:ln>
                  <a:solidFill>
                    <a:sysClr val="window" lastClr="FFFFFF"/>
                  </a:solidFill>
                  <a:effectLst/>
                  <a:uLnTx/>
                  <a:uFillTx/>
                  <a:latin typeface="#9Slide03 AmpleSoft" panose="02000000000000000000" pitchFamily="2" charset="-93"/>
                  <a:ea typeface=".黑体-日本语" panose="02000500000000000000" pitchFamily="2" charset="-122"/>
                  <a:cs typeface=".黑体-日本语" panose="02000500000000000000" pitchFamily="2" charset="-122"/>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2302088"/>
            <a:ext cx="2812517" cy="2728572"/>
          </a:xfrm>
          <a:prstGeom prst="rect">
            <a:avLst/>
          </a:prstGeom>
        </p:spPr>
      </p:pic>
      <p:grpSp>
        <p:nvGrpSpPr>
          <p:cNvPr id="15" name="组合 14"/>
          <p:cNvGrpSpPr/>
          <p:nvPr/>
        </p:nvGrpSpPr>
        <p:grpSpPr>
          <a:xfrm>
            <a:off x="4143738" y="865420"/>
            <a:ext cx="5499235" cy="747395"/>
            <a:chOff x="2110309" y="1307322"/>
            <a:chExt cx="11075424" cy="1090159"/>
          </a:xfrm>
        </p:grpSpPr>
        <p:sp>
          <p:nvSpPr>
            <p:cNvPr id="16" name="圆角矩形 1"/>
            <p:cNvSpPr/>
            <p:nvPr/>
          </p:nvSpPr>
          <p:spPr>
            <a:xfrm>
              <a:off x="2110309" y="1329732"/>
              <a:ext cx="8060101"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dirty="0">
                <a:ln>
                  <a:noFill/>
                </a:ln>
                <a:solidFill>
                  <a:srgbClr val="002060"/>
                </a:solidFill>
                <a:effectLst/>
                <a:uLnTx/>
                <a:uFillTx/>
                <a:latin typeface="Amazone" panose="03020702060507090A04" pitchFamily="66" charset="-93"/>
                <a:ea typeface=".黑体-日本语" panose="02000500000000000000" pitchFamily="2" charset="-122"/>
                <a:cs typeface=".黑体-日本语" panose="02000500000000000000" pitchFamily="2" charset="-122"/>
                <a:sym typeface="+mn-lt"/>
              </a:endParaRPr>
            </a:p>
          </p:txBody>
        </p:sp>
        <p:sp>
          <p:nvSpPr>
            <p:cNvPr id="17" name="矩形 16"/>
            <p:cNvSpPr/>
            <p:nvPr/>
          </p:nvSpPr>
          <p:spPr>
            <a:xfrm>
              <a:off x="2852945" y="1307322"/>
              <a:ext cx="10332788" cy="995495"/>
            </a:xfrm>
            <a:prstGeom prst="rect">
              <a:avLst/>
            </a:prstGeom>
          </p:spPr>
          <p:txBody>
            <a:bodyPr wrap="square">
              <a:spAutoFit/>
            </a:bodyPr>
            <a:lstStyle/>
            <a:p>
              <a:pPr lvl="0">
                <a:lnSpc>
                  <a:spcPct val="130000"/>
                </a:lnSpc>
                <a:defRPr/>
              </a:pPr>
              <a:r>
                <a:rPr lang="en-US" altLang="zh-CN" sz="3200" kern="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Nhận</a:t>
              </a:r>
              <a:r>
                <a:rPr lang="en-US" altLang="zh-CN" sz="3200" kern="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3200" kern="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biết</a:t>
              </a:r>
              <a:r>
                <a:rPr lang="en-US" altLang="zh-CN" sz="3200" kern="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3200" kern="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năng</a:t>
              </a:r>
              <a:r>
                <a:rPr lang="en-US" altLang="zh-CN" sz="3200" kern="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3200" kern="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lượng</a:t>
              </a:r>
              <a:endParaRPr lang="zh-CN" altLang="en-US" sz="3200" kern="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endParaRPr>
            </a:p>
          </p:txBody>
        </p:sp>
      </p:grpSp>
      <p:grpSp>
        <p:nvGrpSpPr>
          <p:cNvPr id="43" name="组合 42"/>
          <p:cNvGrpSpPr/>
          <p:nvPr/>
        </p:nvGrpSpPr>
        <p:grpSpPr>
          <a:xfrm>
            <a:off x="2737348" y="-1797618"/>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cs typeface="+mn-ea"/>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ysClr val="window" lastClr="FFFFFF"/>
                    </a:solidFill>
                    <a:effectLst/>
                    <a:uLnTx/>
                    <a:uFillTx/>
                    <a:latin typeface="#9Slide03 AmpleSoft" panose="02000000000000000000" pitchFamily="2" charset="-93"/>
                    <a:cs typeface="+mn-ea"/>
                    <a:sym typeface="+mn-lt"/>
                  </a:rPr>
                  <a:t>I</a:t>
                </a:r>
                <a:endParaRPr kumimoji="0" lang="zh-CN" altLang="en-US" sz="3600" b="1" i="0" u="none" strike="noStrike" kern="0" cap="none" spc="0" normalizeH="0" baseline="0" noProof="0" dirty="0">
                  <a:ln>
                    <a:noFill/>
                  </a:ln>
                  <a:solidFill>
                    <a:sysClr val="window" lastClr="FFFFFF"/>
                  </a:solidFill>
                  <a:effectLst/>
                  <a:uLnTx/>
                  <a:uFillTx/>
                  <a:latin typeface="#9Slide03 AmpleSoft" panose="02000000000000000000" pitchFamily="2" charset="-93"/>
                  <a:cs typeface="+mn-ea"/>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cs typeface="+mn-ea"/>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cs typeface="+mn-ea"/>
                  <a:sym typeface="+mn-lt"/>
                </a:endParaRPr>
              </a:p>
            </p:txBody>
          </p:sp>
        </p:grpSp>
      </p:grpSp>
      <p:grpSp>
        <p:nvGrpSpPr>
          <p:cNvPr id="51" name="组合 50"/>
          <p:cNvGrpSpPr/>
          <p:nvPr/>
        </p:nvGrpSpPr>
        <p:grpSpPr>
          <a:xfrm>
            <a:off x="4215747" y="2454354"/>
            <a:ext cx="5427226" cy="747245"/>
            <a:chOff x="2110311" y="1307541"/>
            <a:chExt cx="10869916" cy="1089940"/>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200" i="0" u="none" strike="noStrike" kern="0" cap="none" spc="0" normalizeH="0" baseline="0" noProof="0" dirty="0">
                <a:ln>
                  <a:noFill/>
                </a:ln>
                <a:solidFill>
                  <a:srgbClr val="002060"/>
                </a:solidFill>
                <a:effectLst/>
                <a:uLnTx/>
                <a:uFillTx/>
                <a:latin typeface="Amazone" panose="03020702060507090A04" pitchFamily="66" charset="-93"/>
                <a:ea typeface=".黑体-日本语" panose="02000500000000000000" pitchFamily="2" charset="-122"/>
                <a:cs typeface=".黑体-日本语" panose="02000500000000000000" pitchFamily="2" charset="-122"/>
                <a:sym typeface="+mn-lt"/>
              </a:endParaRPr>
            </a:p>
          </p:txBody>
        </p:sp>
        <p:sp>
          <p:nvSpPr>
            <p:cNvPr id="53" name="矩形 52"/>
            <p:cNvSpPr/>
            <p:nvPr/>
          </p:nvSpPr>
          <p:spPr>
            <a:xfrm>
              <a:off x="2681015" y="1307541"/>
              <a:ext cx="10299212" cy="995495"/>
            </a:xfrm>
            <a:prstGeom prst="rect">
              <a:avLst/>
            </a:prstGeom>
          </p:spPr>
          <p:txBody>
            <a:bodyPr wrap="square">
              <a:spAutoFit/>
            </a:bodyPr>
            <a:lstStyle/>
            <a:p>
              <a:pPr lvl="0">
                <a:lnSpc>
                  <a:spcPct val="130000"/>
                </a:lnSpc>
                <a:defRPr/>
              </a:pPr>
              <a:r>
                <a:rPr lang="en-US" altLang="zh-CN" sz="3200" kern="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Các</a:t>
              </a:r>
              <a:r>
                <a:rPr lang="en-US" altLang="zh-CN" sz="3200" kern="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3200" kern="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dạng</a:t>
              </a:r>
              <a:r>
                <a:rPr lang="en-US" altLang="zh-CN" sz="3200" kern="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3200" kern="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năng</a:t>
              </a:r>
              <a:r>
                <a:rPr lang="en-US" altLang="zh-CN" sz="3200" kern="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3200" kern="0" dirty="0" err="1">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rPr>
                <a:t>lượng</a:t>
              </a:r>
              <a:endParaRPr lang="zh-CN" altLang="en-US" sz="3200" kern="0" dirty="0">
                <a:solidFill>
                  <a:srgbClr val="002060"/>
                </a:solidFill>
                <a:latin typeface="Amazone" panose="03020702060507090A04" pitchFamily="66" charset="-93"/>
                <a:ea typeface=".黑体-日本语" panose="02000500000000000000" pitchFamily="2" charset="-122"/>
                <a:cs typeface=".黑体-日本语" panose="02000500000000000000" pitchFamily="2" charset="-122"/>
                <a:sym typeface="+mn-lt"/>
              </a:endParaRPr>
            </a:p>
          </p:txBody>
        </p:sp>
      </p:grpSp>
      <p:sp>
        <p:nvSpPr>
          <p:cNvPr id="76" name="TextBox 75"/>
          <p:cNvSpPr txBox="1"/>
          <p:nvPr/>
        </p:nvSpPr>
        <p:spPr>
          <a:xfrm>
            <a:off x="314038" y="1044958"/>
            <a:ext cx="2199641" cy="769441"/>
          </a:xfrm>
          <a:prstGeom prst="rect">
            <a:avLst/>
          </a:prstGeom>
          <a:noFill/>
        </p:spPr>
        <p:txBody>
          <a:bodyPr wrap="none" rtlCol="0">
            <a:spAutoFit/>
          </a:bodyPr>
          <a:lstStyle/>
          <a:p>
            <a:r>
              <a:rPr lang="en-US" altLang="zh-CN" sz="4400" b="1" dirty="0" err="1">
                <a:solidFill>
                  <a:schemeClr val="accent6"/>
                </a:solidFill>
                <a:latin typeface="Amazone" panose="03020702060507090A04" pitchFamily="66" charset="-93"/>
                <a:ea typeface=".黑体-日本语" panose="02000500000000000000" pitchFamily="2" charset="-122"/>
                <a:cs typeface=".黑体-日本语" panose="02000500000000000000" pitchFamily="2" charset="-122"/>
                <a:sym typeface="+mn-lt"/>
              </a:rPr>
              <a:t>Nội</a:t>
            </a:r>
            <a:r>
              <a:rPr lang="en-US" altLang="zh-CN" sz="4400" b="1" dirty="0">
                <a:solidFill>
                  <a:schemeClr val="accent6"/>
                </a:solidFill>
                <a:latin typeface="Amazone" panose="03020702060507090A04" pitchFamily="66" charset="-93"/>
                <a:ea typeface=".黑体-日本语" panose="02000500000000000000" pitchFamily="2" charset="-122"/>
                <a:cs typeface=".黑体-日本语" panose="02000500000000000000" pitchFamily="2" charset="-122"/>
                <a:sym typeface="+mn-lt"/>
              </a:rPr>
              <a:t> dung</a:t>
            </a:r>
            <a:endParaRPr lang="zh-CN" altLang="en-US" sz="4400" dirty="0">
              <a:solidFill>
                <a:schemeClr val="accent6"/>
              </a:solidFill>
              <a:latin typeface="Amazone" panose="03020702060507090A04" pitchFamily="66" charset="-93"/>
              <a:ea typeface=".黑体-日本语" panose="02000500000000000000" pitchFamily="2" charset="-122"/>
              <a:cs typeface=".黑体-日本语" panose="02000500000000000000" pitchFamily="2" charset="-122"/>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750" fill="hold"/>
                                        <p:tgtEl>
                                          <p:spTgt spid="43"/>
                                        </p:tgtEl>
                                        <p:attrNameLst>
                                          <p:attrName>ppt_w</p:attrName>
                                        </p:attrNameLst>
                                      </p:cBhvr>
                                      <p:tavLst>
                                        <p:tav tm="0">
                                          <p:val>
                                            <p:fltVal val="0"/>
                                          </p:val>
                                        </p:tav>
                                        <p:tav tm="100000">
                                          <p:val>
                                            <p:strVal val="#ppt_w"/>
                                          </p:val>
                                        </p:tav>
                                      </p:tavLst>
                                    </p:anim>
                                    <p:anim calcmode="lin" valueType="num">
                                      <p:cBhvr>
                                        <p:cTn id="17" dur="750" fill="hold"/>
                                        <p:tgtEl>
                                          <p:spTgt spid="43"/>
                                        </p:tgtEl>
                                        <p:attrNameLst>
                                          <p:attrName>ppt_h</p:attrName>
                                        </p:attrNameLst>
                                      </p:cBhvr>
                                      <p:tavLst>
                                        <p:tav tm="0">
                                          <p:val>
                                            <p:fltVal val="0"/>
                                          </p:val>
                                        </p:tav>
                                        <p:tav tm="100000">
                                          <p:val>
                                            <p:strVal val="#ppt_h"/>
                                          </p:val>
                                        </p:tav>
                                      </p:tavLst>
                                    </p:anim>
                                    <p:anim calcmode="lin" valueType="num">
                                      <p:cBhvr>
                                        <p:cTn id="18" dur="750" fill="hold"/>
                                        <p:tgtEl>
                                          <p:spTgt spid="43"/>
                                        </p:tgtEl>
                                        <p:attrNameLst>
                                          <p:attrName>style.rotation</p:attrName>
                                        </p:attrNameLst>
                                      </p:cBhvr>
                                      <p:tavLst>
                                        <p:tav tm="0">
                                          <p:val>
                                            <p:fltVal val="90"/>
                                          </p:val>
                                        </p:tav>
                                        <p:tav tm="100000">
                                          <p:val>
                                            <p:fltVal val="0"/>
                                          </p:val>
                                        </p:tav>
                                      </p:tavLst>
                                    </p:anim>
                                    <p:animEffect transition="in" filter="fade">
                                      <p:cBhvr>
                                        <p:cTn id="19" dur="750"/>
                                        <p:tgtEl>
                                          <p:spTgt spid="4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250"/>
                                        <p:tgtEl>
                                          <p:spTgt spid="15"/>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750" fill="hold"/>
                                        <p:tgtEl>
                                          <p:spTgt spid="44"/>
                                        </p:tgtEl>
                                        <p:attrNameLst>
                                          <p:attrName>ppt_w</p:attrName>
                                        </p:attrNameLst>
                                      </p:cBhvr>
                                      <p:tavLst>
                                        <p:tav tm="0">
                                          <p:val>
                                            <p:fltVal val="0"/>
                                          </p:val>
                                        </p:tav>
                                        <p:tav tm="100000">
                                          <p:val>
                                            <p:strVal val="#ppt_w"/>
                                          </p:val>
                                        </p:tav>
                                      </p:tavLst>
                                    </p:anim>
                                    <p:anim calcmode="lin" valueType="num">
                                      <p:cBhvr>
                                        <p:cTn id="28" dur="750" fill="hold"/>
                                        <p:tgtEl>
                                          <p:spTgt spid="44"/>
                                        </p:tgtEl>
                                        <p:attrNameLst>
                                          <p:attrName>ppt_h</p:attrName>
                                        </p:attrNameLst>
                                      </p:cBhvr>
                                      <p:tavLst>
                                        <p:tav tm="0">
                                          <p:val>
                                            <p:fltVal val="0"/>
                                          </p:val>
                                        </p:tav>
                                        <p:tav tm="100000">
                                          <p:val>
                                            <p:strVal val="#ppt_h"/>
                                          </p:val>
                                        </p:tav>
                                      </p:tavLst>
                                    </p:anim>
                                    <p:anim calcmode="lin" valueType="num">
                                      <p:cBhvr>
                                        <p:cTn id="29" dur="750" fill="hold"/>
                                        <p:tgtEl>
                                          <p:spTgt spid="44"/>
                                        </p:tgtEl>
                                        <p:attrNameLst>
                                          <p:attrName>style.rotation</p:attrName>
                                        </p:attrNameLst>
                                      </p:cBhvr>
                                      <p:tavLst>
                                        <p:tav tm="0">
                                          <p:val>
                                            <p:fltVal val="90"/>
                                          </p:val>
                                        </p:tav>
                                        <p:tav tm="100000">
                                          <p:val>
                                            <p:fltVal val="0"/>
                                          </p:val>
                                        </p:tav>
                                      </p:tavLst>
                                    </p:anim>
                                    <p:animEffect transition="in" filter="fade">
                                      <p:cBhvr>
                                        <p:cTn id="30" dur="750"/>
                                        <p:tgtEl>
                                          <p:spTgt spid="44"/>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191214" y="-135420"/>
            <a:ext cx="8761571" cy="5278920"/>
          </a:xfrm>
          <a:prstGeom prst="rect">
            <a:avLst/>
          </a:prstGeom>
          <a:noFill/>
          <a:ln w="9525">
            <a:noFill/>
          </a:ln>
        </p:spPr>
      </p:pic>
      <p:sp>
        <p:nvSpPr>
          <p:cNvPr id="5128" name="文本框 5127"/>
          <p:cNvSpPr txBox="1"/>
          <p:nvPr/>
        </p:nvSpPr>
        <p:spPr>
          <a:xfrm>
            <a:off x="1081316" y="1467942"/>
            <a:ext cx="6875060" cy="1569660"/>
          </a:xfrm>
          <a:prstGeom prst="rect">
            <a:avLst/>
          </a:prstGeom>
          <a:noFill/>
          <a:ln w="9525">
            <a:noFill/>
          </a:ln>
        </p:spPr>
        <p:txBody>
          <a:bodyPr wrap="square">
            <a:spAutoFit/>
          </a:bodyPr>
          <a:lstStyle/>
          <a:p>
            <a:pPr marL="248168" indent="-248168" defTabSz="814474">
              <a:spcBef>
                <a:spcPct val="50000"/>
              </a:spcBef>
              <a:buFontTx/>
              <a:buChar char="-"/>
            </a:pP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Theo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nguồn</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tạo</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ra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được</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phân</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loại</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theo</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các</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dạng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thường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gặp</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a:t>
            </a:r>
            <a:r>
              <a:rPr lang="zh-CN" altLang="en-US"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động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thế</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hấp</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dẫn</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nhiệt</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ánh</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sáng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điện</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âm</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a:t>
            </a:r>
          </a:p>
        </p:txBody>
      </p:sp>
      <p:sp>
        <p:nvSpPr>
          <p:cNvPr id="5129" name="文本框 5128"/>
          <p:cNvSpPr txBox="1"/>
          <p:nvPr/>
        </p:nvSpPr>
        <p:spPr>
          <a:xfrm>
            <a:off x="1600913" y="883167"/>
            <a:ext cx="5354617" cy="584775"/>
          </a:xfrm>
          <a:prstGeom prst="rect">
            <a:avLst/>
          </a:prstGeom>
          <a:noFill/>
          <a:ln w="9525">
            <a:noFill/>
          </a:ln>
        </p:spPr>
        <p:txBody>
          <a:bodyPr>
            <a:spAutoFit/>
          </a:bodyPr>
          <a:lstStyle/>
          <a:p>
            <a:pPr defTabSz="814474">
              <a:spcBef>
                <a:spcPct val="50000"/>
              </a:spcBef>
            </a:pPr>
            <a:r>
              <a:rPr lang="en-US" altLang="zh-CN" sz="3200" b="1" dirty="0">
                <a:solidFill>
                  <a:srgbClr val="FF0000"/>
                </a:solidFill>
                <a:latin typeface="#9Slide03 AmpleSoft Bold" panose="02000000000000000000" pitchFamily="2" charset="-93"/>
                <a:ea typeface="ZapfChancery-Medium" panose="00000400000000000000" pitchFamily="2" charset="-93"/>
                <a:cs typeface="ZapfChancery-Medium" panose="00000400000000000000" pitchFamily="2" charset="-93"/>
              </a:rPr>
              <a:t>II</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32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Các</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32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dạng</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32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32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a:t>
            </a:r>
            <a:endParaRPr lang="zh-CN" altLang="en-US"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endParaRPr>
          </a:p>
        </p:txBody>
      </p:sp>
      <p:pic>
        <p:nvPicPr>
          <p:cNvPr id="3" name="Graphic 2" descr="Teacher">
            <a:extLst>
              <a:ext uri="{FF2B5EF4-FFF2-40B4-BE49-F238E27FC236}">
                <a16:creationId xmlns:a16="http://schemas.microsoft.com/office/drawing/2014/main" id="{F4A161AA-D4AB-4F18-92AF-3F93F33566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945" y="921089"/>
            <a:ext cx="496340" cy="49634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13"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5129">
                                            <p:txEl>
                                              <p:pRg st="0" end="0"/>
                                            </p:txEl>
                                          </p:spTgt>
                                        </p:tgtEl>
                                        <p:attrNameLst>
                                          <p:attrName>fill.type</p:attrName>
                                        </p:attrNameLst>
                                      </p:cBhvr>
                                      <p:to>
                                        <p:strVal val="solid"/>
                                      </p:to>
                                    </p:set>
                                  </p:childTnLst>
                                </p:cTn>
                              </p:par>
                            </p:childTnLst>
                          </p:cTn>
                        </p:par>
                        <p:par>
                          <p:cTn id="16" fill="hold">
                            <p:stCondLst>
                              <p:cond delay="184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9"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512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allAtOnce"/>
      <p:bldP spid="5129"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3">
            <a:extLst>
              <a:ext uri="{FF2B5EF4-FFF2-40B4-BE49-F238E27FC236}">
                <a16:creationId xmlns:a16="http://schemas.microsoft.com/office/drawing/2014/main" id="{E2F2D501-6520-4895-9027-29A9612DEDB4}"/>
              </a:ext>
            </a:extLst>
          </p:cNvPr>
          <p:cNvSpPr txBox="1"/>
          <p:nvPr/>
        </p:nvSpPr>
        <p:spPr>
          <a:xfrm>
            <a:off x="1475656" y="411510"/>
            <a:ext cx="2874497" cy="787075"/>
          </a:xfrm>
          <a:prstGeom prst="rect">
            <a:avLst/>
          </a:prstGeom>
          <a:noFill/>
        </p:spPr>
        <p:txBody>
          <a:bodyPr wrap="square" rtlCol="0">
            <a:spAutoFit/>
          </a:bodyPr>
          <a:lstStyle/>
          <a:p>
            <a:pPr algn="just">
              <a:lnSpc>
                <a:spcPct val="107000"/>
              </a:lnSpc>
              <a:spcAft>
                <a:spcPts val="800"/>
              </a:spcAft>
            </a:pPr>
            <a:r>
              <a:rPr lang="vi-VN" sz="4400" b="1" u="sng" dirty="0">
                <a:solidFill>
                  <a:srgbClr val="0070C0"/>
                </a:solidFill>
                <a:effectLst/>
                <a:latin typeface="Amazone" panose="03020702060507090A04" pitchFamily="66" charset="-93"/>
                <a:ea typeface="Segoe UI" panose="020B0502040204020203" pitchFamily="34" charset="0"/>
                <a:cs typeface="Times New Roman" panose="02020603050405020304" pitchFamily="18" charset="0"/>
              </a:rPr>
              <a:t>Vận dụng</a:t>
            </a:r>
            <a:endParaRPr lang="vi-VN" sz="4400" u="sng" dirty="0">
              <a:effectLst/>
              <a:latin typeface="Amazone" panose="03020702060507090A04" pitchFamily="66" charset="-93"/>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BD85C43-74F6-4C46-A5D4-F799E69A5C73}"/>
              </a:ext>
            </a:extLst>
          </p:cNvPr>
          <p:cNvSpPr>
            <a:spLocks noChangeArrowheads="1"/>
          </p:cNvSpPr>
          <p:nvPr/>
        </p:nvSpPr>
        <p:spPr bwMode="auto">
          <a:xfrm>
            <a:off x="94248" y="1405759"/>
            <a:ext cx="8229600" cy="46166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b="1" dirty="0">
                <a:solidFill>
                  <a:srgbClr val="00B0F0"/>
                </a:solidFill>
                <a:latin typeface="Amazone" panose="03020702060507090A04" pitchFamily="66" charset="-93"/>
              </a:rPr>
              <a:t>Câu 1:</a:t>
            </a:r>
            <a:r>
              <a:rPr lang="vi-VN" altLang="vi-VN" sz="2400" dirty="0">
                <a:solidFill>
                  <a:srgbClr val="00B0F0"/>
                </a:solidFill>
                <a:latin typeface="Amazone" panose="03020702060507090A04" pitchFamily="66" charset="-93"/>
              </a:rPr>
              <a:t> </a:t>
            </a:r>
            <a:r>
              <a:rPr lang="vi-VN" altLang="vi-VN" sz="2400" dirty="0">
                <a:latin typeface="Amazone" panose="03020702060507090A04" pitchFamily="66" charset="-93"/>
              </a:rPr>
              <a:t>Gọi tên năng lượng chính được sử dụng trong các tình hướng sau?</a:t>
            </a:r>
          </a:p>
        </p:txBody>
      </p:sp>
      <p:pic>
        <p:nvPicPr>
          <p:cNvPr id="6" name="Picture 5">
            <a:extLst>
              <a:ext uri="{FF2B5EF4-FFF2-40B4-BE49-F238E27FC236}">
                <a16:creationId xmlns:a16="http://schemas.microsoft.com/office/drawing/2014/main" id="{18D99DC5-A2B5-49F4-8950-970D8A4BD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49" y="1980496"/>
            <a:ext cx="2429214" cy="2591162"/>
          </a:xfrm>
          <a:prstGeom prst="rect">
            <a:avLst/>
          </a:prstGeom>
        </p:spPr>
      </p:pic>
      <p:pic>
        <p:nvPicPr>
          <p:cNvPr id="8" name="Picture 7">
            <a:extLst>
              <a:ext uri="{FF2B5EF4-FFF2-40B4-BE49-F238E27FC236}">
                <a16:creationId xmlns:a16="http://schemas.microsoft.com/office/drawing/2014/main" id="{F89FA107-F446-45DF-A73C-92B1479CE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677" y="1974083"/>
            <a:ext cx="2800741" cy="2597575"/>
          </a:xfrm>
          <a:prstGeom prst="rect">
            <a:avLst/>
          </a:prstGeom>
        </p:spPr>
      </p:pic>
      <p:pic>
        <p:nvPicPr>
          <p:cNvPr id="10" name="Picture 9">
            <a:extLst>
              <a:ext uri="{FF2B5EF4-FFF2-40B4-BE49-F238E27FC236}">
                <a16:creationId xmlns:a16="http://schemas.microsoft.com/office/drawing/2014/main" id="{B599450E-CCDE-4212-9FFF-ACF409612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832" y="2355726"/>
            <a:ext cx="3086815" cy="1648055"/>
          </a:xfrm>
          <a:prstGeom prst="rect">
            <a:avLst/>
          </a:prstGeom>
        </p:spPr>
      </p:pic>
    </p:spTree>
    <p:extLst>
      <p:ext uri="{BB962C8B-B14F-4D97-AF65-F5344CB8AC3E}">
        <p14:creationId xmlns:p14="http://schemas.microsoft.com/office/powerpoint/2010/main" val="28654124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A3396-682C-4ACE-9069-5A6D88AE8807}"/>
              </a:ext>
            </a:extLst>
          </p:cNvPr>
          <p:cNvSpPr>
            <a:spLocks noChangeArrowheads="1"/>
          </p:cNvSpPr>
          <p:nvPr/>
        </p:nvSpPr>
        <p:spPr bwMode="auto">
          <a:xfrm>
            <a:off x="303610" y="102394"/>
            <a:ext cx="8502253" cy="738664"/>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2100" b="1">
                <a:solidFill>
                  <a:srgbClr val="00B0F0"/>
                </a:solidFill>
                <a:latin typeface="Amazone" panose="03020702060507090A04" pitchFamily="66" charset="-93"/>
              </a:rPr>
              <a:t>Câu 2. </a:t>
            </a:r>
            <a:r>
              <a:rPr lang="vi-VN" altLang="vi-VN" sz="2100">
                <a:latin typeface="Amazone" panose="03020702060507090A04" pitchFamily="66" charset="-93"/>
              </a:rPr>
              <a:t>Hãy chọn tên dạng năng lượng ở cột A phù hợp với tất cả các nguồn cung cấp ở cột B.</a:t>
            </a:r>
          </a:p>
        </p:txBody>
      </p:sp>
      <p:sp>
        <p:nvSpPr>
          <p:cNvPr id="29699" name="TextBox 5">
            <a:extLst>
              <a:ext uri="{FF2B5EF4-FFF2-40B4-BE49-F238E27FC236}">
                <a16:creationId xmlns:a16="http://schemas.microsoft.com/office/drawing/2014/main" id="{CFF9A924-DBD3-47AF-A045-11807F6B4E1A}"/>
              </a:ext>
            </a:extLst>
          </p:cNvPr>
          <p:cNvSpPr txBox="1">
            <a:spLocks noChangeArrowheads="1"/>
          </p:cNvSpPr>
          <p:nvPr/>
        </p:nvSpPr>
        <p:spPr bwMode="auto">
          <a:xfrm>
            <a:off x="3169444" y="720329"/>
            <a:ext cx="4575572" cy="4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5000"/>
              </a:lnSpc>
            </a:pPr>
            <a:r>
              <a:rPr lang="en-US" altLang="vi-VN" sz="2100">
                <a:solidFill>
                  <a:srgbClr val="00B0F0"/>
                </a:solidFill>
                <a:latin typeface="Amazone" panose="03020702060507090A04" pitchFamily="66" charset="-93"/>
                <a:ea typeface="Calibri" panose="020F0502020204030204" pitchFamily="34" charset="0"/>
                <a:cs typeface="Times New Roman" panose="02020603050405020304" pitchFamily="18" charset="0"/>
              </a:rPr>
              <a:t>Bảng 2:</a:t>
            </a:r>
            <a:endParaRPr lang="vi-VN" altLang="vi-VN" sz="2400">
              <a:solidFill>
                <a:srgbClr val="00B0F0"/>
              </a:solidFill>
              <a:latin typeface="Amazone" panose="03020702060507090A04" pitchFamily="66" charset="-93"/>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40F9BBB-CA14-4F3C-AEA8-D6F315395E9B}"/>
              </a:ext>
            </a:extLst>
          </p:cNvPr>
          <p:cNvSpPr txBox="1"/>
          <p:nvPr/>
        </p:nvSpPr>
        <p:spPr>
          <a:xfrm>
            <a:off x="1332310" y="4189810"/>
            <a:ext cx="5525690" cy="814903"/>
          </a:xfrm>
          <a:prstGeom prst="rect">
            <a:avLst/>
          </a:prstGeom>
          <a:noFill/>
        </p:spPr>
        <p:txBody>
          <a:bodyPr>
            <a:spAutoFit/>
          </a:bodyPr>
          <a:lstStyle/>
          <a:p>
            <a:pPr indent="134779" algn="ctr">
              <a:lnSpc>
                <a:spcPct val="115000"/>
              </a:lnSpc>
              <a:tabLst>
                <a:tab pos="134779" algn="l"/>
                <a:tab pos="2565083" algn="l"/>
                <a:tab pos="3779996" algn="l"/>
              </a:tabLst>
              <a:defRPr/>
            </a:pPr>
            <a:r>
              <a:rPr lang="pt-BR" sz="2100" b="1" dirty="0">
                <a:solidFill>
                  <a:srgbClr val="0070C0"/>
                </a:solidFill>
                <a:latin typeface="Amazone" panose="03020702060507090A04" pitchFamily="66" charset="-93"/>
                <a:ea typeface="Calibri" panose="020F0502020204030204" pitchFamily="34" charset="0"/>
                <a:cs typeface="Times New Roman" panose="02020603050405020304" pitchFamily="18" charset="0"/>
              </a:rPr>
              <a:t>Lời giải</a:t>
            </a:r>
            <a:endParaRPr lang="vi-VN" sz="2400" dirty="0">
              <a:solidFill>
                <a:srgbClr val="000000"/>
              </a:solidFill>
              <a:latin typeface="Amazone" panose="03020702060507090A04" pitchFamily="66" charset="-93"/>
              <a:ea typeface="Calibri" panose="020F0502020204030204" pitchFamily="34" charset="0"/>
              <a:cs typeface="Times New Roman" panose="02020603050405020304" pitchFamily="18" charset="0"/>
            </a:endParaRPr>
          </a:p>
          <a:p>
            <a:pPr algn="ctr">
              <a:lnSpc>
                <a:spcPct val="115000"/>
              </a:lnSpc>
              <a:defRPr/>
            </a:pPr>
            <a:r>
              <a:rPr lang="en-US" sz="2100" dirty="0" err="1">
                <a:solidFill>
                  <a:srgbClr val="00B0F0"/>
                </a:solidFill>
                <a:latin typeface="Amazone" panose="03020702060507090A04" pitchFamily="66" charset="-93"/>
                <a:ea typeface="Calibri" panose="020F0502020204030204" pitchFamily="34" charset="0"/>
                <a:cs typeface="Times New Roman" panose="02020603050405020304" pitchFamily="18" charset="0"/>
              </a:rPr>
              <a:t>Bảng</a:t>
            </a:r>
            <a:r>
              <a:rPr lang="en-US" sz="2100" dirty="0">
                <a:solidFill>
                  <a:srgbClr val="00B0F0"/>
                </a:solidFill>
                <a:latin typeface="Amazone" panose="03020702060507090A04" pitchFamily="66" charset="-93"/>
                <a:ea typeface="Calibri" panose="020F0502020204030204" pitchFamily="34" charset="0"/>
                <a:cs typeface="Times New Roman" panose="02020603050405020304" pitchFamily="18" charset="0"/>
              </a:rPr>
              <a:t> 2: </a:t>
            </a:r>
            <a:r>
              <a:rPr lang="en-US" sz="2100" dirty="0">
                <a:solidFill>
                  <a:srgbClr val="000000"/>
                </a:solidFill>
                <a:latin typeface="Amazone" panose="03020702060507090A04" pitchFamily="66" charset="-93"/>
                <a:ea typeface="Calibri" panose="020F0502020204030204" pitchFamily="34" charset="0"/>
              </a:rPr>
              <a:t>1 – d; 2 – c; 3 – e; 4 – b; 5 - a.</a:t>
            </a:r>
            <a:endParaRPr lang="vi-VN" sz="2400" dirty="0">
              <a:solidFill>
                <a:srgbClr val="000000"/>
              </a:solidFill>
              <a:latin typeface="Amazone" panose="03020702060507090A04" pitchFamily="66" charset="-93"/>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D575B0CD-12A1-4D60-9322-128626F6D6DC}"/>
              </a:ext>
            </a:extLst>
          </p:cNvPr>
          <p:cNvGraphicFramePr>
            <a:graphicFrameLocks noGrp="1"/>
          </p:cNvGraphicFramePr>
          <p:nvPr/>
        </p:nvGraphicFramePr>
        <p:xfrm>
          <a:off x="767954" y="1140619"/>
          <a:ext cx="7511653" cy="4274218"/>
        </p:xfrm>
        <a:graphic>
          <a:graphicData uri="http://schemas.openxmlformats.org/drawingml/2006/table">
            <a:tbl>
              <a:tblPr firstRow="1" firstCol="1" lastRow="1" lastCol="1" bandRow="1" bandCol="1">
                <a:tableStyleId>{1FECB4D8-DB02-4DC6-A0A2-4F2EBAE1DC90}</a:tableStyleId>
              </a:tblPr>
              <a:tblGrid>
                <a:gridCol w="2688297">
                  <a:extLst>
                    <a:ext uri="{9D8B030D-6E8A-4147-A177-3AD203B41FA5}">
                      <a16:colId xmlns:a16="http://schemas.microsoft.com/office/drawing/2014/main" val="20000"/>
                    </a:ext>
                  </a:extLst>
                </a:gridCol>
                <a:gridCol w="4823356">
                  <a:extLst>
                    <a:ext uri="{9D8B030D-6E8A-4147-A177-3AD203B41FA5}">
                      <a16:colId xmlns:a16="http://schemas.microsoft.com/office/drawing/2014/main" val="20001"/>
                    </a:ext>
                  </a:extLst>
                </a:gridCol>
              </a:tblGrid>
              <a:tr h="297895">
                <a:tc>
                  <a:txBody>
                    <a:bodyPr/>
                    <a:lstStyle/>
                    <a:p>
                      <a:pPr>
                        <a:lnSpc>
                          <a:spcPct val="115000"/>
                        </a:lnSpc>
                      </a:pPr>
                      <a:r>
                        <a:rPr lang="en-US" sz="1800" b="1" dirty="0" err="1">
                          <a:solidFill>
                            <a:schemeClr val="tx1"/>
                          </a:solidFill>
                          <a:effectLst/>
                          <a:latin typeface="Amazone" panose="03020702060507090A04" pitchFamily="66" charset="-93"/>
                        </a:rPr>
                        <a:t>Dạng</a:t>
                      </a:r>
                      <a:r>
                        <a:rPr lang="en-US" sz="1800" b="1" dirty="0">
                          <a:solidFill>
                            <a:schemeClr val="tx1"/>
                          </a:solidFill>
                          <a:effectLst/>
                          <a:latin typeface="Amazone" panose="03020702060507090A04" pitchFamily="66" charset="-93"/>
                        </a:rPr>
                        <a:t> </a:t>
                      </a:r>
                      <a:r>
                        <a:rPr lang="en-US" sz="1800" b="1" dirty="0" err="1">
                          <a:solidFill>
                            <a:schemeClr val="tx1"/>
                          </a:solidFill>
                          <a:effectLst/>
                          <a:latin typeface="Amazone" panose="03020702060507090A04" pitchFamily="66" charset="-93"/>
                        </a:rPr>
                        <a:t>năng</a:t>
                      </a:r>
                      <a:r>
                        <a:rPr lang="en-US" sz="1800" b="1" dirty="0">
                          <a:solidFill>
                            <a:schemeClr val="tx1"/>
                          </a:solidFill>
                          <a:effectLst/>
                          <a:latin typeface="Amazone" panose="03020702060507090A04" pitchFamily="66" charset="-93"/>
                        </a:rPr>
                        <a:t> </a:t>
                      </a:r>
                      <a:r>
                        <a:rPr lang="en-US" sz="1800" b="1" dirty="0" err="1">
                          <a:solidFill>
                            <a:schemeClr val="tx1"/>
                          </a:solidFill>
                          <a:effectLst/>
                          <a:latin typeface="Amazone" panose="03020702060507090A04" pitchFamily="66" charset="-93"/>
                        </a:rPr>
                        <a:t>lượng</a:t>
                      </a:r>
                      <a:r>
                        <a:rPr lang="en-US" sz="1800" b="1" dirty="0">
                          <a:solidFill>
                            <a:schemeClr val="tx1"/>
                          </a:solidFill>
                          <a:effectLst/>
                          <a:latin typeface="Amazone" panose="03020702060507090A04" pitchFamily="66" charset="-93"/>
                        </a:rPr>
                        <a:t> (</a:t>
                      </a:r>
                      <a:r>
                        <a:rPr lang="en-US" sz="1800" b="1" dirty="0" err="1">
                          <a:solidFill>
                            <a:schemeClr val="tx1"/>
                          </a:solidFill>
                          <a:effectLst/>
                          <a:latin typeface="Amazone" panose="03020702060507090A04" pitchFamily="66" charset="-93"/>
                        </a:rPr>
                        <a:t>cột</a:t>
                      </a:r>
                      <a:r>
                        <a:rPr lang="en-US" sz="1800" b="1" dirty="0">
                          <a:solidFill>
                            <a:schemeClr val="tx1"/>
                          </a:solidFill>
                          <a:effectLst/>
                          <a:latin typeface="Amazone" panose="03020702060507090A04" pitchFamily="66" charset="-93"/>
                        </a:rPr>
                        <a:t> A) </a:t>
                      </a:r>
                      <a:endParaRPr lang="vi-VN" sz="1800" b="1" dirty="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1800" b="1" dirty="0" err="1">
                          <a:solidFill>
                            <a:schemeClr val="tx1"/>
                          </a:solidFill>
                          <a:effectLst/>
                          <a:latin typeface="Amazone" panose="03020702060507090A04" pitchFamily="66" charset="-93"/>
                        </a:rPr>
                        <a:t>Mô</a:t>
                      </a:r>
                      <a:r>
                        <a:rPr lang="en-US" sz="1800" b="1" dirty="0">
                          <a:solidFill>
                            <a:schemeClr val="tx1"/>
                          </a:solidFill>
                          <a:effectLst/>
                          <a:latin typeface="Amazone" panose="03020702060507090A04" pitchFamily="66" charset="-93"/>
                        </a:rPr>
                        <a:t> </a:t>
                      </a:r>
                      <a:r>
                        <a:rPr lang="en-US" sz="1800" b="1" dirty="0" err="1">
                          <a:solidFill>
                            <a:schemeClr val="tx1"/>
                          </a:solidFill>
                          <a:effectLst/>
                          <a:latin typeface="Amazone" panose="03020702060507090A04" pitchFamily="66" charset="-93"/>
                        </a:rPr>
                        <a:t>tả</a:t>
                      </a:r>
                      <a:r>
                        <a:rPr lang="en-US" sz="1800" b="1" dirty="0">
                          <a:solidFill>
                            <a:schemeClr val="tx1"/>
                          </a:solidFill>
                          <a:effectLst/>
                          <a:latin typeface="Amazone" panose="03020702060507090A04" pitchFamily="66" charset="-93"/>
                        </a:rPr>
                        <a:t> (</a:t>
                      </a:r>
                      <a:r>
                        <a:rPr lang="en-US" sz="1800" b="1" dirty="0" err="1">
                          <a:solidFill>
                            <a:schemeClr val="tx1"/>
                          </a:solidFill>
                          <a:effectLst/>
                          <a:latin typeface="Amazone" panose="03020702060507090A04" pitchFamily="66" charset="-93"/>
                        </a:rPr>
                        <a:t>cột</a:t>
                      </a:r>
                      <a:r>
                        <a:rPr lang="en-US" sz="1800" b="1" dirty="0">
                          <a:solidFill>
                            <a:schemeClr val="tx1"/>
                          </a:solidFill>
                          <a:effectLst/>
                          <a:latin typeface="Amazone" panose="03020702060507090A04" pitchFamily="66" charset="-93"/>
                        </a:rPr>
                        <a:t> B)</a:t>
                      </a:r>
                      <a:endParaRPr lang="vi-VN" sz="1800" b="1" dirty="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895">
                <a:tc>
                  <a:txBody>
                    <a:bodyPr/>
                    <a:lstStyle/>
                    <a:p>
                      <a:pPr>
                        <a:lnSpc>
                          <a:spcPct val="115000"/>
                        </a:lnSpc>
                      </a:pPr>
                      <a:r>
                        <a:rPr lang="en-US" sz="1800" b="0" dirty="0">
                          <a:solidFill>
                            <a:schemeClr val="tx1"/>
                          </a:solidFill>
                          <a:effectLst/>
                          <a:latin typeface="Amazone" panose="03020702060507090A04" pitchFamily="66" charset="-93"/>
                        </a:rPr>
                        <a:t>         1. </a:t>
                      </a:r>
                      <a:r>
                        <a:rPr lang="en-US" sz="1800" b="0" dirty="0" err="1">
                          <a:solidFill>
                            <a:schemeClr val="tx1"/>
                          </a:solidFill>
                          <a:effectLst/>
                          <a:latin typeface="Amazone" panose="03020702060507090A04" pitchFamily="66" charset="-93"/>
                        </a:rPr>
                        <a:t>Hóa</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năng</a:t>
                      </a:r>
                      <a:r>
                        <a:rPr lang="en-US" sz="1800" b="0" dirty="0">
                          <a:solidFill>
                            <a:schemeClr val="tx1"/>
                          </a:solidFill>
                          <a:effectLst/>
                          <a:latin typeface="Amazone" panose="03020702060507090A04" pitchFamily="66" charset="-93"/>
                        </a:rPr>
                        <a:t> </a:t>
                      </a:r>
                      <a:endParaRPr lang="vi-VN" sz="1800" b="0" dirty="0">
                        <a:solidFill>
                          <a:schemeClr val="tx1"/>
                        </a:solidFill>
                        <a:effectLst/>
                        <a:latin typeface="Amazone" panose="03020702060507090A04" pitchFamily="66" charset="-93"/>
                        <a:ea typeface="Times New Roman" panose="02020603050405020304" pitchFamily="18"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1800" b="0">
                          <a:solidFill>
                            <a:schemeClr val="tx1"/>
                          </a:solidFill>
                          <a:effectLst/>
                          <a:latin typeface="Amazone" panose="03020702060507090A04" pitchFamily="66" charset="-93"/>
                        </a:rPr>
                        <a:t>a. Tỏa ra từ Mặt Trời, ngọn lửa, bóng đèn sợi đốt ...</a:t>
                      </a:r>
                      <a:endParaRPr lang="vi-VN" sz="1800" b="0">
                        <a:solidFill>
                          <a:schemeClr val="tx1"/>
                        </a:solidFill>
                        <a:effectLst/>
                        <a:latin typeface="Amazone" panose="03020702060507090A04" pitchFamily="66" charset="-93"/>
                        <a:ea typeface="Times New Roman" panose="02020603050405020304" pitchFamily="18"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13363">
                <a:tc>
                  <a:txBody>
                    <a:bodyPr/>
                    <a:lstStyle/>
                    <a:p>
                      <a:pPr>
                        <a:lnSpc>
                          <a:spcPct val="115000"/>
                        </a:lnSpc>
                      </a:pPr>
                      <a:r>
                        <a:rPr lang="en-US" sz="1800" b="0" dirty="0">
                          <a:solidFill>
                            <a:schemeClr val="tx1"/>
                          </a:solidFill>
                          <a:effectLst/>
                          <a:latin typeface="Amazone" panose="03020702060507090A04" pitchFamily="66" charset="-93"/>
                        </a:rPr>
                        <a:t>2. </a:t>
                      </a:r>
                      <a:r>
                        <a:rPr lang="en-US" sz="1800" b="0" dirty="0" err="1">
                          <a:solidFill>
                            <a:schemeClr val="tx1"/>
                          </a:solidFill>
                          <a:effectLst/>
                          <a:latin typeface="Amazone" panose="03020702060507090A04" pitchFamily="66" charset="-93"/>
                        </a:rPr>
                        <a:t>Nhiệt</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năng</a:t>
                      </a:r>
                      <a:r>
                        <a:rPr lang="en-US" sz="1800" b="0" dirty="0">
                          <a:solidFill>
                            <a:schemeClr val="tx1"/>
                          </a:solidFill>
                          <a:effectLst/>
                          <a:latin typeface="Amazone" panose="03020702060507090A04" pitchFamily="66" charset="-93"/>
                        </a:rPr>
                        <a:t> </a:t>
                      </a:r>
                      <a:endParaRPr lang="vi-VN" sz="1800" b="0" dirty="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1800" b="0">
                          <a:solidFill>
                            <a:schemeClr val="tx1"/>
                          </a:solidFill>
                          <a:effectLst/>
                          <a:latin typeface="Amazone" panose="03020702060507090A04" pitchFamily="66" charset="-93"/>
                        </a:rPr>
                        <a:t>b. Tạo ra từ pin, ắc quy, máy phát điện, pin mặt trời, thủy điện, sét ...</a:t>
                      </a:r>
                      <a:endParaRPr lang="vi-VN" sz="1800" b="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13363">
                <a:tc>
                  <a:txBody>
                    <a:bodyPr/>
                    <a:lstStyle/>
                    <a:p>
                      <a:pPr>
                        <a:lnSpc>
                          <a:spcPct val="115000"/>
                        </a:lnSpc>
                      </a:pPr>
                      <a:r>
                        <a:rPr lang="en-US" sz="1800" b="0" dirty="0">
                          <a:solidFill>
                            <a:schemeClr val="tx1"/>
                          </a:solidFill>
                          <a:effectLst/>
                          <a:latin typeface="Amazone" panose="03020702060507090A04" pitchFamily="66" charset="-93"/>
                        </a:rPr>
                        <a:t>3. </a:t>
                      </a:r>
                      <a:r>
                        <a:rPr lang="en-US" sz="1800" b="0" dirty="0" err="1">
                          <a:solidFill>
                            <a:schemeClr val="tx1"/>
                          </a:solidFill>
                          <a:effectLst/>
                          <a:latin typeface="Amazone" panose="03020702060507090A04" pitchFamily="66" charset="-93"/>
                        </a:rPr>
                        <a:t>Năng</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lượng</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âm</a:t>
                      </a:r>
                      <a:r>
                        <a:rPr lang="en-US" sz="1800" b="0" dirty="0">
                          <a:solidFill>
                            <a:schemeClr val="tx1"/>
                          </a:solidFill>
                          <a:effectLst/>
                          <a:latin typeface="Amazone" panose="03020702060507090A04" pitchFamily="66" charset="-93"/>
                        </a:rPr>
                        <a:t> </a:t>
                      </a:r>
                      <a:endParaRPr lang="vi-VN" sz="1800" b="0" dirty="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1800" b="0">
                          <a:solidFill>
                            <a:schemeClr val="tx1"/>
                          </a:solidFill>
                          <a:effectLst/>
                          <a:latin typeface="Amazone" panose="03020702060507090A04" pitchFamily="66" charset="-93"/>
                        </a:rPr>
                        <a:t>c. phát ra từ Mặt Trời, từ các phản ứng hóa học, từ một số loài động vật (đom đóm, sứa biển )...</a:t>
                      </a:r>
                      <a:endParaRPr lang="vi-VN" sz="1800" b="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13363">
                <a:tc>
                  <a:txBody>
                    <a:bodyPr/>
                    <a:lstStyle/>
                    <a:p>
                      <a:pPr>
                        <a:lnSpc>
                          <a:spcPct val="115000"/>
                        </a:lnSpc>
                      </a:pPr>
                      <a:r>
                        <a:rPr lang="en-US" sz="1800" b="0" dirty="0">
                          <a:solidFill>
                            <a:schemeClr val="tx1"/>
                          </a:solidFill>
                          <a:effectLst/>
                          <a:latin typeface="Amazone" panose="03020702060507090A04" pitchFamily="66" charset="-93"/>
                        </a:rPr>
                        <a:t>4. </a:t>
                      </a:r>
                      <a:r>
                        <a:rPr lang="en-US" sz="1800" b="0" dirty="0" err="1">
                          <a:solidFill>
                            <a:schemeClr val="tx1"/>
                          </a:solidFill>
                          <a:effectLst/>
                          <a:latin typeface="Amazone" panose="03020702060507090A04" pitchFamily="66" charset="-93"/>
                        </a:rPr>
                        <a:t>Điện</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năng</a:t>
                      </a:r>
                      <a:endParaRPr lang="vi-VN" sz="1800" b="0" dirty="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1800" b="0" dirty="0">
                          <a:solidFill>
                            <a:schemeClr val="tx1"/>
                          </a:solidFill>
                          <a:effectLst/>
                          <a:latin typeface="Amazone" panose="03020702060507090A04" pitchFamily="66" charset="-93"/>
                        </a:rPr>
                        <a:t>d. </a:t>
                      </a:r>
                      <a:r>
                        <a:rPr lang="en-US" sz="1800" b="0" dirty="0" err="1">
                          <a:solidFill>
                            <a:schemeClr val="tx1"/>
                          </a:solidFill>
                          <a:effectLst/>
                          <a:latin typeface="Amazone" panose="03020702060507090A04" pitchFamily="66" charset="-93"/>
                        </a:rPr>
                        <a:t>lưu</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trữ</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trong</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các</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hóa</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chất</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tạo</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thành</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vật</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trong</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thực</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phẩm</a:t>
                      </a:r>
                      <a:r>
                        <a:rPr lang="en-US" sz="1800" b="0" dirty="0">
                          <a:solidFill>
                            <a:schemeClr val="tx1"/>
                          </a:solidFill>
                          <a:effectLst/>
                          <a:latin typeface="Amazone" panose="03020702060507090A04" pitchFamily="66" charset="-93"/>
                        </a:rPr>
                        <a:t>, pin, </a:t>
                      </a:r>
                      <a:r>
                        <a:rPr lang="en-US" sz="1800" b="0" dirty="0" err="1">
                          <a:solidFill>
                            <a:schemeClr val="tx1"/>
                          </a:solidFill>
                          <a:effectLst/>
                          <a:latin typeface="Amazone" panose="03020702060507090A04" pitchFamily="66" charset="-93"/>
                        </a:rPr>
                        <a:t>nến</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diêm</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pháo</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hoa</a:t>
                      </a:r>
                      <a:r>
                        <a:rPr lang="en-US" sz="1800" b="0" dirty="0">
                          <a:solidFill>
                            <a:schemeClr val="tx1"/>
                          </a:solidFill>
                          <a:effectLst/>
                          <a:latin typeface="Amazone" panose="03020702060507090A04" pitchFamily="66" charset="-93"/>
                        </a:rPr>
                        <a:t> ...)</a:t>
                      </a:r>
                      <a:endParaRPr lang="vi-VN" sz="1800" b="0" dirty="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3363">
                <a:tc>
                  <a:txBody>
                    <a:bodyPr/>
                    <a:lstStyle/>
                    <a:p>
                      <a:pPr>
                        <a:lnSpc>
                          <a:spcPct val="115000"/>
                        </a:lnSpc>
                      </a:pPr>
                      <a:r>
                        <a:rPr lang="en-US" sz="1800" b="0">
                          <a:solidFill>
                            <a:schemeClr val="tx1"/>
                          </a:solidFill>
                          <a:effectLst/>
                          <a:latin typeface="Amazone" panose="03020702060507090A04" pitchFamily="66" charset="-93"/>
                        </a:rPr>
                        <a:t>5. Quang năng</a:t>
                      </a:r>
                      <a:endParaRPr lang="vi-VN" sz="1800" b="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n-US" sz="1800" b="0" dirty="0">
                          <a:solidFill>
                            <a:schemeClr val="tx1"/>
                          </a:solidFill>
                          <a:effectLst/>
                          <a:latin typeface="Amazone" panose="03020702060507090A04" pitchFamily="66" charset="-93"/>
                        </a:rPr>
                        <a:t>e. </a:t>
                      </a:r>
                      <a:r>
                        <a:rPr lang="en-US" sz="1800" b="0" dirty="0" err="1">
                          <a:solidFill>
                            <a:schemeClr val="tx1"/>
                          </a:solidFill>
                          <a:effectLst/>
                          <a:latin typeface="Amazone" panose="03020702060507090A04" pitchFamily="66" charset="-93"/>
                        </a:rPr>
                        <a:t>được</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lan</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truyền</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từ</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một</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nguồn</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phát</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âm</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dây</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đàn</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mặt</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trống</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màng</a:t>
                      </a:r>
                      <a:r>
                        <a:rPr lang="en-US" sz="1800" b="0" dirty="0">
                          <a:solidFill>
                            <a:schemeClr val="tx1"/>
                          </a:solidFill>
                          <a:effectLst/>
                          <a:latin typeface="Amazone" panose="03020702060507090A04" pitchFamily="66" charset="-93"/>
                        </a:rPr>
                        <a:t> </a:t>
                      </a:r>
                      <a:r>
                        <a:rPr lang="en-US" sz="1800" b="0" dirty="0" err="1">
                          <a:solidFill>
                            <a:schemeClr val="tx1"/>
                          </a:solidFill>
                          <a:effectLst/>
                          <a:latin typeface="Amazone" panose="03020702060507090A04" pitchFamily="66" charset="-93"/>
                        </a:rPr>
                        <a:t>loa</a:t>
                      </a:r>
                      <a:r>
                        <a:rPr lang="en-US" sz="1800" b="0" dirty="0">
                          <a:solidFill>
                            <a:schemeClr val="tx1"/>
                          </a:solidFill>
                          <a:effectLst/>
                          <a:latin typeface="Amazone" panose="03020702060507090A04" pitchFamily="66" charset="-93"/>
                        </a:rPr>
                        <a:t>...) </a:t>
                      </a:r>
                      <a:endParaRPr lang="vi-VN" sz="1800" b="0" dirty="0">
                        <a:solidFill>
                          <a:schemeClr val="tx1"/>
                        </a:solidFill>
                        <a:effectLst/>
                        <a:latin typeface="Amazone" panose="03020702060507090A04" pitchFamily="66" charset="-93"/>
                        <a:ea typeface="Calibri" panose="020F0502020204030204" pitchFamily="34" charset="0"/>
                        <a:cs typeface="Times New Roman" panose="02020603050405020304" pitchFamily="18" charset="0"/>
                      </a:endParaRPr>
                    </a:p>
                  </a:txBody>
                  <a:tcPr marL="51434" marR="514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699"/>
                                        </p:tgtEl>
                                        <p:attrNameLst>
                                          <p:attrName>style.visibility</p:attrName>
                                        </p:attrNameLst>
                                      </p:cBhvr>
                                      <p:to>
                                        <p:strVal val="visible"/>
                                      </p:to>
                                    </p:set>
                                    <p:animEffect transition="in" filter="wipe(down)">
                                      <p:cBhvr>
                                        <p:cTn id="14" dur="500"/>
                                        <p:tgtEl>
                                          <p:spTgt spid="29699"/>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699"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805" y="2499742"/>
            <a:ext cx="6246389" cy="2781578"/>
          </a:xfrm>
          <a:prstGeom prst="rect">
            <a:avLst/>
          </a:prstGeom>
        </p:spPr>
      </p:pic>
      <p:grpSp>
        <p:nvGrpSpPr>
          <p:cNvPr id="8" name="组合 7"/>
          <p:cNvGrpSpPr/>
          <p:nvPr/>
        </p:nvGrpSpPr>
        <p:grpSpPr>
          <a:xfrm>
            <a:off x="2195736" y="-39334"/>
            <a:ext cx="5616624" cy="2083190"/>
            <a:chOff x="2195736" y="-39334"/>
            <a:chExt cx="5616624" cy="2083190"/>
          </a:xfrm>
        </p:grpSpPr>
        <p:sp>
          <p:nvSpPr>
            <p:cNvPr id="7" name="任意多边形 6"/>
            <p:cNvSpPr/>
            <p:nvPr/>
          </p:nvSpPr>
          <p:spPr>
            <a:xfrm>
              <a:off x="3513909"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cs typeface="+mn-ea"/>
                <a:sym typeface="+mn-lt"/>
              </a:endParaRPr>
            </a:p>
          </p:txBody>
        </p:sp>
        <p:sp>
          <p:nvSpPr>
            <p:cNvPr id="4" name="矩形 3"/>
            <p:cNvSpPr/>
            <p:nvPr/>
          </p:nvSpPr>
          <p:spPr>
            <a:xfrm>
              <a:off x="2195736" y="1214846"/>
              <a:ext cx="5616624" cy="8290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30000"/>
                </a:lnSpc>
                <a:defRPr/>
              </a:pPr>
              <a:r>
                <a:rPr lang="en-US" altLang="zh-CN" sz="4000" b="1" kern="0" dirty="0">
                  <a:solidFill>
                    <a:srgbClr val="FF0000"/>
                  </a:solidFill>
                  <a:latin typeface="#9Slide03 AmpleSoft" panose="02000000000000000000" pitchFamily="2" charset="-93"/>
                  <a:ea typeface=".黑体-日本语" panose="02000500000000000000" pitchFamily="2" charset="-122"/>
                  <a:cs typeface=".黑体-日本语" panose="02000500000000000000" pitchFamily="2" charset="-122"/>
                  <a:sym typeface="+mn-lt"/>
                </a:rPr>
                <a:t>I. </a:t>
              </a:r>
              <a:r>
                <a:rPr lang="en-US" altLang="zh-CN" sz="4000"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Nhận</a:t>
              </a:r>
              <a:r>
                <a:rPr lang="en-US" altLang="zh-CN" sz="4000"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biết</a:t>
              </a:r>
              <a:r>
                <a:rPr lang="en-US" altLang="zh-CN" sz="4000"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năng</a:t>
              </a:r>
              <a:r>
                <a:rPr lang="en-US" altLang="zh-CN" sz="4000"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000" b="1" kern="0" dirty="0" err="1">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rPr>
                <a:t>lượng</a:t>
              </a:r>
              <a:endParaRPr lang="zh-CN" altLang="en-US" sz="4000" b="1" kern="0" dirty="0">
                <a:solidFill>
                  <a:srgbClr val="FF0000"/>
                </a:solidFill>
                <a:latin typeface="Amazone" panose="03020702060507090A04" pitchFamily="66" charset="-93"/>
                <a:ea typeface=".黑体-日本语" panose="02000500000000000000" pitchFamily="2" charset="-122"/>
                <a:cs typeface=".黑体-日本语" panose="02000500000000000000" pitchFamily="2" charset="-122"/>
                <a:sym typeface="+mn-lt"/>
              </a:endParaRPr>
            </a:p>
          </p:txBody>
        </p:sp>
        <p:sp>
          <p:nvSpPr>
            <p:cNvPr id="5" name="椭圆 4"/>
            <p:cNvSpPr/>
            <p:nvPr/>
          </p:nvSpPr>
          <p:spPr>
            <a:xfrm>
              <a:off x="3419872" y="1112854"/>
              <a:ext cx="216000" cy="216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5783349" y="1106846"/>
              <a:ext cx="216000" cy="216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268760" y="-2377452"/>
            <a:ext cx="12889432" cy="8170212"/>
          </a:xfrm>
          <a:prstGeom prst="rect">
            <a:avLst/>
          </a:prstGeom>
        </p:spPr>
      </p:pic>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0671" b="24053"/>
          <a:stretch>
            <a:fillRect/>
          </a:stretch>
        </p:blipFill>
        <p:spPr>
          <a:xfrm flipH="1">
            <a:off x="-11956" y="3723878"/>
            <a:ext cx="9144000" cy="1814452"/>
          </a:xfrm>
          <a:prstGeom prst="rect">
            <a:avLst/>
          </a:prstGeom>
        </p:spPr>
      </p:pic>
      <p:sp>
        <p:nvSpPr>
          <p:cNvPr id="2" name="Cloud 1">
            <a:extLst>
              <a:ext uri="{FF2B5EF4-FFF2-40B4-BE49-F238E27FC236}">
                <a16:creationId xmlns:a16="http://schemas.microsoft.com/office/drawing/2014/main" id="{DAF348B4-FFAA-4AC1-A33A-A95E47953A63}"/>
              </a:ext>
            </a:extLst>
          </p:cNvPr>
          <p:cNvSpPr/>
          <p:nvPr/>
        </p:nvSpPr>
        <p:spPr>
          <a:xfrm>
            <a:off x="1547664" y="942836"/>
            <a:ext cx="6624736" cy="29250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Quan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sát</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các</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hình</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ảnh</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sau</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và</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hãy</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chỉ</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ra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các</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dạng</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năng</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lượng</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xuất</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hiện</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trong</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những</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hiện</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tượng</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ở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hình</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 </a:t>
            </a:r>
            <a:r>
              <a:rPr lang="en-US" altLang="zh-CN" sz="3200" dirty="0" err="1">
                <a:solidFill>
                  <a:schemeClr val="tx1"/>
                </a:solidFill>
                <a:latin typeface="Amazone" panose="03020702060507090A04" pitchFamily="66" charset="-93"/>
                <a:ea typeface="新蒂小丸子" panose="03000600000000000000" pitchFamily="66" charset="-122"/>
                <a:cs typeface="+mn-ea"/>
                <a:sym typeface="+mn-lt"/>
              </a:rPr>
              <a:t>bên</a:t>
            </a:r>
            <a:r>
              <a:rPr lang="en-US" altLang="zh-CN" sz="3200" dirty="0">
                <a:solidFill>
                  <a:schemeClr val="tx1"/>
                </a:solidFill>
                <a:latin typeface="Amazone" panose="03020702060507090A04" pitchFamily="66" charset="-93"/>
                <a:ea typeface="新蒂小丸子" panose="03000600000000000000" pitchFamily="66" charset="-122"/>
                <a:cs typeface="+mn-ea"/>
                <a:sym typeface="+mn-lt"/>
              </a:rPr>
              <a:t>.</a:t>
            </a:r>
            <a:endParaRPr lang="zh-CN" altLang="en-US" sz="3200" dirty="0">
              <a:solidFill>
                <a:schemeClr val="tx1"/>
              </a:solidFill>
              <a:latin typeface="Amazone" panose="03020702060507090A04" pitchFamily="66" charset="-93"/>
              <a:ea typeface="新蒂小丸子" panose="03000600000000000000" pitchFamily="66"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1698" y="2571749"/>
            <a:ext cx="1724467" cy="2058709"/>
          </a:xfrm>
          <a:prstGeom prst="rect">
            <a:avLst/>
          </a:prstGeom>
        </p:spPr>
      </p:pic>
      <p:pic>
        <p:nvPicPr>
          <p:cNvPr id="4" name="Picture 3">
            <a:extLst>
              <a:ext uri="{FF2B5EF4-FFF2-40B4-BE49-F238E27FC236}">
                <a16:creationId xmlns:a16="http://schemas.microsoft.com/office/drawing/2014/main" id="{3B0B673D-A1BA-4626-BDF7-538F2A24D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1" y="915566"/>
            <a:ext cx="3024336" cy="3161332"/>
          </a:xfrm>
          <a:prstGeom prst="rect">
            <a:avLst/>
          </a:prstGeom>
        </p:spPr>
      </p:pic>
      <p:pic>
        <p:nvPicPr>
          <p:cNvPr id="7" name="Picture 6">
            <a:extLst>
              <a:ext uri="{FF2B5EF4-FFF2-40B4-BE49-F238E27FC236}">
                <a16:creationId xmlns:a16="http://schemas.microsoft.com/office/drawing/2014/main" id="{635DA492-5373-4D75-BE71-BBEEE4186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915566"/>
            <a:ext cx="3168352" cy="31672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2000" fill="hold"/>
                                        <p:tgtEl>
                                          <p:spTgt spid="45"/>
                                        </p:tgtEl>
                                        <p:attrNameLst>
                                          <p:attrName>ppt_x</p:attrName>
                                        </p:attrNameLst>
                                      </p:cBhvr>
                                      <p:tavLst>
                                        <p:tav tm="0">
                                          <p:val>
                                            <p:strVal val="1+#ppt_w/2"/>
                                          </p:val>
                                        </p:tav>
                                        <p:tav tm="100000">
                                          <p:val>
                                            <p:strVal val="#ppt_x"/>
                                          </p:val>
                                        </p:tav>
                                      </p:tavLst>
                                    </p:anim>
                                    <p:anim calcmode="lin" valueType="num">
                                      <p:cBhvr additive="base">
                                        <p:cTn id="8" dur="20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191214" y="-135420"/>
            <a:ext cx="8761571" cy="5278920"/>
          </a:xfrm>
          <a:prstGeom prst="rect">
            <a:avLst/>
          </a:prstGeom>
          <a:noFill/>
          <a:ln w="9525">
            <a:noFill/>
          </a:ln>
        </p:spPr>
      </p:pic>
      <p:sp>
        <p:nvSpPr>
          <p:cNvPr id="5128" name="文本框 5127"/>
          <p:cNvSpPr txBox="1"/>
          <p:nvPr/>
        </p:nvSpPr>
        <p:spPr>
          <a:xfrm>
            <a:off x="1093322" y="1711087"/>
            <a:ext cx="7152786" cy="830997"/>
          </a:xfrm>
          <a:prstGeom prst="rect">
            <a:avLst/>
          </a:prstGeom>
          <a:noFill/>
          <a:ln w="9525">
            <a:noFill/>
          </a:ln>
        </p:spPr>
        <p:txBody>
          <a:bodyPr wrap="square">
            <a:spAutoFit/>
          </a:bodyPr>
          <a:lstStyle/>
          <a:p>
            <a:pPr marL="248168" indent="-248168" defTabSz="814474">
              <a:spcBef>
                <a:spcPct val="50000"/>
              </a:spcBef>
              <a:buFontTx/>
              <a:buChar char="-"/>
            </a:pP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Trong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cuộc</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sống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hằng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ngày</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chúng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ta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có</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thể</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nhận</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ra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nhờ</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các</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biểu</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hiện</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của</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2400" dirty="0" err="1">
                <a:latin typeface="Amazone" panose="03020702060507090A04" pitchFamily="66" charset="-93"/>
                <a:ea typeface="ZapfChancery-Medium" panose="00000400000000000000" pitchFamily="2" charset="-93"/>
                <a:cs typeface="ZapfChancery-Medium" panose="00000400000000000000" pitchFamily="2" charset="-93"/>
              </a:rPr>
              <a:t>nó</a:t>
            </a:r>
            <a:r>
              <a:rPr lang="en-US" altLang="zh-CN" sz="2400" dirty="0">
                <a:latin typeface="Amazone" panose="03020702060507090A04" pitchFamily="66" charset="-93"/>
                <a:ea typeface="ZapfChancery-Medium" panose="00000400000000000000" pitchFamily="2" charset="-93"/>
                <a:cs typeface="ZapfChancery-Medium" panose="00000400000000000000" pitchFamily="2" charset="-93"/>
              </a:rPr>
              <a:t>.</a:t>
            </a:r>
          </a:p>
        </p:txBody>
      </p:sp>
      <p:sp>
        <p:nvSpPr>
          <p:cNvPr id="5129" name="文本框 5128"/>
          <p:cNvSpPr txBox="1"/>
          <p:nvPr/>
        </p:nvSpPr>
        <p:spPr>
          <a:xfrm>
            <a:off x="1894690" y="1007435"/>
            <a:ext cx="5354617" cy="584775"/>
          </a:xfrm>
          <a:prstGeom prst="rect">
            <a:avLst/>
          </a:prstGeom>
          <a:noFill/>
          <a:ln w="9525">
            <a:noFill/>
          </a:ln>
        </p:spPr>
        <p:txBody>
          <a:bodyPr>
            <a:spAutoFit/>
          </a:bodyPr>
          <a:lstStyle/>
          <a:p>
            <a:pPr defTabSz="814474">
              <a:spcBef>
                <a:spcPct val="50000"/>
              </a:spcBef>
            </a:pPr>
            <a:r>
              <a:rPr lang="en-US" altLang="zh-CN" sz="3200" b="1" dirty="0">
                <a:solidFill>
                  <a:srgbClr val="FF0000"/>
                </a:solidFill>
                <a:latin typeface="#9Slide03 AmpleSoft Bold" panose="02000000000000000000" pitchFamily="2" charset="-93"/>
                <a:ea typeface="ZapfChancery-Medium" panose="00000400000000000000" pitchFamily="2" charset="-93"/>
                <a:cs typeface="ZapfChancery-Medium" panose="00000400000000000000" pitchFamily="2" charset="-93"/>
              </a:rPr>
              <a:t>I</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32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Nhận</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32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biết</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32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năng</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 </a:t>
            </a:r>
            <a:r>
              <a:rPr lang="en-US" altLang="zh-CN" sz="3200" b="1" dirty="0" err="1">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lượng</a:t>
            </a:r>
            <a:r>
              <a:rPr lang="en-US" altLang="zh-CN"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rPr>
              <a:t>:</a:t>
            </a:r>
            <a:endParaRPr lang="zh-CN" altLang="en-US" sz="3200" b="1" dirty="0">
              <a:solidFill>
                <a:srgbClr val="FF0000"/>
              </a:solidFill>
              <a:latin typeface="Amazone" panose="03020702060507090A04" pitchFamily="66" charset="-93"/>
              <a:ea typeface="ZapfChancery-Medium" panose="00000400000000000000" pitchFamily="2" charset="-93"/>
              <a:cs typeface="ZapfChancery-Medium" panose="00000400000000000000" pitchFamily="2" charset="-93"/>
            </a:endParaRPr>
          </a:p>
        </p:txBody>
      </p:sp>
      <p:pic>
        <p:nvPicPr>
          <p:cNvPr id="3" name="Graphic 2" descr="Teacher">
            <a:extLst>
              <a:ext uri="{FF2B5EF4-FFF2-40B4-BE49-F238E27FC236}">
                <a16:creationId xmlns:a16="http://schemas.microsoft.com/office/drawing/2014/main" id="{F4A161AA-D4AB-4F18-92AF-3F93F33566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1640" y="1095870"/>
            <a:ext cx="496340" cy="49634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5129">
                                            <p:txEl>
                                              <p:pRg st="0" end="0"/>
                                            </p:txEl>
                                          </p:spTgt>
                                        </p:tgtEl>
                                        <p:attrNameLst>
                                          <p:attrName>style.visibility</p:attrName>
                                        </p:attrNameLst>
                                      </p:cBhvr>
                                      <p:to>
                                        <p:strVal val="visible"/>
                                      </p:to>
                                    </p:set>
                                    <p:anim calcmode="discrete" valueType="clr">
                                      <p:cBhvr override="childStyle">
                                        <p:cTn id="13" dur="80"/>
                                        <p:tgtEl>
                                          <p:spTgt spid="512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12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5129">
                                            <p:txEl>
                                              <p:pRg st="0" end="0"/>
                                            </p:txEl>
                                          </p:spTgt>
                                        </p:tgtEl>
                                        <p:attrNameLst>
                                          <p:attrName>fill.type</p:attrName>
                                        </p:attrNameLst>
                                      </p:cBhvr>
                                      <p:to>
                                        <p:strVal val="solid"/>
                                      </p:to>
                                    </p:set>
                                  </p:childTnLst>
                                </p:cTn>
                              </p:par>
                            </p:childTnLst>
                          </p:cTn>
                        </p:par>
                        <p:par>
                          <p:cTn id="16" fill="hold">
                            <p:stCondLst>
                              <p:cond delay="184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5128">
                                            <p:txEl>
                                              <p:pRg st="0" end="0"/>
                                            </p:txEl>
                                          </p:spTgt>
                                        </p:tgtEl>
                                        <p:attrNameLst>
                                          <p:attrName>style.visibility</p:attrName>
                                        </p:attrNameLst>
                                      </p:cBhvr>
                                      <p:to>
                                        <p:strVal val="visible"/>
                                      </p:to>
                                    </p:set>
                                    <p:anim calcmode="discrete" valueType="clr">
                                      <p:cBhvr override="childStyle">
                                        <p:cTn id="19" dur="80"/>
                                        <p:tgtEl>
                                          <p:spTgt spid="51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12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512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allAtOnce"/>
      <p:bldP spid="512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49" y="2610775"/>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54"/>
            <a:ext cx="2222512" cy="1967878"/>
          </a:xfrm>
          <a:prstGeom prst="rect">
            <a:avLst/>
          </a:prstGeom>
        </p:spPr>
      </p:pic>
      <p:grpSp>
        <p:nvGrpSpPr>
          <p:cNvPr id="8" name="组合 7"/>
          <p:cNvGrpSpPr/>
          <p:nvPr/>
        </p:nvGrpSpPr>
        <p:grpSpPr>
          <a:xfrm>
            <a:off x="1964805" y="-39334"/>
            <a:ext cx="5256584" cy="2225671"/>
            <a:chOff x="2568386" y="-39334"/>
            <a:chExt cx="5256584" cy="2225671"/>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cs typeface="+mn-ea"/>
                <a:sym typeface="+mn-lt"/>
              </a:endParaRPr>
            </a:p>
          </p:txBody>
        </p:sp>
        <p:sp>
          <p:nvSpPr>
            <p:cNvPr id="4" name="矩形 3"/>
            <p:cNvSpPr/>
            <p:nvPr/>
          </p:nvSpPr>
          <p:spPr>
            <a:xfrm>
              <a:off x="2568386" y="1283654"/>
              <a:ext cx="5256584" cy="902683"/>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30000"/>
                </a:lnSpc>
                <a:defRPr/>
              </a:pPr>
              <a:r>
                <a:rPr lang="en-US" altLang="zh-CN" sz="4400" b="1" kern="0" dirty="0">
                  <a:solidFill>
                    <a:srgbClr val="00B0F0"/>
                  </a:solidFill>
                  <a:latin typeface="#9Slide03 AmpleSoft" panose="02000000000000000000" pitchFamily="2" charset="-93"/>
                  <a:ea typeface=".黑体-日本语" panose="02000500000000000000" pitchFamily="2" charset="-122"/>
                  <a:cs typeface=".黑体-日本语" panose="02000500000000000000" pitchFamily="2" charset="-122"/>
                  <a:sym typeface="+mn-lt"/>
                </a:rPr>
                <a:t>II. </a:t>
              </a:r>
              <a:r>
                <a:rPr lang="en-US" altLang="zh-CN" sz="4400" b="1" kern="0" dirty="0" err="1">
                  <a:solidFill>
                    <a:srgbClr val="00B0F0"/>
                  </a:solidFill>
                  <a:latin typeface="Amazone" panose="03020702060507090A04" pitchFamily="66" charset="-93"/>
                  <a:ea typeface=".黑体-日本语" panose="02000500000000000000" pitchFamily="2" charset="-122"/>
                  <a:cs typeface=".黑体-日本语" panose="02000500000000000000" pitchFamily="2" charset="-122"/>
                  <a:sym typeface="+mn-lt"/>
                </a:rPr>
                <a:t>Các</a:t>
              </a:r>
              <a:r>
                <a:rPr lang="en-US" altLang="zh-CN" sz="4400" b="1" kern="0" dirty="0">
                  <a:solidFill>
                    <a:srgbClr val="00B0F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400" b="1" kern="0" dirty="0" err="1">
                  <a:solidFill>
                    <a:srgbClr val="00B0F0"/>
                  </a:solidFill>
                  <a:latin typeface="Amazone" panose="03020702060507090A04" pitchFamily="66" charset="-93"/>
                  <a:ea typeface=".黑体-日本语" panose="02000500000000000000" pitchFamily="2" charset="-122"/>
                  <a:cs typeface=".黑体-日本语" panose="02000500000000000000" pitchFamily="2" charset="-122"/>
                  <a:sym typeface="+mn-lt"/>
                </a:rPr>
                <a:t>dạng</a:t>
              </a:r>
              <a:r>
                <a:rPr lang="en-US" altLang="zh-CN" sz="4400" b="1" kern="0" dirty="0">
                  <a:solidFill>
                    <a:srgbClr val="00B0F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400" b="1" kern="0" dirty="0" err="1">
                  <a:solidFill>
                    <a:srgbClr val="00B0F0"/>
                  </a:solidFill>
                  <a:latin typeface="Amazone" panose="03020702060507090A04" pitchFamily="66" charset="-93"/>
                  <a:ea typeface=".黑体-日本语" panose="02000500000000000000" pitchFamily="2" charset="-122"/>
                  <a:cs typeface=".黑体-日本语" panose="02000500000000000000" pitchFamily="2" charset="-122"/>
                  <a:sym typeface="+mn-lt"/>
                </a:rPr>
                <a:t>năng</a:t>
              </a:r>
              <a:r>
                <a:rPr lang="en-US" altLang="zh-CN" sz="4400" b="1" kern="0" dirty="0">
                  <a:solidFill>
                    <a:srgbClr val="00B0F0"/>
                  </a:solidFill>
                  <a:latin typeface="Amazone" panose="03020702060507090A04" pitchFamily="66" charset="-93"/>
                  <a:ea typeface=".黑体-日本语" panose="02000500000000000000" pitchFamily="2" charset="-122"/>
                  <a:cs typeface=".黑体-日本语" panose="02000500000000000000" pitchFamily="2" charset="-122"/>
                  <a:sym typeface="+mn-lt"/>
                </a:rPr>
                <a:t> </a:t>
              </a:r>
              <a:r>
                <a:rPr lang="en-US" altLang="zh-CN" sz="4400" b="1" kern="0" dirty="0" err="1">
                  <a:solidFill>
                    <a:srgbClr val="00B0F0"/>
                  </a:solidFill>
                  <a:latin typeface="Amazone" panose="03020702060507090A04" pitchFamily="66" charset="-93"/>
                  <a:ea typeface=".黑体-日本语" panose="02000500000000000000" pitchFamily="2" charset="-122"/>
                  <a:cs typeface=".黑体-日本语" panose="02000500000000000000" pitchFamily="2" charset="-122"/>
                  <a:sym typeface="+mn-lt"/>
                </a:rPr>
                <a:t>lượng</a:t>
              </a:r>
              <a:endParaRPr lang="zh-CN" altLang="en-US" sz="4400" b="1" kern="0" dirty="0">
                <a:solidFill>
                  <a:srgbClr val="00B0F0"/>
                </a:solidFill>
                <a:latin typeface="Amazone" panose="03020702060507090A04" pitchFamily="66" charset="-93"/>
                <a:ea typeface=".黑体-日本语" panose="02000500000000000000" pitchFamily="2" charset="-122"/>
                <a:cs typeface=".黑体-日本语" panose="02000500000000000000" pitchFamily="2" charset="-122"/>
                <a:sym typeface="+mn-lt"/>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cs typeface="+mn-ea"/>
                <a:sym typeface="+mn-lt"/>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51" y="3408504"/>
            <a:ext cx="2203537" cy="19205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E519008B-7D80-4320-BCB1-776F4548FD67}"/>
              </a:ext>
            </a:extLst>
          </p:cNvPr>
          <p:cNvPicPr>
            <a:picLocks noChangeAspect="1"/>
          </p:cNvPicPr>
          <p:nvPr/>
        </p:nvPicPr>
        <p:blipFill>
          <a:blip r:embed="rId2"/>
          <a:stretch>
            <a:fillRect/>
          </a:stretch>
        </p:blipFill>
        <p:spPr>
          <a:xfrm>
            <a:off x="272511" y="-47394"/>
            <a:ext cx="8442957" cy="5401149"/>
          </a:xfrm>
          <a:prstGeom prst="rect">
            <a:avLst/>
          </a:prstGeom>
          <a:noFill/>
          <a:ln w="9525">
            <a:noFill/>
          </a:ln>
        </p:spPr>
      </p:pic>
      <p:sp>
        <p:nvSpPr>
          <p:cNvPr id="4" name="矩形 1">
            <a:extLst>
              <a:ext uri="{FF2B5EF4-FFF2-40B4-BE49-F238E27FC236}">
                <a16:creationId xmlns:a16="http://schemas.microsoft.com/office/drawing/2014/main" id="{84FE3D6F-0188-4622-A5A0-31BFD2BFE7B4}"/>
              </a:ext>
            </a:extLst>
          </p:cNvPr>
          <p:cNvSpPr/>
          <p:nvPr/>
        </p:nvSpPr>
        <p:spPr>
          <a:xfrm>
            <a:off x="2647200" y="1727442"/>
            <a:ext cx="5081215" cy="760465"/>
          </a:xfrm>
          <a:prstGeom prst="rect">
            <a:avLst/>
          </a:prstGeom>
        </p:spPr>
        <p:txBody>
          <a:bodyPr wrap="square">
            <a:spAutoFit/>
          </a:bodyPr>
          <a:lstStyle/>
          <a:p>
            <a:pPr algn="just"/>
            <a:r>
              <a:rPr lang="vi-VN" sz="2171" dirty="0">
                <a:solidFill>
                  <a:srgbClr val="333333"/>
                </a:solidFill>
                <a:latin typeface="Amazone" panose="03020702060507090A04" pitchFamily="66" charset="-93"/>
                <a:ea typeface="SVN-Wednesday" panose="02000603000000000000" pitchFamily="50" charset="0"/>
                <a:cs typeface="Times New Roman" panose="02020603050405020304" pitchFamily="18" charset="0"/>
              </a:rPr>
              <a:t>- Vật chuyển động càng nhanh thì động năng càng lớn và ngược lại.</a:t>
            </a:r>
            <a:endParaRPr lang="vi-VN" sz="2171" dirty="0">
              <a:latin typeface="Amazone" panose="03020702060507090A04" pitchFamily="66" charset="-93"/>
              <a:ea typeface="SVN-Wednesday" panose="02000603000000000000" pitchFamily="50" charset="0"/>
              <a:cs typeface="Times New Roman" panose="02020603050405020304" pitchFamily="18" charset="0"/>
            </a:endParaRPr>
          </a:p>
        </p:txBody>
      </p:sp>
      <p:sp>
        <p:nvSpPr>
          <p:cNvPr id="5" name="TextBox 4">
            <a:extLst>
              <a:ext uri="{FF2B5EF4-FFF2-40B4-BE49-F238E27FC236}">
                <a16:creationId xmlns:a16="http://schemas.microsoft.com/office/drawing/2014/main" id="{A76A988F-D71C-4AE9-9C7B-6B93462E1D3C}"/>
              </a:ext>
            </a:extLst>
          </p:cNvPr>
          <p:cNvSpPr txBox="1"/>
          <p:nvPr/>
        </p:nvSpPr>
        <p:spPr>
          <a:xfrm rot="19262744">
            <a:off x="927534" y="976350"/>
            <a:ext cx="1504801" cy="1295098"/>
          </a:xfrm>
          <a:prstGeom prst="rect">
            <a:avLst/>
          </a:prstGeom>
          <a:noFill/>
        </p:spPr>
        <p:txBody>
          <a:bodyPr wrap="square" rtlCol="0">
            <a:spAutoFit/>
          </a:bodyPr>
          <a:lstStyle/>
          <a:p>
            <a:pPr algn="ctr"/>
            <a:r>
              <a:rPr lang="vi-VN" sz="3908" b="1" dirty="0">
                <a:solidFill>
                  <a:srgbClr val="00B050"/>
                </a:solidFill>
                <a:effectLst>
                  <a:outerShdw blurRad="38100" dist="38100" dir="2700000" algn="tl">
                    <a:srgbClr val="000000">
                      <a:alpha val="43137"/>
                    </a:srgbClr>
                  </a:outerShdw>
                </a:effectLst>
                <a:latin typeface="Amazone" panose="03020702060507090A04" pitchFamily="66" charset="-93"/>
                <a:ea typeface="SVN-Wednesday" panose="02000603000000000000" pitchFamily="50" charset="0"/>
                <a:cs typeface="Times New Roman" panose="02020603050405020304" pitchFamily="18" charset="0"/>
              </a:rPr>
              <a:t>Động năng</a:t>
            </a:r>
          </a:p>
        </p:txBody>
      </p:sp>
      <p:sp>
        <p:nvSpPr>
          <p:cNvPr id="6" name="TextBox 5">
            <a:extLst>
              <a:ext uri="{FF2B5EF4-FFF2-40B4-BE49-F238E27FC236}">
                <a16:creationId xmlns:a16="http://schemas.microsoft.com/office/drawing/2014/main" id="{BD5B27F5-A102-4D9D-A696-5F472816D6D7}"/>
              </a:ext>
            </a:extLst>
          </p:cNvPr>
          <p:cNvSpPr txBox="1"/>
          <p:nvPr/>
        </p:nvSpPr>
        <p:spPr>
          <a:xfrm>
            <a:off x="2774032" y="1287138"/>
            <a:ext cx="5081215" cy="426399"/>
          </a:xfrm>
          <a:prstGeom prst="rect">
            <a:avLst/>
          </a:prstGeom>
          <a:noFill/>
        </p:spPr>
        <p:txBody>
          <a:bodyPr wrap="square" rtlCol="0">
            <a:spAutoFit/>
          </a:bodyPr>
          <a:lstStyle/>
          <a:p>
            <a:r>
              <a:rPr lang="vi-VN" sz="2171" dirty="0">
                <a:solidFill>
                  <a:srgbClr val="333333"/>
                </a:solidFill>
                <a:latin typeface="Amazone" panose="03020702060507090A04" pitchFamily="66" charset="-93"/>
                <a:cs typeface="Times New Roman" panose="02020603050405020304" pitchFamily="18" charset="0"/>
              </a:rPr>
              <a:t>- Là dạng năng lượng do chuyển động mà có</a:t>
            </a:r>
            <a:endParaRPr lang="vi-VN" sz="2171" dirty="0">
              <a:latin typeface="Amazone" panose="03020702060507090A04" pitchFamily="66" charset="-93"/>
              <a:cs typeface="Times New Roman" panose="02020603050405020304" pitchFamily="18" charset="0"/>
            </a:endParaRPr>
          </a:p>
        </p:txBody>
      </p:sp>
      <p:pic>
        <p:nvPicPr>
          <p:cNvPr id="7" name="Picture 6">
            <a:extLst>
              <a:ext uri="{FF2B5EF4-FFF2-40B4-BE49-F238E27FC236}">
                <a16:creationId xmlns:a16="http://schemas.microsoft.com/office/drawing/2014/main" id="{4F5EA068-DE4A-4EED-896A-F937BF251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8550" y="2503187"/>
            <a:ext cx="3439591" cy="1934771"/>
          </a:xfrm>
          <a:prstGeom prst="rect">
            <a:avLst/>
          </a:prstGeom>
        </p:spPr>
      </p:pic>
    </p:spTree>
    <p:extLst>
      <p:ext uri="{BB962C8B-B14F-4D97-AF65-F5344CB8AC3E}">
        <p14:creationId xmlns:p14="http://schemas.microsoft.com/office/powerpoint/2010/main" val="1272956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111" descr="PPT素材-11">
            <a:extLst>
              <a:ext uri="{FF2B5EF4-FFF2-40B4-BE49-F238E27FC236}">
                <a16:creationId xmlns:a16="http://schemas.microsoft.com/office/drawing/2014/main" id="{BB9EB784-66E4-4EDB-B1D7-5A969B87FF34}"/>
              </a:ext>
            </a:extLst>
          </p:cNvPr>
          <p:cNvPicPr>
            <a:picLocks noChangeAspect="1"/>
          </p:cNvPicPr>
          <p:nvPr/>
        </p:nvPicPr>
        <p:blipFill>
          <a:blip r:embed="rId2"/>
          <a:stretch>
            <a:fillRect/>
          </a:stretch>
        </p:blipFill>
        <p:spPr>
          <a:xfrm>
            <a:off x="-548665" y="3009926"/>
            <a:ext cx="10553266" cy="2180968"/>
          </a:xfrm>
          <a:prstGeom prst="rect">
            <a:avLst/>
          </a:prstGeom>
          <a:noFill/>
          <a:ln w="9525">
            <a:noFill/>
          </a:ln>
        </p:spPr>
      </p:pic>
      <p:pic>
        <p:nvPicPr>
          <p:cNvPr id="10" name="图片 4101" descr="13">
            <a:extLst>
              <a:ext uri="{FF2B5EF4-FFF2-40B4-BE49-F238E27FC236}">
                <a16:creationId xmlns:a16="http://schemas.microsoft.com/office/drawing/2014/main" id="{50491A6A-7512-46E1-A3B3-B445DA497476}"/>
              </a:ext>
            </a:extLst>
          </p:cNvPr>
          <p:cNvPicPr>
            <a:picLocks noChangeAspect="1"/>
          </p:cNvPicPr>
          <p:nvPr/>
        </p:nvPicPr>
        <p:blipFill>
          <a:blip r:embed="rId3"/>
          <a:stretch>
            <a:fillRect/>
          </a:stretch>
        </p:blipFill>
        <p:spPr>
          <a:xfrm>
            <a:off x="3008442" y="-1724"/>
            <a:ext cx="5824245" cy="4791064"/>
          </a:xfrm>
          <a:prstGeom prst="rect">
            <a:avLst/>
          </a:prstGeom>
          <a:noFill/>
          <a:ln w="9525">
            <a:noFill/>
          </a:ln>
        </p:spPr>
      </p:pic>
      <p:sp>
        <p:nvSpPr>
          <p:cNvPr id="11" name="文本框 4102">
            <a:extLst>
              <a:ext uri="{FF2B5EF4-FFF2-40B4-BE49-F238E27FC236}">
                <a16:creationId xmlns:a16="http://schemas.microsoft.com/office/drawing/2014/main" id="{D106718D-BA3A-4AD3-8048-3BC48AB9A47E}"/>
              </a:ext>
            </a:extLst>
          </p:cNvPr>
          <p:cNvSpPr txBox="1"/>
          <p:nvPr/>
        </p:nvSpPr>
        <p:spPr>
          <a:xfrm>
            <a:off x="3485099" y="1562707"/>
            <a:ext cx="4090256" cy="426399"/>
          </a:xfrm>
          <a:prstGeom prst="rect">
            <a:avLst/>
          </a:prstGeom>
          <a:noFill/>
          <a:ln w="9525">
            <a:noFill/>
          </a:ln>
        </p:spPr>
        <p:txBody>
          <a:bodyPr wrap="square">
            <a:spAutoFit/>
          </a:bodyPr>
          <a:lstStyle/>
          <a:p>
            <a:r>
              <a:rPr lang="vi-VN" sz="2171" dirty="0">
                <a:solidFill>
                  <a:srgbClr val="333333"/>
                </a:solidFill>
                <a:latin typeface="Amazone" panose="03020702060507090A04" pitchFamily="66" charset="-93"/>
                <a:cs typeface="Times New Roman" panose="02020603050405020304" pitchFamily="18" charset="0"/>
              </a:rPr>
              <a:t>- Do các nhà máy điện, pin,...cung cấp </a:t>
            </a:r>
            <a:endParaRPr lang="vi-VN" sz="3257" dirty="0">
              <a:latin typeface="Amazone" panose="03020702060507090A04" pitchFamily="66" charset="-93"/>
              <a:cs typeface="Times New Roman" panose="02020603050405020304" pitchFamily="18" charset="0"/>
            </a:endParaRPr>
          </a:p>
        </p:txBody>
      </p:sp>
      <p:sp>
        <p:nvSpPr>
          <p:cNvPr id="12" name="文本框 4105">
            <a:extLst>
              <a:ext uri="{FF2B5EF4-FFF2-40B4-BE49-F238E27FC236}">
                <a16:creationId xmlns:a16="http://schemas.microsoft.com/office/drawing/2014/main" id="{94510953-2F2F-4CCA-AC0C-E9C6CF0E1F4B}"/>
              </a:ext>
            </a:extLst>
          </p:cNvPr>
          <p:cNvSpPr txBox="1"/>
          <p:nvPr/>
        </p:nvSpPr>
        <p:spPr>
          <a:xfrm>
            <a:off x="3399412" y="1967799"/>
            <a:ext cx="3932226" cy="1094530"/>
          </a:xfrm>
          <a:prstGeom prst="rect">
            <a:avLst/>
          </a:prstGeom>
          <a:noFill/>
          <a:ln w="9525">
            <a:noFill/>
          </a:ln>
        </p:spPr>
        <p:txBody>
          <a:bodyPr wrap="square">
            <a:spAutoFit/>
          </a:bodyPr>
          <a:lstStyle/>
          <a:p>
            <a:r>
              <a:rPr lang="vi-VN" sz="2171" dirty="0">
                <a:solidFill>
                  <a:srgbClr val="333333"/>
                </a:solidFill>
                <a:latin typeface="Amazone" panose="03020702060507090A04" pitchFamily="66" charset="-93"/>
                <a:cs typeface="Times New Roman" panose="02020603050405020304" pitchFamily="18" charset="0"/>
              </a:rPr>
              <a:t>- Năng lượng điện cần thiết và được sử dụng rộng rãi trong sản xuất và đời sống.</a:t>
            </a:r>
            <a:endParaRPr lang="vi-VN" sz="2171" dirty="0">
              <a:latin typeface="Amazone" panose="03020702060507090A04" pitchFamily="66" charset="-93"/>
              <a:cs typeface="Times New Roman" panose="02020603050405020304" pitchFamily="18" charset="0"/>
            </a:endParaRPr>
          </a:p>
        </p:txBody>
      </p:sp>
      <p:pic>
        <p:nvPicPr>
          <p:cNvPr id="13" name="图片 4108" descr="7">
            <a:extLst>
              <a:ext uri="{FF2B5EF4-FFF2-40B4-BE49-F238E27FC236}">
                <a16:creationId xmlns:a16="http://schemas.microsoft.com/office/drawing/2014/main" id="{B8237E1C-80A2-4CA2-BDC2-95D91E67C267}"/>
              </a:ext>
            </a:extLst>
          </p:cNvPr>
          <p:cNvPicPr>
            <a:picLocks noChangeAspect="1"/>
          </p:cNvPicPr>
          <p:nvPr/>
        </p:nvPicPr>
        <p:blipFill>
          <a:blip r:embed="rId4"/>
          <a:stretch>
            <a:fillRect/>
          </a:stretch>
        </p:blipFill>
        <p:spPr>
          <a:xfrm>
            <a:off x="585335" y="969415"/>
            <a:ext cx="1477819" cy="748819"/>
          </a:xfrm>
          <a:prstGeom prst="rect">
            <a:avLst/>
          </a:prstGeom>
          <a:noFill/>
          <a:ln w="9525">
            <a:noFill/>
          </a:ln>
        </p:spPr>
      </p:pic>
      <p:pic>
        <p:nvPicPr>
          <p:cNvPr id="14" name="图片 4109" descr="封面2">
            <a:extLst>
              <a:ext uri="{FF2B5EF4-FFF2-40B4-BE49-F238E27FC236}">
                <a16:creationId xmlns:a16="http://schemas.microsoft.com/office/drawing/2014/main" id="{9123DD15-FB4E-43F8-BE73-3DA5B086B937}"/>
              </a:ext>
            </a:extLst>
          </p:cNvPr>
          <p:cNvPicPr>
            <a:picLocks noChangeAspect="1"/>
          </p:cNvPicPr>
          <p:nvPr/>
        </p:nvPicPr>
        <p:blipFill>
          <a:blip r:embed="rId5"/>
          <a:stretch>
            <a:fillRect/>
          </a:stretch>
        </p:blipFill>
        <p:spPr>
          <a:xfrm>
            <a:off x="506921" y="3001309"/>
            <a:ext cx="2657489" cy="1803542"/>
          </a:xfrm>
          <a:prstGeom prst="rect">
            <a:avLst/>
          </a:prstGeom>
          <a:noFill/>
          <a:ln w="9525">
            <a:noFill/>
          </a:ln>
        </p:spPr>
      </p:pic>
      <p:sp>
        <p:nvSpPr>
          <p:cNvPr id="15" name="TextBox 14">
            <a:extLst>
              <a:ext uri="{FF2B5EF4-FFF2-40B4-BE49-F238E27FC236}">
                <a16:creationId xmlns:a16="http://schemas.microsoft.com/office/drawing/2014/main" id="{8E4F52B9-B9E3-40BE-93AA-A57769452F2E}"/>
              </a:ext>
            </a:extLst>
          </p:cNvPr>
          <p:cNvSpPr txBox="1"/>
          <p:nvPr/>
        </p:nvSpPr>
        <p:spPr>
          <a:xfrm rot="20604355">
            <a:off x="181463" y="1757790"/>
            <a:ext cx="2992888" cy="643574"/>
          </a:xfrm>
          <a:prstGeom prst="rect">
            <a:avLst/>
          </a:prstGeom>
          <a:noFill/>
        </p:spPr>
        <p:txBody>
          <a:bodyPr wrap="square" rtlCol="0">
            <a:spAutoFit/>
          </a:bodyPr>
          <a:lstStyle/>
          <a:p>
            <a:pPr algn="ctr"/>
            <a:r>
              <a:rPr lang="vi-VN" sz="3582"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rPr>
              <a:t>Năng lượng điện</a:t>
            </a:r>
            <a:endParaRPr lang="vi-VN" sz="5211" b="1" dirty="0">
              <a:solidFill>
                <a:srgbClr val="00B050"/>
              </a:solidFill>
              <a:effectLst>
                <a:outerShdw blurRad="38100" dist="38100" dir="2700000" algn="tl">
                  <a:srgbClr val="000000">
                    <a:alpha val="43137"/>
                  </a:srgbClr>
                </a:outerShdw>
              </a:effectLst>
              <a:latin typeface="Amazone" panose="03020702060507090A04" pitchFamily="66" charset="-93"/>
              <a:cs typeface="Times New Roman" panose="02020603050405020304" pitchFamily="18" charset="0"/>
            </a:endParaRPr>
          </a:p>
        </p:txBody>
      </p:sp>
      <p:pic>
        <p:nvPicPr>
          <p:cNvPr id="16" name="Picture 15">
            <a:extLst>
              <a:ext uri="{FF2B5EF4-FFF2-40B4-BE49-F238E27FC236}">
                <a16:creationId xmlns:a16="http://schemas.microsoft.com/office/drawing/2014/main" id="{E4F8E1D7-8416-417B-835D-1242E4C32F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2874" y="2681212"/>
            <a:ext cx="2514708" cy="1580139"/>
          </a:xfrm>
          <a:prstGeom prst="rect">
            <a:avLst/>
          </a:prstGeom>
        </p:spPr>
      </p:pic>
    </p:spTree>
    <p:extLst>
      <p:ext uri="{BB962C8B-B14F-4D97-AF65-F5344CB8AC3E}">
        <p14:creationId xmlns:p14="http://schemas.microsoft.com/office/powerpoint/2010/main" val="405148563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36"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38" dur="80"/>
                                        <p:tgtEl>
                                          <p:spTgt spid="11">
                                            <p:txEl>
                                              <p:pRg st="0" end="0"/>
                                            </p:txEl>
                                          </p:spTgt>
                                        </p:tgtEl>
                                        <p:attrNameLst>
                                          <p:attrName>fill.type</p:attrName>
                                        </p:attrNameLst>
                                      </p:cBhvr>
                                      <p:to>
                                        <p:strVal val="solid"/>
                                      </p:to>
                                    </p:set>
                                  </p:childTnLst>
                                </p:cTn>
                              </p:par>
                            </p:childTnLst>
                          </p:cTn>
                        </p:par>
                        <p:par>
                          <p:cTn id="39" fill="hold">
                            <p:stCondLst>
                              <p:cond delay="3780"/>
                            </p:stCondLst>
                            <p:childTnLst>
                              <p:par>
                                <p:cTn id="40" presetID="27" presetClass="entr" presetSubtype="0" fill="hold" grpId="0" nodeType="afterEffect">
                                  <p:stCondLst>
                                    <p:cond delay="0"/>
                                  </p:stCondLst>
                                  <p:iterate type="lt">
                                    <p:tmPct val="50000"/>
                                  </p:iterate>
                                  <p:childTnLst>
                                    <p:set>
                                      <p:cBhvr>
                                        <p:cTn id="41" dur="1" fill="hold">
                                          <p:stCondLst>
                                            <p:cond delay="0"/>
                                          </p:stCondLst>
                                        </p:cTn>
                                        <p:tgtEl>
                                          <p:spTgt spid="12"/>
                                        </p:tgtEl>
                                        <p:attrNameLst>
                                          <p:attrName>style.visibility</p:attrName>
                                        </p:attrNameLst>
                                      </p:cBhvr>
                                      <p:to>
                                        <p:strVal val="visible"/>
                                      </p:to>
                                    </p:set>
                                    <p:anim calcmode="discrete" valueType="clr">
                                      <p:cBhvr override="childStyle">
                                        <p:cTn id="4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2"/>
                                        </p:tgtEl>
                                        <p:attrNameLst>
                                          <p:attrName>fillcolor</p:attrName>
                                        </p:attrNameLst>
                                      </p:cBhvr>
                                      <p:tavLst>
                                        <p:tav tm="0">
                                          <p:val>
                                            <p:clrVal>
                                              <a:schemeClr val="accent2"/>
                                            </p:clrVal>
                                          </p:val>
                                        </p:tav>
                                        <p:tav tm="50000">
                                          <p:val>
                                            <p:clrVal>
                                              <a:schemeClr val="hlink"/>
                                            </p:clrVal>
                                          </p:val>
                                        </p:tav>
                                      </p:tavLst>
                                    </p:anim>
                                    <p:set>
                                      <p:cBhvr>
                                        <p:cTn id="44" dur="80"/>
                                        <p:tgtEl>
                                          <p:spTgt spid="12"/>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EDE4052-934C-4262-951B-18932A5FA04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蝉视频"/>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943</Words>
  <Application>Microsoft Office PowerPoint</Application>
  <PresentationFormat>On-screen Show (16:9)</PresentationFormat>
  <Paragraphs>82</Paragraphs>
  <Slides>22</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.黑体-日本语</vt:lpstr>
      <vt:lpstr>Amazone</vt:lpstr>
      <vt:lpstr>Calibri</vt:lpstr>
      <vt:lpstr>华康方圆体W7</vt:lpstr>
      <vt:lpstr>Arial</vt:lpstr>
      <vt:lpstr>#9Slide03 AmpleSoft</vt:lpstr>
      <vt:lpstr>#9Slide03 AmpleSoft Bold</vt:lpstr>
      <vt:lpstr>更多模版请关注:尚佳素材公社shop64427429.taobao.com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蝉视频</dc:title>
  <dc:creator>Administrator</dc:creator>
  <cp:lastModifiedBy>Trần Quang Minh</cp:lastModifiedBy>
  <cp:revision>50</cp:revision>
  <dcterms:created xsi:type="dcterms:W3CDTF">2015-10-27T02:40:00Z</dcterms:created>
  <dcterms:modified xsi:type="dcterms:W3CDTF">2024-05-10T15:35:03Z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