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44" r:id="rId2"/>
    <p:sldId id="361" r:id="rId3"/>
    <p:sldId id="366" r:id="rId4"/>
    <p:sldId id="367" r:id="rId5"/>
    <p:sldId id="375" r:id="rId6"/>
    <p:sldId id="288" r:id="rId7"/>
    <p:sldId id="362" r:id="rId8"/>
    <p:sldId id="381" r:id="rId9"/>
    <p:sldId id="376" r:id="rId10"/>
    <p:sldId id="378" r:id="rId11"/>
    <p:sldId id="379" r:id="rId12"/>
    <p:sldId id="380" r:id="rId13"/>
    <p:sldId id="258" r:id="rId14"/>
    <p:sldId id="382" r:id="rId15"/>
    <p:sldId id="311" r:id="rId16"/>
    <p:sldId id="363" r:id="rId17"/>
    <p:sldId id="349" r:id="rId18"/>
    <p:sldId id="384" r:id="rId19"/>
    <p:sldId id="318" r:id="rId20"/>
    <p:sldId id="289" r:id="rId21"/>
    <p:sldId id="284" r:id="rId22"/>
  </p:sldIdLst>
  <p:sldSz cx="16778288" cy="9475788"/>
  <p:notesSz cx="6858000" cy="9144000"/>
  <p:custDataLst>
    <p:tags r:id="rId24"/>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EFAB"/>
    <a:srgbClr val="663300"/>
    <a:srgbClr val="FFD937"/>
    <a:srgbClr val="FFEB71"/>
    <a:srgbClr val="FF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4" autoAdjust="0"/>
    <p:restoredTop sz="95025"/>
  </p:normalViewPr>
  <p:slideViewPr>
    <p:cSldViewPr showGuides="1">
      <p:cViewPr varScale="1">
        <p:scale>
          <a:sx n="46" d="100"/>
          <a:sy n="46" d="100"/>
        </p:scale>
        <p:origin x="912" y="36"/>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226246283"/>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985629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marL="457200">
              <a:lnSpc>
                <a:spcPct val="107000"/>
              </a:lnSpc>
              <a:spcBef>
                <a:spcPts val="800"/>
              </a:spcBef>
              <a:spcAft>
                <a:spcPts val="500"/>
              </a:spcAft>
            </a:pP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 cáo kết quả và thảo luận: </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vi-VN"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vi-VN"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Dự đoán sản phẩm của học sinh</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lvl="0"/>
            <a:endParaRPr lang="vi-VN"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987020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p:sp>
      <p:sp>
        <p:nvSpPr>
          <p:cNvPr id="26627" name="文本占位符 26626"/>
          <p:cNvSpPr>
            <a:spLocks noGrp="1"/>
          </p:cNvSpPr>
          <p:nvPr>
            <p:ph type="body" idx="1"/>
          </p:nvPr>
        </p:nvSpPr>
        <p:spPr/>
        <p:txBody>
          <a:bodyPr/>
          <a:lstStyle/>
          <a:p>
            <a:pPr marL="0" marR="0" lvl="0" indent="0" algn="just" defTabSz="914400" eaLnBrk="1" fontAlgn="base" latinLnBrk="0" hangingPunct="1">
              <a:lnSpc>
                <a:spcPct val="107000"/>
              </a:lnSpc>
              <a:spcBef>
                <a:spcPts val="200"/>
              </a:spcBef>
              <a:spcAft>
                <a:spcPts val="500"/>
              </a:spcAft>
              <a:buClrTx/>
              <a:buSzTx/>
              <a:buFontTx/>
              <a:buNone/>
              <a:tabLst>
                <a:tab pos="8101330" algn="l"/>
              </a:tabLst>
              <a:defRPr/>
            </a:pPr>
            <a:r>
              <a:rPr lang="vi-VN" sz="1800" dirty="0">
                <a:effectLst/>
                <a:latin typeface="Times New Roman" panose="02020603050405020304" pitchFamily="18" charset="0"/>
                <a:ea typeface="Segoe UI" panose="020B0502040204020203" pitchFamily="34" charset="0"/>
                <a:cs typeface="Times New Roman" panose="02020603050405020304" pitchFamily="18" charset="0"/>
              </a:rPr>
              <a:t>GV nhắc lại khái niệm về năng lượng mà HS đã làm quen ở tiểu học: Mọi vật (con người, động vật, máy móc,...) đều cần năng lượng để hoạt động. Sự hoạt động được biểu hiện bởi sự thay đổi vị trí, thay đổi chuyển động hoặc sự biến dạng của các vật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hực</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800" kern="1200" dirty="0">
                <a:effectLst/>
                <a:latin typeface="Times New Roman" panose="02020603050405020304" pitchFamily="18" charset="0"/>
                <a:ea typeface="Times New Roman" panose="02020603050405020304" pitchFamily="18" charset="0"/>
                <a:cs typeface="Times New Roman" panose="02020603050405020304" pitchFamily="18" charset="0"/>
              </a:rPr>
              <a:t>ì</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Bef>
                <a:spcPts val="200"/>
              </a:spcBef>
              <a:spcAft>
                <a:spcPts val="500"/>
              </a:spcAft>
              <a:tabLst>
                <a:tab pos="8101330" algn="l"/>
              </a:tabLs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marL="457200">
              <a:lnSpc>
                <a:spcPct val="107000"/>
              </a:lnSpc>
              <a:spcBef>
                <a:spcPts val="200"/>
              </a:spcBef>
              <a:spcAft>
                <a:spcPts val="500"/>
              </a:spcAft>
            </a:pP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kern="12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1800" dirty="0">
              <a:effectLst/>
              <a:latin typeface="Arial" panose="020B0604020202020204" pitchFamily="34" charset="0"/>
              <a:ea typeface="Arial" panose="020B0604020202020204" pitchFamily="34" charset="0"/>
              <a:cs typeface="Times New Roman" panose="02020603050405020304" pitchFamily="18" charset="0"/>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377713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12</a:t>
            </a:fld>
            <a:endParaRPr lang="zh-CN" altLang="en-US"/>
          </a:p>
        </p:txBody>
      </p:sp>
    </p:spTree>
    <p:extLst>
      <p:ext uri="{BB962C8B-B14F-4D97-AF65-F5344CB8AC3E}">
        <p14:creationId xmlns:p14="http://schemas.microsoft.com/office/powerpoint/2010/main" val="392697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270328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8683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F5E15D1A-CD98-466D-B664-A82FA8AB45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38957E5C-1A8A-4D09-B025-A1959CAE4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40DFB403-2EAD-4EFC-828D-AABE7ED041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811D834-5799-415B-BF3A-E46B99816A6F}" type="slidenum">
              <a:rPr lang="zh-CN" altLang="en-US" smtClean="0"/>
              <a:pPr fontAlgn="base">
                <a:spcBef>
                  <a:spcPct val="0"/>
                </a:spcBef>
                <a:spcAft>
                  <a:spcPct val="0"/>
                </a:spcAft>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r>
              <a:rPr lang="en-US" sz="1800" b="1" kern="1200" dirty="0" err="1">
                <a:solidFill>
                  <a:srgbClr val="FFFFFF"/>
                </a:solidFill>
                <a:effectLst/>
                <a:latin typeface="Times New Roman" panose="02020603050405020304" pitchFamily="18" charset="0"/>
                <a:ea typeface="Times New Roman" panose="02020603050405020304" pitchFamily="18" charset="0"/>
              </a:rPr>
              <a:t>Tìm</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hiểu</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đặc</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trưng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của</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76093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18</a:t>
            </a:fld>
            <a:endParaRPr lang="zh-CN" altLang="en-US"/>
          </a:p>
        </p:txBody>
      </p:sp>
    </p:spTree>
    <p:extLst>
      <p:ext uri="{BB962C8B-B14F-4D97-AF65-F5344CB8AC3E}">
        <p14:creationId xmlns:p14="http://schemas.microsoft.com/office/powerpoint/2010/main" val="150887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19</a:t>
            </a:fld>
            <a:endParaRPr lang="zh-CN" altLang="en-US"/>
          </a:p>
        </p:txBody>
      </p:sp>
    </p:spTree>
    <p:extLst>
      <p:ext uri="{BB962C8B-B14F-4D97-AF65-F5344CB8AC3E}">
        <p14:creationId xmlns:p14="http://schemas.microsoft.com/office/powerpoint/2010/main" val="372554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115027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996887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p:sp>
      <p:sp>
        <p:nvSpPr>
          <p:cNvPr id="70659" name="文本占位符 706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31200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a:t>
            </a:fld>
            <a:endParaRPr lang="zh-CN" altLang="en-US"/>
          </a:p>
        </p:txBody>
      </p:sp>
    </p:spTree>
    <p:extLst>
      <p:ext uri="{BB962C8B-B14F-4D97-AF65-F5344CB8AC3E}">
        <p14:creationId xmlns:p14="http://schemas.microsoft.com/office/powerpoint/2010/main" val="56555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4</a:t>
            </a:fld>
            <a:endParaRPr lang="zh-CN" altLang="en-US"/>
          </a:p>
        </p:txBody>
      </p:sp>
    </p:spTree>
    <p:extLst>
      <p:ext uri="{BB962C8B-B14F-4D97-AF65-F5344CB8AC3E}">
        <p14:creationId xmlns:p14="http://schemas.microsoft.com/office/powerpoint/2010/main" val="48414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62133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149264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p:sp>
      <p:sp>
        <p:nvSpPr>
          <p:cNvPr id="51203" name="文本占位符 51202"/>
          <p:cNvSpPr>
            <a:spLocks noGrp="1"/>
          </p:cNvSpPr>
          <p:nvPr>
            <p:ph type="body" idx="1"/>
          </p:nvPr>
        </p:nvSpPr>
        <p:spPr/>
        <p:txBody>
          <a:bodyPr/>
          <a:lstStyle/>
          <a:p>
            <a:pPr lvl="0"/>
            <a:r>
              <a:rPr lang="en-US" sz="1800" b="1" kern="1200" dirty="0" err="1">
                <a:solidFill>
                  <a:srgbClr val="FFFFFF"/>
                </a:solidFill>
                <a:effectLst/>
                <a:latin typeface="Times New Roman" panose="02020603050405020304" pitchFamily="18" charset="0"/>
                <a:ea typeface="Times New Roman" panose="02020603050405020304" pitchFamily="18" charset="0"/>
              </a:rPr>
              <a:t>Tìm</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hiểu</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đặc</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trưng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của</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389001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p:sp>
      <p:sp>
        <p:nvSpPr>
          <p:cNvPr id="57347" name="文本占位符 573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76062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lang="vi-VN"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324743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rgbClr val="FBE5D6"/>
        </a:solidFill>
        <a:effectLst/>
      </p:bgPr>
    </p:bg>
    <p:spTree>
      <p:nvGrpSpPr>
        <p:cNvPr id="1" name=""/>
        <p:cNvGrpSpPr/>
        <p:nvPr/>
      </p:nvGrpSpPr>
      <p:grpSpPr>
        <a:xfrm>
          <a:off x="0" y="0"/>
          <a:ext cx="0" cy="0"/>
          <a:chOff x="0" y="0"/>
          <a:chExt cx="0" cy="0"/>
        </a:xfrm>
      </p:grpSpPr>
      <p:pic>
        <p:nvPicPr>
          <p:cNvPr id="2" name="图片 2" descr="千库网7c7fd52e8e558a2d9e43f934dbe30961">
            <a:extLst>
              <a:ext uri="{FF2B5EF4-FFF2-40B4-BE49-F238E27FC236}">
                <a16:creationId xmlns:a16="http://schemas.microsoft.com/office/drawing/2014/main" id="{01B181CF-254C-4D14-9BA1-9B985AE541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2632"/>
          <a:stretch>
            <a:fillRect/>
          </a:stretch>
        </p:blipFill>
        <p:spPr bwMode="auto">
          <a:xfrm>
            <a:off x="-6555" y="-2194"/>
            <a:ext cx="16791397" cy="948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864380"/>
      </p:ext>
    </p:extLst>
  </p:cSld>
  <p:clrMapOvr>
    <a:masterClrMapping/>
  </p:clrMapOvr>
  <p:transition advTm="3000">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196483" y="-1154913"/>
            <a:ext cx="18323133" cy="2178350"/>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75012" y="8319692"/>
            <a:ext cx="3303277" cy="1325708"/>
          </a:xfrm>
          <a:prstGeom prst="rect">
            <a:avLst/>
          </a:prstGeom>
        </p:spPr>
      </p:pic>
    </p:spTree>
    <p:extLst>
      <p:ext uri="{BB962C8B-B14F-4D97-AF65-F5344CB8AC3E}">
        <p14:creationId xmlns:p14="http://schemas.microsoft.com/office/powerpoint/2010/main" val="267932021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6"/>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4.png"/><Relationship Id="rId10" Type="http://schemas.openxmlformats.org/officeDocument/2006/relationships/image" Target="../media/image57.svg"/><Relationship Id="rId4" Type="http://schemas.microsoft.com/office/2007/relationships/hdphoto" Target="../media/hdphoto1.wdp"/><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png"/><Relationship Id="rId7"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47184" y="-40071"/>
            <a:ext cx="16798925" cy="9612313"/>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917363" y="0"/>
            <a:ext cx="4419600" cy="3657600"/>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7220848" y="1085002"/>
            <a:ext cx="7145052" cy="1287725"/>
          </a:xfrm>
          <a:prstGeom prst="rect">
            <a:avLst/>
          </a:prstGeom>
          <a:noFill/>
          <a:ln w="9525">
            <a:noFill/>
          </a:ln>
        </p:spPr>
      </p:pic>
      <p:sp>
        <p:nvSpPr>
          <p:cNvPr id="46114" name="TextBox 71"/>
          <p:cNvSpPr txBox="1"/>
          <p:nvPr/>
        </p:nvSpPr>
        <p:spPr>
          <a:xfrm>
            <a:off x="9621925" y="1253925"/>
            <a:ext cx="4743975" cy="923330"/>
          </a:xfrm>
          <a:prstGeom prst="rect">
            <a:avLst/>
          </a:prstGeom>
          <a:noFill/>
          <a:ln w="9525">
            <a:noFill/>
          </a:ln>
        </p:spPr>
        <p:txBody>
          <a:bodyPr wrap="square">
            <a:spAutoFit/>
          </a:bodyPr>
          <a:lstStyle/>
          <a:p>
            <a:pPr lvl="0" eaLnBrk="0" hangingPunct="0"/>
            <a:r>
              <a:rPr lang="en-US" altLang="zh-CN" sz="5400" b="1" dirty="0" err="1">
                <a:solidFill>
                  <a:srgbClr val="FF0000"/>
                </a:solidFill>
                <a:latin typeface="Amazone" panose="03020702060507090A04" pitchFamily="66" charset="-93"/>
              </a:rPr>
              <a:t>Năng</a:t>
            </a:r>
            <a:r>
              <a:rPr lang="en-US" altLang="zh-CN" sz="5400" b="1" dirty="0">
                <a:solidFill>
                  <a:srgbClr val="FF0000"/>
                </a:solidFill>
                <a:latin typeface="Amazone" panose="03020702060507090A04" pitchFamily="66" charset="-93"/>
              </a:rPr>
              <a:t> </a:t>
            </a:r>
            <a:r>
              <a:rPr lang="en-US" altLang="zh-CN" sz="5400" b="1" dirty="0" err="1">
                <a:solidFill>
                  <a:srgbClr val="FF0000"/>
                </a:solidFill>
                <a:latin typeface="Amazone" panose="03020702060507090A04" pitchFamily="66" charset="-93"/>
              </a:rPr>
              <a:t>lượng</a:t>
            </a:r>
            <a:endParaRPr lang="zh-CN" altLang="en-US" sz="5400" b="1" dirty="0">
              <a:solidFill>
                <a:srgbClr val="FF0000"/>
              </a:solidFill>
              <a:latin typeface="Amazone" panose="03020702060507090A04" pitchFamily="66" charset="-93"/>
            </a:endParaRPr>
          </a:p>
        </p:txBody>
      </p:sp>
      <p:pic>
        <p:nvPicPr>
          <p:cNvPr id="46115" name="图片 46114" descr="02"/>
          <p:cNvPicPr>
            <a:picLocks noChangeAspect="1"/>
          </p:cNvPicPr>
          <p:nvPr/>
        </p:nvPicPr>
        <p:blipFill>
          <a:blip r:embed="rId6"/>
          <a:stretch>
            <a:fillRect/>
          </a:stretch>
        </p:blipFill>
        <p:spPr>
          <a:xfrm>
            <a:off x="7252971" y="2818266"/>
            <a:ext cx="8552997" cy="1287725"/>
          </a:xfrm>
          <a:prstGeom prst="rect">
            <a:avLst/>
          </a:prstGeom>
          <a:noFill/>
          <a:ln w="9525">
            <a:noFill/>
          </a:ln>
        </p:spPr>
      </p:pic>
      <p:sp>
        <p:nvSpPr>
          <p:cNvPr id="46116" name="TextBox 71"/>
          <p:cNvSpPr txBox="1"/>
          <p:nvPr/>
        </p:nvSpPr>
        <p:spPr>
          <a:xfrm>
            <a:off x="9696437" y="3087541"/>
            <a:ext cx="5883813" cy="769441"/>
          </a:xfrm>
          <a:prstGeom prst="rect">
            <a:avLst/>
          </a:prstGeom>
          <a:noFill/>
          <a:ln w="9525">
            <a:noFill/>
          </a:ln>
        </p:spPr>
        <p:txBody>
          <a:bodyPr wrap="square">
            <a:spAutoFit/>
          </a:bodyPr>
          <a:lstStyle/>
          <a:p>
            <a:pPr lvl="0" eaLnBrk="0" hangingPunct="0"/>
            <a:r>
              <a:rPr lang="en-US" altLang="zh-CN" sz="4400" b="1" dirty="0" err="1">
                <a:solidFill>
                  <a:srgbClr val="FF0000"/>
                </a:solidFill>
                <a:latin typeface="Amazone" panose="03020702060507090A04" pitchFamily="66" charset="-93"/>
              </a:rPr>
              <a:t>Năng</a:t>
            </a:r>
            <a:r>
              <a:rPr lang="en-US" altLang="zh-CN" sz="4400" b="1" dirty="0">
                <a:solidFill>
                  <a:srgbClr val="FF0000"/>
                </a:solidFill>
                <a:latin typeface="Amazone" panose="03020702060507090A04" pitchFamily="66" charset="-93"/>
              </a:rPr>
              <a:t> </a:t>
            </a:r>
            <a:r>
              <a:rPr lang="en-US" altLang="zh-CN" sz="4400" b="1" dirty="0" err="1">
                <a:solidFill>
                  <a:srgbClr val="FF0000"/>
                </a:solidFill>
                <a:latin typeface="Amazone" panose="03020702060507090A04" pitchFamily="66" charset="-93"/>
              </a:rPr>
              <a:t>lượng</a:t>
            </a:r>
            <a:r>
              <a:rPr lang="en-US" altLang="zh-CN" sz="4400" b="1" dirty="0">
                <a:solidFill>
                  <a:srgbClr val="FF0000"/>
                </a:solidFill>
                <a:latin typeface="Amazone" panose="03020702060507090A04" pitchFamily="66" charset="-93"/>
              </a:rPr>
              <a:t> </a:t>
            </a:r>
            <a:r>
              <a:rPr lang="en-US" altLang="zh-CN" sz="4400" b="1" dirty="0" err="1">
                <a:solidFill>
                  <a:srgbClr val="FF0000"/>
                </a:solidFill>
                <a:latin typeface="Amazone" panose="03020702060507090A04" pitchFamily="66" charset="-93"/>
              </a:rPr>
              <a:t>và</a:t>
            </a:r>
            <a:r>
              <a:rPr lang="en-US" altLang="zh-CN" sz="4400" b="1" dirty="0">
                <a:solidFill>
                  <a:srgbClr val="FF0000"/>
                </a:solidFill>
                <a:latin typeface="Amazone" panose="03020702060507090A04" pitchFamily="66" charset="-93"/>
              </a:rPr>
              <a:t> </a:t>
            </a:r>
            <a:r>
              <a:rPr lang="en-US" altLang="zh-CN" sz="4400" b="1" dirty="0" err="1">
                <a:solidFill>
                  <a:srgbClr val="FF0000"/>
                </a:solidFill>
                <a:latin typeface="Amazone" panose="03020702060507090A04" pitchFamily="66" charset="-93"/>
              </a:rPr>
              <a:t>tác</a:t>
            </a:r>
            <a:r>
              <a:rPr lang="en-US" altLang="zh-CN" sz="4400" b="1" dirty="0">
                <a:solidFill>
                  <a:srgbClr val="FF0000"/>
                </a:solidFill>
                <a:latin typeface="Amazone" panose="03020702060507090A04" pitchFamily="66" charset="-93"/>
              </a:rPr>
              <a:t> </a:t>
            </a:r>
            <a:r>
              <a:rPr lang="en-US" altLang="zh-CN" sz="4400" b="1" dirty="0" err="1">
                <a:solidFill>
                  <a:srgbClr val="FF0000"/>
                </a:solidFill>
                <a:latin typeface="Amazone" panose="03020702060507090A04" pitchFamily="66" charset="-93"/>
              </a:rPr>
              <a:t>dụng</a:t>
            </a:r>
            <a:r>
              <a:rPr lang="en-US" altLang="zh-CN" sz="4400" b="1" dirty="0">
                <a:solidFill>
                  <a:srgbClr val="FF0000"/>
                </a:solidFill>
                <a:latin typeface="Amazone" panose="03020702060507090A04" pitchFamily="66" charset="-93"/>
              </a:rPr>
              <a:t> </a:t>
            </a:r>
            <a:r>
              <a:rPr lang="en-US" altLang="zh-CN" sz="4400" b="1" dirty="0" err="1">
                <a:solidFill>
                  <a:srgbClr val="FF0000"/>
                </a:solidFill>
                <a:latin typeface="Amazone" panose="03020702060507090A04" pitchFamily="66" charset="-93"/>
              </a:rPr>
              <a:t>lực</a:t>
            </a:r>
            <a:endParaRPr lang="zh-CN" altLang="en-US" sz="4400" b="1" dirty="0">
              <a:solidFill>
                <a:srgbClr val="FF0000"/>
              </a:solidFill>
              <a:latin typeface="Amazone" panose="03020702060507090A04" pitchFamily="66" charset="-93"/>
            </a:endParaRPr>
          </a:p>
        </p:txBody>
      </p:sp>
      <p:pic>
        <p:nvPicPr>
          <p:cNvPr id="46117" name="图片 46116" descr="03"/>
          <p:cNvPicPr>
            <a:picLocks noChangeAspect="1"/>
          </p:cNvPicPr>
          <p:nvPr/>
        </p:nvPicPr>
        <p:blipFill>
          <a:blip r:embed="rId7"/>
          <a:stretch>
            <a:fillRect/>
          </a:stretch>
        </p:blipFill>
        <p:spPr>
          <a:xfrm>
            <a:off x="7264506" y="4548677"/>
            <a:ext cx="7272599" cy="1285614"/>
          </a:xfrm>
          <a:prstGeom prst="rect">
            <a:avLst/>
          </a:prstGeom>
          <a:noFill/>
          <a:ln w="9525">
            <a:noFill/>
          </a:ln>
        </p:spPr>
      </p:pic>
      <p:sp>
        <p:nvSpPr>
          <p:cNvPr id="46119" name="TextBox 71"/>
          <p:cNvSpPr txBox="1"/>
          <p:nvPr/>
        </p:nvSpPr>
        <p:spPr>
          <a:xfrm>
            <a:off x="8699121" y="4819135"/>
            <a:ext cx="6016568" cy="830997"/>
          </a:xfrm>
          <a:prstGeom prst="rect">
            <a:avLst/>
          </a:prstGeom>
          <a:noFill/>
          <a:ln w="9525">
            <a:noFill/>
          </a:ln>
        </p:spPr>
        <p:txBody>
          <a:bodyPr wrap="square">
            <a:spAutoFit/>
          </a:bodyPr>
          <a:lstStyle/>
          <a:p>
            <a:pPr lvl="0" algn="ctr" eaLnBrk="0" hangingPunct="0"/>
            <a:r>
              <a:rPr lang="en-US" altLang="zh-CN" sz="4800" b="1" dirty="0" err="1">
                <a:solidFill>
                  <a:srgbClr val="FF0000"/>
                </a:solidFill>
                <a:latin typeface="Amazone" panose="03020702060507090A04" pitchFamily="66" charset="-93"/>
              </a:rPr>
              <a:t>Sự</a:t>
            </a:r>
            <a:r>
              <a:rPr lang="en-US" altLang="zh-CN" sz="4800" b="1" dirty="0">
                <a:solidFill>
                  <a:srgbClr val="FF0000"/>
                </a:solidFill>
                <a:latin typeface="Amazone" panose="03020702060507090A04" pitchFamily="66" charset="-93"/>
              </a:rPr>
              <a:t> </a:t>
            </a:r>
            <a:r>
              <a:rPr lang="en-US" altLang="zh-CN" sz="4800" b="1" dirty="0" err="1">
                <a:solidFill>
                  <a:srgbClr val="FF0000"/>
                </a:solidFill>
                <a:latin typeface="Amazone" panose="03020702060507090A04" pitchFamily="66" charset="-93"/>
              </a:rPr>
              <a:t>truyền</a:t>
            </a:r>
            <a:r>
              <a:rPr lang="en-US" altLang="zh-CN" sz="4800" b="1" dirty="0">
                <a:solidFill>
                  <a:srgbClr val="FF0000"/>
                </a:solidFill>
                <a:latin typeface="Amazone" panose="03020702060507090A04" pitchFamily="66" charset="-93"/>
              </a:rPr>
              <a:t> </a:t>
            </a:r>
            <a:r>
              <a:rPr lang="en-US" altLang="zh-CN" sz="4800" b="1" dirty="0" err="1">
                <a:solidFill>
                  <a:srgbClr val="FF0000"/>
                </a:solidFill>
                <a:latin typeface="Amazone" panose="03020702060507090A04" pitchFamily="66" charset="-93"/>
              </a:rPr>
              <a:t>năng</a:t>
            </a:r>
            <a:r>
              <a:rPr lang="en-US" altLang="zh-CN" sz="4800" b="1" dirty="0">
                <a:solidFill>
                  <a:srgbClr val="FF0000"/>
                </a:solidFill>
                <a:latin typeface="Amazone" panose="03020702060507090A04" pitchFamily="66" charset="-93"/>
              </a:rPr>
              <a:t> </a:t>
            </a:r>
            <a:r>
              <a:rPr lang="en-US" altLang="zh-CN" sz="4800" b="1" dirty="0" err="1">
                <a:solidFill>
                  <a:srgbClr val="FF0000"/>
                </a:solidFill>
                <a:latin typeface="Amazone" panose="03020702060507090A04" pitchFamily="66" charset="-93"/>
              </a:rPr>
              <a:t>lượng</a:t>
            </a:r>
            <a:endParaRPr lang="zh-CN" altLang="en-US" sz="4800" b="1" dirty="0">
              <a:solidFill>
                <a:srgbClr val="FF0000"/>
              </a:solidFill>
              <a:latin typeface="Amazone" panose="03020702060507090A04" pitchFamily="66" charset="-93"/>
            </a:endParaRPr>
          </a:p>
        </p:txBody>
      </p:sp>
      <p:grpSp>
        <p:nvGrpSpPr>
          <p:cNvPr id="46124" name="组合 46123"/>
          <p:cNvGrpSpPr/>
          <p:nvPr/>
        </p:nvGrpSpPr>
        <p:grpSpPr>
          <a:xfrm>
            <a:off x="7341140" y="1134215"/>
            <a:ext cx="1077724" cy="1008062"/>
            <a:chOff x="1440" y="1056"/>
            <a:chExt cx="568" cy="522"/>
          </a:xfrm>
        </p:grpSpPr>
        <p:pic>
          <p:nvPicPr>
            <p:cNvPr id="46125" name="图片 46124" descr="png-0730"/>
            <p:cNvPicPr>
              <a:picLocks noChangeAspect="1"/>
            </p:cNvPicPr>
            <p:nvPr/>
          </p:nvPicPr>
          <p:blipFill>
            <a:blip r:embed="rId8"/>
            <a:stretch>
              <a:fillRect/>
            </a:stretch>
          </p:blipFill>
          <p:spPr>
            <a:xfrm>
              <a:off x="1440" y="1056"/>
              <a:ext cx="568" cy="522"/>
            </a:xfrm>
            <a:prstGeom prst="rect">
              <a:avLst/>
            </a:prstGeom>
            <a:noFill/>
            <a:ln w="9525">
              <a:noFill/>
            </a:ln>
          </p:spPr>
        </p:pic>
        <p:sp>
          <p:nvSpPr>
            <p:cNvPr id="46126" name="矩形 46125"/>
            <p:cNvSpPr/>
            <p:nvPr/>
          </p:nvSpPr>
          <p:spPr>
            <a:xfrm>
              <a:off x="1657" y="1152"/>
              <a:ext cx="175" cy="367"/>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4000" dirty="0">
                  <a:latin typeface="#9Slide03 AmpleSoft Bold" panose="02000000000000000000" pitchFamily="2" charset="-93"/>
                </a:rPr>
                <a:t>I</a:t>
              </a:r>
            </a:p>
          </p:txBody>
        </p:sp>
      </p:grpSp>
      <p:grpSp>
        <p:nvGrpSpPr>
          <p:cNvPr id="46127" name="组合 46126"/>
          <p:cNvGrpSpPr/>
          <p:nvPr/>
        </p:nvGrpSpPr>
        <p:grpSpPr>
          <a:xfrm>
            <a:off x="7357389" y="2881766"/>
            <a:ext cx="1077724" cy="1096962"/>
            <a:chOff x="1430" y="1744"/>
            <a:chExt cx="568" cy="568"/>
          </a:xfrm>
        </p:grpSpPr>
        <p:pic>
          <p:nvPicPr>
            <p:cNvPr id="46128" name="图片 46127" descr="png-0731"/>
            <p:cNvPicPr>
              <a:picLocks noChangeAspect="1"/>
            </p:cNvPicPr>
            <p:nvPr/>
          </p:nvPicPr>
          <p:blipFill>
            <a:blip r:embed="rId9"/>
            <a:stretch>
              <a:fillRect/>
            </a:stretch>
          </p:blipFill>
          <p:spPr>
            <a:xfrm>
              <a:off x="1430" y="1744"/>
              <a:ext cx="568" cy="568"/>
            </a:xfrm>
            <a:prstGeom prst="rect">
              <a:avLst/>
            </a:prstGeom>
            <a:noFill/>
            <a:ln w="9525">
              <a:noFill/>
            </a:ln>
          </p:spPr>
        </p:pic>
        <p:sp>
          <p:nvSpPr>
            <p:cNvPr id="46129" name="矩形 46128"/>
            <p:cNvSpPr/>
            <p:nvPr/>
          </p:nvSpPr>
          <p:spPr>
            <a:xfrm>
              <a:off x="1626" y="1872"/>
              <a:ext cx="253" cy="367"/>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4000" dirty="0">
                  <a:latin typeface="#9Slide03 AmpleSoft Bold" panose="02000000000000000000" pitchFamily="2" charset="-93"/>
                </a:rPr>
                <a:t>II</a:t>
              </a:r>
            </a:p>
          </p:txBody>
        </p:sp>
      </p:grpSp>
      <p:grpSp>
        <p:nvGrpSpPr>
          <p:cNvPr id="46130" name="组合 46129"/>
          <p:cNvGrpSpPr/>
          <p:nvPr/>
        </p:nvGrpSpPr>
        <p:grpSpPr>
          <a:xfrm>
            <a:off x="7399771" y="4648231"/>
            <a:ext cx="923318" cy="1111250"/>
            <a:chOff x="1430" y="2400"/>
            <a:chExt cx="486" cy="575"/>
          </a:xfrm>
        </p:grpSpPr>
        <p:pic>
          <p:nvPicPr>
            <p:cNvPr id="46131" name="图片 46130" descr="png-0731副本"/>
            <p:cNvPicPr>
              <a:picLocks noChangeAspect="1"/>
            </p:cNvPicPr>
            <p:nvPr/>
          </p:nvPicPr>
          <p:blipFill>
            <a:blip r:embed="rId10"/>
            <a:stretch>
              <a:fillRect/>
            </a:stretch>
          </p:blipFill>
          <p:spPr>
            <a:xfrm>
              <a:off x="1430" y="2400"/>
              <a:ext cx="486" cy="575"/>
            </a:xfrm>
            <a:prstGeom prst="rect">
              <a:avLst/>
            </a:prstGeom>
            <a:noFill/>
            <a:ln w="9525">
              <a:noFill/>
            </a:ln>
          </p:spPr>
        </p:pic>
        <p:sp>
          <p:nvSpPr>
            <p:cNvPr id="46132" name="矩形 46131"/>
            <p:cNvSpPr/>
            <p:nvPr/>
          </p:nvSpPr>
          <p:spPr>
            <a:xfrm>
              <a:off x="1524" y="2544"/>
              <a:ext cx="330" cy="366"/>
            </a:xfrm>
            <a:prstGeom prst="rect">
              <a:avLst/>
            </a:prstGeom>
            <a:noFill/>
            <a:ln w="12700">
              <a:noFill/>
            </a:ln>
            <a:scene3d>
              <a:camera prst="legacyPerspectiveTopRight">
                <a:rot lat="0" lon="0" rev="0"/>
              </a:camera>
              <a:lightRig rig="legacyNormal2" dir="t"/>
            </a:scene3d>
            <a:sp3d extrusionH="430200" prstMaterial="legacyPlastic">
              <a:bevelT w="13500" h="13500" prst="angle"/>
              <a:bevelB w="13500" h="13500" prst="angle"/>
              <a:extrusionClr>
                <a:srgbClr val="1C1C1C"/>
              </a:extrusionClr>
            </a:sp3d>
          </p:spPr>
          <p:txBody>
            <a:bodyPr wrap="none" anchor="t">
              <a:spAutoFit/>
              <a:flatTx/>
            </a:bodyPr>
            <a:lstStyle/>
            <a:p>
              <a:pPr lvl="0" algn="ctr" latinLnBrk="1"/>
              <a:r>
                <a:rPr lang="en-US" altLang="zh-CN" sz="4000" dirty="0">
                  <a:latin typeface="#9Slide03 AmpleSoft Bold" panose="02000000000000000000" pitchFamily="2" charset="-93"/>
                </a:rPr>
                <a:t>III</a:t>
              </a:r>
            </a:p>
          </p:txBody>
        </p:sp>
      </p:grpSp>
      <p:pic>
        <p:nvPicPr>
          <p:cNvPr id="25" name="图片 67591" descr="PPT素材-04">
            <a:extLst>
              <a:ext uri="{FF2B5EF4-FFF2-40B4-BE49-F238E27FC236}">
                <a16:creationId xmlns:a16="http://schemas.microsoft.com/office/drawing/2014/main" id="{3AC1639D-A9F7-4C06-A268-8AC65D998FC1}"/>
              </a:ext>
            </a:extLst>
          </p:cNvPr>
          <p:cNvPicPr>
            <a:picLocks noChangeAspect="1"/>
          </p:cNvPicPr>
          <p:nvPr/>
        </p:nvPicPr>
        <p:blipFill rotWithShape="1">
          <a:blip r:embed="rId11"/>
          <a:srcRect l="9834" t="12144" r="3889"/>
          <a:stretch/>
        </p:blipFill>
        <p:spPr>
          <a:xfrm>
            <a:off x="113451" y="-40071"/>
            <a:ext cx="7272599" cy="9419404"/>
          </a:xfrm>
          <a:prstGeom prst="rect">
            <a:avLst/>
          </a:prstGeom>
          <a:noFill/>
          <a:ln w="9525">
            <a:noFill/>
          </a:ln>
        </p:spPr>
      </p:pic>
      <p:sp>
        <p:nvSpPr>
          <p:cNvPr id="26" name="文本框 71690">
            <a:extLst>
              <a:ext uri="{FF2B5EF4-FFF2-40B4-BE49-F238E27FC236}">
                <a16:creationId xmlns:a16="http://schemas.microsoft.com/office/drawing/2014/main" id="{2FEEEFEE-0200-4EEC-8FFC-6BBC1D2CB0BD}"/>
              </a:ext>
            </a:extLst>
          </p:cNvPr>
          <p:cNvSpPr txBox="1"/>
          <p:nvPr/>
        </p:nvSpPr>
        <p:spPr>
          <a:xfrm>
            <a:off x="828304" y="5212804"/>
            <a:ext cx="5387139" cy="2769989"/>
          </a:xfrm>
          <a:prstGeom prst="rect">
            <a:avLst/>
          </a:prstGeom>
          <a:noFill/>
          <a:ln w="9525">
            <a:noFill/>
          </a:ln>
        </p:spPr>
        <p:txBody>
          <a:bodyPr wrap="square">
            <a:spAutoFit/>
          </a:bodyPr>
          <a:lstStyle/>
          <a:p>
            <a:pPr lvl="0" algn="ctr" defTabSz="1500505">
              <a:spcBef>
                <a:spcPts val="0"/>
              </a:spcBef>
            </a:pPr>
            <a:r>
              <a:rPr lang="en-US" altLang="zh-CN" sz="5400" b="1" dirty="0" err="1">
                <a:solidFill>
                  <a:srgbClr val="FFC000"/>
                </a:solidFill>
                <a:latin typeface="Amazone" panose="03020702060507090A04" pitchFamily="66" charset="-93"/>
                <a:ea typeface="黑体" panose="02010600030101010101" pitchFamily="2" charset="-122"/>
              </a:rPr>
              <a:t>Bài</a:t>
            </a:r>
            <a:r>
              <a:rPr lang="en-US" altLang="zh-CN" sz="5400" b="1" dirty="0">
                <a:solidFill>
                  <a:srgbClr val="FFC000"/>
                </a:solidFill>
                <a:latin typeface="Amazone" panose="03020702060507090A04" pitchFamily="66" charset="-93"/>
                <a:ea typeface="黑体" panose="02010600030101010101" pitchFamily="2" charset="-122"/>
              </a:rPr>
              <a:t> 46: </a:t>
            </a:r>
          </a:p>
          <a:p>
            <a:pPr lvl="0" algn="just" defTabSz="1500505">
              <a:spcBef>
                <a:spcPts val="0"/>
              </a:spcBef>
            </a:pPr>
            <a:r>
              <a:rPr lang="en-US" altLang="zh-CN" sz="6000" b="1" dirty="0" err="1">
                <a:solidFill>
                  <a:srgbClr val="FFC000"/>
                </a:solidFill>
                <a:latin typeface="Amazone" panose="03020702060507090A04" pitchFamily="66" charset="-93"/>
                <a:ea typeface="黑体" panose="02010600030101010101" pitchFamily="2" charset="-122"/>
              </a:rPr>
              <a:t>Năng</a:t>
            </a:r>
            <a:r>
              <a:rPr lang="en-US" altLang="zh-CN" sz="6000" b="1" dirty="0">
                <a:solidFill>
                  <a:srgbClr val="FFC000"/>
                </a:solidFill>
                <a:latin typeface="Amazone" panose="03020702060507090A04" pitchFamily="66" charset="-93"/>
                <a:ea typeface="黑体" panose="02010600030101010101" pitchFamily="2" charset="-122"/>
              </a:rPr>
              <a:t> </a:t>
            </a:r>
            <a:r>
              <a:rPr lang="en-US" altLang="zh-CN" sz="6000" b="1" dirty="0" err="1">
                <a:solidFill>
                  <a:srgbClr val="FFC000"/>
                </a:solidFill>
                <a:latin typeface="Amazone" panose="03020702060507090A04" pitchFamily="66" charset="-93"/>
                <a:ea typeface="黑体" panose="02010600030101010101" pitchFamily="2" charset="-122"/>
              </a:rPr>
              <a:t>lượng</a:t>
            </a:r>
            <a:r>
              <a:rPr lang="en-US" altLang="zh-CN" sz="6000" b="1" dirty="0">
                <a:solidFill>
                  <a:srgbClr val="FFC000"/>
                </a:solidFill>
                <a:latin typeface="Amazone" panose="03020702060507090A04" pitchFamily="66" charset="-93"/>
                <a:ea typeface="黑体" panose="02010600030101010101" pitchFamily="2" charset="-122"/>
              </a:rPr>
              <a:t> </a:t>
            </a:r>
            <a:r>
              <a:rPr lang="en-US" altLang="zh-CN" sz="6000" b="1" dirty="0" err="1">
                <a:solidFill>
                  <a:srgbClr val="FFC000"/>
                </a:solidFill>
                <a:latin typeface="Amazone" panose="03020702060507090A04" pitchFamily="66" charset="-93"/>
                <a:ea typeface="黑体" panose="02010600030101010101" pitchFamily="2" charset="-122"/>
              </a:rPr>
              <a:t>và</a:t>
            </a:r>
            <a:r>
              <a:rPr lang="en-US" altLang="zh-CN" sz="6000" b="1" dirty="0">
                <a:solidFill>
                  <a:srgbClr val="FFC000"/>
                </a:solidFill>
                <a:latin typeface="Amazone" panose="03020702060507090A04" pitchFamily="66" charset="-93"/>
                <a:ea typeface="黑体" panose="02010600030101010101" pitchFamily="2" charset="-122"/>
              </a:rPr>
              <a:t> </a:t>
            </a:r>
            <a:r>
              <a:rPr lang="en-US" altLang="zh-CN" sz="6000" b="1" dirty="0" err="1">
                <a:solidFill>
                  <a:srgbClr val="FFC000"/>
                </a:solidFill>
                <a:latin typeface="Amazone" panose="03020702060507090A04" pitchFamily="66" charset="-93"/>
                <a:ea typeface="黑体" panose="02010600030101010101" pitchFamily="2" charset="-122"/>
              </a:rPr>
              <a:t>sự</a:t>
            </a:r>
            <a:r>
              <a:rPr lang="en-US" altLang="zh-CN" sz="6000" b="1" dirty="0">
                <a:solidFill>
                  <a:srgbClr val="FFC000"/>
                </a:solidFill>
                <a:latin typeface="Amazone" panose="03020702060507090A04" pitchFamily="66" charset="-93"/>
                <a:ea typeface="黑体" panose="02010600030101010101" pitchFamily="2" charset="-122"/>
              </a:rPr>
              <a:t> </a:t>
            </a:r>
            <a:r>
              <a:rPr lang="en-US" altLang="zh-CN" sz="6000" b="1" dirty="0" err="1">
                <a:solidFill>
                  <a:srgbClr val="FFC000"/>
                </a:solidFill>
                <a:latin typeface="Amazone" panose="03020702060507090A04" pitchFamily="66" charset="-93"/>
                <a:ea typeface="黑体" panose="02010600030101010101" pitchFamily="2" charset="-122"/>
              </a:rPr>
              <a:t>truyền</a:t>
            </a:r>
            <a:r>
              <a:rPr lang="en-US" altLang="zh-CN" sz="6000" b="1" dirty="0">
                <a:solidFill>
                  <a:srgbClr val="FFC000"/>
                </a:solidFill>
                <a:latin typeface="Amazone" panose="03020702060507090A04" pitchFamily="66" charset="-93"/>
                <a:ea typeface="黑体" panose="02010600030101010101" pitchFamily="2" charset="-122"/>
              </a:rPr>
              <a:t> </a:t>
            </a:r>
            <a:r>
              <a:rPr lang="en-US" altLang="zh-CN" sz="6000" b="1" dirty="0" err="1">
                <a:solidFill>
                  <a:srgbClr val="FFC000"/>
                </a:solidFill>
                <a:latin typeface="Amazone" panose="03020702060507090A04" pitchFamily="66" charset="-93"/>
                <a:ea typeface="黑体" panose="02010600030101010101" pitchFamily="2" charset="-122"/>
              </a:rPr>
              <a:t>năng</a:t>
            </a:r>
            <a:r>
              <a:rPr lang="en-US" altLang="zh-CN" sz="6000" b="1" dirty="0">
                <a:solidFill>
                  <a:srgbClr val="FFC000"/>
                </a:solidFill>
                <a:latin typeface="Amazone" panose="03020702060507090A04" pitchFamily="66" charset="-93"/>
                <a:ea typeface="黑体" panose="02010600030101010101" pitchFamily="2" charset="-122"/>
              </a:rPr>
              <a:t> </a:t>
            </a:r>
            <a:r>
              <a:rPr lang="en-US" altLang="zh-CN" sz="6000" b="1" dirty="0" err="1">
                <a:solidFill>
                  <a:srgbClr val="FFC000"/>
                </a:solidFill>
                <a:latin typeface="Amazone" panose="03020702060507090A04" pitchFamily="66" charset="-93"/>
                <a:ea typeface="黑体" panose="02010600030101010101" pitchFamily="2" charset="-122"/>
              </a:rPr>
              <a:t>lượng</a:t>
            </a:r>
            <a:endParaRPr lang="zh-CN" altLang="en-US" sz="6000" b="1" dirty="0">
              <a:solidFill>
                <a:srgbClr val="FFC000"/>
              </a:solidFill>
              <a:latin typeface="Amazone" panose="03020702060507090A04" pitchFamily="66" charset="-93"/>
              <a:ea typeface="黑体" panose="02010600030101010101" pitchFamily="2" charset="-122"/>
            </a:endParaRPr>
          </a:p>
        </p:txBody>
      </p:sp>
    </p:spTree>
    <p:extLst>
      <p:ext uri="{BB962C8B-B14F-4D97-AF65-F5344CB8AC3E}">
        <p14:creationId xmlns:p14="http://schemas.microsoft.com/office/powerpoint/2010/main" val="20650278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ppt_x</p:attrName>
                                        </p:attrNameLst>
                                      </p:cBhvr>
                                      <p:tavLst>
                                        <p:tav tm="0">
                                          <p:val>
                                            <p:strVal val="#ppt_x-.2"/>
                                          </p:val>
                                        </p:tav>
                                        <p:tav tm="100000">
                                          <p:val>
                                            <p:strVal val="#ppt_x"/>
                                          </p:val>
                                        </p:tav>
                                      </p:tavLst>
                                    </p:anim>
                                    <p:anim calcmode="lin" valueType="num">
                                      <p:cBhvr>
                                        <p:cTn id="14"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6"/>
                                        </p:tgtEl>
                                      </p:cBhvr>
                                    </p:animEffect>
                                  </p:childTnLst>
                                </p:cTn>
                              </p:par>
                              <p:par>
                                <p:cTn id="16" presetID="16" presetClass="entr" presetSubtype="37" fill="hold" nodeType="with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barn(outVertical)">
                                      <p:cBhvr>
                                        <p:cTn id="18" dur="500"/>
                                        <p:tgtEl>
                                          <p:spTgt spid="46087"/>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46086"/>
                                        </p:tgtEl>
                                        <p:attrNameLst>
                                          <p:attrName>style.visibility</p:attrName>
                                        </p:attrNameLst>
                                      </p:cBhvr>
                                      <p:to>
                                        <p:strVal val="visible"/>
                                      </p:to>
                                    </p:set>
                                    <p:animEffect transition="in" filter="barn(outVertical)">
                                      <p:cBhvr>
                                        <p:cTn id="22" dur="500"/>
                                        <p:tgtEl>
                                          <p:spTgt spid="46086"/>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46113"/>
                                        </p:tgtEl>
                                        <p:attrNameLst>
                                          <p:attrName>style.visibility</p:attrName>
                                        </p:attrNameLst>
                                      </p:cBhvr>
                                      <p:to>
                                        <p:strVal val="visible"/>
                                      </p:to>
                                    </p:set>
                                    <p:animEffect transition="in" filter="barn(inVertical)">
                                      <p:cBhvr>
                                        <p:cTn id="26" dur="1000"/>
                                        <p:tgtEl>
                                          <p:spTgt spid="46113"/>
                                        </p:tgtEl>
                                      </p:cBhvr>
                                    </p:animEffec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46124"/>
                                        </p:tgtEl>
                                        <p:attrNameLst>
                                          <p:attrName>style.visibility</p:attrName>
                                        </p:attrNameLst>
                                      </p:cBhvr>
                                      <p:to>
                                        <p:strVal val="visible"/>
                                      </p:to>
                                    </p:set>
                                    <p:animEffect transition="in" filter="fade">
                                      <p:cBhvr>
                                        <p:cTn id="30" dur="1000"/>
                                        <p:tgtEl>
                                          <p:spTgt spid="46124"/>
                                        </p:tgtEl>
                                      </p:cBhvr>
                                    </p:animEffect>
                                    <p:anim calcmode="lin" valueType="num">
                                      <p:cBhvr>
                                        <p:cTn id="31" dur="1000" fill="hold"/>
                                        <p:tgtEl>
                                          <p:spTgt spid="46124"/>
                                        </p:tgtEl>
                                        <p:attrNameLst>
                                          <p:attrName>ppt_x</p:attrName>
                                        </p:attrNameLst>
                                      </p:cBhvr>
                                      <p:tavLst>
                                        <p:tav tm="0">
                                          <p:val>
                                            <p:strVal val="#ppt_x"/>
                                          </p:val>
                                        </p:tav>
                                        <p:tav tm="100000">
                                          <p:val>
                                            <p:strVal val="#ppt_x"/>
                                          </p:val>
                                        </p:tav>
                                      </p:tavLst>
                                    </p:anim>
                                    <p:anim calcmode="lin" valueType="num">
                                      <p:cBhvr>
                                        <p:cTn id="32" dur="1000" fill="hold"/>
                                        <p:tgtEl>
                                          <p:spTgt spid="46124"/>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46114"/>
                                        </p:tgtEl>
                                        <p:attrNameLst>
                                          <p:attrName>style.visibility</p:attrName>
                                        </p:attrNameLst>
                                      </p:cBhvr>
                                      <p:to>
                                        <p:strVal val="visible"/>
                                      </p:to>
                                    </p:set>
                                    <p:anim calcmode="discrete" valueType="clr">
                                      <p:cBhvr override="childStyle">
                                        <p:cTn id="36" dur="80"/>
                                        <p:tgtEl>
                                          <p:spTgt spid="4611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46114"/>
                                        </p:tgtEl>
                                        <p:attrNameLst>
                                          <p:attrName>fillcolor</p:attrName>
                                        </p:attrNameLst>
                                      </p:cBhvr>
                                      <p:tavLst>
                                        <p:tav tm="0">
                                          <p:val>
                                            <p:clrVal>
                                              <a:schemeClr val="accent2"/>
                                            </p:clrVal>
                                          </p:val>
                                        </p:tav>
                                        <p:tav tm="50000">
                                          <p:val>
                                            <p:clrVal>
                                              <a:schemeClr val="hlink"/>
                                            </p:clrVal>
                                          </p:val>
                                        </p:tav>
                                      </p:tavLst>
                                    </p:anim>
                                    <p:set>
                                      <p:cBhvr>
                                        <p:cTn id="38" dur="80"/>
                                        <p:tgtEl>
                                          <p:spTgt spid="46114"/>
                                        </p:tgtEl>
                                        <p:attrNameLst>
                                          <p:attrName>fill.type</p:attrName>
                                        </p:attrNameLst>
                                      </p:cBhvr>
                                      <p:to>
                                        <p:strVal val="solid"/>
                                      </p:to>
                                    </p:set>
                                  </p:childTnLst>
                                </p:cTn>
                              </p:par>
                            </p:childTnLst>
                          </p:cTn>
                        </p:par>
                        <p:par>
                          <p:cTn id="39" fill="hold">
                            <p:stCondLst>
                              <p:cond delay="4400"/>
                            </p:stCondLst>
                            <p:childTnLst>
                              <p:par>
                                <p:cTn id="40" presetID="16" presetClass="entr" presetSubtype="21" fill="hold" nodeType="afterEffect">
                                  <p:stCondLst>
                                    <p:cond delay="0"/>
                                  </p:stCondLst>
                                  <p:childTnLst>
                                    <p:set>
                                      <p:cBhvr>
                                        <p:cTn id="41" dur="1" fill="hold">
                                          <p:stCondLst>
                                            <p:cond delay="0"/>
                                          </p:stCondLst>
                                        </p:cTn>
                                        <p:tgtEl>
                                          <p:spTgt spid="46115"/>
                                        </p:tgtEl>
                                        <p:attrNameLst>
                                          <p:attrName>style.visibility</p:attrName>
                                        </p:attrNameLst>
                                      </p:cBhvr>
                                      <p:to>
                                        <p:strVal val="visible"/>
                                      </p:to>
                                    </p:set>
                                    <p:animEffect transition="in" filter="barn(inVertical)">
                                      <p:cBhvr>
                                        <p:cTn id="42" dur="1000"/>
                                        <p:tgtEl>
                                          <p:spTgt spid="46115"/>
                                        </p:tgtEl>
                                      </p:cBhvr>
                                    </p:animEffect>
                                  </p:childTnLst>
                                </p:cTn>
                              </p:par>
                            </p:childTnLst>
                          </p:cTn>
                        </p:par>
                        <p:par>
                          <p:cTn id="43" fill="hold">
                            <p:stCondLst>
                              <p:cond delay="5400"/>
                            </p:stCondLst>
                            <p:childTnLst>
                              <p:par>
                                <p:cTn id="44" presetID="47" presetClass="entr" presetSubtype="0" fill="hold" nodeType="afterEffect">
                                  <p:stCondLst>
                                    <p:cond delay="0"/>
                                  </p:stCondLst>
                                  <p:childTnLst>
                                    <p:set>
                                      <p:cBhvr>
                                        <p:cTn id="45" dur="1" fill="hold">
                                          <p:stCondLst>
                                            <p:cond delay="0"/>
                                          </p:stCondLst>
                                        </p:cTn>
                                        <p:tgtEl>
                                          <p:spTgt spid="46127"/>
                                        </p:tgtEl>
                                        <p:attrNameLst>
                                          <p:attrName>style.visibility</p:attrName>
                                        </p:attrNameLst>
                                      </p:cBhvr>
                                      <p:to>
                                        <p:strVal val="visible"/>
                                      </p:to>
                                    </p:set>
                                    <p:animEffect transition="in" filter="fade">
                                      <p:cBhvr>
                                        <p:cTn id="46" dur="1000"/>
                                        <p:tgtEl>
                                          <p:spTgt spid="46127"/>
                                        </p:tgtEl>
                                      </p:cBhvr>
                                    </p:animEffect>
                                    <p:anim calcmode="lin" valueType="num">
                                      <p:cBhvr>
                                        <p:cTn id="47" dur="1000" fill="hold"/>
                                        <p:tgtEl>
                                          <p:spTgt spid="46127"/>
                                        </p:tgtEl>
                                        <p:attrNameLst>
                                          <p:attrName>ppt_x</p:attrName>
                                        </p:attrNameLst>
                                      </p:cBhvr>
                                      <p:tavLst>
                                        <p:tav tm="0">
                                          <p:val>
                                            <p:strVal val="#ppt_x"/>
                                          </p:val>
                                        </p:tav>
                                        <p:tav tm="100000">
                                          <p:val>
                                            <p:strVal val="#ppt_x"/>
                                          </p:val>
                                        </p:tav>
                                      </p:tavLst>
                                    </p:anim>
                                    <p:anim calcmode="lin" valueType="num">
                                      <p:cBhvr>
                                        <p:cTn id="48" dur="1000" fill="hold"/>
                                        <p:tgtEl>
                                          <p:spTgt spid="46127"/>
                                        </p:tgtEl>
                                        <p:attrNameLst>
                                          <p:attrName>ppt_y</p:attrName>
                                        </p:attrNameLst>
                                      </p:cBhvr>
                                      <p:tavLst>
                                        <p:tav tm="0">
                                          <p:val>
                                            <p:strVal val="#ppt_y-.1"/>
                                          </p:val>
                                        </p:tav>
                                        <p:tav tm="100000">
                                          <p:val>
                                            <p:strVal val="#ppt_y"/>
                                          </p:val>
                                        </p:tav>
                                      </p:tavLst>
                                    </p:anim>
                                  </p:childTnLst>
                                </p:cTn>
                              </p:par>
                            </p:childTnLst>
                          </p:cTn>
                        </p:par>
                        <p:par>
                          <p:cTn id="49" fill="hold">
                            <p:stCondLst>
                              <p:cond delay="6400"/>
                            </p:stCondLst>
                            <p:childTnLst>
                              <p:par>
                                <p:cTn id="50" presetID="27" presetClass="entr" presetSubtype="0" fill="hold" nodeType="afterEffect">
                                  <p:stCondLst>
                                    <p:cond delay="0"/>
                                  </p:stCondLst>
                                  <p:iterate type="lt">
                                    <p:tmPct val="50000"/>
                                  </p:iterate>
                                  <p:childTnLst>
                                    <p:set>
                                      <p:cBhvr>
                                        <p:cTn id="51" dur="1" fill="hold">
                                          <p:stCondLst>
                                            <p:cond delay="0"/>
                                          </p:stCondLst>
                                        </p:cTn>
                                        <p:tgtEl>
                                          <p:spTgt spid="46116">
                                            <p:txEl>
                                              <p:pRg st="0" end="0"/>
                                            </p:txEl>
                                          </p:spTgt>
                                        </p:tgtEl>
                                        <p:attrNameLst>
                                          <p:attrName>style.visibility</p:attrName>
                                        </p:attrNameLst>
                                      </p:cBhvr>
                                      <p:to>
                                        <p:strVal val="visible"/>
                                      </p:to>
                                    </p:set>
                                    <p:anim calcmode="discrete" valueType="clr">
                                      <p:cBhvr override="childStyle">
                                        <p:cTn id="52" dur="80"/>
                                        <p:tgtEl>
                                          <p:spTgt spid="461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46116">
                                            <p:txEl>
                                              <p:pRg st="0" end="0"/>
                                            </p:txEl>
                                          </p:spTgt>
                                        </p:tgtEl>
                                        <p:attrNameLst>
                                          <p:attrName>fillcolor</p:attrName>
                                        </p:attrNameLst>
                                      </p:cBhvr>
                                      <p:tavLst>
                                        <p:tav tm="0">
                                          <p:val>
                                            <p:clrVal>
                                              <a:schemeClr val="accent2"/>
                                            </p:clrVal>
                                          </p:val>
                                        </p:tav>
                                        <p:tav tm="50000">
                                          <p:val>
                                            <p:clrVal>
                                              <a:schemeClr val="hlink"/>
                                            </p:clrVal>
                                          </p:val>
                                        </p:tav>
                                      </p:tavLst>
                                    </p:anim>
                                    <p:set>
                                      <p:cBhvr>
                                        <p:cTn id="54" dur="80"/>
                                        <p:tgtEl>
                                          <p:spTgt spid="46116">
                                            <p:txEl>
                                              <p:pRg st="0" end="0"/>
                                            </p:txEl>
                                          </p:spTgt>
                                        </p:tgtEl>
                                        <p:attrNameLst>
                                          <p:attrName>fill.type</p:attrName>
                                        </p:attrNameLst>
                                      </p:cBhvr>
                                      <p:to>
                                        <p:strVal val="solid"/>
                                      </p:to>
                                    </p:set>
                                  </p:childTnLst>
                                </p:cTn>
                              </p:par>
                            </p:childTnLst>
                          </p:cTn>
                        </p:par>
                        <p:par>
                          <p:cTn id="55" fill="hold">
                            <p:stCondLst>
                              <p:cond delay="7280"/>
                            </p:stCondLst>
                            <p:childTnLst>
                              <p:par>
                                <p:cTn id="56" presetID="16" presetClass="entr" presetSubtype="21" fill="hold" nodeType="afterEffect">
                                  <p:stCondLst>
                                    <p:cond delay="0"/>
                                  </p:stCondLst>
                                  <p:childTnLst>
                                    <p:set>
                                      <p:cBhvr>
                                        <p:cTn id="57" dur="1" fill="hold">
                                          <p:stCondLst>
                                            <p:cond delay="0"/>
                                          </p:stCondLst>
                                        </p:cTn>
                                        <p:tgtEl>
                                          <p:spTgt spid="46117"/>
                                        </p:tgtEl>
                                        <p:attrNameLst>
                                          <p:attrName>style.visibility</p:attrName>
                                        </p:attrNameLst>
                                      </p:cBhvr>
                                      <p:to>
                                        <p:strVal val="visible"/>
                                      </p:to>
                                    </p:set>
                                    <p:animEffect transition="in" filter="barn(inVertical)">
                                      <p:cBhvr>
                                        <p:cTn id="58" dur="1000"/>
                                        <p:tgtEl>
                                          <p:spTgt spid="46117"/>
                                        </p:tgtEl>
                                      </p:cBhvr>
                                    </p:animEffect>
                                  </p:childTnLst>
                                </p:cTn>
                              </p:par>
                            </p:childTnLst>
                          </p:cTn>
                        </p:par>
                        <p:par>
                          <p:cTn id="59" fill="hold">
                            <p:stCondLst>
                              <p:cond delay="8280"/>
                            </p:stCondLst>
                            <p:childTnLst>
                              <p:par>
                                <p:cTn id="60" presetID="47" presetClass="entr" presetSubtype="0" fill="hold" nodeType="afterEffect">
                                  <p:stCondLst>
                                    <p:cond delay="0"/>
                                  </p:stCondLst>
                                  <p:childTnLst>
                                    <p:set>
                                      <p:cBhvr>
                                        <p:cTn id="61" dur="1" fill="hold">
                                          <p:stCondLst>
                                            <p:cond delay="0"/>
                                          </p:stCondLst>
                                        </p:cTn>
                                        <p:tgtEl>
                                          <p:spTgt spid="46130"/>
                                        </p:tgtEl>
                                        <p:attrNameLst>
                                          <p:attrName>style.visibility</p:attrName>
                                        </p:attrNameLst>
                                      </p:cBhvr>
                                      <p:to>
                                        <p:strVal val="visible"/>
                                      </p:to>
                                    </p:set>
                                    <p:animEffect transition="in" filter="fade">
                                      <p:cBhvr>
                                        <p:cTn id="62" dur="1000"/>
                                        <p:tgtEl>
                                          <p:spTgt spid="46130"/>
                                        </p:tgtEl>
                                      </p:cBhvr>
                                    </p:animEffect>
                                    <p:anim calcmode="lin" valueType="num">
                                      <p:cBhvr>
                                        <p:cTn id="63" dur="1000" fill="hold"/>
                                        <p:tgtEl>
                                          <p:spTgt spid="46130"/>
                                        </p:tgtEl>
                                        <p:attrNameLst>
                                          <p:attrName>ppt_x</p:attrName>
                                        </p:attrNameLst>
                                      </p:cBhvr>
                                      <p:tavLst>
                                        <p:tav tm="0">
                                          <p:val>
                                            <p:strVal val="#ppt_x"/>
                                          </p:val>
                                        </p:tav>
                                        <p:tav tm="100000">
                                          <p:val>
                                            <p:strVal val="#ppt_x"/>
                                          </p:val>
                                        </p:tav>
                                      </p:tavLst>
                                    </p:anim>
                                    <p:anim calcmode="lin" valueType="num">
                                      <p:cBhvr>
                                        <p:cTn id="64" dur="1000" fill="hold"/>
                                        <p:tgtEl>
                                          <p:spTgt spid="46130"/>
                                        </p:tgtEl>
                                        <p:attrNameLst>
                                          <p:attrName>ppt_y</p:attrName>
                                        </p:attrNameLst>
                                      </p:cBhvr>
                                      <p:tavLst>
                                        <p:tav tm="0">
                                          <p:val>
                                            <p:strVal val="#ppt_y-.1"/>
                                          </p:val>
                                        </p:tav>
                                        <p:tav tm="100000">
                                          <p:val>
                                            <p:strVal val="#ppt_y"/>
                                          </p:val>
                                        </p:tav>
                                      </p:tavLst>
                                    </p:anim>
                                  </p:childTnLst>
                                </p:cTn>
                              </p:par>
                            </p:childTnLst>
                          </p:cTn>
                        </p:par>
                        <p:par>
                          <p:cTn id="65" fill="hold">
                            <p:stCondLst>
                              <p:cond delay="928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46119"/>
                                        </p:tgtEl>
                                        <p:attrNameLst>
                                          <p:attrName>style.visibility</p:attrName>
                                        </p:attrNameLst>
                                      </p:cBhvr>
                                      <p:to>
                                        <p:strVal val="visible"/>
                                      </p:to>
                                    </p:set>
                                    <p:anim calcmode="discrete" valueType="clr">
                                      <p:cBhvr override="childStyle">
                                        <p:cTn id="68" dur="80"/>
                                        <p:tgtEl>
                                          <p:spTgt spid="46119"/>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46119"/>
                                        </p:tgtEl>
                                        <p:attrNameLst>
                                          <p:attrName>fillcolor</p:attrName>
                                        </p:attrNameLst>
                                      </p:cBhvr>
                                      <p:tavLst>
                                        <p:tav tm="0">
                                          <p:val>
                                            <p:clrVal>
                                              <a:schemeClr val="accent2"/>
                                            </p:clrVal>
                                          </p:val>
                                        </p:tav>
                                        <p:tav tm="50000">
                                          <p:val>
                                            <p:clrVal>
                                              <a:schemeClr val="hlink"/>
                                            </p:clrVal>
                                          </p:val>
                                        </p:tav>
                                      </p:tavLst>
                                    </p:anim>
                                    <p:set>
                                      <p:cBhvr>
                                        <p:cTn id="70" dur="80"/>
                                        <p:tgtEl>
                                          <p:spTgt spid="461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4" grpId="0"/>
      <p:bldP spid="46119"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graphicFrame>
        <p:nvGraphicFramePr>
          <p:cNvPr id="2" name="Table 1">
            <a:extLst>
              <a:ext uri="{FF2B5EF4-FFF2-40B4-BE49-F238E27FC236}">
                <a16:creationId xmlns:a16="http://schemas.microsoft.com/office/drawing/2014/main" id="{A03CA365-4E79-4BB9-898D-66528BC59610}"/>
              </a:ext>
            </a:extLst>
          </p:cNvPr>
          <p:cNvGraphicFramePr>
            <a:graphicFrameLocks noGrp="1"/>
          </p:cNvGraphicFramePr>
          <p:nvPr>
            <p:extLst>
              <p:ext uri="{D42A27DB-BD31-4B8C-83A1-F6EECF244321}">
                <p14:modId xmlns:p14="http://schemas.microsoft.com/office/powerpoint/2010/main" val="3756099490"/>
              </p:ext>
            </p:extLst>
          </p:nvPr>
        </p:nvGraphicFramePr>
        <p:xfrm>
          <a:off x="2412480" y="2577654"/>
          <a:ext cx="13177464" cy="4520883"/>
        </p:xfrm>
        <a:graphic>
          <a:graphicData uri="http://schemas.openxmlformats.org/drawingml/2006/table">
            <a:tbl>
              <a:tblPr>
                <a:tableStyleId>{E8B1032C-EA38-4F05-BA0D-38AFFFC7BED3}</a:tableStyleId>
              </a:tblPr>
              <a:tblGrid>
                <a:gridCol w="1440160">
                  <a:extLst>
                    <a:ext uri="{9D8B030D-6E8A-4147-A177-3AD203B41FA5}">
                      <a16:colId xmlns:a16="http://schemas.microsoft.com/office/drawing/2014/main" val="1213974117"/>
                    </a:ext>
                  </a:extLst>
                </a:gridCol>
                <a:gridCol w="4522827">
                  <a:extLst>
                    <a:ext uri="{9D8B030D-6E8A-4147-A177-3AD203B41FA5}">
                      <a16:colId xmlns:a16="http://schemas.microsoft.com/office/drawing/2014/main" val="197010028"/>
                    </a:ext>
                  </a:extLst>
                </a:gridCol>
                <a:gridCol w="7214477">
                  <a:extLst>
                    <a:ext uri="{9D8B030D-6E8A-4147-A177-3AD203B41FA5}">
                      <a16:colId xmlns:a16="http://schemas.microsoft.com/office/drawing/2014/main" val="2749838372"/>
                    </a:ext>
                  </a:extLst>
                </a:gridCol>
              </a:tblGrid>
              <a:tr h="422459">
                <a:tc gridSpan="3">
                  <a:txBody>
                    <a:bodyPr/>
                    <a:lstStyle/>
                    <a:p>
                      <a:pPr algn="ctr">
                        <a:lnSpc>
                          <a:spcPct val="107000"/>
                        </a:lnSpc>
                        <a:spcBef>
                          <a:spcPts val="300"/>
                        </a:spcBef>
                        <a:spcAft>
                          <a:spcPts val="500"/>
                        </a:spcAft>
                      </a:pPr>
                      <a:r>
                        <a:rPr lang="vi-VN" sz="3600" b="1" i="0" dirty="0">
                          <a:solidFill>
                            <a:srgbClr val="00B050"/>
                          </a:solidFill>
                          <a:effectLst/>
                          <a:latin typeface="Amazone" panose="03020702060507090A04" pitchFamily="66" charset="-93"/>
                          <a:cs typeface="Times New Roman" panose="02020603050405020304" pitchFamily="18" charset="0"/>
                        </a:rPr>
                        <a:t>Phiếu học tập số  3</a:t>
                      </a:r>
                      <a:endParaRPr lang="vi-VN" sz="3600" b="1" i="0"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856904347"/>
                  </a:ext>
                </a:extLst>
              </a:tr>
              <a:tr h="422459">
                <a:tc>
                  <a:txBody>
                    <a:bodyPr/>
                    <a:lstStyle/>
                    <a:p>
                      <a:pPr algn="ctr">
                        <a:lnSpc>
                          <a:spcPct val="107000"/>
                        </a:lnSpc>
                        <a:spcBef>
                          <a:spcPts val="300"/>
                        </a:spcBef>
                        <a:spcAft>
                          <a:spcPts val="500"/>
                        </a:spcAft>
                      </a:pPr>
                      <a:r>
                        <a:rPr lang="en-US" sz="2800" b="1" i="0" dirty="0" err="1">
                          <a:solidFill>
                            <a:srgbClr val="FF0000"/>
                          </a:solidFill>
                          <a:effectLst/>
                          <a:latin typeface="Amazone" panose="03020702060507090A04" pitchFamily="66" charset="-93"/>
                          <a:cs typeface="Times New Roman" panose="02020603050405020304" pitchFamily="18" charset="0"/>
                        </a:rPr>
                        <a:t>Nội</a:t>
                      </a:r>
                      <a:r>
                        <a:rPr lang="en-US" sz="2800" b="1" i="0" dirty="0">
                          <a:solidFill>
                            <a:srgbClr val="FF0000"/>
                          </a:solidFill>
                          <a:effectLst/>
                          <a:latin typeface="Amazone" panose="03020702060507090A04" pitchFamily="66" charset="-93"/>
                          <a:cs typeface="Times New Roman" panose="02020603050405020304" pitchFamily="18" charset="0"/>
                        </a:rPr>
                        <a:t> dung</a:t>
                      </a:r>
                      <a:endParaRPr lang="vi-VN" sz="2800" b="1" i="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2800" b="1" i="0" dirty="0" err="1">
                          <a:solidFill>
                            <a:srgbClr val="FF0000"/>
                          </a:solidFill>
                          <a:effectLst/>
                          <a:latin typeface="Amazone" panose="03020702060507090A04" pitchFamily="66" charset="-93"/>
                          <a:cs typeface="Times New Roman" panose="02020603050405020304" pitchFamily="18" charset="0"/>
                        </a:rPr>
                        <a:t>Câu</a:t>
                      </a:r>
                      <a:r>
                        <a:rPr lang="en-US" sz="2800" b="1" i="0" dirty="0">
                          <a:solidFill>
                            <a:srgbClr val="FF0000"/>
                          </a:solidFill>
                          <a:effectLst/>
                          <a:latin typeface="Amazone" panose="03020702060507090A04" pitchFamily="66" charset="-93"/>
                          <a:cs typeface="Times New Roman" panose="02020603050405020304" pitchFamily="18" charset="0"/>
                        </a:rPr>
                        <a:t> </a:t>
                      </a:r>
                      <a:r>
                        <a:rPr lang="en-US" sz="2800" b="1" i="0" dirty="0" err="1">
                          <a:solidFill>
                            <a:srgbClr val="FF0000"/>
                          </a:solidFill>
                          <a:effectLst/>
                          <a:latin typeface="Amazone" panose="03020702060507090A04" pitchFamily="66" charset="-93"/>
                          <a:cs typeface="Times New Roman" panose="02020603050405020304" pitchFamily="18" charset="0"/>
                        </a:rPr>
                        <a:t>hỏi</a:t>
                      </a:r>
                      <a:endParaRPr lang="vi-VN" sz="2800" b="1" i="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2800" b="1" i="0" dirty="0" err="1">
                          <a:solidFill>
                            <a:srgbClr val="FF0000"/>
                          </a:solidFill>
                          <a:effectLst/>
                          <a:latin typeface="Amazone" panose="03020702060507090A04" pitchFamily="66" charset="-93"/>
                          <a:cs typeface="Times New Roman" panose="02020603050405020304" pitchFamily="18" charset="0"/>
                        </a:rPr>
                        <a:t>Câu</a:t>
                      </a:r>
                      <a:r>
                        <a:rPr lang="en-US" sz="2800" b="1" i="0" dirty="0">
                          <a:solidFill>
                            <a:srgbClr val="FF0000"/>
                          </a:solidFill>
                          <a:effectLst/>
                          <a:latin typeface="Amazone" panose="03020702060507090A04" pitchFamily="66" charset="-93"/>
                          <a:cs typeface="Times New Roman" panose="02020603050405020304" pitchFamily="18" charset="0"/>
                        </a:rPr>
                        <a:t> </a:t>
                      </a:r>
                      <a:r>
                        <a:rPr lang="en-US" sz="2800" b="1" i="0" dirty="0" err="1">
                          <a:solidFill>
                            <a:srgbClr val="FF0000"/>
                          </a:solidFill>
                          <a:effectLst/>
                          <a:latin typeface="Amazone" panose="03020702060507090A04" pitchFamily="66" charset="-93"/>
                          <a:cs typeface="Times New Roman" panose="02020603050405020304" pitchFamily="18" charset="0"/>
                        </a:rPr>
                        <a:t>trả</a:t>
                      </a:r>
                      <a:r>
                        <a:rPr lang="en-US" sz="2800" b="1" i="0" dirty="0">
                          <a:solidFill>
                            <a:srgbClr val="FF0000"/>
                          </a:solidFill>
                          <a:effectLst/>
                          <a:latin typeface="Amazone" panose="03020702060507090A04" pitchFamily="66" charset="-93"/>
                          <a:cs typeface="Times New Roman" panose="02020603050405020304" pitchFamily="18" charset="0"/>
                        </a:rPr>
                        <a:t> </a:t>
                      </a:r>
                      <a:r>
                        <a:rPr lang="en-US" sz="2800" b="1" i="0" dirty="0" err="1">
                          <a:solidFill>
                            <a:srgbClr val="FF0000"/>
                          </a:solidFill>
                          <a:effectLst/>
                          <a:latin typeface="Amazone" panose="03020702060507090A04" pitchFamily="66" charset="-93"/>
                          <a:cs typeface="Times New Roman" panose="02020603050405020304" pitchFamily="18" charset="0"/>
                        </a:rPr>
                        <a:t>lời</a:t>
                      </a:r>
                      <a:endParaRPr lang="vi-VN" sz="2800" b="1" i="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152495"/>
                  </a:ext>
                </a:extLst>
              </a:tr>
              <a:tr h="875477">
                <a:tc rowSpan="3">
                  <a:txBody>
                    <a:bodyPr/>
                    <a:lstStyle/>
                    <a:p>
                      <a:pPr algn="ctr">
                        <a:lnSpc>
                          <a:spcPct val="107000"/>
                        </a:lnSpc>
                        <a:spcBef>
                          <a:spcPts val="300"/>
                        </a:spcBef>
                        <a:spcAft>
                          <a:spcPts val="500"/>
                        </a:spcAft>
                      </a:pPr>
                      <a:r>
                        <a:rPr lang="en-US" sz="2800" dirty="0" err="1">
                          <a:effectLst/>
                          <a:latin typeface="Amazone" panose="03020702060507090A04" pitchFamily="66" charset="-93"/>
                          <a:cs typeface="Times New Roman" panose="02020603050405020304" pitchFamily="18" charset="0"/>
                        </a:rPr>
                        <a:t>Mối</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liên</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hệ</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giữa</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năng</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lượng</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và</a:t>
                      </a:r>
                      <a:r>
                        <a:rPr lang="en-US" sz="2800" dirty="0">
                          <a:effectLst/>
                          <a:latin typeface="Amazone" panose="03020702060507090A04" pitchFamily="66" charset="-93"/>
                          <a:cs typeface="Times New Roman" panose="02020603050405020304" pitchFamily="18" charset="0"/>
                        </a:rPr>
                        <a:t> </a:t>
                      </a:r>
                      <a:r>
                        <a:rPr lang="en-US" sz="2800" dirty="0" err="1">
                          <a:effectLst/>
                          <a:latin typeface="Amazone" panose="03020702060507090A04" pitchFamily="66" charset="-93"/>
                          <a:cs typeface="Times New Roman" panose="02020603050405020304" pitchFamily="18" charset="0"/>
                        </a:rPr>
                        <a:t>lực</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07000"/>
                        </a:lnSpc>
                        <a:spcBef>
                          <a:spcPts val="300"/>
                        </a:spcBef>
                        <a:spcAft>
                          <a:spcPts val="500"/>
                        </a:spcAft>
                        <a:tabLst>
                          <a:tab pos="8101330" algn="l"/>
                        </a:tabLst>
                      </a:pP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Năng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lượng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gió</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trong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hình</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nào</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lớn</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hơn</a:t>
                      </a:r>
                      <a:r>
                        <a:rPr lang="en-US" sz="2800" kern="1200" dirty="0">
                          <a:effectLst/>
                          <a:latin typeface="Amazone" panose="03020702060507090A04" pitchFamily="66" charset="-93"/>
                          <a:cs typeface="Times New Roman" panose="02020603050405020304" pitchFamily="18" charset="0"/>
                        </a:rPr>
                        <a:t>?</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65100">
                        <a:lnSpc>
                          <a:spcPct val="107000"/>
                        </a:lnSpc>
                        <a:spcBef>
                          <a:spcPts val="300"/>
                        </a:spcBef>
                        <a:spcAft>
                          <a:spcPts val="500"/>
                        </a:spcAft>
                      </a:pPr>
                      <a:r>
                        <a:rPr lang="en-US" sz="2800" kern="1200" dirty="0" err="1">
                          <a:effectLst/>
                          <a:latin typeface="Amazone" panose="03020702060507090A04" pitchFamily="66" charset="-93"/>
                          <a:cs typeface="Times New Roman" panose="02020603050405020304" pitchFamily="18" charset="0"/>
                        </a:rPr>
                        <a:t>Năng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lượng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gió</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trong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hình</a:t>
                      </a:r>
                      <a:r>
                        <a:rPr lang="en-US" sz="2800" kern="1200" dirty="0">
                          <a:effectLst/>
                          <a:latin typeface="Amazone" panose="03020702060507090A04" pitchFamily="66" charset="-93"/>
                          <a:cs typeface="Times New Roman" panose="02020603050405020304" pitchFamily="18" charset="0"/>
                        </a:rPr>
                        <a:t> </a:t>
                      </a:r>
                      <a:r>
                        <a:rPr lang="vi-VN" sz="2800" kern="1200" dirty="0">
                          <a:effectLst/>
                          <a:latin typeface="Amazone" panose="03020702060507090A04" pitchFamily="66" charset="-93"/>
                          <a:cs typeface="Times New Roman" panose="02020603050405020304" pitchFamily="18" charset="0"/>
                        </a:rPr>
                        <a:t>b</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lớn</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hơn</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0554528"/>
                  </a:ext>
                </a:extLst>
              </a:tr>
              <a:tr h="875477">
                <a:tc vMerge="1">
                  <a:txBody>
                    <a:bodyPr/>
                    <a:lstStyle/>
                    <a:p>
                      <a:endParaRPr lang="vi-VN"/>
                    </a:p>
                  </a:txBody>
                  <a:tcPr/>
                </a:tc>
                <a:tc>
                  <a:txBody>
                    <a:bodyPr/>
                    <a:lstStyle/>
                    <a:p>
                      <a:pPr algn="just">
                        <a:lnSpc>
                          <a:spcPct val="107000"/>
                        </a:lnSpc>
                        <a:spcBef>
                          <a:spcPts val="300"/>
                        </a:spcBef>
                        <a:spcAft>
                          <a:spcPts val="500"/>
                        </a:spcAft>
                        <a:tabLst>
                          <a:tab pos="8101330" algn="l"/>
                        </a:tabLst>
                      </a:pP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Lực</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tác</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dụng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của</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gió</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trong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hình</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nào</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mạnh</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hơn</a:t>
                      </a:r>
                      <a:r>
                        <a:rPr lang="en-US" sz="2800" kern="1200" dirty="0">
                          <a:effectLst/>
                          <a:latin typeface="Amazone" panose="03020702060507090A04" pitchFamily="66" charset="-93"/>
                          <a:cs typeface="Times New Roman" panose="02020603050405020304" pitchFamily="18" charset="0"/>
                        </a:rPr>
                        <a:t>?</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65100">
                        <a:lnSpc>
                          <a:spcPct val="107000"/>
                        </a:lnSpc>
                        <a:spcBef>
                          <a:spcPts val="300"/>
                        </a:spcBef>
                        <a:spcAft>
                          <a:spcPts val="500"/>
                        </a:spcAft>
                      </a:pPr>
                      <a:r>
                        <a:rPr lang="vi-VN" sz="2800" dirty="0">
                          <a:effectLst/>
                          <a:latin typeface="Amazone" panose="03020702060507090A04" pitchFamily="66" charset="-93"/>
                          <a:cs typeface="Times New Roman" panose="02020603050405020304" pitchFamily="18" charset="0"/>
                        </a:rPr>
                        <a:t>Năng lượng gió càng lớn thì tác dụng lực lên cây </a:t>
                      </a:r>
                      <a:r>
                        <a:rPr lang="en-US" sz="2800" dirty="0" err="1">
                          <a:effectLst/>
                          <a:latin typeface="Amazone" panose="03020702060507090A04" pitchFamily="66" charset="-93"/>
                          <a:cs typeface="Times New Roman" panose="02020603050405020304" pitchFamily="18" charset="0"/>
                        </a:rPr>
                        <a:t>hình</a:t>
                      </a:r>
                      <a:r>
                        <a:rPr lang="en-US" sz="2800" dirty="0">
                          <a:effectLst/>
                          <a:latin typeface="Amazone" panose="03020702060507090A04" pitchFamily="66" charset="-93"/>
                          <a:cs typeface="Times New Roman" panose="02020603050405020304" pitchFamily="18" charset="0"/>
                        </a:rPr>
                        <a:t> b </a:t>
                      </a:r>
                      <a:r>
                        <a:rPr lang="en-US" sz="2800" dirty="0" err="1">
                          <a:effectLst/>
                          <a:latin typeface="Amazone" panose="03020702060507090A04" pitchFamily="66" charset="-93"/>
                          <a:cs typeface="Times New Roman" panose="02020603050405020304" pitchFamily="18" charset="0"/>
                        </a:rPr>
                        <a:t>mạnh</a:t>
                      </a:r>
                      <a:r>
                        <a:rPr lang="vi-VN" sz="2800" dirty="0">
                          <a:effectLst/>
                          <a:latin typeface="Amazone" panose="03020702060507090A04" pitchFamily="66" charset="-93"/>
                          <a:cs typeface="Times New Roman" panose="02020603050405020304" pitchFamily="18" charset="0"/>
                        </a:rPr>
                        <a:t> lớn.</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7503159"/>
                  </a:ext>
                </a:extLst>
              </a:tr>
              <a:tr h="875477">
                <a:tc vMerge="1">
                  <a:txBody>
                    <a:bodyPr/>
                    <a:lstStyle/>
                    <a:p>
                      <a:endParaRPr lang="vi-VN"/>
                    </a:p>
                  </a:txBody>
                  <a:tcPr/>
                </a:tc>
                <a:tc>
                  <a:txBody>
                    <a:bodyPr/>
                    <a:lstStyle/>
                    <a:p>
                      <a:pPr algn="just">
                        <a:lnSpc>
                          <a:spcPct val="107000"/>
                        </a:lnSpc>
                        <a:spcBef>
                          <a:spcPts val="300"/>
                        </a:spcBef>
                        <a:spcAft>
                          <a:spcPts val="500"/>
                        </a:spcAft>
                        <a:tabLst>
                          <a:tab pos="8101330" algn="l"/>
                        </a:tabLst>
                      </a:pP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Mối</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liên</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hệ</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giữa</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năng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lượng</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và</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lực</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như</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thế</a:t>
                      </a:r>
                      <a:r>
                        <a:rPr lang="en-US" sz="2800" kern="1200" dirty="0">
                          <a:effectLst/>
                          <a:latin typeface="Amazone" panose="03020702060507090A04" pitchFamily="66" charset="-93"/>
                          <a:cs typeface="Times New Roman" panose="02020603050405020304" pitchFamily="18" charset="0"/>
                        </a:rPr>
                        <a:t> </a:t>
                      </a:r>
                      <a:r>
                        <a:rPr lang="en-US" sz="2800" kern="1200" dirty="0" err="1">
                          <a:effectLst/>
                          <a:latin typeface="Amazone" panose="03020702060507090A04" pitchFamily="66" charset="-93"/>
                          <a:cs typeface="Times New Roman" panose="02020603050405020304" pitchFamily="18" charset="0"/>
                        </a:rPr>
                        <a:t>nào</a:t>
                      </a:r>
                      <a:r>
                        <a:rPr lang="en-US" sz="2800" kern="1200" dirty="0">
                          <a:effectLst/>
                          <a:latin typeface="Amazone" panose="03020702060507090A04" pitchFamily="66" charset="-93"/>
                          <a:cs typeface="Times New Roman" panose="02020603050405020304" pitchFamily="18" charset="0"/>
                        </a:rPr>
                        <a:t>?</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80340">
                        <a:lnSpc>
                          <a:spcPct val="107000"/>
                        </a:lnSpc>
                        <a:spcBef>
                          <a:spcPts val="300"/>
                        </a:spcBef>
                        <a:spcAft>
                          <a:spcPts val="500"/>
                        </a:spcAft>
                      </a:pPr>
                      <a:r>
                        <a:rPr lang="vi-VN" sz="2800" dirty="0">
                          <a:effectLst/>
                          <a:latin typeface="Amazone" panose="03020702060507090A04" pitchFamily="66" charset="-93"/>
                          <a:cs typeface="Times New Roman" panose="02020603050405020304" pitchFamily="18" charset="0"/>
                        </a:rPr>
                        <a:t>Năng lượng của vật càng lớn thì nó có khả năng gây ra tác dụng lực càng lớn lên các vật khác.</a:t>
                      </a:r>
                      <a:endParaRPr lang="vi-VN" sz="28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7747309"/>
                  </a:ext>
                </a:extLst>
              </a:tr>
            </a:tbl>
          </a:graphicData>
        </a:graphic>
      </p:graphicFrame>
    </p:spTree>
    <p:extLst>
      <p:ext uri="{BB962C8B-B14F-4D97-AF65-F5344CB8AC3E}">
        <p14:creationId xmlns:p14="http://schemas.microsoft.com/office/powerpoint/2010/main" val="13052978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7165008" y="0"/>
            <a:ext cx="9613280" cy="9475788"/>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468313" y="5026025"/>
            <a:ext cx="6948487" cy="3411538"/>
          </a:xfrm>
          <a:prstGeom prst="rect">
            <a:avLst/>
          </a:prstGeom>
          <a:noFill/>
          <a:ln w="9525">
            <a:noFill/>
          </a:ln>
        </p:spPr>
      </p:pic>
      <p:sp>
        <p:nvSpPr>
          <p:cNvPr id="2" name="Cloud 1">
            <a:extLst>
              <a:ext uri="{FF2B5EF4-FFF2-40B4-BE49-F238E27FC236}">
                <a16:creationId xmlns:a16="http://schemas.microsoft.com/office/drawing/2014/main" id="{E2E535CA-5B3F-4D89-888A-AABC9C686BBF}"/>
              </a:ext>
            </a:extLst>
          </p:cNvPr>
          <p:cNvSpPr/>
          <p:nvPr/>
        </p:nvSpPr>
        <p:spPr>
          <a:xfrm>
            <a:off x="8026184" y="4449862"/>
            <a:ext cx="7890928" cy="3580260"/>
          </a:xfrm>
          <a:prstGeom prst="cloud">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mazone" panose="03020702060507090A04" pitchFamily="66" charset="-93"/>
              </a:rPr>
              <a:t>Mọi hoạt động và biến đổi đều cần năng lượng. Một vật có năng lượng thì có khả năng tác dụng lực</a:t>
            </a:r>
            <a:endParaRPr lang="vi-VN" sz="5400" dirty="0">
              <a:solidFill>
                <a:schemeClr val="tx1"/>
              </a:solidFill>
              <a:latin typeface="Amazone" panose="03020702060507090A04" pitchFamily="66" charset="-93"/>
              <a:ea typeface="ZapfChancery-Medium" panose="00000400000000000000" pitchFamily="2" charset="-93"/>
              <a:cs typeface="ZapfChancery-Medium" panose="00000400000000000000" pitchFamily="2" charset="-93"/>
            </a:endParaRPr>
          </a:p>
        </p:txBody>
      </p:sp>
      <p:pic>
        <p:nvPicPr>
          <p:cNvPr id="9" name="图片 48135" descr="16">
            <a:extLst>
              <a:ext uri="{FF2B5EF4-FFF2-40B4-BE49-F238E27FC236}">
                <a16:creationId xmlns:a16="http://schemas.microsoft.com/office/drawing/2014/main" id="{FCC74891-8D5A-486C-815C-604BDE34935C}"/>
              </a:ext>
            </a:extLst>
          </p:cNvPr>
          <p:cNvPicPr>
            <a:picLocks noChangeAspect="1"/>
          </p:cNvPicPr>
          <p:nvPr/>
        </p:nvPicPr>
        <p:blipFill>
          <a:blip r:embed="rId5"/>
          <a:stretch>
            <a:fillRect/>
          </a:stretch>
        </p:blipFill>
        <p:spPr>
          <a:xfrm>
            <a:off x="726792" y="1038225"/>
            <a:ext cx="6696075" cy="29686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云形 48"/>
          <p:cNvSpPr/>
          <p:nvPr/>
        </p:nvSpPr>
        <p:spPr>
          <a:xfrm>
            <a:off x="6895304" y="50988"/>
            <a:ext cx="9377950" cy="378927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solidFill>
                <a:prstClr val="white"/>
              </a:solidFill>
            </a:endParaRPr>
          </a:p>
        </p:txBody>
      </p:sp>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32969" y="-28399"/>
            <a:ext cx="16902616" cy="9511126"/>
          </a:xfrm>
          <a:prstGeom prst="rect">
            <a:avLst/>
          </a:prstGeom>
        </p:spPr>
      </p:pic>
      <p:sp>
        <p:nvSpPr>
          <p:cNvPr id="13" name="椭圆 12"/>
          <p:cNvSpPr/>
          <p:nvPr/>
        </p:nvSpPr>
        <p:spPr>
          <a:xfrm>
            <a:off x="144371" y="8109184"/>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14" name="椭圆 13"/>
          <p:cNvSpPr/>
          <p:nvPr/>
        </p:nvSpPr>
        <p:spPr>
          <a:xfrm>
            <a:off x="1753163"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15" name="椭圆 14"/>
          <p:cNvSpPr/>
          <p:nvPr/>
        </p:nvSpPr>
        <p:spPr>
          <a:xfrm>
            <a:off x="3366507"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16" name="椭圆 15"/>
          <p:cNvSpPr/>
          <p:nvPr/>
        </p:nvSpPr>
        <p:spPr>
          <a:xfrm>
            <a:off x="4979849"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17" name="椭圆 16"/>
          <p:cNvSpPr/>
          <p:nvPr/>
        </p:nvSpPr>
        <p:spPr>
          <a:xfrm>
            <a:off x="6593193"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18" name="椭圆 17"/>
          <p:cNvSpPr/>
          <p:nvPr/>
        </p:nvSpPr>
        <p:spPr>
          <a:xfrm>
            <a:off x="8206536"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19" name="椭圆 18"/>
          <p:cNvSpPr/>
          <p:nvPr/>
        </p:nvSpPr>
        <p:spPr>
          <a:xfrm>
            <a:off x="9819879"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20" name="椭圆 19"/>
          <p:cNvSpPr/>
          <p:nvPr/>
        </p:nvSpPr>
        <p:spPr>
          <a:xfrm>
            <a:off x="11433223"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21" name="椭圆 20"/>
          <p:cNvSpPr/>
          <p:nvPr/>
        </p:nvSpPr>
        <p:spPr>
          <a:xfrm>
            <a:off x="13046566"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29" name="椭圆 28"/>
          <p:cNvSpPr/>
          <p:nvPr/>
        </p:nvSpPr>
        <p:spPr>
          <a:xfrm>
            <a:off x="14659910"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30" name="椭圆 29"/>
          <p:cNvSpPr/>
          <p:nvPr/>
        </p:nvSpPr>
        <p:spPr>
          <a:xfrm>
            <a:off x="16273254" y="8111028"/>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31" name="椭圆 30"/>
          <p:cNvSpPr/>
          <p:nvPr/>
        </p:nvSpPr>
        <p:spPr>
          <a:xfrm>
            <a:off x="139820"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32" name="椭圆 31"/>
          <p:cNvSpPr/>
          <p:nvPr/>
        </p:nvSpPr>
        <p:spPr>
          <a:xfrm>
            <a:off x="1753163"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33" name="椭圆 32"/>
          <p:cNvSpPr/>
          <p:nvPr/>
        </p:nvSpPr>
        <p:spPr>
          <a:xfrm>
            <a:off x="3366507"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34" name="椭圆 33"/>
          <p:cNvSpPr/>
          <p:nvPr/>
        </p:nvSpPr>
        <p:spPr>
          <a:xfrm>
            <a:off x="4979849"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35" name="椭圆 34"/>
          <p:cNvSpPr/>
          <p:nvPr/>
        </p:nvSpPr>
        <p:spPr>
          <a:xfrm>
            <a:off x="6593193"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40" name="椭圆 39"/>
          <p:cNvSpPr/>
          <p:nvPr/>
        </p:nvSpPr>
        <p:spPr>
          <a:xfrm>
            <a:off x="8206536"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41" name="椭圆 40"/>
          <p:cNvSpPr/>
          <p:nvPr/>
        </p:nvSpPr>
        <p:spPr>
          <a:xfrm>
            <a:off x="9819879"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42" name="椭圆 41"/>
          <p:cNvSpPr/>
          <p:nvPr/>
        </p:nvSpPr>
        <p:spPr>
          <a:xfrm>
            <a:off x="11433223"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43" name="椭圆 42"/>
          <p:cNvSpPr/>
          <p:nvPr/>
        </p:nvSpPr>
        <p:spPr>
          <a:xfrm>
            <a:off x="13046566"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44" name="椭圆 43"/>
          <p:cNvSpPr/>
          <p:nvPr/>
        </p:nvSpPr>
        <p:spPr>
          <a:xfrm>
            <a:off x="14659910"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sp>
        <p:nvSpPr>
          <p:cNvPr id="45" name="椭圆 44"/>
          <p:cNvSpPr/>
          <p:nvPr/>
        </p:nvSpPr>
        <p:spPr>
          <a:xfrm>
            <a:off x="16273254" y="8824587"/>
            <a:ext cx="302110" cy="30211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29"/>
          </a:p>
        </p:txBody>
      </p:sp>
      <p:pic>
        <p:nvPicPr>
          <p:cNvPr id="46" name="图片 45"/>
          <p:cNvPicPr>
            <a:picLocks noChangeAspect="1"/>
          </p:cNvPicPr>
          <p:nvPr/>
        </p:nvPicPr>
        <p:blipFill rotWithShape="1">
          <a:blip r:embed="rId4">
            <a:extLst>
              <a:ext uri="{28A0092B-C50C-407E-A947-70E740481C1C}">
                <a14:useLocalDpi xmlns:a14="http://schemas.microsoft.com/office/drawing/2010/main" val="0"/>
              </a:ext>
            </a:extLst>
          </a:blip>
          <a:srcRect t="19008" b="992"/>
          <a:stretch/>
        </p:blipFill>
        <p:spPr>
          <a:xfrm>
            <a:off x="1935957" y="2234056"/>
            <a:ext cx="4341785" cy="43417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7" name="文本框 235"/>
          <p:cNvSpPr txBox="1">
            <a:spLocks noChangeArrowheads="1"/>
          </p:cNvSpPr>
          <p:nvPr/>
        </p:nvSpPr>
        <p:spPr bwMode="auto">
          <a:xfrm>
            <a:off x="7774985" y="641564"/>
            <a:ext cx="752692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vi-VN" sz="3600" dirty="0">
                <a:latin typeface="Amazone" panose="03020702060507090A04" pitchFamily="66" charset="-93"/>
              </a:rPr>
              <a:t>Ví dụ: Trong giông bão, những con gió có thể làm tốc mái nhà, đổ gãy cây cối, lật thuyền,...Gió càng mạnh thì lực tác động của gió càng lớn, gây ra thiệt hại càng nhiều.</a:t>
            </a:r>
            <a:endParaRPr lang="zh-CN" altLang="en-US" sz="6600" dirty="0">
              <a:latin typeface="Amazone" panose="03020702060507090A04" pitchFamily="66" charset="-93"/>
              <a:ea typeface="+mj-ea"/>
              <a:cs typeface="+mn-ea"/>
              <a:sym typeface="+mn-lt"/>
            </a:endParaRPr>
          </a:p>
        </p:txBody>
      </p:sp>
      <p:cxnSp>
        <p:nvCxnSpPr>
          <p:cNvPr id="48" name="直接连接符 245"/>
          <p:cNvCxnSpPr>
            <a:cxnSpLocks noChangeShapeType="1"/>
          </p:cNvCxnSpPr>
          <p:nvPr/>
        </p:nvCxnSpPr>
        <p:spPr bwMode="auto">
          <a:xfrm>
            <a:off x="9922356" y="3202744"/>
            <a:ext cx="3432122" cy="0"/>
          </a:xfrm>
          <a:prstGeom prst="line">
            <a:avLst/>
          </a:prstGeom>
          <a:noFill/>
          <a:ln w="6350">
            <a:solidFill>
              <a:schemeClr val="accent5"/>
            </a:solidFill>
            <a:prstDash val="dash"/>
            <a:round/>
            <a:headEnd/>
            <a:tailEnd/>
          </a:ln>
          <a:extLst>
            <a:ext uri="{909E8E84-426E-40DD-AFC4-6F175D3DCCD1}">
              <a14:hiddenFill xmlns:a14="http://schemas.microsoft.com/office/drawing/2010/main">
                <a:noFill/>
              </a14:hiddenFill>
            </a:ext>
          </a:extLst>
        </p:spPr>
      </p:cxnSp>
      <p:pic>
        <p:nvPicPr>
          <p:cNvPr id="37" name="Picture 36">
            <a:extLst>
              <a:ext uri="{FF2B5EF4-FFF2-40B4-BE49-F238E27FC236}">
                <a16:creationId xmlns:a16="http://schemas.microsoft.com/office/drawing/2014/main" id="{EA746510-27C2-44F0-9460-4C2B1AB43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104" y="4048894"/>
            <a:ext cx="7890928" cy="4785970"/>
          </a:xfrm>
          <a:prstGeom prst="rect">
            <a:avLst/>
          </a:prstGeom>
        </p:spPr>
      </p:pic>
    </p:spTree>
    <p:extLst>
      <p:ext uri="{BB962C8B-B14F-4D97-AF65-F5344CB8AC3E}">
        <p14:creationId xmlns:p14="http://schemas.microsoft.com/office/powerpoint/2010/main" val="536605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 calcmode="lin" valueType="num">
                                      <p:cBhvr>
                                        <p:cTn id="9" dur="750" fill="hold"/>
                                        <p:tgtEl>
                                          <p:spTgt spid="46"/>
                                        </p:tgtEl>
                                        <p:attrNameLst>
                                          <p:attrName>style.rotation</p:attrName>
                                        </p:attrNameLst>
                                      </p:cBhvr>
                                      <p:tavLst>
                                        <p:tav tm="0">
                                          <p:val>
                                            <p:fltVal val="360"/>
                                          </p:val>
                                        </p:tav>
                                        <p:tav tm="100000">
                                          <p:val>
                                            <p:fltVal val="0"/>
                                          </p:val>
                                        </p:tav>
                                      </p:tavLst>
                                    </p:anim>
                                    <p:animEffect transition="in" filter="fade">
                                      <p:cBhvr>
                                        <p:cTn id="10" dur="750"/>
                                        <p:tgtEl>
                                          <p:spTgt spid="46"/>
                                        </p:tgtEl>
                                      </p:cBhvr>
                                    </p:animEffect>
                                  </p:childTnLst>
                                </p:cTn>
                              </p:par>
                            </p:childTnLst>
                          </p:cTn>
                        </p:par>
                        <p:par>
                          <p:cTn id="11" fill="hold">
                            <p:stCondLst>
                              <p:cond delay="1250"/>
                            </p:stCondLst>
                            <p:childTnLst>
                              <p:par>
                                <p:cTn id="12" presetID="16" presetClass="entr" presetSubtype="37"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outVertical)">
                                      <p:cBhvr>
                                        <p:cTn id="14" dur="500"/>
                                        <p:tgtEl>
                                          <p:spTgt spid="48"/>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6" presetClass="entr" presetSubtype="21"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sp>
        <p:nvSpPr>
          <p:cNvPr id="4103" name="文本框 4102"/>
          <p:cNvSpPr txBox="1"/>
          <p:nvPr/>
        </p:nvSpPr>
        <p:spPr>
          <a:xfrm>
            <a:off x="6068302" y="2811532"/>
            <a:ext cx="8333330" cy="707886"/>
          </a:xfrm>
          <a:prstGeom prst="rect">
            <a:avLst/>
          </a:prstGeom>
          <a:noFill/>
          <a:ln w="9525">
            <a:noFill/>
          </a:ln>
        </p:spPr>
        <p:txBody>
          <a:bodyPr wrap="square">
            <a:spAutoFit/>
          </a:bodyPr>
          <a:lstStyle/>
          <a:p>
            <a:r>
              <a:rPr lang="vi-VN" sz="4000" dirty="0">
                <a:solidFill>
                  <a:srgbClr val="333333"/>
                </a:solidFill>
                <a:latin typeface="Times New Roman" panose="02020603050405020304" pitchFamily="18" charset="0"/>
                <a:cs typeface="Times New Roman" panose="02020603050405020304" pitchFamily="18" charset="0"/>
              </a:rPr>
              <a:t>- Đơn vị năng lượng là Jun, kí hiệu là J</a:t>
            </a:r>
            <a:endParaRPr lang="vi-VN" sz="6000" dirty="0">
              <a:latin typeface="Times New Roman" panose="02020603050405020304" pitchFamily="18" charset="0"/>
              <a:cs typeface="Times New Roman" panose="02020603050405020304" pitchFamily="18" charset="0"/>
            </a:endParaRPr>
          </a:p>
        </p:txBody>
      </p:sp>
      <p:sp>
        <p:nvSpPr>
          <p:cNvPr id="4106" name="文本框 4105"/>
          <p:cNvSpPr txBox="1"/>
          <p:nvPr/>
        </p:nvSpPr>
        <p:spPr>
          <a:xfrm>
            <a:off x="6068302" y="3930650"/>
            <a:ext cx="7244276" cy="1323439"/>
          </a:xfrm>
          <a:prstGeom prst="rect">
            <a:avLst/>
          </a:prstGeom>
          <a:noFill/>
          <a:ln w="9525">
            <a:noFill/>
          </a:ln>
        </p:spPr>
        <p:txBody>
          <a:bodyPr wrap="square">
            <a:spAutoFit/>
          </a:bodyPr>
          <a:lstStyle/>
          <a:p>
            <a:r>
              <a:rPr lang="vi-VN" sz="4000" dirty="0">
                <a:solidFill>
                  <a:srgbClr val="333333"/>
                </a:solidFill>
                <a:latin typeface="Times New Roman" panose="02020603050405020304" pitchFamily="18" charset="0"/>
                <a:cs typeface="Times New Roman" panose="02020603050405020304" pitchFamily="18" charset="0"/>
              </a:rPr>
              <a:t>- 1 J là năng lượng để nâng 1 vật nặng 1N lên 1m</a:t>
            </a:r>
            <a:endParaRPr lang="vi-VN" sz="4000" dirty="0">
              <a:latin typeface="Times New Roman" panose="02020603050405020304" pitchFamily="18" charset="0"/>
              <a:cs typeface="Times New Roman" panose="02020603050405020304" pitchFamily="18" charset="0"/>
            </a:endParaRPr>
          </a:p>
        </p:txBody>
      </p:sp>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D19E164B-5F1C-4A61-8977-3F13942EE33B}"/>
              </a:ext>
            </a:extLst>
          </p:cNvPr>
          <p:cNvSpPr txBox="1"/>
          <p:nvPr/>
        </p:nvSpPr>
        <p:spPr>
          <a:xfrm rot="20604355">
            <a:off x="671492" y="3094802"/>
            <a:ext cx="4750643" cy="2123658"/>
          </a:xfrm>
          <a:prstGeom prst="rect">
            <a:avLst/>
          </a:prstGeom>
          <a:noFill/>
        </p:spPr>
        <p:txBody>
          <a:bodyPr wrap="square" rtlCol="0">
            <a:spAutoFit/>
          </a:bodyPr>
          <a:lstStyle/>
          <a:p>
            <a:pPr algn="ctr"/>
            <a:r>
              <a:rPr lang="vi-VN" sz="6600"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Đơn vị </a:t>
            </a:r>
          </a:p>
          <a:p>
            <a:pPr algn="ctr"/>
            <a:r>
              <a:rPr lang="vi-VN" sz="6600"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a:t>
            </a:r>
            <a:endParaRPr lang="vi-VN" sz="9600"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endParaRPr>
          </a:p>
        </p:txBody>
      </p:sp>
      <p:sp>
        <p:nvSpPr>
          <p:cNvPr id="10" name="文本框 4105">
            <a:extLst>
              <a:ext uri="{FF2B5EF4-FFF2-40B4-BE49-F238E27FC236}">
                <a16:creationId xmlns:a16="http://schemas.microsoft.com/office/drawing/2014/main" id="{79F0DC98-C02A-423F-94BA-55DBC5E491F6}"/>
              </a:ext>
            </a:extLst>
          </p:cNvPr>
          <p:cNvSpPr txBox="1"/>
          <p:nvPr/>
        </p:nvSpPr>
        <p:spPr>
          <a:xfrm>
            <a:off x="6228904" y="5516563"/>
            <a:ext cx="7244276" cy="707886"/>
          </a:xfrm>
          <a:prstGeom prst="rect">
            <a:avLst/>
          </a:prstGeom>
          <a:noFill/>
          <a:ln w="9525">
            <a:noFill/>
          </a:ln>
        </p:spPr>
        <p:txBody>
          <a:bodyPr wrap="square">
            <a:spAutoFit/>
          </a:bodyPr>
          <a:lstStyle/>
          <a:p>
            <a:r>
              <a:rPr lang="vi-VN" sz="4000" dirty="0">
                <a:solidFill>
                  <a:srgbClr val="333333"/>
                </a:solidFill>
                <a:latin typeface="Times New Roman" panose="02020603050405020304" pitchFamily="18" charset="0"/>
                <a:cs typeface="Times New Roman" panose="02020603050405020304" pitchFamily="18" charset="0"/>
              </a:rPr>
              <a:t>- 1 kJ = 1000J</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4103">
                                            <p:txEl>
                                              <p:pRg st="0" end="0"/>
                                            </p:txEl>
                                          </p:spTgt>
                                        </p:tgtEl>
                                        <p:attrNameLst>
                                          <p:attrName>style.visibility</p:attrName>
                                        </p:attrNameLst>
                                      </p:cBhvr>
                                      <p:to>
                                        <p:strVal val="visible"/>
                                      </p:to>
                                    </p:set>
                                    <p:anim calcmode="discrete" valueType="clr">
                                      <p:cBhvr override="childStyle">
                                        <p:cTn id="36" dur="80"/>
                                        <p:tgtEl>
                                          <p:spTgt spid="41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4103">
                                            <p:txEl>
                                              <p:pRg st="0" end="0"/>
                                            </p:txEl>
                                          </p:spTgt>
                                        </p:tgtEl>
                                        <p:attrNameLst>
                                          <p:attrName>fillcolor</p:attrName>
                                        </p:attrNameLst>
                                      </p:cBhvr>
                                      <p:tavLst>
                                        <p:tav tm="0">
                                          <p:val>
                                            <p:clrVal>
                                              <a:schemeClr val="accent2"/>
                                            </p:clrVal>
                                          </p:val>
                                        </p:tav>
                                        <p:tav tm="50000">
                                          <p:val>
                                            <p:clrVal>
                                              <a:schemeClr val="hlink"/>
                                            </p:clrVal>
                                          </p:val>
                                        </p:tav>
                                      </p:tavLst>
                                    </p:anim>
                                    <p:set>
                                      <p:cBhvr>
                                        <p:cTn id="38" dur="80"/>
                                        <p:tgtEl>
                                          <p:spTgt spid="4103">
                                            <p:txEl>
                                              <p:pRg st="0" end="0"/>
                                            </p:txEl>
                                          </p:spTgt>
                                        </p:tgtEl>
                                        <p:attrNameLst>
                                          <p:attrName>fill.type</p:attrName>
                                        </p:attrNameLst>
                                      </p:cBhvr>
                                      <p:to>
                                        <p:strVal val="solid"/>
                                      </p:to>
                                    </p:set>
                                  </p:childTnLst>
                                </p:cTn>
                              </p:par>
                            </p:childTnLst>
                          </p:cTn>
                        </p:par>
                        <p:par>
                          <p:cTn id="39" fill="hold">
                            <p:stCondLst>
                              <p:cond delay="3740"/>
                            </p:stCondLst>
                            <p:childTnLst>
                              <p:par>
                                <p:cTn id="40" presetID="27" presetClass="entr" presetSubtype="0" fill="hold" grpId="0" nodeType="afterEffect">
                                  <p:stCondLst>
                                    <p:cond delay="0"/>
                                  </p:stCondLst>
                                  <p:iterate type="lt">
                                    <p:tmPct val="50000"/>
                                  </p:iterate>
                                  <p:childTnLst>
                                    <p:set>
                                      <p:cBhvr>
                                        <p:cTn id="41" dur="1" fill="hold">
                                          <p:stCondLst>
                                            <p:cond delay="0"/>
                                          </p:stCondLst>
                                        </p:cTn>
                                        <p:tgtEl>
                                          <p:spTgt spid="4106"/>
                                        </p:tgtEl>
                                        <p:attrNameLst>
                                          <p:attrName>style.visibility</p:attrName>
                                        </p:attrNameLst>
                                      </p:cBhvr>
                                      <p:to>
                                        <p:strVal val="visible"/>
                                      </p:to>
                                    </p:set>
                                    <p:anim calcmode="discrete" valueType="clr">
                                      <p:cBhvr override="childStyle">
                                        <p:cTn id="42" dur="80"/>
                                        <p:tgtEl>
                                          <p:spTgt spid="410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106"/>
                                        </p:tgtEl>
                                        <p:attrNameLst>
                                          <p:attrName>fillcolor</p:attrName>
                                        </p:attrNameLst>
                                      </p:cBhvr>
                                      <p:tavLst>
                                        <p:tav tm="0">
                                          <p:val>
                                            <p:clrVal>
                                              <a:schemeClr val="accent2"/>
                                            </p:clrVal>
                                          </p:val>
                                        </p:tav>
                                        <p:tav tm="50000">
                                          <p:val>
                                            <p:clrVal>
                                              <a:schemeClr val="hlink"/>
                                            </p:clrVal>
                                          </p:val>
                                        </p:tav>
                                      </p:tavLst>
                                    </p:anim>
                                    <p:set>
                                      <p:cBhvr>
                                        <p:cTn id="44" dur="80"/>
                                        <p:tgtEl>
                                          <p:spTgt spid="4106"/>
                                        </p:tgtEl>
                                        <p:attrNameLst>
                                          <p:attrName>fill.type</p:attrName>
                                        </p:attrNameLst>
                                      </p:cBhvr>
                                      <p:to>
                                        <p:strVal val="solid"/>
                                      </p:to>
                                    </p:set>
                                  </p:childTnLst>
                                </p:cTn>
                              </p:par>
                            </p:childTnLst>
                          </p:cTn>
                        </p:par>
                        <p:par>
                          <p:cTn id="45" fill="hold">
                            <p:stCondLst>
                              <p:cond delay="518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0"/>
                                        </p:tgtEl>
                                        <p:attrNameLst>
                                          <p:attrName>style.visibility</p:attrName>
                                        </p:attrNameLst>
                                      </p:cBhvr>
                                      <p:to>
                                        <p:strVal val="visible"/>
                                      </p:to>
                                    </p:set>
                                    <p:anim calcmode="discrete" valueType="clr">
                                      <p:cBhvr override="childStyle">
                                        <p:cTn id="48"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0"/>
                                        </p:tgtEl>
                                        <p:attrNameLst>
                                          <p:attrName>fillcolor</p:attrName>
                                        </p:attrNameLst>
                                      </p:cBhvr>
                                      <p:tavLst>
                                        <p:tav tm="0">
                                          <p:val>
                                            <p:clrVal>
                                              <a:schemeClr val="accent2"/>
                                            </p:clrVal>
                                          </p:val>
                                        </p:tav>
                                        <p:tav tm="50000">
                                          <p:val>
                                            <p:clrVal>
                                              <a:schemeClr val="hlink"/>
                                            </p:clrVal>
                                          </p:val>
                                        </p:tav>
                                      </p:tavLst>
                                    </p:anim>
                                    <p:set>
                                      <p:cBhvr>
                                        <p:cTn id="50"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allAtOnce"/>
      <p:bldP spid="410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318492" y="-249482"/>
            <a:ext cx="16141301" cy="9725270"/>
          </a:xfrm>
          <a:prstGeom prst="rect">
            <a:avLst/>
          </a:prstGeom>
          <a:noFill/>
          <a:ln w="9525">
            <a:noFill/>
          </a:ln>
        </p:spPr>
      </p:pic>
      <p:sp>
        <p:nvSpPr>
          <p:cNvPr id="5127" name="文本框 5126"/>
          <p:cNvSpPr txBox="1"/>
          <p:nvPr/>
        </p:nvSpPr>
        <p:spPr>
          <a:xfrm>
            <a:off x="5724848" y="3782156"/>
            <a:ext cx="12529392" cy="830997"/>
          </a:xfrm>
          <a:prstGeom prst="rect">
            <a:avLst/>
          </a:prstGeom>
          <a:noFill/>
          <a:ln w="9525">
            <a:noFill/>
          </a:ln>
        </p:spPr>
        <p:txBody>
          <a:bodyPr wrap="square">
            <a:spAutoFit/>
          </a:bodyPr>
          <a:lstStyle/>
          <a:p>
            <a:pPr defTabSz="1500505">
              <a:spcBef>
                <a:spcPct val="50000"/>
              </a:spcBef>
            </a:pPr>
            <a:r>
              <a:rPr lang="vi-VN" altLang="zh-CN" sz="48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 </a:t>
            </a:r>
            <a:r>
              <a:rPr lang="vi-VN" sz="48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Vận dụng</a:t>
            </a:r>
          </a:p>
        </p:txBody>
      </p:sp>
      <p:sp>
        <p:nvSpPr>
          <p:cNvPr id="5128" name="文本框 5127"/>
          <p:cNvSpPr txBox="1"/>
          <p:nvPr/>
        </p:nvSpPr>
        <p:spPr>
          <a:xfrm>
            <a:off x="1980431" y="2311804"/>
            <a:ext cx="12817424" cy="707886"/>
          </a:xfrm>
          <a:prstGeom prst="rect">
            <a:avLst/>
          </a:prstGeom>
          <a:noFill/>
          <a:ln w="9525">
            <a:noFill/>
          </a:ln>
        </p:spPr>
        <p:txBody>
          <a:bodyPr wrap="square">
            <a:spAutoFit/>
          </a:bodyPr>
          <a:lstStyle/>
          <a:p>
            <a:pPr marL="457200" lvl="0" indent="-457200" defTabSz="1500505">
              <a:spcBef>
                <a:spcPct val="50000"/>
              </a:spcBef>
              <a:buFontTx/>
              <a:buChar char="-"/>
            </a:pP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đặc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trưng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cho</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khả</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tác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dụng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lực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a:t>
            </a:r>
          </a:p>
        </p:txBody>
      </p:sp>
      <p:sp>
        <p:nvSpPr>
          <p:cNvPr id="5129" name="文本框 5128"/>
          <p:cNvSpPr txBox="1"/>
          <p:nvPr/>
        </p:nvSpPr>
        <p:spPr>
          <a:xfrm>
            <a:off x="2772520" y="1313777"/>
            <a:ext cx="9864725" cy="830997"/>
          </a:xfrm>
          <a:prstGeom prst="rect">
            <a:avLst/>
          </a:prstGeom>
          <a:noFill/>
          <a:ln w="9525">
            <a:noFill/>
          </a:ln>
        </p:spPr>
        <p:txBody>
          <a:bodyPr>
            <a:spAutoFit/>
          </a:bodyPr>
          <a:lstStyle/>
          <a:p>
            <a:pPr lvl="0" defTabSz="1500505">
              <a:spcBef>
                <a:spcPct val="50000"/>
              </a:spcBef>
            </a:pPr>
            <a:r>
              <a:rPr lang="en-US" altLang="zh-CN" sz="4800" b="1" dirty="0">
                <a:solidFill>
                  <a:srgbClr val="FF0000"/>
                </a:solidFill>
                <a:latin typeface="#9Slide03 AmpleSoft Bold" panose="02000000000000000000" pitchFamily="2" charset="-93"/>
                <a:ea typeface="ZapfChancery-Medium" panose="00000400000000000000" pitchFamily="2" charset="-93"/>
                <a:cs typeface="ZapfChancery-Medium" panose="00000400000000000000" pitchFamily="2" charset="-93"/>
              </a:rPr>
              <a:t>II</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và</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tác</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dụng</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lực</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a:t>
            </a:r>
            <a:endParaRPr lang="zh-CN" altLang="en-US"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5130" name="文本框 5129"/>
          <p:cNvSpPr txBox="1"/>
          <p:nvPr/>
        </p:nvSpPr>
        <p:spPr>
          <a:xfrm>
            <a:off x="2772520" y="4828877"/>
            <a:ext cx="11881320" cy="707886"/>
          </a:xfrm>
          <a:prstGeom prst="rect">
            <a:avLst/>
          </a:prstGeom>
          <a:noFill/>
          <a:ln w="9525">
            <a:noFill/>
          </a:ln>
        </p:spPr>
        <p:txBody>
          <a:bodyPr wrap="square">
            <a:spAutoFit/>
          </a:bodyPr>
          <a:lstStyle/>
          <a:p>
            <a:r>
              <a:rPr lang="vi-VN" sz="4000" b="1"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Câu 1: </a:t>
            </a:r>
            <a:r>
              <a:rPr lang="vi-VN" sz="4000" dirty="0">
                <a:latin typeface="Amazone" panose="03020702060507090A04" pitchFamily="66" charset="-93"/>
                <a:ea typeface="ZapfChancery-Medium" panose="00000400000000000000" pitchFamily="2" charset="-93"/>
                <a:cs typeface="ZapfChancery-Medium" panose="00000400000000000000" pitchFamily="2" charset="-93"/>
              </a:rPr>
              <a:t>Em hãy cho một số ví dụ về năng lượng và tác dụng lực. </a:t>
            </a:r>
          </a:p>
        </p:txBody>
      </p:sp>
      <p:pic>
        <p:nvPicPr>
          <p:cNvPr id="3" name="Graphic 2" descr="Teacher">
            <a:extLst>
              <a:ext uri="{FF2B5EF4-FFF2-40B4-BE49-F238E27FC236}">
                <a16:creationId xmlns:a16="http://schemas.microsoft.com/office/drawing/2014/main" id="{F4A161AA-D4AB-4F18-92AF-3F93F33566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0431" y="1344461"/>
            <a:ext cx="914400" cy="914400"/>
          </a:xfrm>
          <a:prstGeom prst="rect">
            <a:avLst/>
          </a:prstGeom>
        </p:spPr>
      </p:pic>
    </p:spTree>
    <p:extLst>
      <p:ext uri="{BB962C8B-B14F-4D97-AF65-F5344CB8AC3E}">
        <p14:creationId xmlns:p14="http://schemas.microsoft.com/office/powerpoint/2010/main" val="28580249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13"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129">
                                            <p:txEl>
                                              <p:pRg st="0" end="0"/>
                                            </p:txEl>
                                          </p:spTgt>
                                        </p:tgtEl>
                                        <p:attrNameLst>
                                          <p:attrName>fill.type</p:attrName>
                                        </p:attrNameLst>
                                      </p:cBhvr>
                                      <p:to>
                                        <p:strVal val="solid"/>
                                      </p:to>
                                    </p:set>
                                  </p:childTnLst>
                                </p:cTn>
                              </p:par>
                            </p:childTnLst>
                          </p:cTn>
                        </p:par>
                        <p:par>
                          <p:cTn id="16" fill="hold">
                            <p:stCondLst>
                              <p:cond delay="20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9"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128">
                                            <p:txEl>
                                              <p:pRg st="0" end="0"/>
                                            </p:txEl>
                                          </p:spTgt>
                                        </p:tgtEl>
                                        <p:attrNameLst>
                                          <p:attrName>fill.type</p:attrName>
                                        </p:attrNameLst>
                                      </p:cBhvr>
                                      <p:to>
                                        <p:strVal val="solid"/>
                                      </p:to>
                                    </p:set>
                                  </p:childTnLst>
                                </p:cTn>
                              </p:par>
                            </p:childTnLst>
                          </p:cTn>
                        </p:par>
                        <p:par>
                          <p:cTn id="22" fill="hold">
                            <p:stCondLst>
                              <p:cond delay="36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5127">
                                            <p:txEl>
                                              <p:pRg st="0" end="0"/>
                                            </p:txEl>
                                          </p:spTgt>
                                        </p:tgtEl>
                                        <p:attrNameLst>
                                          <p:attrName>style.visibility</p:attrName>
                                        </p:attrNameLst>
                                      </p:cBhvr>
                                      <p:to>
                                        <p:strVal val="visible"/>
                                      </p:to>
                                    </p:set>
                                    <p:anim calcmode="discrete" valueType="clr">
                                      <p:cBhvr override="childStyle">
                                        <p:cTn id="25" dur="80"/>
                                        <p:tgtEl>
                                          <p:spTgt spid="51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127">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5127">
                                            <p:txEl>
                                              <p:pRg st="0" end="0"/>
                                            </p:txEl>
                                          </p:spTgt>
                                        </p:tgtEl>
                                        <p:attrNameLst>
                                          <p:attrName>fill.type</p:attrName>
                                        </p:attrNameLst>
                                      </p:cBhvr>
                                      <p:to>
                                        <p:strVal val="solid"/>
                                      </p:to>
                                    </p:set>
                                  </p:childTnLst>
                                </p:cTn>
                              </p:par>
                            </p:childTnLst>
                          </p:cTn>
                        </p:par>
                        <p:par>
                          <p:cTn id="28" fill="hold">
                            <p:stCondLst>
                              <p:cond delay="396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5130">
                                            <p:txEl>
                                              <p:pRg st="0" end="0"/>
                                            </p:txEl>
                                          </p:spTgt>
                                        </p:tgtEl>
                                        <p:attrNameLst>
                                          <p:attrName>style.visibility</p:attrName>
                                        </p:attrNameLst>
                                      </p:cBhvr>
                                      <p:to>
                                        <p:strVal val="visible"/>
                                      </p:to>
                                    </p:set>
                                    <p:anim calcmode="discrete" valueType="clr">
                                      <p:cBhvr override="childStyle">
                                        <p:cTn id="31" dur="80"/>
                                        <p:tgtEl>
                                          <p:spTgt spid="51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130">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513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allAtOnce"/>
      <p:bldP spid="5128" grpId="0" build="allAtOnce"/>
      <p:bldP spid="5129" grpId="0" build="allAtOnce"/>
      <p:bldP spid="5130"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FE6F49-9221-43FF-A7BB-753F3176A0A8}"/>
              </a:ext>
            </a:extLst>
          </p:cNvPr>
          <p:cNvSpPr>
            <a:spLocks noChangeArrowheads="1"/>
          </p:cNvSpPr>
          <p:nvPr/>
        </p:nvSpPr>
        <p:spPr bwMode="auto">
          <a:xfrm>
            <a:off x="369211" y="239653"/>
            <a:ext cx="16039868" cy="76944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4400" b="1" dirty="0">
                <a:solidFill>
                  <a:srgbClr val="00B0F0"/>
                </a:solidFill>
                <a:latin typeface="Amazone" panose="03020702060507090A04" pitchFamily="66" charset="-93"/>
              </a:rPr>
              <a:t>Câu </a:t>
            </a:r>
            <a:r>
              <a:rPr lang="en-US" altLang="vi-VN" sz="4400" b="1" dirty="0">
                <a:solidFill>
                  <a:srgbClr val="00B0F0"/>
                </a:solidFill>
                <a:latin typeface="Amazone" panose="03020702060507090A04" pitchFamily="66" charset="-93"/>
              </a:rPr>
              <a:t>2</a:t>
            </a:r>
            <a:r>
              <a:rPr lang="vi-VN" altLang="vi-VN" sz="4400" b="1" dirty="0">
                <a:solidFill>
                  <a:srgbClr val="00B0F0"/>
                </a:solidFill>
                <a:latin typeface="Amazone" panose="03020702060507090A04" pitchFamily="66" charset="-93"/>
              </a:rPr>
              <a:t>: </a:t>
            </a:r>
            <a:r>
              <a:rPr lang="vi-VN" altLang="vi-VN" sz="4400" dirty="0">
                <a:latin typeface="Amazone" panose="03020702060507090A04" pitchFamily="66" charset="-93"/>
              </a:rPr>
              <a:t>Hãy chọn cụm từ thích hợp điền vào chỗ trống trong câu sau:</a:t>
            </a:r>
          </a:p>
        </p:txBody>
      </p:sp>
      <p:sp>
        <p:nvSpPr>
          <p:cNvPr id="4" name="Rectangle 3">
            <a:extLst>
              <a:ext uri="{FF2B5EF4-FFF2-40B4-BE49-F238E27FC236}">
                <a16:creationId xmlns:a16="http://schemas.microsoft.com/office/drawing/2014/main" id="{FFD6906C-F871-4D95-B731-4F919E70F13B}"/>
              </a:ext>
            </a:extLst>
          </p:cNvPr>
          <p:cNvSpPr>
            <a:spLocks noChangeArrowheads="1"/>
          </p:cNvSpPr>
          <p:nvPr/>
        </p:nvSpPr>
        <p:spPr bwMode="auto">
          <a:xfrm>
            <a:off x="369210" y="3049826"/>
            <a:ext cx="16039868" cy="618630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4400" dirty="0">
                <a:solidFill>
                  <a:srgbClr val="00B0F0"/>
                </a:solidFill>
                <a:latin typeface="Amazone" panose="03020702060507090A04" pitchFamily="66" charset="-93"/>
              </a:rPr>
              <a:t>a. </a:t>
            </a:r>
            <a:r>
              <a:rPr lang="vi-VN" altLang="vi-VN" sz="4400" dirty="0">
                <a:latin typeface="Amazone" panose="03020702060507090A04" pitchFamily="66" charset="-93"/>
              </a:rPr>
              <a:t>Năng lượng  (3) …….....……. của Mặt Trời chiếu xuống Trái Đất   được các loài thực vật hấp thụ để (4) .......…………. và (5) ….......……….</a:t>
            </a:r>
          </a:p>
          <a:p>
            <a:pPr eaLnBrk="1" hangingPunct="1"/>
            <a:r>
              <a:rPr lang="vi-VN" altLang="vi-VN" sz="4400" dirty="0">
                <a:solidFill>
                  <a:srgbClr val="00B0F0"/>
                </a:solidFill>
                <a:latin typeface="Amazone" panose="03020702060507090A04" pitchFamily="66" charset="-93"/>
              </a:rPr>
              <a:t>b. </a:t>
            </a:r>
            <a:r>
              <a:rPr lang="vi-VN" altLang="vi-VN" sz="4400" dirty="0">
                <a:latin typeface="Amazone" panose="03020702060507090A04" pitchFamily="66" charset="-93"/>
              </a:rPr>
              <a:t>(6) ………....…. dự trữ trong pin của điện thoại đi động giúp điện thoại ghi và phát ra âm thanh, hình ảnh(7) . .........…………. lưu trữ trong xăng, dầu cần cho hoạt động của ô tô và xe máy, máy bay, tàu thủy và các phương tiện giao thông khác.</a:t>
            </a:r>
          </a:p>
          <a:p>
            <a:pPr eaLnBrk="1" hangingPunct="1"/>
            <a:r>
              <a:rPr lang="vi-VN" altLang="vi-VN" sz="4400" dirty="0">
                <a:solidFill>
                  <a:srgbClr val="00B0F0"/>
                </a:solidFill>
                <a:latin typeface="Amazone" panose="03020702060507090A04" pitchFamily="66" charset="-93"/>
              </a:rPr>
              <a:t>c. </a:t>
            </a:r>
            <a:r>
              <a:rPr lang="vi-VN" altLang="vi-VN" sz="4400" dirty="0">
                <a:latin typeface="Amazone" panose="03020702060507090A04" pitchFamily="66" charset="-93"/>
              </a:rPr>
              <a:t>Xăng, dầu và các chất đốt (than, gỗ, rác thải,  …) được gọi là nhiên liệu. Chúng giải phóng (8)  …....………., tạo ra nhiệt và  (9) ……........……. khi bị đốt cháy.</a:t>
            </a:r>
          </a:p>
        </p:txBody>
      </p:sp>
      <p:sp>
        <p:nvSpPr>
          <p:cNvPr id="6" name="TextBox 5">
            <a:extLst>
              <a:ext uri="{FF2B5EF4-FFF2-40B4-BE49-F238E27FC236}">
                <a16:creationId xmlns:a16="http://schemas.microsoft.com/office/drawing/2014/main" id="{368A0F73-876C-4E49-90A7-128B242E7DCE}"/>
              </a:ext>
            </a:extLst>
          </p:cNvPr>
          <p:cNvSpPr txBox="1">
            <a:spLocks noChangeArrowheads="1"/>
          </p:cNvSpPr>
          <p:nvPr/>
        </p:nvSpPr>
        <p:spPr bwMode="auto">
          <a:xfrm>
            <a:off x="1195670" y="1093859"/>
            <a:ext cx="36936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4400" dirty="0">
                <a:solidFill>
                  <a:srgbClr val="FF0000"/>
                </a:solidFill>
                <a:latin typeface="Amazone" panose="03020702060507090A04" pitchFamily="66" charset="-93"/>
              </a:rPr>
              <a:t>Năng lượng gió</a:t>
            </a:r>
            <a:endParaRPr lang="vi-VN" altLang="vi-VN" sz="4400" dirty="0">
              <a:latin typeface="Arial" panose="020B0604020202020204" pitchFamily="34" charset="0"/>
            </a:endParaRPr>
          </a:p>
        </p:txBody>
      </p:sp>
      <p:sp>
        <p:nvSpPr>
          <p:cNvPr id="35845" name="TextBox 7">
            <a:extLst>
              <a:ext uri="{FF2B5EF4-FFF2-40B4-BE49-F238E27FC236}">
                <a16:creationId xmlns:a16="http://schemas.microsoft.com/office/drawing/2014/main" id="{A7F332BB-1FCC-4D5C-A769-3B7201A9AE86}"/>
              </a:ext>
            </a:extLst>
          </p:cNvPr>
          <p:cNvSpPr txBox="1">
            <a:spLocks noChangeArrowheads="1"/>
          </p:cNvSpPr>
          <p:nvPr/>
        </p:nvSpPr>
        <p:spPr bwMode="auto">
          <a:xfrm>
            <a:off x="1206592" y="1850550"/>
            <a:ext cx="38974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4400" dirty="0">
                <a:solidFill>
                  <a:srgbClr val="FF0000"/>
                </a:solidFill>
                <a:latin typeface="Amazone" panose="03020702060507090A04" pitchFamily="66" charset="-93"/>
              </a:rPr>
              <a:t>năng lượng nhiệt</a:t>
            </a:r>
            <a:endParaRPr lang="vi-VN" altLang="vi-VN" sz="4400" dirty="0">
              <a:latin typeface="Arial" panose="020B0604020202020204" pitchFamily="34" charset="0"/>
            </a:endParaRPr>
          </a:p>
        </p:txBody>
      </p:sp>
      <p:sp>
        <p:nvSpPr>
          <p:cNvPr id="10" name="TextBox 9">
            <a:extLst>
              <a:ext uri="{FF2B5EF4-FFF2-40B4-BE49-F238E27FC236}">
                <a16:creationId xmlns:a16="http://schemas.microsoft.com/office/drawing/2014/main" id="{EF555336-8FF2-4140-841F-BAB96D9C54B2}"/>
              </a:ext>
            </a:extLst>
          </p:cNvPr>
          <p:cNvSpPr txBox="1">
            <a:spLocks noChangeArrowheads="1"/>
          </p:cNvSpPr>
          <p:nvPr/>
        </p:nvSpPr>
        <p:spPr bwMode="auto">
          <a:xfrm>
            <a:off x="4957023" y="1050166"/>
            <a:ext cx="45747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4400" dirty="0">
                <a:solidFill>
                  <a:srgbClr val="FF0000"/>
                </a:solidFill>
                <a:latin typeface="Amazone" panose="03020702060507090A04" pitchFamily="66" charset="-93"/>
              </a:rPr>
              <a:t>năng lượng ánh sáng</a:t>
            </a:r>
            <a:endParaRPr lang="vi-VN" altLang="vi-VN" sz="4400" dirty="0">
              <a:latin typeface="Arial" panose="020B0604020202020204" pitchFamily="34" charset="0"/>
            </a:endParaRPr>
          </a:p>
        </p:txBody>
      </p:sp>
      <p:sp>
        <p:nvSpPr>
          <p:cNvPr id="12" name="TextBox 11">
            <a:extLst>
              <a:ext uri="{FF2B5EF4-FFF2-40B4-BE49-F238E27FC236}">
                <a16:creationId xmlns:a16="http://schemas.microsoft.com/office/drawing/2014/main" id="{7857A3DE-5820-4BCC-87AC-06AB6A3FFBA3}"/>
              </a:ext>
            </a:extLst>
          </p:cNvPr>
          <p:cNvSpPr txBox="1">
            <a:spLocks noChangeArrowheads="1"/>
          </p:cNvSpPr>
          <p:nvPr/>
        </p:nvSpPr>
        <p:spPr bwMode="auto">
          <a:xfrm>
            <a:off x="5387404" y="1908743"/>
            <a:ext cx="238129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ánh</a:t>
            </a:r>
            <a:r>
              <a:rPr lang="en-US" altLang="vi-VN" sz="4400" dirty="0">
                <a:solidFill>
                  <a:srgbClr val="FF0000"/>
                </a:solidFill>
                <a:latin typeface="Amazone" panose="03020702060507090A04" pitchFamily="66" charset="-93"/>
              </a:rPr>
              <a:t> </a:t>
            </a:r>
            <a:r>
              <a:rPr lang="en-US" altLang="vi-VN" sz="4400" dirty="0" err="1">
                <a:solidFill>
                  <a:srgbClr val="FF0000"/>
                </a:solidFill>
                <a:latin typeface="Amazone" panose="03020702060507090A04" pitchFamily="66" charset="-93"/>
              </a:rPr>
              <a:t>sáng</a:t>
            </a:r>
            <a:endParaRPr lang="vi-VN" altLang="vi-VN" sz="4400" dirty="0">
              <a:latin typeface="Arial" panose="020B0604020202020204" pitchFamily="34" charset="0"/>
            </a:endParaRPr>
          </a:p>
        </p:txBody>
      </p:sp>
      <p:sp>
        <p:nvSpPr>
          <p:cNvPr id="15" name="TextBox 14">
            <a:extLst>
              <a:ext uri="{FF2B5EF4-FFF2-40B4-BE49-F238E27FC236}">
                <a16:creationId xmlns:a16="http://schemas.microsoft.com/office/drawing/2014/main" id="{29693E40-06AF-453D-9C38-C93D1B467340}"/>
              </a:ext>
            </a:extLst>
          </p:cNvPr>
          <p:cNvSpPr txBox="1">
            <a:spLocks noChangeArrowheads="1"/>
          </p:cNvSpPr>
          <p:nvPr/>
        </p:nvSpPr>
        <p:spPr bwMode="auto">
          <a:xfrm>
            <a:off x="9553575" y="1002103"/>
            <a:ext cx="28728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năng</a:t>
            </a:r>
            <a:r>
              <a:rPr lang="en-US" altLang="vi-VN" sz="4400" dirty="0">
                <a:solidFill>
                  <a:srgbClr val="FF0000"/>
                </a:solidFill>
                <a:latin typeface="Amazone" panose="03020702060507090A04" pitchFamily="66" charset="-93"/>
              </a:rPr>
              <a:t> </a:t>
            </a:r>
            <a:r>
              <a:rPr lang="en-US" altLang="vi-VN" sz="4400" dirty="0" err="1">
                <a:solidFill>
                  <a:srgbClr val="FF0000"/>
                </a:solidFill>
                <a:latin typeface="Amazone" panose="03020702060507090A04" pitchFamily="66" charset="-93"/>
              </a:rPr>
              <a:t>lượng</a:t>
            </a:r>
            <a:endParaRPr lang="vi-VN" altLang="vi-VN" sz="4400" dirty="0">
              <a:latin typeface="Arial" panose="020B0604020202020204" pitchFamily="34" charset="0"/>
            </a:endParaRPr>
          </a:p>
        </p:txBody>
      </p:sp>
      <p:sp>
        <p:nvSpPr>
          <p:cNvPr id="35849" name="TextBox 15">
            <a:extLst>
              <a:ext uri="{FF2B5EF4-FFF2-40B4-BE49-F238E27FC236}">
                <a16:creationId xmlns:a16="http://schemas.microsoft.com/office/drawing/2014/main" id="{B4467269-10F2-494D-B877-F2E38CA161AB}"/>
              </a:ext>
            </a:extLst>
          </p:cNvPr>
          <p:cNvSpPr txBox="1">
            <a:spLocks noChangeArrowheads="1"/>
          </p:cNvSpPr>
          <p:nvPr/>
        </p:nvSpPr>
        <p:spPr bwMode="auto">
          <a:xfrm>
            <a:off x="7954396" y="1858495"/>
            <a:ext cx="13676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a:solidFill>
                  <a:srgbClr val="FF0000"/>
                </a:solidFill>
                <a:latin typeface="Amazone" panose="03020702060507090A04" pitchFamily="66" charset="-93"/>
              </a:rPr>
              <a:t>nhiệt</a:t>
            </a:r>
            <a:endParaRPr lang="vi-VN" altLang="vi-VN" sz="4400">
              <a:latin typeface="Arial" panose="020B0604020202020204" pitchFamily="34" charset="0"/>
            </a:endParaRPr>
          </a:p>
        </p:txBody>
      </p:sp>
      <p:sp>
        <p:nvSpPr>
          <p:cNvPr id="18" name="TextBox 17">
            <a:extLst>
              <a:ext uri="{FF2B5EF4-FFF2-40B4-BE49-F238E27FC236}">
                <a16:creationId xmlns:a16="http://schemas.microsoft.com/office/drawing/2014/main" id="{8D96A841-C453-41BF-A18D-FEC807A53EC4}"/>
              </a:ext>
            </a:extLst>
          </p:cNvPr>
          <p:cNvSpPr txBox="1">
            <a:spLocks noChangeArrowheads="1"/>
          </p:cNvSpPr>
          <p:nvPr/>
        </p:nvSpPr>
        <p:spPr bwMode="auto">
          <a:xfrm>
            <a:off x="12349957" y="1198724"/>
            <a:ext cx="22807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phát</a:t>
            </a:r>
            <a:r>
              <a:rPr lang="en-US" altLang="vi-VN" sz="4400" dirty="0">
                <a:solidFill>
                  <a:srgbClr val="FF0000"/>
                </a:solidFill>
                <a:latin typeface="Amazone" panose="03020702060507090A04" pitchFamily="66" charset="-93"/>
              </a:rPr>
              <a:t> </a:t>
            </a:r>
            <a:r>
              <a:rPr lang="en-US" altLang="vi-VN" sz="4400" dirty="0" err="1">
                <a:solidFill>
                  <a:srgbClr val="FF0000"/>
                </a:solidFill>
                <a:latin typeface="Amazone" panose="03020702060507090A04" pitchFamily="66" charset="-93"/>
              </a:rPr>
              <a:t>triển</a:t>
            </a:r>
            <a:endParaRPr lang="vi-VN" altLang="vi-VN" sz="4400" dirty="0">
              <a:latin typeface="Arial" panose="020B0604020202020204" pitchFamily="34" charset="0"/>
            </a:endParaRPr>
          </a:p>
        </p:txBody>
      </p:sp>
      <p:sp>
        <p:nvSpPr>
          <p:cNvPr id="20" name="TextBox 19">
            <a:extLst>
              <a:ext uri="{FF2B5EF4-FFF2-40B4-BE49-F238E27FC236}">
                <a16:creationId xmlns:a16="http://schemas.microsoft.com/office/drawing/2014/main" id="{ADE11F93-9F99-47CD-8878-4C9E9C16F365}"/>
              </a:ext>
            </a:extLst>
          </p:cNvPr>
          <p:cNvSpPr txBox="1">
            <a:spLocks noChangeArrowheads="1"/>
          </p:cNvSpPr>
          <p:nvPr/>
        </p:nvSpPr>
        <p:spPr bwMode="auto">
          <a:xfrm>
            <a:off x="9553576" y="1908743"/>
            <a:ext cx="12212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sống</a:t>
            </a:r>
            <a:endParaRPr lang="vi-VN" altLang="vi-VN" sz="4400" dirty="0">
              <a:latin typeface="Arial" panose="020B0604020202020204" pitchFamily="34" charset="0"/>
            </a:endParaRPr>
          </a:p>
        </p:txBody>
      </p:sp>
      <p:sp>
        <p:nvSpPr>
          <p:cNvPr id="13" name="TextBox 12">
            <a:extLst>
              <a:ext uri="{FF2B5EF4-FFF2-40B4-BE49-F238E27FC236}">
                <a16:creationId xmlns:a16="http://schemas.microsoft.com/office/drawing/2014/main" id="{68E09A26-AAB6-49B4-B11E-F536718E5B7D}"/>
              </a:ext>
            </a:extLst>
          </p:cNvPr>
          <p:cNvSpPr txBox="1">
            <a:spLocks noChangeArrowheads="1"/>
          </p:cNvSpPr>
          <p:nvPr/>
        </p:nvSpPr>
        <p:spPr bwMode="auto">
          <a:xfrm>
            <a:off x="9597264" y="996015"/>
            <a:ext cx="28728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năng</a:t>
            </a:r>
            <a:r>
              <a:rPr lang="en-US" altLang="vi-VN" sz="4400" dirty="0">
                <a:solidFill>
                  <a:srgbClr val="FF0000"/>
                </a:solidFill>
                <a:latin typeface="Amazone" panose="03020702060507090A04" pitchFamily="66" charset="-93"/>
              </a:rPr>
              <a:t> </a:t>
            </a:r>
            <a:r>
              <a:rPr lang="en-US" altLang="vi-VN" sz="4400" dirty="0" err="1">
                <a:solidFill>
                  <a:srgbClr val="FF0000"/>
                </a:solidFill>
                <a:latin typeface="Amazone" panose="03020702060507090A04" pitchFamily="66" charset="-93"/>
              </a:rPr>
              <a:t>lượng</a:t>
            </a:r>
            <a:endParaRPr lang="vi-VN" altLang="vi-VN" sz="4400" dirty="0">
              <a:latin typeface="Arial" panose="020B0604020202020204" pitchFamily="34" charset="0"/>
            </a:endParaRPr>
          </a:p>
        </p:txBody>
      </p:sp>
      <p:sp>
        <p:nvSpPr>
          <p:cNvPr id="14" name="TextBox 13">
            <a:extLst>
              <a:ext uri="{FF2B5EF4-FFF2-40B4-BE49-F238E27FC236}">
                <a16:creationId xmlns:a16="http://schemas.microsoft.com/office/drawing/2014/main" id="{96D314DA-66F2-4F3F-8BFC-0889DE32BC6E}"/>
              </a:ext>
            </a:extLst>
          </p:cNvPr>
          <p:cNvSpPr txBox="1">
            <a:spLocks noChangeArrowheads="1"/>
          </p:cNvSpPr>
          <p:nvPr/>
        </p:nvSpPr>
        <p:spPr bwMode="auto">
          <a:xfrm>
            <a:off x="9575419" y="1030534"/>
            <a:ext cx="28728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năng</a:t>
            </a:r>
            <a:r>
              <a:rPr lang="en-US" altLang="vi-VN" sz="4400" dirty="0">
                <a:solidFill>
                  <a:srgbClr val="FF0000"/>
                </a:solidFill>
                <a:latin typeface="Amazone" panose="03020702060507090A04" pitchFamily="66" charset="-93"/>
              </a:rPr>
              <a:t> </a:t>
            </a:r>
            <a:r>
              <a:rPr lang="en-US" altLang="vi-VN" sz="4400" dirty="0" err="1">
                <a:solidFill>
                  <a:srgbClr val="FF0000"/>
                </a:solidFill>
                <a:latin typeface="Amazone" panose="03020702060507090A04" pitchFamily="66" charset="-93"/>
              </a:rPr>
              <a:t>lượng</a:t>
            </a:r>
            <a:endParaRPr lang="vi-VN" altLang="vi-VN" sz="4400" dirty="0">
              <a:latin typeface="Arial" panose="020B0604020202020204" pitchFamily="34" charset="0"/>
            </a:endParaRPr>
          </a:p>
        </p:txBody>
      </p:sp>
      <p:sp>
        <p:nvSpPr>
          <p:cNvPr id="16" name="TextBox 15">
            <a:extLst>
              <a:ext uri="{FF2B5EF4-FFF2-40B4-BE49-F238E27FC236}">
                <a16:creationId xmlns:a16="http://schemas.microsoft.com/office/drawing/2014/main" id="{22E95758-2801-4DFA-A51F-480151CD0AC3}"/>
              </a:ext>
            </a:extLst>
          </p:cNvPr>
          <p:cNvSpPr txBox="1">
            <a:spLocks noChangeArrowheads="1"/>
          </p:cNvSpPr>
          <p:nvPr/>
        </p:nvSpPr>
        <p:spPr bwMode="auto">
          <a:xfrm>
            <a:off x="5364808" y="1929582"/>
            <a:ext cx="238129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vi-VN" sz="4400" dirty="0" err="1">
                <a:solidFill>
                  <a:srgbClr val="FF0000"/>
                </a:solidFill>
                <a:latin typeface="Amazone" panose="03020702060507090A04" pitchFamily="66" charset="-93"/>
              </a:rPr>
              <a:t>ánh</a:t>
            </a:r>
            <a:r>
              <a:rPr lang="en-US" altLang="vi-VN" sz="4400" dirty="0">
                <a:solidFill>
                  <a:srgbClr val="FF0000"/>
                </a:solidFill>
                <a:latin typeface="Amazone" panose="03020702060507090A04" pitchFamily="66" charset="-93"/>
              </a:rPr>
              <a:t> </a:t>
            </a:r>
            <a:r>
              <a:rPr lang="en-US" altLang="vi-VN" sz="4400" dirty="0" err="1">
                <a:solidFill>
                  <a:srgbClr val="FF0000"/>
                </a:solidFill>
                <a:latin typeface="Amazone" panose="03020702060507090A04" pitchFamily="66" charset="-93"/>
              </a:rPr>
              <a:t>sáng</a:t>
            </a:r>
            <a:endParaRPr lang="vi-VN" altLang="vi-VN" sz="4400" dirty="0">
              <a:latin typeface="Arial" panose="020B0604020202020204" pitchFamily="34" charset="0"/>
            </a:endParaRPr>
          </a:p>
        </p:txBody>
      </p:sp>
    </p:spTree>
  </p:cSld>
  <p:clrMapOvr>
    <a:masterClrMapping/>
  </p:clrMapOvr>
  <p:transition advTm="3000">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29785E-7 -4.48819E-6 L -0.02961 0.11376 " pathEditMode="relative" rAng="0" ptsTypes="AA">
                                      <p:cBhvr>
                                        <p:cTn id="18" dur="2000" fill="hold"/>
                                        <p:tgtEl>
                                          <p:spTgt spid="16"/>
                                        </p:tgtEl>
                                        <p:attrNameLst>
                                          <p:attrName>ppt_x</p:attrName>
                                          <p:attrName>ppt_y</p:attrName>
                                        </p:attrNameLst>
                                      </p:cBhvr>
                                      <p:rCtr x="-1485" y="5679"/>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grpId="0" nodeType="clickEffect">
                                  <p:stCondLst>
                                    <p:cond delay="0"/>
                                  </p:stCondLst>
                                  <p:childTnLst>
                                    <p:animMotion origin="layout" path="M -3.74965E-6 3.43106E-6 L -0.02507 3.43106E-6 C -0.03633 3.43106E-6 -0.05014 0.05227 -0.05014 0.09482 L -0.05014 0.18964 " pathEditMode="relative" rAng="0" ptsTypes="AAAA">
                                      <p:cBhvr>
                                        <p:cTn id="22" dur="2000" fill="hold"/>
                                        <p:tgtEl>
                                          <p:spTgt spid="20"/>
                                        </p:tgtEl>
                                        <p:attrNameLst>
                                          <p:attrName>ppt_x</p:attrName>
                                          <p:attrName>ppt_y</p:attrName>
                                        </p:attrNameLst>
                                      </p:cBhvr>
                                      <p:rCtr x="-2507" y="948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21043E-7 3.46792E-7 L 0.01864 0.25599 " pathEditMode="relative" rAng="0" ptsTypes="AA">
                                      <p:cBhvr>
                                        <p:cTn id="26" dur="2000" fill="hold"/>
                                        <p:tgtEl>
                                          <p:spTgt spid="18"/>
                                        </p:tgtEl>
                                        <p:attrNameLst>
                                          <p:attrName>ppt_x</p:attrName>
                                          <p:attrName>ppt_y</p:attrName>
                                        </p:attrNameLst>
                                      </p:cBhvr>
                                      <p:rCtr x="927" y="12799"/>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1.14202E-6 4.34579E-6 L -0.22992 4.34579E-6 C -0.33296 4.34579E-6 -0.45974 0.09767 -0.45974 0.17691 L -0.45974 0.35382 " pathEditMode="relative" rAng="0" ptsTypes="AAAA">
                                      <p:cBhvr>
                                        <p:cTn id="30" dur="2000" fill="hold"/>
                                        <p:tgtEl>
                                          <p:spTgt spid="15"/>
                                        </p:tgtEl>
                                        <p:attrNameLst>
                                          <p:attrName>ppt_x</p:attrName>
                                          <p:attrName>ppt_y</p:attrName>
                                        </p:attrNameLst>
                                      </p:cBhvr>
                                      <p:rCtr x="-22992" y="17691"/>
                                    </p:animMotion>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grpId="0" nodeType="clickEffect">
                                  <p:stCondLst>
                                    <p:cond delay="0"/>
                                  </p:stCondLst>
                                  <p:childTnLst>
                                    <p:animMotion origin="layout" path="M 1.12972E-6 -1.23471E-6 L -0.0598 -1.23471E-6 C -0.08658 -1.23471E-6 -0.1195 0.11359 -0.1195 0.20556 L -0.1195 0.41146 " pathEditMode="relative" rAng="0" ptsTypes="AAAA">
                                      <p:cBhvr>
                                        <p:cTn id="34" dur="2000" fill="hold"/>
                                        <p:tgtEl>
                                          <p:spTgt spid="14"/>
                                        </p:tgtEl>
                                        <p:attrNameLst>
                                          <p:attrName>ppt_x</p:attrName>
                                          <p:attrName>ppt_y</p:attrName>
                                        </p:attrNameLst>
                                      </p:cBhvr>
                                      <p:rCtr x="-5980" y="20573"/>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grpId="0" nodeType="clickEffect">
                                  <p:stCondLst>
                                    <p:cond delay="0"/>
                                  </p:stCondLst>
                                  <p:childTnLst>
                                    <p:animMotion origin="layout" path="M -3.49891E-6 4.47479E-6 L -0.13634 4.47479E-6 C -0.19746 4.47479E-6 -0.27268 0.19216 -0.27268 0.34813 L -0.27268 0.69643 " pathEditMode="relative" rAng="0" ptsTypes="AAAA">
                                      <p:cBhvr>
                                        <p:cTn id="38" dur="2000" fill="hold"/>
                                        <p:tgtEl>
                                          <p:spTgt spid="13"/>
                                        </p:tgtEl>
                                        <p:attrNameLst>
                                          <p:attrName>ppt_x</p:attrName>
                                          <p:attrName>ppt_y</p:attrName>
                                        </p:attrNameLst>
                                      </p:cBhvr>
                                      <p:rCtr x="-13634" y="34813"/>
                                    </p:animMotion>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grpId="0" nodeType="clickEffect">
                                  <p:stCondLst>
                                    <p:cond delay="0"/>
                                  </p:stCondLst>
                                  <p:childTnLst>
                                    <p:animMotion origin="layout" path="M -7.47469E-8 3.43106E-6 L 0.21487 3.43106E-6 C 0.3111 3.43106E-6 0.42975 0.16351 0.42975 0.29619 L 0.42975 0.59239 " pathEditMode="relative" rAng="0" ptsTypes="AAAA">
                                      <p:cBhvr>
                                        <p:cTn id="42" dur="2000" fill="hold"/>
                                        <p:tgtEl>
                                          <p:spTgt spid="12"/>
                                        </p:tgtEl>
                                        <p:attrNameLst>
                                          <p:attrName>ppt_x</p:attrName>
                                          <p:attrName>ppt_y</p:attrName>
                                        </p:attrNameLst>
                                      </p:cBhvr>
                                      <p:rCtr x="21487" y="29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p:bldP spid="15" grpId="0"/>
      <p:bldP spid="18" grpId="0"/>
      <p:bldP spid="20" grpId="0"/>
      <p:bldP spid="13"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33800" name="图片 33799" descr="1-25"/>
          <p:cNvPicPr>
            <a:picLocks noChangeAspect="1"/>
          </p:cNvPicPr>
          <p:nvPr/>
        </p:nvPicPr>
        <p:blipFill>
          <a:blip r:embed="rId5"/>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6"/>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5"/>
          <a:stretch>
            <a:fillRect/>
          </a:stretch>
        </p:blipFill>
        <p:spPr>
          <a:xfrm>
            <a:off x="9240838" y="2073275"/>
            <a:ext cx="7356475" cy="7246938"/>
          </a:xfrm>
          <a:prstGeom prst="rect">
            <a:avLst/>
          </a:prstGeom>
          <a:noFill/>
          <a:ln w="9525">
            <a:noFill/>
          </a:ln>
        </p:spPr>
      </p:pic>
      <p:sp>
        <p:nvSpPr>
          <p:cNvPr id="2" name="矩形 1"/>
          <p:cNvSpPr/>
          <p:nvPr/>
        </p:nvSpPr>
        <p:spPr>
          <a:xfrm>
            <a:off x="1575656" y="1288445"/>
            <a:ext cx="1674689" cy="1569660"/>
          </a:xfrm>
          <a:prstGeom prst="rect">
            <a:avLst/>
          </a:prstGeom>
        </p:spPr>
        <p:txBody>
          <a:bodyPr wrap="square">
            <a:spAutoFit/>
          </a:bodyPr>
          <a:lstStyle/>
          <a:p>
            <a:pPr defTabSz="1500505">
              <a:spcBef>
                <a:spcPct val="50000"/>
              </a:spcBef>
            </a:pPr>
            <a:r>
              <a:rPr lang="vi-VN" altLang="zh-CN" sz="9600" b="1" dirty="0">
                <a:solidFill>
                  <a:srgbClr val="FF0000"/>
                </a:solidFill>
                <a:latin typeface="#9Slide03 AmpleSoft Bold" panose="02000000000000000000" pitchFamily="2" charset="-93"/>
                <a:cs typeface="Times New Roman" panose="02020603050405020304" pitchFamily="18" charset="0"/>
              </a:rPr>
              <a:t>III.</a:t>
            </a:r>
            <a:endParaRPr lang="zh-CN" altLang="en-US" sz="9600" b="1" dirty="0">
              <a:solidFill>
                <a:srgbClr val="FF0000"/>
              </a:solidFill>
              <a:latin typeface="#9Slide03 AmpleSoft Bold" panose="02000000000000000000" pitchFamily="2" charset="-93"/>
              <a:cs typeface="Times New Roman" panose="02020603050405020304" pitchFamily="18" charset="0"/>
            </a:endParaRPr>
          </a:p>
        </p:txBody>
      </p:sp>
      <p:sp>
        <p:nvSpPr>
          <p:cNvPr id="3" name="矩形 2"/>
          <p:cNvSpPr/>
          <p:nvPr/>
        </p:nvSpPr>
        <p:spPr>
          <a:xfrm>
            <a:off x="5434193" y="2073275"/>
            <a:ext cx="2538785" cy="2308324"/>
          </a:xfrm>
          <a:prstGeom prst="rect">
            <a:avLst/>
          </a:prstGeom>
        </p:spPr>
        <p:txBody>
          <a:bodyPr wrap="square">
            <a:spAutoFit/>
          </a:bodyPr>
          <a:lstStyle/>
          <a:p>
            <a:pPr algn="ctr" defTabSz="1500505">
              <a:spcBef>
                <a:spcPct val="50000"/>
              </a:spcBef>
            </a:pPr>
            <a:r>
              <a:rPr lang="vi-VN" altLang="zh-CN" sz="7200" b="1" dirty="0">
                <a:solidFill>
                  <a:srgbClr val="FF0000"/>
                </a:solidFill>
                <a:latin typeface="Amazone" panose="03020702060507090A04" pitchFamily="66" charset="-93"/>
              </a:rPr>
              <a:t>Sự truyền</a:t>
            </a:r>
            <a:endParaRPr lang="zh-CN" altLang="en-US" sz="7200" b="1" dirty="0">
              <a:solidFill>
                <a:srgbClr val="FF0000"/>
              </a:solidFill>
              <a:latin typeface="Amazone" panose="03020702060507090A04" pitchFamily="66" charset="-93"/>
            </a:endParaRPr>
          </a:p>
        </p:txBody>
      </p:sp>
      <p:sp>
        <p:nvSpPr>
          <p:cNvPr id="4" name="矩形 3"/>
          <p:cNvSpPr/>
          <p:nvPr/>
        </p:nvSpPr>
        <p:spPr>
          <a:xfrm>
            <a:off x="10800608" y="3227437"/>
            <a:ext cx="4249635" cy="4339650"/>
          </a:xfrm>
          <a:prstGeom prst="rect">
            <a:avLst/>
          </a:prstGeom>
        </p:spPr>
        <p:txBody>
          <a:bodyPr wrap="square">
            <a:spAutoFit/>
          </a:bodyPr>
          <a:lstStyle/>
          <a:p>
            <a:pPr algn="ctr" defTabSz="1500505">
              <a:spcBef>
                <a:spcPct val="50000"/>
              </a:spcBef>
            </a:pPr>
            <a:r>
              <a:rPr lang="vi-VN" altLang="zh-CN" sz="13800" b="1" dirty="0">
                <a:solidFill>
                  <a:srgbClr val="FF0000"/>
                </a:solidFill>
                <a:latin typeface="Amazone" panose="03020702060507090A04" pitchFamily="66" charset="-93"/>
              </a:rPr>
              <a:t>năng lượng</a:t>
            </a:r>
            <a:endParaRPr lang="zh-CN" altLang="en-US" sz="13800" b="1" dirty="0">
              <a:solidFill>
                <a:srgbClr val="FF0000"/>
              </a:solidFill>
              <a:latin typeface="Amazone" panose="03020702060507090A04" pitchFamily="66" charset="-93"/>
            </a:endParaRPr>
          </a:p>
        </p:txBody>
      </p:sp>
    </p:spTree>
    <p:extLst>
      <p:ext uri="{BB962C8B-B14F-4D97-AF65-F5344CB8AC3E}">
        <p14:creationId xmlns:p14="http://schemas.microsoft.com/office/powerpoint/2010/main" val="36281835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1"/>
                                        </p:tgtEl>
                                        <p:attrNameLst>
                                          <p:attrName>style.visibility</p:attrName>
                                        </p:attrNameLst>
                                      </p:cBhvr>
                                      <p:to>
                                        <p:strVal val="visible"/>
                                      </p:to>
                                    </p:set>
                                    <p:anim calcmode="lin" valueType="num">
                                      <p:cBhvr>
                                        <p:cTn id="14" dur="1000" fill="hold"/>
                                        <p:tgtEl>
                                          <p:spTgt spid="33801"/>
                                        </p:tgtEl>
                                        <p:attrNameLst>
                                          <p:attrName>ppt_w</p:attrName>
                                        </p:attrNameLst>
                                      </p:cBhvr>
                                      <p:tavLst>
                                        <p:tav tm="0">
                                          <p:val>
                                            <p:fltVal val="0"/>
                                          </p:val>
                                        </p:tav>
                                        <p:tav tm="100000">
                                          <p:val>
                                            <p:strVal val="#ppt_w"/>
                                          </p:val>
                                        </p:tav>
                                      </p:tavLst>
                                    </p:anim>
                                    <p:anim calcmode="lin" valueType="num">
                                      <p:cBhvr>
                                        <p:cTn id="15" dur="1000" fill="hold"/>
                                        <p:tgtEl>
                                          <p:spTgt spid="33801"/>
                                        </p:tgtEl>
                                        <p:attrNameLst>
                                          <p:attrName>ppt_h</p:attrName>
                                        </p:attrNameLst>
                                      </p:cBhvr>
                                      <p:tavLst>
                                        <p:tav tm="0">
                                          <p:val>
                                            <p:fltVal val="0"/>
                                          </p:val>
                                        </p:tav>
                                        <p:tav tm="100000">
                                          <p:val>
                                            <p:strVal val="#ppt_h"/>
                                          </p:val>
                                        </p:tav>
                                      </p:tavLst>
                                    </p:anim>
                                    <p:anim calcmode="lin" valueType="num">
                                      <p:cBhvr>
                                        <p:cTn id="16"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0"/>
                                        </p:tgtEl>
                                        <p:attrNameLst>
                                          <p:attrName>style.visibility</p:attrName>
                                        </p:attrNameLst>
                                      </p:cBhvr>
                                      <p:to>
                                        <p:strVal val="visible"/>
                                      </p:to>
                                    </p:set>
                                    <p:anim calcmode="lin" valueType="num">
                                      <p:cBhvr>
                                        <p:cTn id="21" dur="1000" fill="hold"/>
                                        <p:tgtEl>
                                          <p:spTgt spid="33800"/>
                                        </p:tgtEl>
                                        <p:attrNameLst>
                                          <p:attrName>ppt_w</p:attrName>
                                        </p:attrNameLst>
                                      </p:cBhvr>
                                      <p:tavLst>
                                        <p:tav tm="0">
                                          <p:val>
                                            <p:fltVal val="0"/>
                                          </p:val>
                                        </p:tav>
                                        <p:tav tm="100000">
                                          <p:val>
                                            <p:strVal val="#ppt_w"/>
                                          </p:val>
                                        </p:tav>
                                      </p:tavLst>
                                    </p:anim>
                                    <p:anim calcmode="lin" valueType="num">
                                      <p:cBhvr>
                                        <p:cTn id="22" dur="1000" fill="hold"/>
                                        <p:tgtEl>
                                          <p:spTgt spid="33800"/>
                                        </p:tgtEl>
                                        <p:attrNameLst>
                                          <p:attrName>ppt_h</p:attrName>
                                        </p:attrNameLst>
                                      </p:cBhvr>
                                      <p:tavLst>
                                        <p:tav tm="0">
                                          <p:val>
                                            <p:fltVal val="0"/>
                                          </p:val>
                                        </p:tav>
                                        <p:tav tm="100000">
                                          <p:val>
                                            <p:strVal val="#ppt_h"/>
                                          </p:val>
                                        </p:tav>
                                      </p:tavLst>
                                    </p:anim>
                                    <p:anim calcmode="lin" valueType="num">
                                      <p:cBhvr>
                                        <p:cTn id="23"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nodeType="afterEffect">
                                  <p:stCondLst>
                                    <p:cond delay="0"/>
                                  </p:stCondLst>
                                  <p:childTnLst>
                                    <p:set>
                                      <p:cBhvr>
                                        <p:cTn id="27" dur="1" fill="hold">
                                          <p:stCondLst>
                                            <p:cond delay="0"/>
                                          </p:stCondLst>
                                        </p:cTn>
                                        <p:tgtEl>
                                          <p:spTgt spid="33802"/>
                                        </p:tgtEl>
                                        <p:attrNameLst>
                                          <p:attrName>style.visibility</p:attrName>
                                        </p:attrNameLst>
                                      </p:cBhvr>
                                      <p:to>
                                        <p:strVal val="visible"/>
                                      </p:to>
                                    </p:set>
                                    <p:anim calcmode="lin" valueType="num">
                                      <p:cBhvr>
                                        <p:cTn id="28" dur="1000" fill="hold"/>
                                        <p:tgtEl>
                                          <p:spTgt spid="33802"/>
                                        </p:tgtEl>
                                        <p:attrNameLst>
                                          <p:attrName>ppt_w</p:attrName>
                                        </p:attrNameLst>
                                      </p:cBhvr>
                                      <p:tavLst>
                                        <p:tav tm="0">
                                          <p:val>
                                            <p:fltVal val="0"/>
                                          </p:val>
                                        </p:tav>
                                        <p:tav tm="100000">
                                          <p:val>
                                            <p:strVal val="#ppt_w"/>
                                          </p:val>
                                        </p:tav>
                                      </p:tavLst>
                                    </p:anim>
                                    <p:anim calcmode="lin" valueType="num">
                                      <p:cBhvr>
                                        <p:cTn id="29" dur="1000" fill="hold"/>
                                        <p:tgtEl>
                                          <p:spTgt spid="33802"/>
                                        </p:tgtEl>
                                        <p:attrNameLst>
                                          <p:attrName>ppt_h</p:attrName>
                                        </p:attrNameLst>
                                      </p:cBhvr>
                                      <p:tavLst>
                                        <p:tav tm="0">
                                          <p:val>
                                            <p:fltVal val="0"/>
                                          </p:val>
                                        </p:tav>
                                        <p:tav tm="100000">
                                          <p:val>
                                            <p:strVal val="#ppt_h"/>
                                          </p:val>
                                        </p:tav>
                                      </p:tavLst>
                                    </p:anim>
                                    <p:anim calcmode="lin" valueType="num">
                                      <p:cBhvr>
                                        <p:cTn id="30"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33798"/>
                                        </p:tgtEl>
                                        <p:attrNameLst>
                                          <p:attrName>style.visibility</p:attrName>
                                        </p:attrNameLst>
                                      </p:cBhvr>
                                      <p:to>
                                        <p:strVal val="visible"/>
                                      </p:to>
                                    </p:set>
                                    <p:animEffect transition="in" filter="fade">
                                      <p:cBhvr>
                                        <p:cTn id="35" dur="1000"/>
                                        <p:tgtEl>
                                          <p:spTgt spid="33798"/>
                                        </p:tgtEl>
                                      </p:cBhvr>
                                    </p:animEffect>
                                    <p:anim calcmode="lin" valueType="num">
                                      <p:cBhvr>
                                        <p:cTn id="36" dur="1000" fill="hold"/>
                                        <p:tgtEl>
                                          <p:spTgt spid="33798"/>
                                        </p:tgtEl>
                                        <p:attrNameLst>
                                          <p:attrName>ppt_x</p:attrName>
                                        </p:attrNameLst>
                                      </p:cBhvr>
                                      <p:tavLst>
                                        <p:tav tm="0">
                                          <p:val>
                                            <p:strVal val="#ppt_x"/>
                                          </p:val>
                                        </p:tav>
                                        <p:tav tm="100000">
                                          <p:val>
                                            <p:strVal val="#ppt_x"/>
                                          </p:val>
                                        </p:tav>
                                      </p:tavLst>
                                    </p:anim>
                                    <p:anim calcmode="lin" valueType="num">
                                      <p:cBhvr>
                                        <p:cTn id="37"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fltVal val="0"/>
                                          </p:val>
                                        </p:tav>
                                        <p:tav tm="100000">
                                          <p:val>
                                            <p:strVal val="#ppt_w"/>
                                          </p:val>
                                        </p:tav>
                                      </p:tavLst>
                                    </p:anim>
                                    <p:anim calcmode="lin" valueType="num">
                                      <p:cBhvr>
                                        <p:cTn id="55" dur="1000" fill="hold"/>
                                        <p:tgtEl>
                                          <p:spTgt spid="4"/>
                                        </p:tgtEl>
                                        <p:attrNameLst>
                                          <p:attrName>ppt_h</p:attrName>
                                        </p:attrNameLst>
                                      </p:cBhvr>
                                      <p:tavLst>
                                        <p:tav tm="0">
                                          <p:val>
                                            <p:fltVal val="0"/>
                                          </p:val>
                                        </p:tav>
                                        <p:tav tm="100000">
                                          <p:val>
                                            <p:strVal val="#ppt_h"/>
                                          </p:val>
                                        </p:tav>
                                      </p:tavLst>
                                    </p:anim>
                                    <p:anim calcmode="lin" valueType="num">
                                      <p:cBhvr>
                                        <p:cTn id="56" dur="1000" fill="hold"/>
                                        <p:tgtEl>
                                          <p:spTgt spid="4"/>
                                        </p:tgtEl>
                                        <p:attrNameLst>
                                          <p:attrName>style.rotation</p:attrName>
                                        </p:attrNameLst>
                                      </p:cBhvr>
                                      <p:tavLst>
                                        <p:tav tm="0">
                                          <p:val>
                                            <p:fltVal val="90"/>
                                          </p:val>
                                        </p:tav>
                                        <p:tav tm="100000">
                                          <p:val>
                                            <p:fltVal val="0"/>
                                          </p:val>
                                        </p:tav>
                                      </p:tavLst>
                                    </p:anim>
                                    <p:animEffect transition="in" filter="fade">
                                      <p:cBhvr>
                                        <p:cTn id="5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17F056-5613-4C0A-A48B-8289D8153B04}"/>
              </a:ext>
            </a:extLst>
          </p:cNvPr>
          <p:cNvGraphicFramePr>
            <a:graphicFrameLocks noGrp="1"/>
          </p:cNvGraphicFramePr>
          <p:nvPr>
            <p:extLst>
              <p:ext uri="{D42A27DB-BD31-4B8C-83A1-F6EECF244321}">
                <p14:modId xmlns:p14="http://schemas.microsoft.com/office/powerpoint/2010/main" val="3212726248"/>
              </p:ext>
            </p:extLst>
          </p:nvPr>
        </p:nvGraphicFramePr>
        <p:xfrm>
          <a:off x="659704" y="828799"/>
          <a:ext cx="15458880" cy="7825448"/>
        </p:xfrm>
        <a:graphic>
          <a:graphicData uri="http://schemas.openxmlformats.org/drawingml/2006/table">
            <a:tbl>
              <a:tblPr>
                <a:tableStyleId>{284E427A-3D55-4303-BF80-6455036E1DE7}</a:tableStyleId>
              </a:tblPr>
              <a:tblGrid>
                <a:gridCol w="4281520">
                  <a:extLst>
                    <a:ext uri="{9D8B030D-6E8A-4147-A177-3AD203B41FA5}">
                      <a16:colId xmlns:a16="http://schemas.microsoft.com/office/drawing/2014/main" val="920900418"/>
                    </a:ext>
                  </a:extLst>
                </a:gridCol>
                <a:gridCol w="11177360">
                  <a:extLst>
                    <a:ext uri="{9D8B030D-6E8A-4147-A177-3AD203B41FA5}">
                      <a16:colId xmlns:a16="http://schemas.microsoft.com/office/drawing/2014/main" val="420488135"/>
                    </a:ext>
                  </a:extLst>
                </a:gridCol>
              </a:tblGrid>
              <a:tr h="602534">
                <a:tc gridSpan="2">
                  <a:txBody>
                    <a:bodyPr/>
                    <a:lstStyle/>
                    <a:p>
                      <a:pPr algn="ctr">
                        <a:lnSpc>
                          <a:spcPct val="107000"/>
                        </a:lnSpc>
                        <a:spcBef>
                          <a:spcPts val="300"/>
                        </a:spcBef>
                        <a:spcAft>
                          <a:spcPts val="300"/>
                        </a:spcAft>
                      </a:pPr>
                      <a:r>
                        <a:rPr lang="en-US" sz="3900" b="1" dirty="0" err="1">
                          <a:solidFill>
                            <a:srgbClr val="00B050"/>
                          </a:solidFill>
                          <a:effectLst/>
                          <a:latin typeface="Amazone" panose="03020702060507090A04" pitchFamily="66" charset="-93"/>
                        </a:rPr>
                        <a:t>Phiếu</a:t>
                      </a:r>
                      <a:r>
                        <a:rPr lang="en-US" sz="3900" b="1" dirty="0">
                          <a:solidFill>
                            <a:srgbClr val="00B050"/>
                          </a:solidFill>
                          <a:effectLst/>
                          <a:latin typeface="Amazone" panose="03020702060507090A04" pitchFamily="66" charset="-93"/>
                        </a:rPr>
                        <a:t> </a:t>
                      </a:r>
                      <a:r>
                        <a:rPr lang="en-US" sz="3900" b="1" dirty="0" err="1">
                          <a:solidFill>
                            <a:srgbClr val="00B050"/>
                          </a:solidFill>
                          <a:effectLst/>
                          <a:latin typeface="Amazone" panose="03020702060507090A04" pitchFamily="66" charset="-93"/>
                        </a:rPr>
                        <a:t>học</a:t>
                      </a:r>
                      <a:r>
                        <a:rPr lang="en-US" sz="3900" b="1" dirty="0">
                          <a:solidFill>
                            <a:srgbClr val="00B050"/>
                          </a:solidFill>
                          <a:effectLst/>
                          <a:latin typeface="Amazone" panose="03020702060507090A04" pitchFamily="66" charset="-93"/>
                        </a:rPr>
                        <a:t> </a:t>
                      </a:r>
                      <a:r>
                        <a:rPr lang="en-US" sz="3900" b="1" dirty="0" err="1">
                          <a:solidFill>
                            <a:srgbClr val="00B050"/>
                          </a:solidFill>
                          <a:effectLst/>
                          <a:latin typeface="Amazone" panose="03020702060507090A04" pitchFamily="66" charset="-93"/>
                        </a:rPr>
                        <a:t>tập</a:t>
                      </a:r>
                      <a:r>
                        <a:rPr lang="en-US" sz="3900" b="1" dirty="0">
                          <a:solidFill>
                            <a:srgbClr val="00B050"/>
                          </a:solidFill>
                          <a:effectLst/>
                          <a:latin typeface="Amazone" panose="03020702060507090A04" pitchFamily="66" charset="-93"/>
                        </a:rPr>
                        <a:t> 1</a:t>
                      </a:r>
                      <a:r>
                        <a:rPr lang="vi-VN" sz="3900" b="1" kern="1200" dirty="0">
                          <a:solidFill>
                            <a:srgbClr val="00B050"/>
                          </a:solidFill>
                          <a:effectLst/>
                          <a:latin typeface="Amazone" panose="03020702060507090A04" pitchFamily="66" charset="-93"/>
                        </a:rPr>
                        <a:t> </a:t>
                      </a:r>
                      <a:r>
                        <a:rPr lang="en-US" sz="3900" b="1" kern="1200" dirty="0">
                          <a:solidFill>
                            <a:srgbClr val="00B050"/>
                          </a:solidFill>
                          <a:effectLst/>
                          <a:latin typeface="Amazone" panose="03020702060507090A04" pitchFamily="66" charset="-93"/>
                        </a:rPr>
                        <a:t>: </a:t>
                      </a:r>
                      <a:r>
                        <a:rPr lang="vi-VN" sz="3900" b="1" kern="1200" dirty="0">
                          <a:solidFill>
                            <a:srgbClr val="00B050"/>
                          </a:solidFill>
                          <a:effectLst/>
                          <a:latin typeface="Amazone" panose="03020702060507090A04" pitchFamily="66" charset="-93"/>
                        </a:rPr>
                        <a:t>Tìm </a:t>
                      </a:r>
                      <a:r>
                        <a:rPr lang="en-US" sz="3900" b="1" kern="1200" dirty="0" err="1">
                          <a:solidFill>
                            <a:srgbClr val="00B050"/>
                          </a:solidFill>
                          <a:effectLst/>
                          <a:latin typeface="Amazone" panose="03020702060507090A04" pitchFamily="66" charset="-93"/>
                        </a:rPr>
                        <a:t>hiểu</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sự</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truyền</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năng</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lượng</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giữa</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các</a:t>
                      </a:r>
                      <a:r>
                        <a:rPr lang="en-US" sz="3900" b="1" kern="1200" dirty="0">
                          <a:solidFill>
                            <a:srgbClr val="00B050"/>
                          </a:solidFill>
                          <a:effectLst/>
                          <a:latin typeface="Amazone" panose="03020702060507090A04" pitchFamily="66" charset="-93"/>
                        </a:rPr>
                        <a:t> </a:t>
                      </a:r>
                      <a:r>
                        <a:rPr lang="en-US" sz="3900" b="1" kern="1200" dirty="0" err="1">
                          <a:solidFill>
                            <a:srgbClr val="00B050"/>
                          </a:solidFill>
                          <a:effectLst/>
                          <a:latin typeface="Amazone" panose="03020702060507090A04" pitchFamily="66" charset="-93"/>
                        </a:rPr>
                        <a:t>vật</a:t>
                      </a:r>
                      <a:endParaRPr lang="vi-VN" sz="3900" b="1"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63608" marR="63608" marT="0" marB="0">
                    <a:solidFill>
                      <a:schemeClr val="bg1"/>
                    </a:solidFill>
                  </a:tcPr>
                </a:tc>
                <a:tc hMerge="1">
                  <a:txBody>
                    <a:bodyPr/>
                    <a:lstStyle/>
                    <a:p>
                      <a:endParaRPr lang="vi-VN"/>
                    </a:p>
                  </a:txBody>
                  <a:tcPr/>
                </a:tc>
                <a:extLst>
                  <a:ext uri="{0D108BD9-81ED-4DB2-BD59-A6C34878D82A}">
                    <a16:rowId xmlns:a16="http://schemas.microsoft.com/office/drawing/2014/main" val="3042038378"/>
                  </a:ext>
                </a:extLst>
              </a:tr>
              <a:tr h="516516">
                <a:tc gridSpan="2">
                  <a:txBody>
                    <a:bodyPr/>
                    <a:lstStyle/>
                    <a:p>
                      <a:pPr algn="ctr">
                        <a:lnSpc>
                          <a:spcPct val="107000"/>
                        </a:lnSpc>
                        <a:spcBef>
                          <a:spcPts val="300"/>
                        </a:spcBef>
                        <a:spcAft>
                          <a:spcPts val="300"/>
                        </a:spcAft>
                      </a:pPr>
                      <a:r>
                        <a:rPr lang="en-US" sz="3300" dirty="0">
                          <a:effectLst/>
                          <a:latin typeface="Amazone" panose="03020702060507090A04" pitchFamily="66" charset="-93"/>
                        </a:rPr>
                        <a:t>Quan </a:t>
                      </a:r>
                      <a:r>
                        <a:rPr lang="en-US" sz="3300" dirty="0" err="1">
                          <a:effectLst/>
                          <a:latin typeface="Amazone" panose="03020702060507090A04" pitchFamily="66" charset="-93"/>
                        </a:rPr>
                        <a:t>sát</a:t>
                      </a:r>
                      <a:r>
                        <a:rPr lang="en-US" sz="3300" dirty="0">
                          <a:effectLst/>
                          <a:latin typeface="Amazone" panose="03020702060507090A04" pitchFamily="66" charset="-93"/>
                        </a:rPr>
                        <a:t> </a:t>
                      </a:r>
                      <a:r>
                        <a:rPr lang="en-US" sz="3300" dirty="0" err="1">
                          <a:effectLst/>
                          <a:latin typeface="Amazone" panose="03020702060507090A04" pitchFamily="66" charset="-93"/>
                        </a:rPr>
                        <a:t>hình</a:t>
                      </a:r>
                      <a:r>
                        <a:rPr lang="en-US" sz="3300" dirty="0">
                          <a:effectLst/>
                          <a:latin typeface="Amazone" panose="03020702060507090A04" pitchFamily="66" charset="-93"/>
                        </a:rPr>
                        <a:t>, </a:t>
                      </a:r>
                      <a:r>
                        <a:rPr lang="en-US" sz="3300" dirty="0" err="1">
                          <a:effectLst/>
                          <a:latin typeface="Amazone" panose="03020702060507090A04" pitchFamily="66" charset="-93"/>
                        </a:rPr>
                        <a:t>trả</a:t>
                      </a:r>
                      <a:r>
                        <a:rPr lang="en-US" sz="3300" dirty="0">
                          <a:effectLst/>
                          <a:latin typeface="Amazone" panose="03020702060507090A04" pitchFamily="66" charset="-93"/>
                        </a:rPr>
                        <a:t> </a:t>
                      </a:r>
                      <a:r>
                        <a:rPr lang="en-US" sz="3300" dirty="0" err="1">
                          <a:effectLst/>
                          <a:latin typeface="Amazone" panose="03020702060507090A04" pitchFamily="66" charset="-93"/>
                        </a:rPr>
                        <a:t>lời</a:t>
                      </a:r>
                      <a:r>
                        <a:rPr lang="en-US" sz="3300" dirty="0">
                          <a:effectLst/>
                          <a:latin typeface="Amazone" panose="03020702060507090A04" pitchFamily="66" charset="-93"/>
                        </a:rPr>
                        <a:t> </a:t>
                      </a:r>
                      <a:r>
                        <a:rPr lang="en-US" sz="3300" dirty="0" err="1">
                          <a:effectLst/>
                          <a:latin typeface="Amazone" panose="03020702060507090A04" pitchFamily="66" charset="-93"/>
                        </a:rPr>
                        <a:t>câu</a:t>
                      </a:r>
                      <a:r>
                        <a:rPr lang="en-US" sz="3300" dirty="0">
                          <a:effectLst/>
                          <a:latin typeface="Amazone" panose="03020702060507090A04" pitchFamily="66" charset="-93"/>
                        </a:rPr>
                        <a:t> </a:t>
                      </a:r>
                      <a:r>
                        <a:rPr lang="en-US" sz="3300" dirty="0" err="1">
                          <a:effectLst/>
                          <a:latin typeface="Amazone" panose="03020702060507090A04" pitchFamily="66" charset="-93"/>
                        </a:rPr>
                        <a:t>hỏi</a:t>
                      </a:r>
                      <a:endParaRPr lang="vi-VN" sz="3300" dirty="0">
                        <a:effectLst/>
                        <a:latin typeface="Amazone" panose="03020702060507090A04" pitchFamily="66" charset="-93"/>
                        <a:ea typeface="Arial" panose="020B0604020202020204" pitchFamily="34" charset="0"/>
                        <a:cs typeface="Times New Roman" panose="02020603050405020304" pitchFamily="18" charset="0"/>
                      </a:endParaRPr>
                    </a:p>
                  </a:txBody>
                  <a:tcPr marL="63608" marR="63608" marT="0" marB="0">
                    <a:solidFill>
                      <a:schemeClr val="bg1"/>
                    </a:solidFill>
                  </a:tcPr>
                </a:tc>
                <a:tc hMerge="1">
                  <a:txBody>
                    <a:bodyPr/>
                    <a:lstStyle/>
                    <a:p>
                      <a:endParaRPr lang="vi-VN"/>
                    </a:p>
                  </a:txBody>
                  <a:tcPr/>
                </a:tc>
                <a:extLst>
                  <a:ext uri="{0D108BD9-81ED-4DB2-BD59-A6C34878D82A}">
                    <a16:rowId xmlns:a16="http://schemas.microsoft.com/office/drawing/2014/main" val="1471199384"/>
                  </a:ext>
                </a:extLst>
              </a:tr>
              <a:tr h="2033494">
                <a:tc>
                  <a:txBody>
                    <a:bodyPr/>
                    <a:lstStyle/>
                    <a:p>
                      <a:pPr algn="ctr">
                        <a:lnSpc>
                          <a:spcPct val="107000"/>
                        </a:lnSpc>
                        <a:spcAft>
                          <a:spcPts val="800"/>
                        </a:spcAft>
                      </a:pPr>
                      <a:r>
                        <a:rPr lang="vi-VN" sz="3300" dirty="0">
                          <a:effectLst/>
                          <a:latin typeface="Amazone" panose="03020702060507090A04" pitchFamily="66" charset="-93"/>
                        </a:rPr>
                        <a:t>                              a.Đẩy</a:t>
                      </a:r>
                    </a:p>
                    <a:p>
                      <a:pPr algn="ctr">
                        <a:lnSpc>
                          <a:spcPct val="107000"/>
                        </a:lnSpc>
                        <a:spcAft>
                          <a:spcPts val="800"/>
                        </a:spcAft>
                      </a:pPr>
                      <a:r>
                        <a:rPr lang="vi-VN" sz="3300" dirty="0">
                          <a:effectLst/>
                          <a:latin typeface="Amazone" panose="03020702060507090A04" pitchFamily="66" charset="-93"/>
                        </a:rPr>
                        <a:t>                                 xe </a:t>
                      </a:r>
                    </a:p>
                    <a:p>
                      <a:pPr algn="ctr">
                        <a:lnSpc>
                          <a:spcPct val="107000"/>
                        </a:lnSpc>
                        <a:spcAft>
                          <a:spcPts val="800"/>
                        </a:spcAft>
                      </a:pPr>
                      <a:r>
                        <a:rPr lang="vi-VN" sz="3300" dirty="0">
                          <a:effectLst/>
                          <a:latin typeface="Amazone" panose="03020702060507090A04" pitchFamily="66" charset="-93"/>
                        </a:rPr>
                        <a:t>                                   hàng</a:t>
                      </a:r>
                      <a:endParaRPr lang="vi-VN" sz="3300" dirty="0">
                        <a:effectLst/>
                        <a:latin typeface="Amazone" panose="03020702060507090A04" pitchFamily="66" charset="-93"/>
                        <a:ea typeface="Arial" panose="020B0604020202020204" pitchFamily="34" charset="0"/>
                        <a:cs typeface="Times New Roman" panose="02020603050405020304" pitchFamily="18" charset="0"/>
                      </a:endParaRPr>
                    </a:p>
                  </a:txBody>
                  <a:tcPr marL="63608" marR="63608" marT="0" marB="0">
                    <a:solidFill>
                      <a:schemeClr val="bg1"/>
                    </a:solidFill>
                  </a:tcPr>
                </a:tc>
                <a:tc>
                  <a:txBody>
                    <a:bodyPr/>
                    <a:lstStyle/>
                    <a:p>
                      <a:pPr>
                        <a:lnSpc>
                          <a:spcPct val="107000"/>
                        </a:lnSpc>
                        <a:spcAft>
                          <a:spcPts val="800"/>
                        </a:spcAft>
                      </a:pPr>
                      <a:r>
                        <a:rPr lang="en-US" sz="3300" dirty="0">
                          <a:effectLst/>
                          <a:latin typeface="Amazone" panose="03020702060507090A04" pitchFamily="66" charset="-93"/>
                        </a:rPr>
                        <a:t>Khi </a:t>
                      </a:r>
                      <a:r>
                        <a:rPr lang="vi-VN" sz="3300" dirty="0">
                          <a:effectLst/>
                          <a:latin typeface="Amazone" panose="03020702060507090A04" pitchFamily="66" charset="-93"/>
                        </a:rPr>
                        <a:t>đẩy xe hàng</a:t>
                      </a:r>
                      <a:r>
                        <a:rPr lang="en-US" sz="3300" dirty="0">
                          <a:effectLst/>
                          <a:latin typeface="Amazone" panose="03020702060507090A04" pitchFamily="66" charset="-93"/>
                        </a:rPr>
                        <a:t>,</a:t>
                      </a:r>
                      <a:r>
                        <a:rPr lang="vi-VN" sz="3300" dirty="0">
                          <a:effectLst/>
                          <a:latin typeface="Amazone" panose="03020702060507090A04" pitchFamily="66" charset="-93"/>
                        </a:rPr>
                        <a:t> xe hàng nhận được năng lượng từ đâu để chuyển động</a:t>
                      </a:r>
                      <a:r>
                        <a:rPr lang="en-US" sz="3300" dirty="0">
                          <a:effectLst/>
                          <a:latin typeface="Amazone" panose="03020702060507090A04" pitchFamily="66" charset="-93"/>
                        </a:rPr>
                        <a:t>?</a:t>
                      </a:r>
                      <a:endParaRPr lang="vi-VN" sz="3300" dirty="0">
                        <a:effectLst/>
                        <a:latin typeface="Amazone" panose="03020702060507090A04" pitchFamily="66" charset="-93"/>
                      </a:endParaRPr>
                    </a:p>
                    <a:p>
                      <a:pPr>
                        <a:lnSpc>
                          <a:spcPct val="107000"/>
                        </a:lnSpc>
                        <a:spcAft>
                          <a:spcPts val="800"/>
                        </a:spcAft>
                      </a:pPr>
                      <a:r>
                        <a:rPr lang="vi-VN" sz="3300" dirty="0">
                          <a:effectLst/>
                          <a:latin typeface="Amazone" panose="03020702060507090A04" pitchFamily="66" charset="-93"/>
                        </a:rPr>
                        <a:t>.................................................................................................................. .................................................................................................................</a:t>
                      </a:r>
                    </a:p>
                  </a:txBody>
                  <a:tcPr marL="63608" marR="63608" marT="0" marB="0">
                    <a:solidFill>
                      <a:schemeClr val="bg1"/>
                    </a:solidFill>
                  </a:tcPr>
                </a:tc>
                <a:extLst>
                  <a:ext uri="{0D108BD9-81ED-4DB2-BD59-A6C34878D82A}">
                    <a16:rowId xmlns:a16="http://schemas.microsoft.com/office/drawing/2014/main" val="597344594"/>
                  </a:ext>
                </a:extLst>
              </a:tr>
              <a:tr h="2114035">
                <a:tc>
                  <a:txBody>
                    <a:bodyPr/>
                    <a:lstStyle/>
                    <a:p>
                      <a:pPr algn="ctr">
                        <a:lnSpc>
                          <a:spcPct val="107000"/>
                        </a:lnSpc>
                        <a:spcAft>
                          <a:spcPts val="800"/>
                        </a:spcAft>
                      </a:pPr>
                      <a:r>
                        <a:rPr lang="vi-VN" sz="3300" dirty="0">
                          <a:effectLst/>
                          <a:latin typeface="Amazone" panose="03020702060507090A04" pitchFamily="66" charset="-93"/>
                        </a:rPr>
                        <a:t>                           b</a:t>
                      </a:r>
                      <a:r>
                        <a:rPr lang="en-US" sz="3300" dirty="0">
                          <a:effectLst/>
                          <a:latin typeface="Amazone" panose="03020702060507090A04" pitchFamily="66" charset="-93"/>
                        </a:rPr>
                        <a:t>. </a:t>
                      </a:r>
                      <a:r>
                        <a:rPr lang="en-US" sz="3300" dirty="0" err="1">
                          <a:effectLst/>
                          <a:latin typeface="Amazone" panose="03020702060507090A04" pitchFamily="66" charset="-93"/>
                        </a:rPr>
                        <a:t>Phơi</a:t>
                      </a:r>
                      <a:r>
                        <a:rPr lang="en-US" sz="3300" dirty="0">
                          <a:effectLst/>
                          <a:latin typeface="Amazone" panose="03020702060507090A04" pitchFamily="66" charset="-93"/>
                        </a:rPr>
                        <a:t>           </a:t>
                      </a:r>
                    </a:p>
                    <a:p>
                      <a:pPr algn="ctr">
                        <a:lnSpc>
                          <a:spcPct val="107000"/>
                        </a:lnSpc>
                        <a:spcAft>
                          <a:spcPts val="800"/>
                        </a:spcAft>
                      </a:pPr>
                      <a:r>
                        <a:rPr lang="en-US" sz="3300" dirty="0">
                          <a:effectLst/>
                          <a:latin typeface="Amazone" panose="03020702060507090A04" pitchFamily="66" charset="-93"/>
                        </a:rPr>
                        <a:t>                            </a:t>
                      </a:r>
                      <a:r>
                        <a:rPr lang="en-US" sz="3300" dirty="0" err="1">
                          <a:effectLst/>
                          <a:latin typeface="Amazone" panose="03020702060507090A04" pitchFamily="66" charset="-93"/>
                        </a:rPr>
                        <a:t>lúa</a:t>
                      </a:r>
                      <a:r>
                        <a:rPr lang="vi-VN" sz="3300" dirty="0">
                          <a:effectLst/>
                          <a:latin typeface="Amazone" panose="03020702060507090A04" pitchFamily="66" charset="-93"/>
                        </a:rPr>
                        <a:t> </a:t>
                      </a:r>
                      <a:endParaRPr lang="vi-VN" sz="3300" dirty="0">
                        <a:effectLst/>
                        <a:latin typeface="Amazone" panose="03020702060507090A04" pitchFamily="66" charset="-93"/>
                        <a:ea typeface="Arial" panose="020B0604020202020204" pitchFamily="34" charset="0"/>
                        <a:cs typeface="Times New Roman" panose="02020603050405020304" pitchFamily="18" charset="0"/>
                      </a:endParaRPr>
                    </a:p>
                  </a:txBody>
                  <a:tcPr marL="63608" marR="63608" marT="0" marB="0">
                    <a:solidFill>
                      <a:schemeClr val="bg1"/>
                    </a:solidFill>
                  </a:tcPr>
                </a:tc>
                <a:tc>
                  <a:txBody>
                    <a:bodyPr/>
                    <a:lstStyle/>
                    <a:p>
                      <a:pPr>
                        <a:lnSpc>
                          <a:spcPct val="107000"/>
                        </a:lnSpc>
                        <a:spcAft>
                          <a:spcPts val="800"/>
                        </a:spcAft>
                      </a:pPr>
                      <a:r>
                        <a:rPr lang="en-US" sz="3300" dirty="0">
                          <a:effectLst/>
                          <a:latin typeface="Amazone" panose="03020702060507090A04" pitchFamily="66" charset="-93"/>
                        </a:rPr>
                        <a:t>Khi </a:t>
                      </a:r>
                      <a:r>
                        <a:rPr lang="en-US" sz="3300" dirty="0" err="1">
                          <a:effectLst/>
                          <a:latin typeface="Amazone" panose="03020702060507090A04" pitchFamily="66" charset="-93"/>
                        </a:rPr>
                        <a:t>phơi</a:t>
                      </a:r>
                      <a:r>
                        <a:rPr lang="en-US" sz="3300" dirty="0">
                          <a:effectLst/>
                          <a:latin typeface="Amazone" panose="03020702060507090A04" pitchFamily="66" charset="-93"/>
                        </a:rPr>
                        <a:t> </a:t>
                      </a:r>
                      <a:r>
                        <a:rPr lang="en-US" sz="3300" dirty="0" err="1">
                          <a:effectLst/>
                          <a:latin typeface="Amazone" panose="03020702060507090A04" pitchFamily="66" charset="-93"/>
                        </a:rPr>
                        <a:t>lúa</a:t>
                      </a:r>
                      <a:r>
                        <a:rPr lang="en-US" sz="3300" dirty="0">
                          <a:effectLst/>
                          <a:latin typeface="Amazone" panose="03020702060507090A04" pitchFamily="66" charset="-93"/>
                        </a:rPr>
                        <a:t>, </a:t>
                      </a:r>
                      <a:r>
                        <a:rPr lang="en-US" sz="3300" dirty="0" err="1">
                          <a:effectLst/>
                          <a:latin typeface="Amazone" panose="03020702060507090A04" pitchFamily="66" charset="-93"/>
                        </a:rPr>
                        <a:t>lúa</a:t>
                      </a:r>
                      <a:r>
                        <a:rPr lang="en-US" sz="3300" dirty="0">
                          <a:effectLst/>
                          <a:latin typeface="Amazone" panose="03020702060507090A04" pitchFamily="66" charset="-93"/>
                        </a:rPr>
                        <a:t> </a:t>
                      </a:r>
                      <a:r>
                        <a:rPr lang="en-US" sz="3300" dirty="0" err="1">
                          <a:effectLst/>
                          <a:latin typeface="Amazone" panose="03020702060507090A04" pitchFamily="66" charset="-93"/>
                        </a:rPr>
                        <a:t>nhận</a:t>
                      </a:r>
                      <a:r>
                        <a:rPr lang="en-US" sz="3300" dirty="0">
                          <a:effectLst/>
                          <a:latin typeface="Amazone" panose="03020702060507090A04" pitchFamily="66" charset="-93"/>
                        </a:rPr>
                        <a:t> </a:t>
                      </a:r>
                      <a:r>
                        <a:rPr lang="en-US" sz="3300" dirty="0" err="1">
                          <a:effectLst/>
                          <a:latin typeface="Amazone" panose="03020702060507090A04" pitchFamily="66" charset="-93"/>
                        </a:rPr>
                        <a:t>được</a:t>
                      </a:r>
                      <a:r>
                        <a:rPr lang="en-US" sz="3300" dirty="0">
                          <a:effectLst/>
                          <a:latin typeface="Amazone" panose="03020702060507090A04" pitchFamily="66" charset="-93"/>
                        </a:rPr>
                        <a:t> </a:t>
                      </a:r>
                      <a:r>
                        <a:rPr lang="en-US" sz="3300" dirty="0" err="1">
                          <a:effectLst/>
                          <a:latin typeface="Amazone" panose="03020702060507090A04" pitchFamily="66" charset="-93"/>
                        </a:rPr>
                        <a:t>năng</a:t>
                      </a:r>
                      <a:r>
                        <a:rPr lang="en-US" sz="3300" dirty="0">
                          <a:effectLst/>
                          <a:latin typeface="Amazone" panose="03020702060507090A04" pitchFamily="66" charset="-93"/>
                        </a:rPr>
                        <a:t> </a:t>
                      </a:r>
                      <a:r>
                        <a:rPr lang="en-US" sz="3300" dirty="0" err="1">
                          <a:effectLst/>
                          <a:latin typeface="Amazone" panose="03020702060507090A04" pitchFamily="66" charset="-93"/>
                        </a:rPr>
                        <a:t>lượng</a:t>
                      </a:r>
                      <a:r>
                        <a:rPr lang="en-US" sz="3300" dirty="0">
                          <a:effectLst/>
                          <a:latin typeface="Amazone" panose="03020702060507090A04" pitchFamily="66" charset="-93"/>
                        </a:rPr>
                        <a:t> </a:t>
                      </a:r>
                      <a:r>
                        <a:rPr lang="en-US" sz="3300" dirty="0" err="1">
                          <a:effectLst/>
                          <a:latin typeface="Amazone" panose="03020702060507090A04" pitchFamily="66" charset="-93"/>
                        </a:rPr>
                        <a:t>từ</a:t>
                      </a:r>
                      <a:r>
                        <a:rPr lang="en-US" sz="3300" dirty="0">
                          <a:effectLst/>
                          <a:latin typeface="Amazone" panose="03020702060507090A04" pitchFamily="66" charset="-93"/>
                        </a:rPr>
                        <a:t> </a:t>
                      </a:r>
                      <a:r>
                        <a:rPr lang="en-US" sz="3300" dirty="0" err="1">
                          <a:effectLst/>
                          <a:latin typeface="Amazone" panose="03020702060507090A04" pitchFamily="66" charset="-93"/>
                        </a:rPr>
                        <a:t>đâu</a:t>
                      </a:r>
                      <a:r>
                        <a:rPr lang="en-US" sz="3300" dirty="0">
                          <a:effectLst/>
                          <a:latin typeface="Amazone" panose="03020702060507090A04" pitchFamily="66" charset="-93"/>
                        </a:rPr>
                        <a:t> </a:t>
                      </a:r>
                      <a:r>
                        <a:rPr lang="en-US" sz="3300" dirty="0" err="1">
                          <a:effectLst/>
                          <a:latin typeface="Amazone" panose="03020702060507090A04" pitchFamily="66" charset="-93"/>
                        </a:rPr>
                        <a:t>để</a:t>
                      </a:r>
                      <a:r>
                        <a:rPr lang="en-US" sz="3300" dirty="0">
                          <a:effectLst/>
                          <a:latin typeface="Amazone" panose="03020702060507090A04" pitchFamily="66" charset="-93"/>
                        </a:rPr>
                        <a:t> </a:t>
                      </a:r>
                      <a:r>
                        <a:rPr lang="en-US" sz="3300" dirty="0" err="1">
                          <a:effectLst/>
                          <a:latin typeface="Amazone" panose="03020702060507090A04" pitchFamily="66" charset="-93"/>
                        </a:rPr>
                        <a:t>có</a:t>
                      </a:r>
                      <a:r>
                        <a:rPr lang="en-US" sz="3300" dirty="0">
                          <a:effectLst/>
                          <a:latin typeface="Amazone" panose="03020702060507090A04" pitchFamily="66" charset="-93"/>
                        </a:rPr>
                        <a:t> </a:t>
                      </a:r>
                      <a:r>
                        <a:rPr lang="en-US" sz="3300" dirty="0" err="1">
                          <a:effectLst/>
                          <a:latin typeface="Amazone" panose="03020702060507090A04" pitchFamily="66" charset="-93"/>
                        </a:rPr>
                        <a:t>thể</a:t>
                      </a:r>
                      <a:r>
                        <a:rPr lang="en-US" sz="3300" dirty="0">
                          <a:effectLst/>
                          <a:latin typeface="Amazone" panose="03020702060507090A04" pitchFamily="66" charset="-93"/>
                        </a:rPr>
                        <a:t> </a:t>
                      </a:r>
                      <a:r>
                        <a:rPr lang="en-US" sz="3300" dirty="0" err="1">
                          <a:effectLst/>
                          <a:latin typeface="Amazone" panose="03020702060507090A04" pitchFamily="66" charset="-93"/>
                        </a:rPr>
                        <a:t>khô</a:t>
                      </a:r>
                      <a:r>
                        <a:rPr lang="en-US" sz="3300" dirty="0">
                          <a:effectLst/>
                          <a:latin typeface="Amazone" panose="03020702060507090A04" pitchFamily="66" charset="-93"/>
                        </a:rPr>
                        <a:t> </a:t>
                      </a:r>
                      <a:r>
                        <a:rPr lang="en-US" sz="3300" dirty="0" err="1">
                          <a:effectLst/>
                          <a:latin typeface="Amazone" panose="03020702060507090A04" pitchFamily="66" charset="-93"/>
                        </a:rPr>
                        <a:t>được</a:t>
                      </a:r>
                      <a:r>
                        <a:rPr lang="en-US" sz="3300" dirty="0">
                          <a:effectLst/>
                          <a:latin typeface="Amazone" panose="03020702060507090A04" pitchFamily="66" charset="-93"/>
                        </a:rPr>
                        <a:t>?</a:t>
                      </a:r>
                      <a:endParaRPr lang="vi-VN" sz="3300" dirty="0">
                        <a:effectLst/>
                        <a:latin typeface="Amazone" panose="03020702060507090A04" pitchFamily="66" charset="-93"/>
                      </a:endParaRPr>
                    </a:p>
                    <a:p>
                      <a:pPr>
                        <a:lnSpc>
                          <a:spcPct val="107000"/>
                        </a:lnSpc>
                        <a:spcAft>
                          <a:spcPts val="800"/>
                        </a:spcAft>
                      </a:pPr>
                      <a:r>
                        <a:rPr lang="vi-VN" sz="3300" dirty="0">
                          <a:effectLst/>
                          <a:latin typeface="Amazone" panose="03020702060507090A04" pitchFamily="66" charset="-93"/>
                        </a:rPr>
                        <a:t>.................................................................................................................. .................................................................................................................</a:t>
                      </a:r>
                    </a:p>
                  </a:txBody>
                  <a:tcPr marL="63608" marR="63608" marT="0" marB="0">
                    <a:solidFill>
                      <a:schemeClr val="bg1"/>
                    </a:solidFill>
                  </a:tcPr>
                </a:tc>
                <a:extLst>
                  <a:ext uri="{0D108BD9-81ED-4DB2-BD59-A6C34878D82A}">
                    <a16:rowId xmlns:a16="http://schemas.microsoft.com/office/drawing/2014/main" val="3953000204"/>
                  </a:ext>
                </a:extLst>
              </a:tr>
              <a:tr h="2551612">
                <a:tc>
                  <a:txBody>
                    <a:bodyPr/>
                    <a:lstStyle/>
                    <a:p>
                      <a:pPr algn="ctr">
                        <a:lnSpc>
                          <a:spcPct val="107000"/>
                        </a:lnSpc>
                        <a:spcAft>
                          <a:spcPts val="800"/>
                        </a:spcAft>
                      </a:pPr>
                      <a:r>
                        <a:rPr lang="vi-VN" sz="3300" dirty="0">
                          <a:effectLst/>
                          <a:latin typeface="Amazone" panose="03020702060507090A04" pitchFamily="66" charset="-93"/>
                        </a:rPr>
                        <a:t>                   c</a:t>
                      </a:r>
                      <a:r>
                        <a:rPr lang="en-US" sz="3300" dirty="0">
                          <a:effectLst/>
                          <a:latin typeface="Amazone" panose="03020702060507090A04" pitchFamily="66" charset="-93"/>
                        </a:rPr>
                        <a:t>. </a:t>
                      </a:r>
                      <a:r>
                        <a:rPr lang="en-US" sz="3300" dirty="0" err="1">
                          <a:effectLst/>
                          <a:latin typeface="Amazone" panose="03020702060507090A04" pitchFamily="66" charset="-93"/>
                        </a:rPr>
                        <a:t>Rót</a:t>
                      </a:r>
                      <a:r>
                        <a:rPr lang="en-US" sz="3300" dirty="0">
                          <a:effectLst/>
                          <a:latin typeface="Amazone" panose="03020702060507090A04" pitchFamily="66" charset="-93"/>
                        </a:rPr>
                        <a:t> </a:t>
                      </a:r>
                      <a:r>
                        <a:rPr lang="en-US" sz="3300" dirty="0" err="1">
                          <a:effectLst/>
                          <a:latin typeface="Amazone" panose="03020702060507090A04" pitchFamily="66" charset="-93"/>
                        </a:rPr>
                        <a:t>nước</a:t>
                      </a:r>
                      <a:r>
                        <a:rPr lang="en-US" sz="3300" dirty="0">
                          <a:effectLst/>
                          <a:latin typeface="Amazone" panose="03020702060507090A04" pitchFamily="66" charset="-93"/>
                        </a:rPr>
                        <a:t> </a:t>
                      </a:r>
                    </a:p>
                    <a:p>
                      <a:pPr algn="ctr">
                        <a:lnSpc>
                          <a:spcPct val="107000"/>
                        </a:lnSpc>
                        <a:spcAft>
                          <a:spcPts val="800"/>
                        </a:spcAft>
                      </a:pPr>
                      <a:r>
                        <a:rPr lang="en-US" sz="3300" dirty="0">
                          <a:effectLst/>
                          <a:latin typeface="Amazone" panose="03020702060507090A04" pitchFamily="66" charset="-93"/>
                        </a:rPr>
                        <a:t>                         </a:t>
                      </a:r>
                      <a:r>
                        <a:rPr lang="en-US" sz="3300" dirty="0" err="1">
                          <a:effectLst/>
                          <a:latin typeface="Amazone" panose="03020702060507090A04" pitchFamily="66" charset="-93"/>
                        </a:rPr>
                        <a:t>vào</a:t>
                      </a:r>
                      <a:r>
                        <a:rPr lang="en-US" sz="3300" dirty="0">
                          <a:effectLst/>
                          <a:latin typeface="Amazone" panose="03020702060507090A04" pitchFamily="66" charset="-93"/>
                        </a:rPr>
                        <a:t> </a:t>
                      </a:r>
                      <a:r>
                        <a:rPr lang="en-US" sz="3300" dirty="0" err="1">
                          <a:effectLst/>
                          <a:latin typeface="Amazone" panose="03020702060507090A04" pitchFamily="66" charset="-93"/>
                        </a:rPr>
                        <a:t>cốc</a:t>
                      </a:r>
                      <a:endParaRPr lang="en-US" sz="3300" dirty="0">
                        <a:effectLst/>
                        <a:latin typeface="Amazone" panose="03020702060507090A04" pitchFamily="66" charset="-93"/>
                      </a:endParaRPr>
                    </a:p>
                    <a:p>
                      <a:pPr algn="ctr">
                        <a:lnSpc>
                          <a:spcPct val="107000"/>
                        </a:lnSpc>
                        <a:spcAft>
                          <a:spcPts val="800"/>
                        </a:spcAft>
                      </a:pPr>
                      <a:r>
                        <a:rPr lang="en-US" sz="3300" dirty="0">
                          <a:effectLst/>
                          <a:latin typeface="Amazone" panose="03020702060507090A04" pitchFamily="66" charset="-93"/>
                        </a:rPr>
                        <a:t>                         </a:t>
                      </a:r>
                      <a:r>
                        <a:rPr lang="en-US" sz="3300" dirty="0" err="1">
                          <a:effectLst/>
                          <a:latin typeface="Amazone" panose="03020702060507090A04" pitchFamily="66" charset="-93"/>
                        </a:rPr>
                        <a:t>nước</a:t>
                      </a:r>
                      <a:r>
                        <a:rPr lang="en-US" sz="3300" dirty="0">
                          <a:effectLst/>
                          <a:latin typeface="Amazone" panose="03020702060507090A04" pitchFamily="66" charset="-93"/>
                        </a:rPr>
                        <a:t> </a:t>
                      </a:r>
                      <a:r>
                        <a:rPr lang="en-US" sz="3300" dirty="0" err="1">
                          <a:effectLst/>
                          <a:latin typeface="Amazone" panose="03020702060507090A04" pitchFamily="66" charset="-93"/>
                        </a:rPr>
                        <a:t>đá</a:t>
                      </a:r>
                      <a:endParaRPr lang="vi-VN" sz="3300" dirty="0">
                        <a:effectLst/>
                        <a:latin typeface="Amazone" panose="03020702060507090A04" pitchFamily="66" charset="-93"/>
                        <a:ea typeface="Arial" panose="020B0604020202020204" pitchFamily="34" charset="0"/>
                        <a:cs typeface="Times New Roman" panose="02020603050405020304" pitchFamily="18" charset="0"/>
                      </a:endParaRPr>
                    </a:p>
                  </a:txBody>
                  <a:tcPr marL="63608" marR="63608" marT="0" marB="0">
                    <a:solidFill>
                      <a:schemeClr val="bg1"/>
                    </a:solidFill>
                  </a:tcPr>
                </a:tc>
                <a:tc>
                  <a:txBody>
                    <a:bodyPr/>
                    <a:lstStyle/>
                    <a:p>
                      <a:pPr algn="just">
                        <a:lnSpc>
                          <a:spcPct val="107000"/>
                        </a:lnSpc>
                        <a:spcAft>
                          <a:spcPts val="800"/>
                        </a:spcAft>
                      </a:pPr>
                      <a:r>
                        <a:rPr lang="en-US" sz="3300" dirty="0" err="1">
                          <a:effectLst/>
                          <a:latin typeface="Amazone" panose="03020702060507090A04" pitchFamily="66" charset="-93"/>
                        </a:rPr>
                        <a:t>Đổ</a:t>
                      </a:r>
                      <a:r>
                        <a:rPr lang="en-US" sz="3300" dirty="0">
                          <a:effectLst/>
                          <a:latin typeface="Amazone" panose="03020702060507090A04" pitchFamily="66" charset="-93"/>
                        </a:rPr>
                        <a:t> </a:t>
                      </a:r>
                      <a:r>
                        <a:rPr lang="en-US" sz="3300" dirty="0" err="1">
                          <a:effectLst/>
                          <a:latin typeface="Amazone" panose="03020702060507090A04" pitchFamily="66" charset="-93"/>
                        </a:rPr>
                        <a:t>nước</a:t>
                      </a:r>
                      <a:r>
                        <a:rPr lang="en-US" sz="3300" dirty="0">
                          <a:effectLst/>
                          <a:latin typeface="Amazone" panose="03020702060507090A04" pitchFamily="66" charset="-93"/>
                        </a:rPr>
                        <a:t> </a:t>
                      </a:r>
                      <a:r>
                        <a:rPr lang="en-US" sz="3300" dirty="0" err="1">
                          <a:effectLst/>
                          <a:latin typeface="Amazone" panose="03020702060507090A04" pitchFamily="66" charset="-93"/>
                        </a:rPr>
                        <a:t>vào</a:t>
                      </a:r>
                      <a:r>
                        <a:rPr lang="en-US" sz="3300" dirty="0">
                          <a:effectLst/>
                          <a:latin typeface="Amazone" panose="03020702060507090A04" pitchFamily="66" charset="-93"/>
                        </a:rPr>
                        <a:t> </a:t>
                      </a:r>
                      <a:r>
                        <a:rPr lang="en-US" sz="3300" dirty="0" err="1">
                          <a:effectLst/>
                          <a:latin typeface="Amazone" panose="03020702060507090A04" pitchFamily="66" charset="-93"/>
                        </a:rPr>
                        <a:t>trong</a:t>
                      </a:r>
                      <a:r>
                        <a:rPr lang="en-US" sz="3300" dirty="0">
                          <a:effectLst/>
                          <a:latin typeface="Amazone" panose="03020702060507090A04" pitchFamily="66" charset="-93"/>
                        </a:rPr>
                        <a:t> </a:t>
                      </a:r>
                      <a:r>
                        <a:rPr lang="en-US" sz="3300" dirty="0" err="1">
                          <a:effectLst/>
                          <a:latin typeface="Amazone" panose="03020702060507090A04" pitchFamily="66" charset="-93"/>
                        </a:rPr>
                        <a:t>cốc</a:t>
                      </a:r>
                      <a:r>
                        <a:rPr lang="en-US" sz="3300" dirty="0">
                          <a:effectLst/>
                          <a:latin typeface="Amazone" panose="03020702060507090A04" pitchFamily="66" charset="-93"/>
                        </a:rPr>
                        <a:t> </a:t>
                      </a:r>
                      <a:r>
                        <a:rPr lang="en-US" sz="3300" dirty="0" err="1">
                          <a:effectLst/>
                          <a:latin typeface="Amazone" panose="03020702060507090A04" pitchFamily="66" charset="-93"/>
                        </a:rPr>
                        <a:t>có</a:t>
                      </a:r>
                      <a:r>
                        <a:rPr lang="en-US" sz="3300" dirty="0">
                          <a:effectLst/>
                          <a:latin typeface="Amazone" panose="03020702060507090A04" pitchFamily="66" charset="-93"/>
                        </a:rPr>
                        <a:t> </a:t>
                      </a:r>
                      <a:r>
                        <a:rPr lang="en-US" sz="3300" dirty="0" err="1">
                          <a:effectLst/>
                          <a:latin typeface="Amazone" panose="03020702060507090A04" pitchFamily="66" charset="-93"/>
                        </a:rPr>
                        <a:t>chứa</a:t>
                      </a:r>
                      <a:r>
                        <a:rPr lang="en-US" sz="3300" dirty="0">
                          <a:effectLst/>
                          <a:latin typeface="Amazone" panose="03020702060507090A04" pitchFamily="66" charset="-93"/>
                        </a:rPr>
                        <a:t> </a:t>
                      </a:r>
                      <a:r>
                        <a:rPr lang="en-US" sz="3300" dirty="0" err="1">
                          <a:effectLst/>
                          <a:latin typeface="Amazone" panose="03020702060507090A04" pitchFamily="66" charset="-93"/>
                        </a:rPr>
                        <a:t>nước</a:t>
                      </a:r>
                      <a:r>
                        <a:rPr lang="en-US" sz="3300" dirty="0">
                          <a:effectLst/>
                          <a:latin typeface="Amazone" panose="03020702060507090A04" pitchFamily="66" charset="-93"/>
                        </a:rPr>
                        <a:t> </a:t>
                      </a:r>
                      <a:r>
                        <a:rPr lang="en-US" sz="3300" dirty="0" err="1">
                          <a:effectLst/>
                          <a:latin typeface="Amazone" panose="03020702060507090A04" pitchFamily="66" charset="-93"/>
                        </a:rPr>
                        <a:t>đá</a:t>
                      </a:r>
                      <a:r>
                        <a:rPr lang="en-US" sz="3300" dirty="0">
                          <a:effectLst/>
                          <a:latin typeface="Amazone" panose="03020702060507090A04" pitchFamily="66" charset="-93"/>
                        </a:rPr>
                        <a:t> </a:t>
                      </a:r>
                      <a:r>
                        <a:rPr lang="en-US" sz="3300" dirty="0" err="1">
                          <a:effectLst/>
                          <a:latin typeface="Amazone" panose="03020702060507090A04" pitchFamily="66" charset="-93"/>
                        </a:rPr>
                        <a:t>thì</a:t>
                      </a:r>
                      <a:r>
                        <a:rPr lang="en-US" sz="3300" dirty="0">
                          <a:effectLst/>
                          <a:latin typeface="Amazone" panose="03020702060507090A04" pitchFamily="66" charset="-93"/>
                        </a:rPr>
                        <a:t> </a:t>
                      </a:r>
                      <a:r>
                        <a:rPr lang="en-US" sz="3300" dirty="0" err="1">
                          <a:effectLst/>
                          <a:latin typeface="Amazone" panose="03020702060507090A04" pitchFamily="66" charset="-93"/>
                        </a:rPr>
                        <a:t>trong</a:t>
                      </a:r>
                      <a:r>
                        <a:rPr lang="en-US" sz="3300" dirty="0">
                          <a:effectLst/>
                          <a:latin typeface="Amazone" panose="03020702060507090A04" pitchFamily="66" charset="-93"/>
                        </a:rPr>
                        <a:t> </a:t>
                      </a:r>
                      <a:r>
                        <a:rPr lang="en-US" sz="3300" dirty="0" err="1">
                          <a:effectLst/>
                          <a:latin typeface="Amazone" panose="03020702060507090A04" pitchFamily="66" charset="-93"/>
                        </a:rPr>
                        <a:t>cốc</a:t>
                      </a:r>
                      <a:r>
                        <a:rPr lang="en-US" sz="3300" dirty="0">
                          <a:effectLst/>
                          <a:latin typeface="Amazone" panose="03020702060507090A04" pitchFamily="66" charset="-93"/>
                        </a:rPr>
                        <a:t> </a:t>
                      </a:r>
                      <a:r>
                        <a:rPr lang="en-US" sz="3300" dirty="0" err="1">
                          <a:effectLst/>
                          <a:latin typeface="Amazone" panose="03020702060507090A04" pitchFamily="66" charset="-93"/>
                        </a:rPr>
                        <a:t>có</a:t>
                      </a:r>
                      <a:r>
                        <a:rPr lang="en-US" sz="3300" dirty="0">
                          <a:effectLst/>
                          <a:latin typeface="Amazone" panose="03020702060507090A04" pitchFamily="66" charset="-93"/>
                        </a:rPr>
                        <a:t> </a:t>
                      </a:r>
                      <a:r>
                        <a:rPr lang="en-US" sz="3300" dirty="0" err="1">
                          <a:effectLst/>
                          <a:latin typeface="Amazone" panose="03020702060507090A04" pitchFamily="66" charset="-93"/>
                        </a:rPr>
                        <a:t>sự</a:t>
                      </a:r>
                      <a:r>
                        <a:rPr lang="en-US" sz="3300" dirty="0">
                          <a:effectLst/>
                          <a:latin typeface="Amazone" panose="03020702060507090A04" pitchFamily="66" charset="-93"/>
                        </a:rPr>
                        <a:t> </a:t>
                      </a:r>
                      <a:r>
                        <a:rPr lang="en-US" sz="3300" dirty="0" err="1">
                          <a:effectLst/>
                          <a:latin typeface="Amazone" panose="03020702060507090A04" pitchFamily="66" charset="-93"/>
                        </a:rPr>
                        <a:t>truyền</a:t>
                      </a:r>
                      <a:r>
                        <a:rPr lang="en-US" sz="3300" dirty="0">
                          <a:effectLst/>
                          <a:latin typeface="Amazone" panose="03020702060507090A04" pitchFamily="66" charset="-93"/>
                        </a:rPr>
                        <a:t> </a:t>
                      </a:r>
                      <a:r>
                        <a:rPr lang="en-US" sz="3300" dirty="0" err="1">
                          <a:effectLst/>
                          <a:latin typeface="Amazone" panose="03020702060507090A04" pitchFamily="66" charset="-93"/>
                        </a:rPr>
                        <a:t>năng</a:t>
                      </a:r>
                      <a:r>
                        <a:rPr lang="en-US" sz="3300" dirty="0">
                          <a:effectLst/>
                          <a:latin typeface="Amazone" panose="03020702060507090A04" pitchFamily="66" charset="-93"/>
                        </a:rPr>
                        <a:t> </a:t>
                      </a:r>
                      <a:r>
                        <a:rPr lang="en-US" sz="3300" dirty="0" err="1">
                          <a:effectLst/>
                          <a:latin typeface="Amazone" panose="03020702060507090A04" pitchFamily="66" charset="-93"/>
                        </a:rPr>
                        <a:t>lượng</a:t>
                      </a:r>
                      <a:r>
                        <a:rPr lang="en-US" sz="3300" dirty="0">
                          <a:effectLst/>
                          <a:latin typeface="Amazone" panose="03020702060507090A04" pitchFamily="66" charset="-93"/>
                        </a:rPr>
                        <a:t> </a:t>
                      </a:r>
                      <a:r>
                        <a:rPr lang="en-US" sz="3300" dirty="0" err="1">
                          <a:effectLst/>
                          <a:latin typeface="Amazone" panose="03020702060507090A04" pitchFamily="66" charset="-93"/>
                        </a:rPr>
                        <a:t>như</a:t>
                      </a:r>
                      <a:r>
                        <a:rPr lang="en-US" sz="3300" dirty="0">
                          <a:effectLst/>
                          <a:latin typeface="Amazone" panose="03020702060507090A04" pitchFamily="66" charset="-93"/>
                        </a:rPr>
                        <a:t> </a:t>
                      </a:r>
                      <a:r>
                        <a:rPr lang="en-US" sz="3300" dirty="0" err="1">
                          <a:effectLst/>
                          <a:latin typeface="Amazone" panose="03020702060507090A04" pitchFamily="66" charset="-93"/>
                        </a:rPr>
                        <a:t>thế</a:t>
                      </a:r>
                      <a:r>
                        <a:rPr lang="en-US" sz="3300" dirty="0">
                          <a:effectLst/>
                          <a:latin typeface="Amazone" panose="03020702060507090A04" pitchFamily="66" charset="-93"/>
                        </a:rPr>
                        <a:t> </a:t>
                      </a:r>
                      <a:r>
                        <a:rPr lang="en-US" sz="3300" dirty="0" err="1">
                          <a:effectLst/>
                          <a:latin typeface="Amazone" panose="03020702060507090A04" pitchFamily="66" charset="-93"/>
                        </a:rPr>
                        <a:t>nào</a:t>
                      </a:r>
                      <a:r>
                        <a:rPr lang="en-US" sz="3300" dirty="0">
                          <a:effectLst/>
                          <a:latin typeface="Amazone" panose="03020702060507090A04" pitchFamily="66" charset="-93"/>
                        </a:rPr>
                        <a:t>?</a:t>
                      </a:r>
                      <a:endParaRPr lang="vi-VN" sz="3300" dirty="0">
                        <a:effectLst/>
                        <a:latin typeface="Amazone" panose="03020702060507090A04" pitchFamily="66" charset="-93"/>
                      </a:endParaRPr>
                    </a:p>
                    <a:p>
                      <a:pPr>
                        <a:lnSpc>
                          <a:spcPct val="107000"/>
                        </a:lnSpc>
                        <a:spcAft>
                          <a:spcPts val="800"/>
                        </a:spcAft>
                      </a:pPr>
                      <a:r>
                        <a:rPr lang="vi-VN" sz="3300" dirty="0">
                          <a:effectLst/>
                          <a:latin typeface="Amazone" panose="03020702060507090A04" pitchFamily="66" charset="-93"/>
                        </a:rPr>
                        <a:t>.................................................................................................................. .................................................................................................................</a:t>
                      </a:r>
                      <a:endParaRPr lang="vi-VN" sz="3300" dirty="0">
                        <a:effectLst/>
                        <a:latin typeface="Amazone" panose="03020702060507090A04" pitchFamily="66" charset="-93"/>
                        <a:ea typeface="Arial" panose="020B0604020202020204" pitchFamily="34" charset="0"/>
                        <a:cs typeface="Times New Roman" panose="02020603050405020304" pitchFamily="18" charset="0"/>
                      </a:endParaRPr>
                    </a:p>
                  </a:txBody>
                  <a:tcPr marL="63608" marR="63608" marT="0" marB="0">
                    <a:solidFill>
                      <a:schemeClr val="bg1"/>
                    </a:solidFill>
                  </a:tcPr>
                </a:tc>
                <a:extLst>
                  <a:ext uri="{0D108BD9-81ED-4DB2-BD59-A6C34878D82A}">
                    <a16:rowId xmlns:a16="http://schemas.microsoft.com/office/drawing/2014/main" val="414628465"/>
                  </a:ext>
                </a:extLst>
              </a:tr>
            </a:tbl>
          </a:graphicData>
        </a:graphic>
      </p:graphicFrame>
      <p:pic>
        <p:nvPicPr>
          <p:cNvPr id="3" name="Picture 2" descr="A picture containing text&#10;&#10;Description automatically generated">
            <a:extLst>
              <a:ext uri="{FF2B5EF4-FFF2-40B4-BE49-F238E27FC236}">
                <a16:creationId xmlns:a16="http://schemas.microsoft.com/office/drawing/2014/main" id="{110B5245-F4A4-4FBA-B5C6-C90C5482A52F}"/>
              </a:ext>
            </a:extLst>
          </p:cNvPr>
          <p:cNvPicPr>
            <a:picLocks noChangeAspect="1"/>
          </p:cNvPicPr>
          <p:nvPr/>
        </p:nvPicPr>
        <p:blipFill>
          <a:blip r:embed="rId2"/>
          <a:stretch>
            <a:fillRect/>
          </a:stretch>
        </p:blipFill>
        <p:spPr>
          <a:xfrm>
            <a:off x="715956" y="1928530"/>
            <a:ext cx="2994537" cy="1979065"/>
          </a:xfrm>
          <a:prstGeom prst="rect">
            <a:avLst/>
          </a:prstGeom>
        </p:spPr>
      </p:pic>
      <p:pic>
        <p:nvPicPr>
          <p:cNvPr id="4" name="Picture 1">
            <a:extLst>
              <a:ext uri="{FF2B5EF4-FFF2-40B4-BE49-F238E27FC236}">
                <a16:creationId xmlns:a16="http://schemas.microsoft.com/office/drawing/2014/main" id="{7EB4251B-21AD-43E8-B965-2F9D77C76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04" y="4012596"/>
            <a:ext cx="2840734" cy="1989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picture containing text, person, beverage&#10;&#10;Description automatically generated">
            <a:extLst>
              <a:ext uri="{FF2B5EF4-FFF2-40B4-BE49-F238E27FC236}">
                <a16:creationId xmlns:a16="http://schemas.microsoft.com/office/drawing/2014/main" id="{52FDD53B-D2B8-4865-A70E-F7DFA415C5AD}"/>
              </a:ext>
            </a:extLst>
          </p:cNvPr>
          <p:cNvPicPr>
            <a:picLocks noChangeAspect="1"/>
          </p:cNvPicPr>
          <p:nvPr/>
        </p:nvPicPr>
        <p:blipFill>
          <a:blip r:embed="rId4"/>
          <a:stretch>
            <a:fillRect/>
          </a:stretch>
        </p:blipFill>
        <p:spPr>
          <a:xfrm>
            <a:off x="659704" y="6597045"/>
            <a:ext cx="2671579" cy="1900427"/>
          </a:xfrm>
          <a:prstGeom prst="rect">
            <a:avLst/>
          </a:prstGeom>
        </p:spPr>
      </p:pic>
    </p:spTree>
    <p:extLst>
      <p:ext uri="{BB962C8B-B14F-4D97-AF65-F5344CB8AC3E}">
        <p14:creationId xmlns:p14="http://schemas.microsoft.com/office/powerpoint/2010/main" val="275981953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5" name="图片 2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718" y="6195298"/>
            <a:ext cx="4275405" cy="2850270"/>
          </a:xfrm>
          <a:prstGeom prst="rect">
            <a:avLst/>
          </a:prstGeom>
        </p:spPr>
      </p:pic>
      <p:grpSp>
        <p:nvGrpSpPr>
          <p:cNvPr id="2124" name="组合 2123"/>
          <p:cNvGrpSpPr/>
          <p:nvPr/>
        </p:nvGrpSpPr>
        <p:grpSpPr>
          <a:xfrm>
            <a:off x="-262598" y="19002"/>
            <a:ext cx="3143747" cy="4961395"/>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5837" tIns="62919" rIns="125837" bIns="62919" numCol="1" anchor="t" anchorCtr="0" compatLnSpc="1">
                <a:prstTxWarp prst="textNoShape">
                  <a:avLst/>
                </a:prstTxWarp>
              </a:bodyPr>
              <a:lstStyle/>
              <a:p>
                <a:endParaRPr lang="zh-CN" altLang="en-US" sz="2477">
                  <a:latin typeface="Microsoft YaHei UI" panose="020B0503020204020204" pitchFamily="34" charset="-122"/>
                  <a:ea typeface="Microsoft YaHei UI" panose="020B0503020204020204" pitchFamily="34" charset="-122"/>
                </a:endParaRPr>
              </a:p>
            </p:txBody>
          </p:sp>
        </p:grpSp>
      </p:grpSp>
      <p:graphicFrame>
        <p:nvGraphicFramePr>
          <p:cNvPr id="2" name="Table 1">
            <a:extLst>
              <a:ext uri="{FF2B5EF4-FFF2-40B4-BE49-F238E27FC236}">
                <a16:creationId xmlns:a16="http://schemas.microsoft.com/office/drawing/2014/main" id="{138589A0-4671-4788-87A9-F320CE95DA9E}"/>
              </a:ext>
            </a:extLst>
          </p:cNvPr>
          <p:cNvGraphicFramePr>
            <a:graphicFrameLocks noGrp="1"/>
          </p:cNvGraphicFramePr>
          <p:nvPr>
            <p:extLst>
              <p:ext uri="{D42A27DB-BD31-4B8C-83A1-F6EECF244321}">
                <p14:modId xmlns:p14="http://schemas.microsoft.com/office/powerpoint/2010/main" val="2103400190"/>
              </p:ext>
            </p:extLst>
          </p:nvPr>
        </p:nvGraphicFramePr>
        <p:xfrm>
          <a:off x="2789390" y="549773"/>
          <a:ext cx="13550082" cy="10851817"/>
        </p:xfrm>
        <a:graphic>
          <a:graphicData uri="http://schemas.openxmlformats.org/drawingml/2006/table">
            <a:tbl>
              <a:tblPr>
                <a:tableStyleId>{284E427A-3D55-4303-BF80-6455036E1DE7}</a:tableStyleId>
              </a:tblPr>
              <a:tblGrid>
                <a:gridCol w="5491359">
                  <a:extLst>
                    <a:ext uri="{9D8B030D-6E8A-4147-A177-3AD203B41FA5}">
                      <a16:colId xmlns:a16="http://schemas.microsoft.com/office/drawing/2014/main" val="1676117098"/>
                    </a:ext>
                  </a:extLst>
                </a:gridCol>
                <a:gridCol w="8058723">
                  <a:extLst>
                    <a:ext uri="{9D8B030D-6E8A-4147-A177-3AD203B41FA5}">
                      <a16:colId xmlns:a16="http://schemas.microsoft.com/office/drawing/2014/main" val="2766935084"/>
                    </a:ext>
                  </a:extLst>
                </a:gridCol>
              </a:tblGrid>
              <a:tr h="688609">
                <a:tc gridSpan="2">
                  <a:txBody>
                    <a:bodyPr/>
                    <a:lstStyle/>
                    <a:p>
                      <a:pPr algn="ctr">
                        <a:lnSpc>
                          <a:spcPct val="107000"/>
                        </a:lnSpc>
                        <a:spcBef>
                          <a:spcPts val="300"/>
                        </a:spcBef>
                        <a:spcAft>
                          <a:spcPts val="300"/>
                        </a:spcAft>
                      </a:pPr>
                      <a:r>
                        <a:rPr lang="en-US" sz="4400" b="1" dirty="0" err="1">
                          <a:solidFill>
                            <a:srgbClr val="00B050"/>
                          </a:solidFill>
                          <a:effectLst/>
                          <a:latin typeface="Amazone" panose="03020702060507090A04" pitchFamily="66" charset="-93"/>
                        </a:rPr>
                        <a:t>Phiếu</a:t>
                      </a:r>
                      <a:r>
                        <a:rPr lang="en-US" sz="4400" b="1" dirty="0">
                          <a:solidFill>
                            <a:srgbClr val="00B050"/>
                          </a:solidFill>
                          <a:effectLst/>
                          <a:latin typeface="Amazone" panose="03020702060507090A04" pitchFamily="66" charset="-93"/>
                        </a:rPr>
                        <a:t> </a:t>
                      </a:r>
                      <a:r>
                        <a:rPr lang="en-US" sz="4400" b="1" dirty="0" err="1">
                          <a:solidFill>
                            <a:srgbClr val="00B050"/>
                          </a:solidFill>
                          <a:effectLst/>
                          <a:latin typeface="Amazone" panose="03020702060507090A04" pitchFamily="66" charset="-93"/>
                        </a:rPr>
                        <a:t>học</a:t>
                      </a:r>
                      <a:r>
                        <a:rPr lang="en-US" sz="4400" b="1" dirty="0">
                          <a:solidFill>
                            <a:srgbClr val="00B050"/>
                          </a:solidFill>
                          <a:effectLst/>
                          <a:latin typeface="Amazone" panose="03020702060507090A04" pitchFamily="66" charset="-93"/>
                        </a:rPr>
                        <a:t> </a:t>
                      </a:r>
                      <a:r>
                        <a:rPr lang="en-US" sz="4400" b="1" dirty="0" err="1">
                          <a:solidFill>
                            <a:srgbClr val="00B050"/>
                          </a:solidFill>
                          <a:effectLst/>
                          <a:latin typeface="Amazone" panose="03020702060507090A04" pitchFamily="66" charset="-93"/>
                        </a:rPr>
                        <a:t>tập</a:t>
                      </a:r>
                      <a:r>
                        <a:rPr lang="en-US" sz="4400" b="1" dirty="0">
                          <a:solidFill>
                            <a:srgbClr val="00B050"/>
                          </a:solidFill>
                          <a:effectLst/>
                          <a:latin typeface="Amazone" panose="03020702060507090A04" pitchFamily="66" charset="-93"/>
                        </a:rPr>
                        <a:t> 1</a:t>
                      </a:r>
                      <a:r>
                        <a:rPr lang="vi-VN" sz="4400" b="1" kern="1200" dirty="0">
                          <a:solidFill>
                            <a:srgbClr val="00B050"/>
                          </a:solidFill>
                          <a:effectLst/>
                          <a:latin typeface="Amazone" panose="03020702060507090A04" pitchFamily="66" charset="-93"/>
                        </a:rPr>
                        <a:t> </a:t>
                      </a:r>
                      <a:r>
                        <a:rPr lang="en-US" sz="4400" b="1" kern="1200" dirty="0">
                          <a:solidFill>
                            <a:srgbClr val="00B050"/>
                          </a:solidFill>
                          <a:effectLst/>
                          <a:latin typeface="Amazone" panose="03020702060507090A04" pitchFamily="66" charset="-93"/>
                        </a:rPr>
                        <a:t>: </a:t>
                      </a:r>
                      <a:r>
                        <a:rPr lang="vi-VN" sz="4400" b="1" kern="1200" dirty="0">
                          <a:solidFill>
                            <a:srgbClr val="00B050"/>
                          </a:solidFill>
                          <a:effectLst/>
                          <a:latin typeface="Amazone" panose="03020702060507090A04" pitchFamily="66" charset="-93"/>
                        </a:rPr>
                        <a:t>Tìm </a:t>
                      </a:r>
                      <a:r>
                        <a:rPr lang="en-US" sz="4400" b="1" kern="1200" dirty="0" err="1">
                          <a:solidFill>
                            <a:srgbClr val="00B050"/>
                          </a:solidFill>
                          <a:effectLst/>
                          <a:latin typeface="Amazone" panose="03020702060507090A04" pitchFamily="66" charset="-93"/>
                        </a:rPr>
                        <a:t>hiểu</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sự</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truyền</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năng</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lượng</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giữa</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các</a:t>
                      </a:r>
                      <a:r>
                        <a:rPr lang="en-US" sz="4400" b="1" kern="1200" dirty="0">
                          <a:solidFill>
                            <a:srgbClr val="00B050"/>
                          </a:solidFill>
                          <a:effectLst/>
                          <a:latin typeface="Amazone" panose="03020702060507090A04" pitchFamily="66" charset="-93"/>
                        </a:rPr>
                        <a:t> </a:t>
                      </a:r>
                      <a:r>
                        <a:rPr lang="en-US" sz="4400" b="1" kern="1200" dirty="0" err="1">
                          <a:solidFill>
                            <a:srgbClr val="00B050"/>
                          </a:solidFill>
                          <a:effectLst/>
                          <a:latin typeface="Amazone" panose="03020702060507090A04" pitchFamily="66" charset="-93"/>
                        </a:rPr>
                        <a:t>vật</a:t>
                      </a:r>
                      <a:endParaRPr lang="vi-VN" sz="4400" b="1"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tc hMerge="1">
                  <a:txBody>
                    <a:bodyPr/>
                    <a:lstStyle/>
                    <a:p>
                      <a:endParaRPr lang="vi-VN"/>
                    </a:p>
                  </a:txBody>
                  <a:tcPr/>
                </a:tc>
                <a:extLst>
                  <a:ext uri="{0D108BD9-81ED-4DB2-BD59-A6C34878D82A}">
                    <a16:rowId xmlns:a16="http://schemas.microsoft.com/office/drawing/2014/main" val="4229728110"/>
                  </a:ext>
                </a:extLst>
              </a:tr>
              <a:tr h="602534">
                <a:tc gridSpan="2">
                  <a:txBody>
                    <a:bodyPr/>
                    <a:lstStyle/>
                    <a:p>
                      <a:pPr algn="ctr">
                        <a:lnSpc>
                          <a:spcPct val="107000"/>
                        </a:lnSpc>
                        <a:spcBef>
                          <a:spcPts val="300"/>
                        </a:spcBef>
                        <a:spcAft>
                          <a:spcPts val="300"/>
                        </a:spcAft>
                      </a:pPr>
                      <a:r>
                        <a:rPr lang="en-US" sz="3900" dirty="0">
                          <a:effectLst/>
                          <a:latin typeface="Amazone" panose="03020702060507090A04" pitchFamily="66" charset="-93"/>
                        </a:rPr>
                        <a:t>Quan </a:t>
                      </a:r>
                      <a:r>
                        <a:rPr lang="en-US" sz="3900" dirty="0" err="1">
                          <a:effectLst/>
                          <a:latin typeface="Amazone" panose="03020702060507090A04" pitchFamily="66" charset="-93"/>
                        </a:rPr>
                        <a:t>sát</a:t>
                      </a:r>
                      <a:r>
                        <a:rPr lang="en-US" sz="3900" dirty="0">
                          <a:effectLst/>
                          <a:latin typeface="Amazone" panose="03020702060507090A04" pitchFamily="66" charset="-93"/>
                        </a:rPr>
                        <a:t> </a:t>
                      </a:r>
                      <a:r>
                        <a:rPr lang="en-US" sz="3900" dirty="0" err="1">
                          <a:effectLst/>
                          <a:latin typeface="Amazone" panose="03020702060507090A04" pitchFamily="66" charset="-93"/>
                        </a:rPr>
                        <a:t>hình</a:t>
                      </a:r>
                      <a:r>
                        <a:rPr lang="en-US" sz="3900" dirty="0">
                          <a:effectLst/>
                          <a:latin typeface="Amazone" panose="03020702060507090A04" pitchFamily="66" charset="-93"/>
                        </a:rPr>
                        <a:t>, </a:t>
                      </a:r>
                      <a:r>
                        <a:rPr lang="en-US" sz="3900" dirty="0" err="1">
                          <a:effectLst/>
                          <a:latin typeface="Amazone" panose="03020702060507090A04" pitchFamily="66" charset="-93"/>
                        </a:rPr>
                        <a:t>trả</a:t>
                      </a:r>
                      <a:r>
                        <a:rPr lang="en-US" sz="3900" dirty="0">
                          <a:effectLst/>
                          <a:latin typeface="Amazone" panose="03020702060507090A04" pitchFamily="66" charset="-93"/>
                        </a:rPr>
                        <a:t> </a:t>
                      </a:r>
                      <a:r>
                        <a:rPr lang="en-US" sz="3900" dirty="0" err="1">
                          <a:effectLst/>
                          <a:latin typeface="Amazone" panose="03020702060507090A04" pitchFamily="66" charset="-93"/>
                        </a:rPr>
                        <a:t>lời</a:t>
                      </a:r>
                      <a:r>
                        <a:rPr lang="en-US" sz="3900" dirty="0">
                          <a:effectLst/>
                          <a:latin typeface="Amazone" panose="03020702060507090A04" pitchFamily="66" charset="-93"/>
                        </a:rPr>
                        <a:t> </a:t>
                      </a:r>
                      <a:r>
                        <a:rPr lang="en-US" sz="3900" dirty="0" err="1">
                          <a:effectLst/>
                          <a:latin typeface="Amazone" panose="03020702060507090A04" pitchFamily="66" charset="-93"/>
                        </a:rPr>
                        <a:t>câu</a:t>
                      </a:r>
                      <a:r>
                        <a:rPr lang="en-US" sz="3900" dirty="0">
                          <a:effectLst/>
                          <a:latin typeface="Amazone" panose="03020702060507090A04" pitchFamily="66" charset="-93"/>
                        </a:rPr>
                        <a:t> </a:t>
                      </a:r>
                      <a:r>
                        <a:rPr lang="en-US" sz="3900" dirty="0" err="1">
                          <a:effectLst/>
                          <a:latin typeface="Amazone" panose="03020702060507090A04" pitchFamily="66" charset="-93"/>
                        </a:rPr>
                        <a:t>hỏi</a:t>
                      </a:r>
                      <a:endParaRPr lang="vi-VN" sz="3900" dirty="0">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tc hMerge="1">
                  <a:txBody>
                    <a:bodyPr/>
                    <a:lstStyle/>
                    <a:p>
                      <a:endParaRPr lang="vi-VN"/>
                    </a:p>
                  </a:txBody>
                  <a:tcPr/>
                </a:tc>
                <a:extLst>
                  <a:ext uri="{0D108BD9-81ED-4DB2-BD59-A6C34878D82A}">
                    <a16:rowId xmlns:a16="http://schemas.microsoft.com/office/drawing/2014/main" val="1255923590"/>
                  </a:ext>
                </a:extLst>
              </a:tr>
              <a:tr h="1859245">
                <a:tc>
                  <a:txBody>
                    <a:bodyPr/>
                    <a:lstStyle/>
                    <a:p>
                      <a:pPr>
                        <a:lnSpc>
                          <a:spcPct val="107000"/>
                        </a:lnSpc>
                        <a:spcAft>
                          <a:spcPts val="800"/>
                        </a:spcAft>
                      </a:pPr>
                      <a:r>
                        <a:rPr lang="en-US" sz="3900">
                          <a:effectLst/>
                          <a:latin typeface="Amazone" panose="03020702060507090A04" pitchFamily="66" charset="-93"/>
                        </a:rPr>
                        <a:t>Khi </a:t>
                      </a:r>
                      <a:r>
                        <a:rPr lang="vi-VN" sz="3900">
                          <a:effectLst/>
                          <a:latin typeface="Amazone" panose="03020702060507090A04" pitchFamily="66" charset="-93"/>
                        </a:rPr>
                        <a:t>đẩy xe hàng</a:t>
                      </a:r>
                      <a:r>
                        <a:rPr lang="en-US" sz="3900">
                          <a:effectLst/>
                          <a:latin typeface="Amazone" panose="03020702060507090A04" pitchFamily="66" charset="-93"/>
                        </a:rPr>
                        <a:t>,</a:t>
                      </a:r>
                      <a:r>
                        <a:rPr lang="vi-VN" sz="3900">
                          <a:effectLst/>
                          <a:latin typeface="Amazone" panose="03020702060507090A04" pitchFamily="66" charset="-93"/>
                        </a:rPr>
                        <a:t> xe hàng nhận được năng lượng từ đâu để chuyển động</a:t>
                      </a:r>
                      <a:r>
                        <a:rPr lang="en-US" sz="3900">
                          <a:effectLst/>
                          <a:latin typeface="Amazone" panose="03020702060507090A04" pitchFamily="66" charset="-93"/>
                        </a:rPr>
                        <a:t>?</a:t>
                      </a:r>
                      <a:endParaRPr lang="vi-VN" sz="3900">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tc>
                  <a:txBody>
                    <a:bodyPr/>
                    <a:lstStyle/>
                    <a:p>
                      <a:pPr indent="383540" algn="just">
                        <a:lnSpc>
                          <a:spcPct val="107000"/>
                        </a:lnSpc>
                        <a:spcAft>
                          <a:spcPts val="800"/>
                        </a:spcAft>
                      </a:pPr>
                      <a:r>
                        <a:rPr lang="vi-VN" sz="3900" dirty="0">
                          <a:solidFill>
                            <a:srgbClr val="0070C0"/>
                          </a:solidFill>
                          <a:effectLst/>
                          <a:latin typeface="Amazone" panose="03020702060507090A04" pitchFamily="66" charset="-93"/>
                        </a:rPr>
                        <a:t>Năng lượng từ người đã chuyển sang xe hàng. Xe hàng đã nhận được năng lượng để chuyển động</a:t>
                      </a:r>
                      <a:r>
                        <a:rPr lang="en-US" sz="3900" dirty="0">
                          <a:solidFill>
                            <a:srgbClr val="0070C0"/>
                          </a:solidFill>
                          <a:effectLst/>
                          <a:latin typeface="Amazone" panose="03020702060507090A04" pitchFamily="66" charset="-93"/>
                        </a:rPr>
                        <a:t>.</a:t>
                      </a:r>
                      <a:endParaRPr lang="vi-VN" sz="39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extLst>
                  <a:ext uri="{0D108BD9-81ED-4DB2-BD59-A6C34878D82A}">
                    <a16:rowId xmlns:a16="http://schemas.microsoft.com/office/drawing/2014/main" val="3756469284"/>
                  </a:ext>
                </a:extLst>
              </a:tr>
              <a:tr h="1859245">
                <a:tc>
                  <a:txBody>
                    <a:bodyPr/>
                    <a:lstStyle/>
                    <a:p>
                      <a:pPr>
                        <a:lnSpc>
                          <a:spcPct val="107000"/>
                        </a:lnSpc>
                        <a:spcAft>
                          <a:spcPts val="800"/>
                        </a:spcAft>
                      </a:pPr>
                      <a:r>
                        <a:rPr lang="en-US" sz="3900">
                          <a:effectLst/>
                          <a:latin typeface="Amazone" panose="03020702060507090A04" pitchFamily="66" charset="-93"/>
                        </a:rPr>
                        <a:t>Khi phơi lúa, lúa nhận được năng lượng từ đâu để có thể khô được?</a:t>
                      </a:r>
                      <a:endParaRPr lang="vi-VN" sz="3900">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tc>
                  <a:txBody>
                    <a:bodyPr/>
                    <a:lstStyle/>
                    <a:p>
                      <a:pPr indent="180340" algn="just">
                        <a:lnSpc>
                          <a:spcPct val="107000"/>
                        </a:lnSpc>
                        <a:spcAft>
                          <a:spcPts val="800"/>
                        </a:spcAft>
                      </a:pPr>
                      <a:r>
                        <a:rPr lang="vi-VN" sz="3900" dirty="0">
                          <a:solidFill>
                            <a:srgbClr val="0070C0"/>
                          </a:solidFill>
                          <a:effectLst/>
                          <a:latin typeface="Amazone" panose="03020702060507090A04" pitchFamily="66" charset="-93"/>
                        </a:rPr>
                        <a:t>Khi phơi thóc, hạt thóc nhận năng lượng từ Mặt Trời.</a:t>
                      </a:r>
                      <a:endParaRPr lang="vi-VN" sz="39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extLst>
                  <a:ext uri="{0D108BD9-81ED-4DB2-BD59-A6C34878D82A}">
                    <a16:rowId xmlns:a16="http://schemas.microsoft.com/office/drawing/2014/main" val="3856249668"/>
                  </a:ext>
                </a:extLst>
              </a:tr>
              <a:tr h="3302411">
                <a:tc>
                  <a:txBody>
                    <a:bodyPr/>
                    <a:lstStyle/>
                    <a:p>
                      <a:pPr indent="278765" algn="just">
                        <a:lnSpc>
                          <a:spcPct val="107000"/>
                        </a:lnSpc>
                        <a:spcAft>
                          <a:spcPts val="800"/>
                        </a:spcAft>
                      </a:pPr>
                      <a:r>
                        <a:rPr lang="en-US" sz="3900">
                          <a:effectLst/>
                          <a:latin typeface="Amazone" panose="03020702060507090A04" pitchFamily="66" charset="-93"/>
                        </a:rPr>
                        <a:t>Đổ nước vào trong cốc có chứa nước đá thì trong cốc có sự truyền năng lượng như thế nào?</a:t>
                      </a:r>
                      <a:endParaRPr lang="vi-VN" sz="3900">
                        <a:effectLst/>
                        <a:latin typeface="Amazone" panose="03020702060507090A04" pitchFamily="66" charset="-93"/>
                      </a:endParaRPr>
                    </a:p>
                    <a:p>
                      <a:pPr algn="just">
                        <a:lnSpc>
                          <a:spcPct val="107000"/>
                        </a:lnSpc>
                        <a:spcAft>
                          <a:spcPts val="800"/>
                        </a:spcAft>
                      </a:pPr>
                      <a:r>
                        <a:rPr lang="en-US" sz="3900">
                          <a:effectLst/>
                          <a:latin typeface="Amazone" panose="03020702060507090A04" pitchFamily="66" charset="-93"/>
                        </a:rPr>
                        <a:t> </a:t>
                      </a:r>
                      <a:endParaRPr lang="vi-VN" sz="3900">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tc>
                  <a:txBody>
                    <a:bodyPr/>
                    <a:lstStyle/>
                    <a:p>
                      <a:pPr indent="180340" algn="just">
                        <a:lnSpc>
                          <a:spcPct val="107000"/>
                        </a:lnSpc>
                        <a:spcAft>
                          <a:spcPts val="800"/>
                        </a:spcAft>
                      </a:pPr>
                      <a:r>
                        <a:rPr lang="vi-VN" sz="3900" dirty="0">
                          <a:solidFill>
                            <a:srgbClr val="0070C0"/>
                          </a:solidFill>
                          <a:effectLst/>
                          <a:latin typeface="Amazone" panose="03020702060507090A04" pitchFamily="66" charset="-93"/>
                        </a:rPr>
                        <a:t>Rót nước vào cốc có chứa nước đá thì năng lượng đã truyền từ nước sang nước đá.</a:t>
                      </a:r>
                      <a:endParaRPr lang="vi-VN" sz="39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94378" marR="94378" marT="0" marB="0">
                    <a:solidFill>
                      <a:schemeClr val="bg1"/>
                    </a:solidFill>
                  </a:tcPr>
                </a:tc>
                <a:extLst>
                  <a:ext uri="{0D108BD9-81ED-4DB2-BD59-A6C34878D82A}">
                    <a16:rowId xmlns:a16="http://schemas.microsoft.com/office/drawing/2014/main" val="207541619"/>
                  </a:ext>
                </a:extLst>
              </a:tr>
            </a:tbl>
          </a:graphicData>
        </a:graphic>
      </p:graphicFrame>
    </p:spTree>
    <p:extLst>
      <p:ext uri="{BB962C8B-B14F-4D97-AF65-F5344CB8AC3E}">
        <p14:creationId xmlns:p14="http://schemas.microsoft.com/office/powerpoint/2010/main" val="112222413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165905" y="-4343376"/>
            <a:ext cx="23650765" cy="14991488"/>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152369"/>
            <a:ext cx="16778288" cy="4806280"/>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21938" y="6851929"/>
            <a:ext cx="16778288" cy="3329330"/>
          </a:xfrm>
          <a:prstGeom prst="rect">
            <a:avLst/>
          </a:prstGeom>
        </p:spPr>
      </p:pic>
      <p:pic>
        <p:nvPicPr>
          <p:cNvPr id="11" name="图片 10">
            <a:extLst>
              <a:ext uri="{FF2B5EF4-FFF2-40B4-BE49-F238E27FC236}">
                <a16:creationId xmlns:a16="http://schemas.microsoft.com/office/drawing/2014/main" id="{6B69529D-20F9-42ED-BB6F-F1B0DA7D6F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9877"/>
          <a:stretch/>
        </p:blipFill>
        <p:spPr bwMode="auto">
          <a:xfrm>
            <a:off x="1142234" y="2108463"/>
            <a:ext cx="4474210" cy="58487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内容占位符 2">
            <a:extLst>
              <a:ext uri="{FF2B5EF4-FFF2-40B4-BE49-F238E27FC236}">
                <a16:creationId xmlns:a16="http://schemas.microsoft.com/office/drawing/2014/main" id="{DD257F55-D29D-4183-80A1-DEBD7CFA01F3}"/>
              </a:ext>
            </a:extLst>
          </p:cNvPr>
          <p:cNvSpPr txBox="1">
            <a:spLocks/>
          </p:cNvSpPr>
          <p:nvPr/>
        </p:nvSpPr>
        <p:spPr>
          <a:xfrm>
            <a:off x="5638382" y="3087051"/>
            <a:ext cx="10587254" cy="4969450"/>
          </a:xfrm>
          <a:prstGeom prst="rect">
            <a:avLst/>
          </a:prstGeom>
        </p:spPr>
        <p:txBody>
          <a:bodyPr vert="horz" lIns="125837" tIns="62919" rIns="125837" bIns="62919"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defRPr/>
            </a:pPr>
            <a:r>
              <a:rPr lang="vi-VN" sz="6606" dirty="0">
                <a:latin typeface="Amazone" panose="03020702060507090A04" pitchFamily="66" charset="-93"/>
              </a:rPr>
              <a:t>	 </a:t>
            </a:r>
            <a:r>
              <a:rPr lang="en-US" sz="6606" dirty="0">
                <a:latin typeface="Amazone" panose="03020702060507090A04" pitchFamily="66" charset="-93"/>
              </a:rPr>
              <a:t>    </a:t>
            </a:r>
            <a:r>
              <a:rPr lang="en-US" sz="6606" b="1" dirty="0">
                <a:solidFill>
                  <a:srgbClr val="FF0000"/>
                </a:solidFill>
                <a:latin typeface="#9Slide03 AmpleSoft" panose="02000000000000000000" pitchFamily="2" charset="-93"/>
              </a:rPr>
              <a:t>III. </a:t>
            </a:r>
            <a:r>
              <a:rPr lang="en-US" altLang="zh-CN" sz="6606"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Sự</a:t>
            </a:r>
            <a:r>
              <a:rPr lang="en-US" altLang="zh-CN" sz="6606"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6606"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truyền</a:t>
            </a:r>
            <a:r>
              <a:rPr lang="en-US" altLang="zh-CN" sz="6606"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6606"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6606"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6606"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endParaRPr lang="zh-CN" altLang="en-US" sz="6606"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endParaRPr>
          </a:p>
          <a:p>
            <a:pPr algn="just">
              <a:defRPr/>
            </a:pPr>
            <a:r>
              <a:rPr lang="vi-VN" sz="6606" dirty="0">
                <a:latin typeface="Amazone" panose="03020702060507090A04" pitchFamily="66" charset="-93"/>
              </a:rPr>
              <a:t>Năng lượng có thể truyền từ vật này sang vật khác, thông qua tác dụng lực, truyền nhiệt.</a:t>
            </a:r>
            <a:endParaRPr lang="zh-CN" altLang="en-US" sz="6606" b="1" dirty="0">
              <a:solidFill>
                <a:srgbClr val="89A08C"/>
              </a:solidFill>
              <a:latin typeface="Amazone" panose="03020702060507090A04" pitchFamily="66" charset="-93"/>
              <a:ea typeface="新蒂小丸子" panose="03000600000000000000" pitchFamily="66" charset="-122"/>
              <a:cs typeface="+mn-ea"/>
              <a:sym typeface="+mn-lt"/>
            </a:endParaRPr>
          </a:p>
          <a:p>
            <a:pPr algn="just">
              <a:defRPr/>
            </a:pPr>
            <a:endParaRPr lang="zh-CN" altLang="en-US" sz="6606" dirty="0">
              <a:solidFill>
                <a:srgbClr val="89A08C"/>
              </a:solidFill>
              <a:latin typeface="Amazone" panose="03020702060507090A04" pitchFamily="66" charset="-93"/>
              <a:ea typeface="新蒂小丸子" panose="03000600000000000000" pitchFamily="66" charset="-122"/>
              <a:cs typeface="+mn-ea"/>
              <a:sym typeface="+mn-lt"/>
            </a:endParaRPr>
          </a:p>
        </p:txBody>
      </p:sp>
      <p:pic>
        <p:nvPicPr>
          <p:cNvPr id="3" name="Graphic 2" descr="Teacher">
            <a:extLst>
              <a:ext uri="{FF2B5EF4-FFF2-40B4-BE49-F238E27FC236}">
                <a16:creationId xmlns:a16="http://schemas.microsoft.com/office/drawing/2014/main" id="{809C4CA5-45EF-451E-8F60-E5267A7A7C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9763" y="2663544"/>
            <a:ext cx="1677829" cy="1677829"/>
          </a:xfrm>
          <a:prstGeom prst="rect">
            <a:avLst/>
          </a:prstGeom>
        </p:spPr>
      </p:pic>
    </p:spTree>
    <p:extLst>
      <p:ext uri="{BB962C8B-B14F-4D97-AF65-F5344CB8AC3E}">
        <p14:creationId xmlns:p14="http://schemas.microsoft.com/office/powerpoint/2010/main" val="310955996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33800" name="图片 33799" descr="1-25"/>
          <p:cNvPicPr>
            <a:picLocks noChangeAspect="1"/>
          </p:cNvPicPr>
          <p:nvPr/>
        </p:nvPicPr>
        <p:blipFill>
          <a:blip r:embed="rId5"/>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6"/>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5"/>
          <a:stretch>
            <a:fillRect/>
          </a:stretch>
        </p:blipFill>
        <p:spPr>
          <a:xfrm>
            <a:off x="9240838" y="2073275"/>
            <a:ext cx="7356475" cy="7246938"/>
          </a:xfrm>
          <a:prstGeom prst="rect">
            <a:avLst/>
          </a:prstGeom>
          <a:noFill/>
          <a:ln w="9525">
            <a:noFill/>
          </a:ln>
        </p:spPr>
      </p:pic>
      <p:sp>
        <p:nvSpPr>
          <p:cNvPr id="2" name="矩形 1"/>
          <p:cNvSpPr/>
          <p:nvPr/>
        </p:nvSpPr>
        <p:spPr>
          <a:xfrm>
            <a:off x="1927439" y="1288445"/>
            <a:ext cx="1674689" cy="1569660"/>
          </a:xfrm>
          <a:prstGeom prst="rect">
            <a:avLst/>
          </a:prstGeom>
        </p:spPr>
        <p:txBody>
          <a:bodyPr wrap="square">
            <a:spAutoFit/>
          </a:bodyPr>
          <a:lstStyle/>
          <a:p>
            <a:pPr defTabSz="1500505">
              <a:spcBef>
                <a:spcPct val="50000"/>
              </a:spcBef>
            </a:pPr>
            <a:r>
              <a:rPr lang="vi-VN" altLang="zh-CN" sz="9600" b="1" dirty="0">
                <a:solidFill>
                  <a:srgbClr val="FF0000"/>
                </a:solidFill>
                <a:latin typeface="#9Slide03 AmpleSoft Bold" panose="02000000000000000000" pitchFamily="2" charset="-93"/>
              </a:rPr>
              <a:t>I</a:t>
            </a:r>
            <a:r>
              <a:rPr lang="vi-VN" altLang="zh-CN" sz="9600" b="1" dirty="0">
                <a:solidFill>
                  <a:srgbClr val="FF0000"/>
                </a:solidFill>
                <a:latin typeface="Amazone" panose="03020702060507090A04" pitchFamily="66" charset="-93"/>
              </a:rPr>
              <a:t>.</a:t>
            </a:r>
            <a:endParaRPr lang="zh-CN" altLang="en-US" sz="9600" b="1" dirty="0">
              <a:solidFill>
                <a:srgbClr val="FF0000"/>
              </a:solidFill>
              <a:latin typeface="Amazone" panose="03020702060507090A04" pitchFamily="66" charset="-93"/>
            </a:endParaRPr>
          </a:p>
        </p:txBody>
      </p:sp>
      <p:sp>
        <p:nvSpPr>
          <p:cNvPr id="3" name="矩形 2"/>
          <p:cNvSpPr/>
          <p:nvPr/>
        </p:nvSpPr>
        <p:spPr>
          <a:xfrm>
            <a:off x="4869988" y="2445443"/>
            <a:ext cx="3502578" cy="1862048"/>
          </a:xfrm>
          <a:prstGeom prst="rect">
            <a:avLst/>
          </a:prstGeom>
        </p:spPr>
        <p:txBody>
          <a:bodyPr wrap="square">
            <a:spAutoFit/>
          </a:bodyPr>
          <a:lstStyle/>
          <a:p>
            <a:pPr algn="ctr" defTabSz="1500505">
              <a:spcBef>
                <a:spcPct val="50000"/>
              </a:spcBef>
            </a:pPr>
            <a:r>
              <a:rPr lang="vi-VN" altLang="zh-CN" sz="11500" b="1" dirty="0">
                <a:solidFill>
                  <a:srgbClr val="FF0000"/>
                </a:solidFill>
                <a:latin typeface="Amazone" panose="03020702060507090A04" pitchFamily="66" charset="-93"/>
              </a:rPr>
              <a:t>Năng</a:t>
            </a:r>
            <a:endParaRPr lang="zh-CN" altLang="en-US" sz="11500" b="1" dirty="0">
              <a:solidFill>
                <a:srgbClr val="FF0000"/>
              </a:solidFill>
              <a:latin typeface="Amazone" panose="03020702060507090A04" pitchFamily="66" charset="-93"/>
            </a:endParaRPr>
          </a:p>
        </p:txBody>
      </p:sp>
      <p:sp>
        <p:nvSpPr>
          <p:cNvPr id="4" name="矩形 3"/>
          <p:cNvSpPr/>
          <p:nvPr/>
        </p:nvSpPr>
        <p:spPr>
          <a:xfrm>
            <a:off x="10117336" y="3956778"/>
            <a:ext cx="5355431" cy="2646878"/>
          </a:xfrm>
          <a:prstGeom prst="rect">
            <a:avLst/>
          </a:prstGeom>
        </p:spPr>
        <p:txBody>
          <a:bodyPr wrap="square">
            <a:spAutoFit/>
          </a:bodyPr>
          <a:lstStyle/>
          <a:p>
            <a:pPr algn="ctr" defTabSz="1500505">
              <a:spcBef>
                <a:spcPct val="50000"/>
              </a:spcBef>
            </a:pPr>
            <a:r>
              <a:rPr lang="vi-VN" altLang="zh-CN" sz="16600" b="1" dirty="0">
                <a:solidFill>
                  <a:srgbClr val="FF0000"/>
                </a:solidFill>
                <a:latin typeface="Amazone" panose="03020702060507090A04" pitchFamily="66" charset="-93"/>
              </a:rPr>
              <a:t>lượng</a:t>
            </a:r>
            <a:endParaRPr lang="zh-CN" altLang="en-US" sz="16600" b="1" dirty="0">
              <a:solidFill>
                <a:srgbClr val="FF0000"/>
              </a:solidFill>
              <a:latin typeface="Amazone" panose="03020702060507090A04" pitchFamily="66" charset="-93"/>
            </a:endParaRPr>
          </a:p>
        </p:txBody>
      </p:sp>
    </p:spTree>
    <p:extLst>
      <p:ext uri="{BB962C8B-B14F-4D97-AF65-F5344CB8AC3E}">
        <p14:creationId xmlns:p14="http://schemas.microsoft.com/office/powerpoint/2010/main" val="18089470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1"/>
                                        </p:tgtEl>
                                        <p:attrNameLst>
                                          <p:attrName>style.visibility</p:attrName>
                                        </p:attrNameLst>
                                      </p:cBhvr>
                                      <p:to>
                                        <p:strVal val="visible"/>
                                      </p:to>
                                    </p:set>
                                    <p:anim calcmode="lin" valueType="num">
                                      <p:cBhvr>
                                        <p:cTn id="14" dur="1000" fill="hold"/>
                                        <p:tgtEl>
                                          <p:spTgt spid="33801"/>
                                        </p:tgtEl>
                                        <p:attrNameLst>
                                          <p:attrName>ppt_w</p:attrName>
                                        </p:attrNameLst>
                                      </p:cBhvr>
                                      <p:tavLst>
                                        <p:tav tm="0">
                                          <p:val>
                                            <p:fltVal val="0"/>
                                          </p:val>
                                        </p:tav>
                                        <p:tav tm="100000">
                                          <p:val>
                                            <p:strVal val="#ppt_w"/>
                                          </p:val>
                                        </p:tav>
                                      </p:tavLst>
                                    </p:anim>
                                    <p:anim calcmode="lin" valueType="num">
                                      <p:cBhvr>
                                        <p:cTn id="15" dur="1000" fill="hold"/>
                                        <p:tgtEl>
                                          <p:spTgt spid="33801"/>
                                        </p:tgtEl>
                                        <p:attrNameLst>
                                          <p:attrName>ppt_h</p:attrName>
                                        </p:attrNameLst>
                                      </p:cBhvr>
                                      <p:tavLst>
                                        <p:tav tm="0">
                                          <p:val>
                                            <p:fltVal val="0"/>
                                          </p:val>
                                        </p:tav>
                                        <p:tav tm="100000">
                                          <p:val>
                                            <p:strVal val="#ppt_h"/>
                                          </p:val>
                                        </p:tav>
                                      </p:tavLst>
                                    </p:anim>
                                    <p:anim calcmode="lin" valueType="num">
                                      <p:cBhvr>
                                        <p:cTn id="16"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0"/>
                                        </p:tgtEl>
                                        <p:attrNameLst>
                                          <p:attrName>style.visibility</p:attrName>
                                        </p:attrNameLst>
                                      </p:cBhvr>
                                      <p:to>
                                        <p:strVal val="visible"/>
                                      </p:to>
                                    </p:set>
                                    <p:anim calcmode="lin" valueType="num">
                                      <p:cBhvr>
                                        <p:cTn id="21" dur="1000" fill="hold"/>
                                        <p:tgtEl>
                                          <p:spTgt spid="33800"/>
                                        </p:tgtEl>
                                        <p:attrNameLst>
                                          <p:attrName>ppt_w</p:attrName>
                                        </p:attrNameLst>
                                      </p:cBhvr>
                                      <p:tavLst>
                                        <p:tav tm="0">
                                          <p:val>
                                            <p:fltVal val="0"/>
                                          </p:val>
                                        </p:tav>
                                        <p:tav tm="100000">
                                          <p:val>
                                            <p:strVal val="#ppt_w"/>
                                          </p:val>
                                        </p:tav>
                                      </p:tavLst>
                                    </p:anim>
                                    <p:anim calcmode="lin" valueType="num">
                                      <p:cBhvr>
                                        <p:cTn id="22" dur="1000" fill="hold"/>
                                        <p:tgtEl>
                                          <p:spTgt spid="33800"/>
                                        </p:tgtEl>
                                        <p:attrNameLst>
                                          <p:attrName>ppt_h</p:attrName>
                                        </p:attrNameLst>
                                      </p:cBhvr>
                                      <p:tavLst>
                                        <p:tav tm="0">
                                          <p:val>
                                            <p:fltVal val="0"/>
                                          </p:val>
                                        </p:tav>
                                        <p:tav tm="100000">
                                          <p:val>
                                            <p:strVal val="#ppt_h"/>
                                          </p:val>
                                        </p:tav>
                                      </p:tavLst>
                                    </p:anim>
                                    <p:anim calcmode="lin" valueType="num">
                                      <p:cBhvr>
                                        <p:cTn id="23"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nodeType="afterEffect">
                                  <p:stCondLst>
                                    <p:cond delay="0"/>
                                  </p:stCondLst>
                                  <p:childTnLst>
                                    <p:set>
                                      <p:cBhvr>
                                        <p:cTn id="27" dur="1" fill="hold">
                                          <p:stCondLst>
                                            <p:cond delay="0"/>
                                          </p:stCondLst>
                                        </p:cTn>
                                        <p:tgtEl>
                                          <p:spTgt spid="33802"/>
                                        </p:tgtEl>
                                        <p:attrNameLst>
                                          <p:attrName>style.visibility</p:attrName>
                                        </p:attrNameLst>
                                      </p:cBhvr>
                                      <p:to>
                                        <p:strVal val="visible"/>
                                      </p:to>
                                    </p:set>
                                    <p:anim calcmode="lin" valueType="num">
                                      <p:cBhvr>
                                        <p:cTn id="28" dur="1000" fill="hold"/>
                                        <p:tgtEl>
                                          <p:spTgt spid="33802"/>
                                        </p:tgtEl>
                                        <p:attrNameLst>
                                          <p:attrName>ppt_w</p:attrName>
                                        </p:attrNameLst>
                                      </p:cBhvr>
                                      <p:tavLst>
                                        <p:tav tm="0">
                                          <p:val>
                                            <p:fltVal val="0"/>
                                          </p:val>
                                        </p:tav>
                                        <p:tav tm="100000">
                                          <p:val>
                                            <p:strVal val="#ppt_w"/>
                                          </p:val>
                                        </p:tav>
                                      </p:tavLst>
                                    </p:anim>
                                    <p:anim calcmode="lin" valueType="num">
                                      <p:cBhvr>
                                        <p:cTn id="29" dur="1000" fill="hold"/>
                                        <p:tgtEl>
                                          <p:spTgt spid="33802"/>
                                        </p:tgtEl>
                                        <p:attrNameLst>
                                          <p:attrName>ppt_h</p:attrName>
                                        </p:attrNameLst>
                                      </p:cBhvr>
                                      <p:tavLst>
                                        <p:tav tm="0">
                                          <p:val>
                                            <p:fltVal val="0"/>
                                          </p:val>
                                        </p:tav>
                                        <p:tav tm="100000">
                                          <p:val>
                                            <p:strVal val="#ppt_h"/>
                                          </p:val>
                                        </p:tav>
                                      </p:tavLst>
                                    </p:anim>
                                    <p:anim calcmode="lin" valueType="num">
                                      <p:cBhvr>
                                        <p:cTn id="30"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33798"/>
                                        </p:tgtEl>
                                        <p:attrNameLst>
                                          <p:attrName>style.visibility</p:attrName>
                                        </p:attrNameLst>
                                      </p:cBhvr>
                                      <p:to>
                                        <p:strVal val="visible"/>
                                      </p:to>
                                    </p:set>
                                    <p:animEffect transition="in" filter="fade">
                                      <p:cBhvr>
                                        <p:cTn id="35" dur="1000"/>
                                        <p:tgtEl>
                                          <p:spTgt spid="33798"/>
                                        </p:tgtEl>
                                      </p:cBhvr>
                                    </p:animEffect>
                                    <p:anim calcmode="lin" valueType="num">
                                      <p:cBhvr>
                                        <p:cTn id="36" dur="1000" fill="hold"/>
                                        <p:tgtEl>
                                          <p:spTgt spid="33798"/>
                                        </p:tgtEl>
                                        <p:attrNameLst>
                                          <p:attrName>ppt_x</p:attrName>
                                        </p:attrNameLst>
                                      </p:cBhvr>
                                      <p:tavLst>
                                        <p:tav tm="0">
                                          <p:val>
                                            <p:strVal val="#ppt_x"/>
                                          </p:val>
                                        </p:tav>
                                        <p:tav tm="100000">
                                          <p:val>
                                            <p:strVal val="#ppt_x"/>
                                          </p:val>
                                        </p:tav>
                                      </p:tavLst>
                                    </p:anim>
                                    <p:anim calcmode="lin" valueType="num">
                                      <p:cBhvr>
                                        <p:cTn id="37"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2000"/>
                                        <p:tgtEl>
                                          <p:spTgt spid="3"/>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ircle(in)">
                                      <p:cBhvr>
                                        <p:cTn id="4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2" name="矩形 1"/>
          <p:cNvSpPr/>
          <p:nvPr/>
        </p:nvSpPr>
        <p:spPr>
          <a:xfrm>
            <a:off x="2508065" y="3321859"/>
            <a:ext cx="11402117" cy="1323439"/>
          </a:xfrm>
          <a:prstGeom prst="rect">
            <a:avLst/>
          </a:prstGeom>
        </p:spPr>
        <p:txBody>
          <a:bodyPr wrap="square">
            <a:spAutoFit/>
          </a:bodyPr>
          <a:lstStyle/>
          <a:p>
            <a:r>
              <a:rPr lang="vi-VN" sz="4000" b="1" i="0" dirty="0">
                <a:solidFill>
                  <a:srgbClr val="3399FF"/>
                </a:solidFill>
                <a:effectLst/>
                <a:latin typeface="Amazone" panose="03020702060507090A04" pitchFamily="66" charset="-93"/>
                <a:cs typeface="Times New Roman" panose="02020603050405020304" pitchFamily="18" charset="0"/>
              </a:rPr>
              <a:t>Câu 1: </a:t>
            </a:r>
            <a:r>
              <a:rPr lang="vi-VN" sz="4000" b="0" i="0" dirty="0">
                <a:solidFill>
                  <a:srgbClr val="333333"/>
                </a:solidFill>
                <a:effectLst/>
                <a:latin typeface="Amazone" panose="03020702060507090A04" pitchFamily="66" charset="-93"/>
                <a:cs typeface="Times New Roman" panose="02020603050405020304" pitchFamily="18" charset="0"/>
              </a:rPr>
              <a:t>Nêu ba tình huống sử dụng năng lượng, sắp xếp theo trình tự từ ít nhất đến nhiều nhất.</a:t>
            </a:r>
            <a:endParaRPr lang="vi-VN" sz="4000" dirty="0">
              <a:latin typeface="Amazone" panose="03020702060507090A04" pitchFamily="66" charset="-93"/>
              <a:cs typeface="Times New Roman" panose="02020603050405020304" pitchFamily="18" charset="0"/>
            </a:endParaRPr>
          </a:p>
        </p:txBody>
      </p:sp>
      <p:sp>
        <p:nvSpPr>
          <p:cNvPr id="5" name="TextBox 4">
            <a:extLst>
              <a:ext uri="{FF2B5EF4-FFF2-40B4-BE49-F238E27FC236}">
                <a16:creationId xmlns:a16="http://schemas.microsoft.com/office/drawing/2014/main" id="{A08BB613-C6C5-4DD9-9EAB-3C246A576907}"/>
              </a:ext>
            </a:extLst>
          </p:cNvPr>
          <p:cNvSpPr txBox="1"/>
          <p:nvPr/>
        </p:nvSpPr>
        <p:spPr>
          <a:xfrm>
            <a:off x="1908424" y="1147912"/>
            <a:ext cx="4968552" cy="1107996"/>
          </a:xfrm>
          <a:prstGeom prst="rect">
            <a:avLst/>
          </a:prstGeom>
          <a:noFill/>
        </p:spPr>
        <p:txBody>
          <a:bodyPr wrap="square" rtlCol="0">
            <a:spAutoFit/>
          </a:bodyPr>
          <a:lstStyle/>
          <a:p>
            <a:pPr algn="ctr"/>
            <a:r>
              <a:rPr lang="vi-VN" sz="6600" b="1" i="0"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Củng cố</a:t>
            </a:r>
            <a:endParaRPr lang="vi-VN" sz="6600"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endParaRPr>
          </a:p>
        </p:txBody>
      </p:sp>
      <p:sp>
        <p:nvSpPr>
          <p:cNvPr id="6" name="矩形 1">
            <a:extLst>
              <a:ext uri="{FF2B5EF4-FFF2-40B4-BE49-F238E27FC236}">
                <a16:creationId xmlns:a16="http://schemas.microsoft.com/office/drawing/2014/main" id="{DF747979-E3DF-491C-9B6B-482DB2DA997B}"/>
              </a:ext>
            </a:extLst>
          </p:cNvPr>
          <p:cNvSpPr/>
          <p:nvPr/>
        </p:nvSpPr>
        <p:spPr>
          <a:xfrm>
            <a:off x="1620392" y="4711294"/>
            <a:ext cx="13177464" cy="1323439"/>
          </a:xfrm>
          <a:prstGeom prst="rect">
            <a:avLst/>
          </a:prstGeom>
        </p:spPr>
        <p:txBody>
          <a:bodyPr wrap="square">
            <a:spAutoFit/>
          </a:bodyPr>
          <a:lstStyle/>
          <a:p>
            <a:r>
              <a:rPr lang="vi-VN" sz="4000" b="1" i="0" dirty="0">
                <a:solidFill>
                  <a:srgbClr val="3399FF"/>
                </a:solidFill>
                <a:effectLst/>
                <a:latin typeface="Amazone" panose="03020702060507090A04" pitchFamily="66" charset="-93"/>
                <a:cs typeface="Times New Roman" panose="02020603050405020304" pitchFamily="18" charset="0"/>
              </a:rPr>
              <a:t>Câu 2: </a:t>
            </a:r>
            <a:r>
              <a:rPr lang="vi-VN" sz="4000" b="0" i="0" dirty="0">
                <a:solidFill>
                  <a:srgbClr val="333333"/>
                </a:solidFill>
                <a:effectLst/>
                <a:latin typeface="Amazone" panose="03020702060507090A04" pitchFamily="66" charset="-93"/>
                <a:cs typeface="Times New Roman" panose="02020603050405020304" pitchFamily="18" charset="0"/>
              </a:rPr>
              <a:t>Nêu 1 ví dụ chứng tỏ năng lượng truyền từ vật này sang vật khác và 1 ví dụ chứng tỏ năng lượng truyền từ nơi này sang nơi khác.</a:t>
            </a:r>
            <a:endParaRPr lang="vi-VN" sz="4000" dirty="0">
              <a:latin typeface="Amazone" panose="03020702060507090A04" pitchFamily="66" charset="-93"/>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52413" y="1512888"/>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4524801" y="6126381"/>
            <a:ext cx="8208912" cy="1862048"/>
          </a:xfrm>
          <a:prstGeom prst="rect">
            <a:avLst/>
          </a:prstGeom>
          <a:noFill/>
          <a:ln w="9525">
            <a:noFill/>
          </a:ln>
        </p:spPr>
        <p:txBody>
          <a:bodyPr wrap="square">
            <a:spAutoFit/>
          </a:bodyPr>
          <a:lstStyle/>
          <a:p>
            <a:pPr lvl="0" defTabSz="1500505">
              <a:spcBef>
                <a:spcPct val="50000"/>
              </a:spcBef>
            </a:pPr>
            <a:r>
              <a:rPr lang="vi-VN" altLang="zh-CN" sz="11500" b="1" dirty="0">
                <a:solidFill>
                  <a:srgbClr val="FF0066"/>
                </a:solidFill>
                <a:latin typeface="Snell" panose="020B0500000000000000" pitchFamily="34" charset="-93"/>
                <a:ea typeface="Snell" panose="020B0500000000000000" pitchFamily="34" charset="-93"/>
                <a:cs typeface="Snell" panose="020B0500000000000000" pitchFamily="34" charset="-93"/>
              </a:rPr>
              <a:t>Thanks you!!!</a:t>
            </a:r>
            <a:endParaRPr lang="zh-CN" altLang="en-US" sz="11500" b="1" dirty="0">
              <a:solidFill>
                <a:srgbClr val="FF0066"/>
              </a:solidFill>
              <a:latin typeface="Snell" panose="020B0500000000000000" pitchFamily="34" charset="-93"/>
              <a:ea typeface="Snell" panose="020B0500000000000000" pitchFamily="34" charset="-93"/>
              <a:cs typeface="Snell" panose="020B0500000000000000" pitchFamily="34" charset="-93"/>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4534"/>
                                        </p:tgtEl>
                                        <p:attrNameLst>
                                          <p:attrName>ppt_x</p:attrName>
                                          <p:attrName>ppt_y</p:attrName>
                                        </p:attrNameLst>
                                      </p:cBhvr>
                                    </p:animMotion>
                                    <p:animRot by="1500000">
                                      <p:cBhvr>
                                        <p:cTn id="7" dur="125" fill="hold">
                                          <p:stCondLst>
                                            <p:cond delay="0"/>
                                          </p:stCondLst>
                                        </p:cTn>
                                        <p:tgtEl>
                                          <p:spTgt spid="64534"/>
                                        </p:tgtEl>
                                        <p:attrNameLst>
                                          <p:attrName>r</p:attrName>
                                        </p:attrNameLst>
                                      </p:cBhvr>
                                    </p:animRot>
                                    <p:animRot by="-1500000">
                                      <p:cBhvr>
                                        <p:cTn id="8" dur="125" fill="hold">
                                          <p:stCondLst>
                                            <p:cond delay="125"/>
                                          </p:stCondLst>
                                        </p:cTn>
                                        <p:tgtEl>
                                          <p:spTgt spid="64534"/>
                                        </p:tgtEl>
                                        <p:attrNameLst>
                                          <p:attrName>r</p:attrName>
                                        </p:attrNameLst>
                                      </p:cBhvr>
                                    </p:animRot>
                                    <p:animRot by="-1500000">
                                      <p:cBhvr>
                                        <p:cTn id="9" dur="125" fill="hold">
                                          <p:stCondLst>
                                            <p:cond delay="250"/>
                                          </p:stCondLst>
                                        </p:cTn>
                                        <p:tgtEl>
                                          <p:spTgt spid="64534"/>
                                        </p:tgtEl>
                                        <p:attrNameLst>
                                          <p:attrName>r</p:attrName>
                                        </p:attrNameLst>
                                      </p:cBhvr>
                                    </p:animRot>
                                    <p:animRot by="1500000">
                                      <p:cBhvr>
                                        <p:cTn id="10" dur="125" fill="hold">
                                          <p:stCondLst>
                                            <p:cond delay="375"/>
                                          </p:stCondLst>
                                        </p:cTn>
                                        <p:tgtEl>
                                          <p:spTgt spid="6453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64546"/>
                                        </p:tgtEl>
                                        <p:attrNameLst>
                                          <p:attrName>r</p:attrName>
                                        </p:attrNameLst>
                                      </p:cBhvr>
                                    </p:animRot>
                                  </p:childTnLst>
                                </p:cTn>
                              </p:par>
                              <p:par>
                                <p:cTn id="13" presetID="2" presetClass="entr" presetSubtype="2" fill="hold" nodeType="withEffect">
                                  <p:stCondLst>
                                    <p:cond delay="0"/>
                                  </p:stCondLst>
                                  <p:childTnLst>
                                    <p:set>
                                      <p:cBhvr>
                                        <p:cTn id="14" dur="1" fill="hold">
                                          <p:stCondLst>
                                            <p:cond delay="0"/>
                                          </p:stCondLst>
                                        </p:cTn>
                                        <p:tgtEl>
                                          <p:spTgt spid="64545"/>
                                        </p:tgtEl>
                                        <p:attrNameLst>
                                          <p:attrName>style.visibility</p:attrName>
                                        </p:attrNameLst>
                                      </p:cBhvr>
                                      <p:to>
                                        <p:strVal val="visible"/>
                                      </p:to>
                                    </p:set>
                                    <p:anim calcmode="lin" valueType="num">
                                      <p:cBhvr additive="base">
                                        <p:cTn id="15" dur="500" fill="hold"/>
                                        <p:tgtEl>
                                          <p:spTgt spid="64545"/>
                                        </p:tgtEl>
                                        <p:attrNameLst>
                                          <p:attrName>ppt_x</p:attrName>
                                        </p:attrNameLst>
                                      </p:cBhvr>
                                      <p:tavLst>
                                        <p:tav tm="0">
                                          <p:val>
                                            <p:strVal val="1+#ppt_w/2"/>
                                          </p:val>
                                        </p:tav>
                                        <p:tav tm="100000">
                                          <p:val>
                                            <p:strVal val="#ppt_x"/>
                                          </p:val>
                                        </p:tav>
                                      </p:tavLst>
                                    </p:anim>
                                    <p:anim calcmode="lin" valueType="num">
                                      <p:cBhvr additive="base">
                                        <p:cTn id="16" dur="500" fill="hold"/>
                                        <p:tgtEl>
                                          <p:spTgt spid="64545"/>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64547"/>
                                        </p:tgtEl>
                                        <p:attrNameLst>
                                          <p:attrName>style.visibility</p:attrName>
                                        </p:attrNameLst>
                                      </p:cBhvr>
                                      <p:to>
                                        <p:strVal val="visible"/>
                                      </p:to>
                                    </p:set>
                                    <p:animEffect transition="in" filter="fade">
                                      <p:cBhvr>
                                        <p:cTn id="19" dur="1000"/>
                                        <p:tgtEl>
                                          <p:spTgt spid="64547"/>
                                        </p:tgtEl>
                                      </p:cBhvr>
                                    </p:animEffect>
                                    <p:anim calcmode="lin" valueType="num">
                                      <p:cBhvr>
                                        <p:cTn id="20" dur="1000" fill="hold"/>
                                        <p:tgtEl>
                                          <p:spTgt spid="64547"/>
                                        </p:tgtEl>
                                        <p:attrNameLst>
                                          <p:attrName>ppt_x</p:attrName>
                                        </p:attrNameLst>
                                      </p:cBhvr>
                                      <p:tavLst>
                                        <p:tav tm="0">
                                          <p:val>
                                            <p:strVal val="#ppt_x"/>
                                          </p:val>
                                        </p:tav>
                                        <p:tav tm="100000">
                                          <p:val>
                                            <p:strVal val="#ppt_x"/>
                                          </p:val>
                                        </p:tav>
                                      </p:tavLst>
                                    </p:anim>
                                    <p:anim calcmode="lin" valueType="num">
                                      <p:cBhvr>
                                        <p:cTn id="21" dur="1000" fill="hold"/>
                                        <p:tgtEl>
                                          <p:spTgt spid="6454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64548"/>
                                        </p:tgtEl>
                                        <p:attrNameLst>
                                          <p:attrName>style.visibility</p:attrName>
                                        </p:attrNameLst>
                                      </p:cBhvr>
                                      <p:to>
                                        <p:strVal val="visible"/>
                                      </p:to>
                                    </p:set>
                                    <p:animEffect transition="in" filter="fade">
                                      <p:cBhvr>
                                        <p:cTn id="24" dur="1000"/>
                                        <p:tgtEl>
                                          <p:spTgt spid="64548"/>
                                        </p:tgtEl>
                                      </p:cBhvr>
                                    </p:animEffect>
                                    <p:anim calcmode="lin" valueType="num">
                                      <p:cBhvr>
                                        <p:cTn id="25" dur="1000" fill="hold"/>
                                        <p:tgtEl>
                                          <p:spTgt spid="64548"/>
                                        </p:tgtEl>
                                        <p:attrNameLst>
                                          <p:attrName>ppt_x</p:attrName>
                                        </p:attrNameLst>
                                      </p:cBhvr>
                                      <p:tavLst>
                                        <p:tav tm="0">
                                          <p:val>
                                            <p:strVal val="#ppt_x"/>
                                          </p:val>
                                        </p:tav>
                                        <p:tav tm="100000">
                                          <p:val>
                                            <p:strVal val="#ppt_x"/>
                                          </p:val>
                                        </p:tav>
                                      </p:tavLst>
                                    </p:anim>
                                    <p:anim calcmode="lin" valueType="num">
                                      <p:cBhvr>
                                        <p:cTn id="26"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09738" y="1371665"/>
            <a:ext cx="5243215" cy="786482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90" y="785850"/>
            <a:ext cx="13552162" cy="8468648"/>
          </a:xfrm>
          <a:prstGeom prst="rect">
            <a:avLst/>
          </a:prstGeom>
        </p:spPr>
      </p:pic>
      <p:sp>
        <p:nvSpPr>
          <p:cNvPr id="6" name="矩形 5"/>
          <p:cNvSpPr/>
          <p:nvPr/>
        </p:nvSpPr>
        <p:spPr>
          <a:xfrm>
            <a:off x="435553" y="3690304"/>
            <a:ext cx="7968510" cy="839332"/>
          </a:xfrm>
          <a:prstGeom prst="rect">
            <a:avLst/>
          </a:prstGeom>
        </p:spPr>
        <p:txBody>
          <a:bodyPr wrap="square">
            <a:spAutoFit/>
          </a:bodyPr>
          <a:lstStyle/>
          <a:p>
            <a:pPr algn="ctr">
              <a:lnSpc>
                <a:spcPct val="150000"/>
              </a:lnSpc>
            </a:pPr>
            <a:r>
              <a:rPr lang="vi-VN" sz="3600" dirty="0">
                <a:latin typeface="Amazone" panose="03020702060507090A04" pitchFamily="66" charset="-93"/>
              </a:rPr>
              <a:t>1. Em </a:t>
            </a:r>
            <a:r>
              <a:rPr lang="en-US" sz="3600" dirty="0" err="1">
                <a:latin typeface="Amazone" panose="03020702060507090A04" pitchFamily="66" charset="-93"/>
              </a:rPr>
              <a:t>đã</a:t>
            </a:r>
            <a:r>
              <a:rPr lang="en-US" sz="3600" dirty="0">
                <a:latin typeface="Amazone" panose="03020702060507090A04" pitchFamily="66" charset="-93"/>
              </a:rPr>
              <a:t> </a:t>
            </a:r>
            <a:r>
              <a:rPr lang="en-US" sz="3600" dirty="0" err="1">
                <a:latin typeface="Amazone" panose="03020702060507090A04" pitchFamily="66" charset="-93"/>
              </a:rPr>
              <a:t>biết</a:t>
            </a:r>
            <a:r>
              <a:rPr lang="en-US" sz="3600" dirty="0">
                <a:latin typeface="Amazone" panose="03020702060507090A04" pitchFamily="66" charset="-93"/>
              </a:rPr>
              <a:t> </a:t>
            </a:r>
            <a:r>
              <a:rPr lang="en-US" sz="3600" dirty="0" err="1">
                <a:latin typeface="Amazone" panose="03020702060507090A04" pitchFamily="66" charset="-93"/>
              </a:rPr>
              <a:t>được</a:t>
            </a:r>
            <a:r>
              <a:rPr lang="en-US" sz="3600" dirty="0">
                <a:latin typeface="Amazone" panose="03020702060507090A04" pitchFamily="66" charset="-93"/>
              </a:rPr>
              <a:t> </a:t>
            </a:r>
            <a:r>
              <a:rPr lang="en-US" sz="3600" dirty="0" err="1">
                <a:latin typeface="Amazone" panose="03020702060507090A04" pitchFamily="66" charset="-93"/>
              </a:rPr>
              <a:t>những</a:t>
            </a:r>
            <a:r>
              <a:rPr lang="en-US" sz="3600" dirty="0">
                <a:latin typeface="Amazone" panose="03020702060507090A04" pitchFamily="66" charset="-93"/>
              </a:rPr>
              <a:t> </a:t>
            </a:r>
            <a:r>
              <a:rPr lang="en-US" sz="3600" dirty="0" err="1">
                <a:latin typeface="Amazone" panose="03020702060507090A04" pitchFamily="66" charset="-93"/>
              </a:rPr>
              <a:t>gì</a:t>
            </a:r>
            <a:r>
              <a:rPr lang="en-US" sz="3600" dirty="0">
                <a:latin typeface="Amazone" panose="03020702060507090A04" pitchFamily="66" charset="-93"/>
              </a:rPr>
              <a:t> </a:t>
            </a:r>
            <a:r>
              <a:rPr lang="en-US" sz="3600" dirty="0" err="1">
                <a:latin typeface="Amazone" panose="03020702060507090A04" pitchFamily="66" charset="-93"/>
              </a:rPr>
              <a:t>về</a:t>
            </a:r>
            <a:r>
              <a:rPr lang="en-US" sz="3600" dirty="0">
                <a:latin typeface="Amazone" panose="03020702060507090A04" pitchFamily="66" charset="-93"/>
              </a:rPr>
              <a:t> </a:t>
            </a:r>
            <a:r>
              <a:rPr lang="en-US" sz="3600" dirty="0" err="1">
                <a:latin typeface="Amazone" panose="03020702060507090A04" pitchFamily="66" charset="-93"/>
              </a:rPr>
              <a:t>năng</a:t>
            </a:r>
            <a:r>
              <a:rPr lang="en-US" sz="3600" dirty="0">
                <a:latin typeface="Amazone" panose="03020702060507090A04" pitchFamily="66" charset="-93"/>
              </a:rPr>
              <a:t> </a:t>
            </a:r>
            <a:r>
              <a:rPr lang="en-US" sz="3600" dirty="0" err="1">
                <a:latin typeface="Amazone" panose="03020702060507090A04" pitchFamily="66" charset="-93"/>
              </a:rPr>
              <a:t>lượng</a:t>
            </a:r>
            <a:endParaRPr lang="zh-CN" altLang="en-US" sz="4800" dirty="0">
              <a:solidFill>
                <a:schemeClr val="tx1">
                  <a:lumMod val="65000"/>
                  <a:lumOff val="35000"/>
                </a:schemeClr>
              </a:solidFill>
              <a:latin typeface="Amazone" panose="03020702060507090A04" pitchFamily="66" charset="-93"/>
              <a:ea typeface="华康娃娃体W5(P)" panose="040B0500000000000000" pitchFamily="82" charset="-122"/>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31401" y="-245302"/>
            <a:ext cx="2682832" cy="2521027"/>
          </a:xfrm>
          <a:prstGeom prst="rect">
            <a:avLst/>
          </a:prstGeom>
        </p:spPr>
      </p:pic>
      <p:sp>
        <p:nvSpPr>
          <p:cNvPr id="9" name="TextBox 8">
            <a:extLst>
              <a:ext uri="{FF2B5EF4-FFF2-40B4-BE49-F238E27FC236}">
                <a16:creationId xmlns:a16="http://schemas.microsoft.com/office/drawing/2014/main" id="{F60C1FD8-B31C-4194-82AE-F1A4D657870F}"/>
              </a:ext>
            </a:extLst>
          </p:cNvPr>
          <p:cNvSpPr txBox="1"/>
          <p:nvPr/>
        </p:nvSpPr>
        <p:spPr>
          <a:xfrm>
            <a:off x="756296" y="4642357"/>
            <a:ext cx="10441160" cy="707886"/>
          </a:xfrm>
          <a:prstGeom prst="rect">
            <a:avLst/>
          </a:prstGeom>
          <a:noFill/>
        </p:spPr>
        <p:txBody>
          <a:bodyPr wrap="square">
            <a:spAutoFit/>
          </a:bodyPr>
          <a:lstStyle/>
          <a:p>
            <a:r>
              <a:rPr lang="vi-VN" sz="4000" dirty="0">
                <a:latin typeface="Amazone" panose="03020702060507090A04" pitchFamily="66" charset="-93"/>
                <a:ea typeface="Times New Roman" panose="02020603050405020304" pitchFamily="18" charset="0"/>
              </a:rPr>
              <a:t>2. </a:t>
            </a:r>
            <a:r>
              <a:rPr lang="vi-VN" sz="4000" kern="1200" dirty="0">
                <a:effectLst/>
                <a:latin typeface="Amazone" panose="03020702060507090A04" pitchFamily="66" charset="-93"/>
                <a:ea typeface="Times New Roman" panose="02020603050405020304" pitchFamily="18" charset="0"/>
              </a:rPr>
              <a:t>Em</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đã</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nghe</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năng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lượng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trong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những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trường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hợp</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nào</a:t>
            </a:r>
            <a:r>
              <a:rPr lang="en-US" sz="4000" kern="1200" dirty="0">
                <a:effectLst/>
                <a:latin typeface="Amazone" panose="03020702060507090A04" pitchFamily="66" charset="-93"/>
                <a:ea typeface="Times New Roman" panose="02020603050405020304" pitchFamily="18" charset="0"/>
              </a:rPr>
              <a:t>? </a:t>
            </a:r>
            <a:endParaRPr lang="vi-VN" sz="3600" dirty="0">
              <a:latin typeface="Amazone" panose="03020702060507090A04" pitchFamily="66" charset="-93"/>
            </a:endParaRPr>
          </a:p>
        </p:txBody>
      </p:sp>
      <p:sp>
        <p:nvSpPr>
          <p:cNvPr id="10" name="TextBox 9">
            <a:extLst>
              <a:ext uri="{FF2B5EF4-FFF2-40B4-BE49-F238E27FC236}">
                <a16:creationId xmlns:a16="http://schemas.microsoft.com/office/drawing/2014/main" id="{5F7FD0DE-6160-4CC9-941F-EBF74FD7CB90}"/>
              </a:ext>
            </a:extLst>
          </p:cNvPr>
          <p:cNvSpPr txBox="1"/>
          <p:nvPr/>
        </p:nvSpPr>
        <p:spPr>
          <a:xfrm>
            <a:off x="828304" y="5430887"/>
            <a:ext cx="10297144" cy="707886"/>
          </a:xfrm>
          <a:prstGeom prst="rect">
            <a:avLst/>
          </a:prstGeom>
          <a:noFill/>
        </p:spPr>
        <p:txBody>
          <a:bodyPr wrap="square">
            <a:spAutoFit/>
          </a:bodyPr>
          <a:lstStyle/>
          <a:p>
            <a:r>
              <a:rPr lang="vi-VN" sz="4000" kern="1200" dirty="0">
                <a:effectLst/>
                <a:latin typeface="Amazone" panose="03020702060507090A04" pitchFamily="66" charset="-93"/>
                <a:ea typeface="Times New Roman" panose="02020603050405020304" pitchFamily="18" charset="0"/>
              </a:rPr>
              <a:t>3. Em</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muốn</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biết</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thêm</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những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gì</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từ</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bài</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năng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lượng</a:t>
            </a:r>
            <a:r>
              <a:rPr lang="en-US" sz="4000" kern="1200" dirty="0">
                <a:effectLst/>
                <a:latin typeface="Amazone" panose="03020702060507090A04" pitchFamily="66" charset="-93"/>
                <a:ea typeface="Times New Roman" panose="02020603050405020304" pitchFamily="18" charset="0"/>
              </a:rPr>
              <a:t> </a:t>
            </a:r>
            <a:r>
              <a:rPr lang="en-US" sz="4000" kern="1200" dirty="0" err="1">
                <a:effectLst/>
                <a:latin typeface="Amazone" panose="03020702060507090A04" pitchFamily="66" charset="-93"/>
                <a:ea typeface="Times New Roman" panose="02020603050405020304" pitchFamily="18" charset="0"/>
              </a:rPr>
              <a:t>này</a:t>
            </a:r>
            <a:r>
              <a:rPr lang="en-US" sz="4000" kern="1200" dirty="0">
                <a:effectLst/>
                <a:latin typeface="Amazone" panose="03020702060507090A04" pitchFamily="66" charset="-93"/>
                <a:ea typeface="Times New Roman" panose="02020603050405020304" pitchFamily="18" charset="0"/>
              </a:rPr>
              <a:t>?</a:t>
            </a:r>
            <a:endParaRPr lang="vi-VN" sz="3600" dirty="0">
              <a:latin typeface="Amazone" panose="03020702060507090A04" pitchFamily="66" charset="-93"/>
            </a:endParaRPr>
          </a:p>
        </p:txBody>
      </p:sp>
      <p:sp>
        <p:nvSpPr>
          <p:cNvPr id="11" name="矩形 5">
            <a:extLst>
              <a:ext uri="{FF2B5EF4-FFF2-40B4-BE49-F238E27FC236}">
                <a16:creationId xmlns:a16="http://schemas.microsoft.com/office/drawing/2014/main" id="{5CE92B34-EBC8-4C7B-9410-4612E523A860}"/>
              </a:ext>
            </a:extLst>
          </p:cNvPr>
          <p:cNvSpPr/>
          <p:nvPr/>
        </p:nvSpPr>
        <p:spPr>
          <a:xfrm>
            <a:off x="1116335" y="2387178"/>
            <a:ext cx="9040565" cy="1088439"/>
          </a:xfrm>
          <a:prstGeom prst="rect">
            <a:avLst/>
          </a:prstGeom>
        </p:spPr>
        <p:txBody>
          <a:bodyPr wrap="square">
            <a:spAutoFit/>
          </a:bodyPr>
          <a:lstStyle/>
          <a:p>
            <a:pPr algn="ctr">
              <a:lnSpc>
                <a:spcPct val="150000"/>
              </a:lnSpc>
            </a:pPr>
            <a:r>
              <a:rPr lang="vi-VN" sz="4800" b="1" u="sng" dirty="0">
                <a:solidFill>
                  <a:srgbClr val="00B050"/>
                </a:solidFill>
                <a:latin typeface="Amazone" panose="03020702060507090A04" pitchFamily="66" charset="-93"/>
              </a:rPr>
              <a:t>Trả lời giúp Cô 3 câu hỏi sau:</a:t>
            </a:r>
            <a:endParaRPr lang="zh-CN" altLang="en-US" sz="6600" b="1" u="sng" dirty="0">
              <a:solidFill>
                <a:srgbClr val="00B050"/>
              </a:solidFill>
              <a:latin typeface="Amazone" panose="03020702060507090A04" pitchFamily="66" charset="-93"/>
              <a:ea typeface="华康娃娃体W5(P)" panose="040B0500000000000000" pitchFamily="82" charset="-122"/>
            </a:endParaRPr>
          </a:p>
        </p:txBody>
      </p:sp>
    </p:spTree>
    <p:extLst>
      <p:ext uri="{BB962C8B-B14F-4D97-AF65-F5344CB8AC3E}">
        <p14:creationId xmlns:p14="http://schemas.microsoft.com/office/powerpoint/2010/main" val="282264853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750" fill="hold"/>
                                        <p:tgtEl>
                                          <p:spTgt spid="8"/>
                                        </p:tgtEl>
                                        <p:attrNameLst>
                                          <p:attrName>r</p:attrName>
                                        </p:attrNameLst>
                                      </p:cBhvr>
                                    </p:animRot>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11"/>
                                        </p:tgtEl>
                                        <p:attrNameLst>
                                          <p:attrName>style.visibility</p:attrName>
                                        </p:attrNameLst>
                                      </p:cBhvr>
                                      <p:to>
                                        <p:strVal val="visible"/>
                                      </p:to>
                                    </p:set>
                                    <p:animEffect transition="in" filter="fade">
                                      <p:cBhvr>
                                        <p:cTn id="9" dur="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b="68178"/>
          <a:stretch/>
        </p:blipFill>
        <p:spPr>
          <a:xfrm>
            <a:off x="2052440" y="2197954"/>
            <a:ext cx="13026051" cy="5492268"/>
          </a:xfrm>
          <a:prstGeom prst="rect">
            <a:avLst/>
          </a:prstGeom>
        </p:spPr>
      </p:pic>
      <p:sp>
        <p:nvSpPr>
          <p:cNvPr id="51" name="矩形 50"/>
          <p:cNvSpPr/>
          <p:nvPr/>
        </p:nvSpPr>
        <p:spPr>
          <a:xfrm>
            <a:off x="3132560" y="3682317"/>
            <a:ext cx="10873208" cy="827662"/>
          </a:xfrm>
          <a:prstGeom prst="rect">
            <a:avLst/>
          </a:prstGeom>
        </p:spPr>
        <p:txBody>
          <a:bodyPr wrap="square">
            <a:spAutoFit/>
          </a:bodyPr>
          <a:lstStyle/>
          <a:p>
            <a:pPr algn="just">
              <a:lnSpc>
                <a:spcPct val="115000"/>
              </a:lnSpc>
              <a:spcBef>
                <a:spcPts val="300"/>
              </a:spcBef>
              <a:spcAft>
                <a:spcPts val="500"/>
              </a:spcAft>
              <a:tabLst>
                <a:tab pos="8101330" algn="l"/>
              </a:tabLst>
            </a:pPr>
            <a:r>
              <a:rPr lang="vi-VN"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1.</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Hằng</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ngày</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để</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hoạt</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động</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thì</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cơ</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thể</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cần</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yếu</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tố</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 </a:t>
            </a:r>
            <a:r>
              <a:rPr lang="en-US" sz="4400" dirty="0" err="1">
                <a:solidFill>
                  <a:srgbClr val="663300"/>
                </a:solidFill>
                <a:latin typeface="Amazone" panose="03020702060507090A04" pitchFamily="66" charset="-93"/>
                <a:ea typeface="Slogan" panose="02020500000000000000" pitchFamily="18" charset="-93"/>
                <a:cs typeface="Times New Roman" panose="02020603050405020304" pitchFamily="18" charset="0"/>
              </a:rPr>
              <a:t>gì</a:t>
            </a:r>
            <a:r>
              <a:rPr lang="en-US" sz="4400" dirty="0">
                <a:solidFill>
                  <a:srgbClr val="663300"/>
                </a:solidFill>
                <a:latin typeface="Amazone" panose="03020702060507090A04" pitchFamily="66" charset="-93"/>
                <a:ea typeface="Slogan" panose="02020500000000000000" pitchFamily="18" charset="-93"/>
                <a:cs typeface="Times New Roman" panose="02020603050405020304" pitchFamily="18" charset="0"/>
              </a:rPr>
              <a:t>?</a:t>
            </a:r>
            <a:endParaRPr lang="vi-VN" sz="4000" dirty="0">
              <a:solidFill>
                <a:srgbClr val="663300"/>
              </a:solidFill>
              <a:latin typeface="Amazone" panose="03020702060507090A04" pitchFamily="66" charset="-93"/>
              <a:ea typeface="Slogan" panose="02020500000000000000" pitchFamily="18" charset="-93"/>
              <a:cs typeface="Times New Roman" panose="02020603050405020304" pitchFamily="18" charset="0"/>
            </a:endParaRPr>
          </a:p>
        </p:txBody>
      </p:sp>
      <p:pic>
        <p:nvPicPr>
          <p:cNvPr id="2" name="图片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8703" y="-451331"/>
            <a:ext cx="7392933" cy="5492268"/>
          </a:xfrm>
          <a:prstGeom prst="rect">
            <a:avLst/>
          </a:prstGeom>
        </p:spPr>
      </p:pic>
      <p:pic>
        <p:nvPicPr>
          <p:cNvPr id="52" name="图片 5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5925187" y="7896159"/>
            <a:ext cx="5954795" cy="1566612"/>
          </a:xfrm>
          <a:prstGeom prst="rect">
            <a:avLst/>
          </a:prstGeom>
        </p:spPr>
      </p:pic>
      <p:pic>
        <p:nvPicPr>
          <p:cNvPr id="53" name="图片 52"/>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 t="40714" r="-1340" b="32483"/>
          <a:stretch/>
        </p:blipFill>
        <p:spPr>
          <a:xfrm>
            <a:off x="11872557" y="7890039"/>
            <a:ext cx="5954795" cy="1566612"/>
          </a:xfrm>
          <a:prstGeom prst="rect">
            <a:avLst/>
          </a:prstGeom>
        </p:spPr>
      </p:pic>
      <p:pic>
        <p:nvPicPr>
          <p:cNvPr id="54" name="图片 53"/>
          <p:cNvPicPr>
            <a:picLocks noChangeAspect="1"/>
          </p:cNvPicPr>
          <p:nvPr/>
        </p:nvPicPr>
        <p:blipFill rotWithShape="1">
          <a:blip r:embed="rId7">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33321" y="7926622"/>
            <a:ext cx="5954795" cy="1566612"/>
          </a:xfrm>
          <a:prstGeom prst="rect">
            <a:avLst/>
          </a:prstGeom>
        </p:spPr>
      </p:pic>
      <p:sp>
        <p:nvSpPr>
          <p:cNvPr id="8" name="矩形 1">
            <a:extLst>
              <a:ext uri="{FF2B5EF4-FFF2-40B4-BE49-F238E27FC236}">
                <a16:creationId xmlns:a16="http://schemas.microsoft.com/office/drawing/2014/main" id="{E8F875E5-CDA5-4CB8-BD64-2A1B8B79CE1D}"/>
              </a:ext>
            </a:extLst>
          </p:cNvPr>
          <p:cNvSpPr/>
          <p:nvPr/>
        </p:nvSpPr>
        <p:spPr>
          <a:xfrm>
            <a:off x="1188344" y="1161020"/>
            <a:ext cx="8724518" cy="830997"/>
          </a:xfrm>
          <a:prstGeom prst="rect">
            <a:avLst/>
          </a:prstGeom>
        </p:spPr>
        <p:txBody>
          <a:bodyPr wrap="square">
            <a:spAutoFit/>
          </a:bodyPr>
          <a:lstStyle/>
          <a:p>
            <a:pPr algn="just"/>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Trả</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lời</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câu</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hỏi</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trong</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thời</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gian</a:t>
            </a:r>
            <a:r>
              <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rPr>
              <a:t> 3 </a:t>
            </a:r>
            <a:r>
              <a:rPr lang="en-US" altLang="en-US" sz="4800" b="1" u="sng" dirty="0" err="1">
                <a:solidFill>
                  <a:srgbClr val="00B050"/>
                </a:solidFill>
                <a:latin typeface="Amazone" panose="03020702060507090A04" pitchFamily="66" charset="-93"/>
                <a:ea typeface="SVN-Wednesday" panose="02000603000000000000" pitchFamily="50" charset="0"/>
                <a:cs typeface="Slogan" panose="02020500000000000000" pitchFamily="18" charset="-93"/>
              </a:rPr>
              <a:t>phút</a:t>
            </a:r>
            <a:endParaRPr lang="en-US" altLang="en-US" sz="4800" b="1" u="sng" dirty="0">
              <a:solidFill>
                <a:srgbClr val="00B050"/>
              </a:solidFill>
              <a:latin typeface="Amazone" panose="03020702060507090A04" pitchFamily="66" charset="-93"/>
              <a:ea typeface="SVN-Wednesday" panose="02000603000000000000" pitchFamily="50" charset="0"/>
              <a:cs typeface="Slogan" panose="02020500000000000000" pitchFamily="18" charset="-93"/>
            </a:endParaRPr>
          </a:p>
        </p:txBody>
      </p:sp>
      <p:sp>
        <p:nvSpPr>
          <p:cNvPr id="10" name="TextBox 9">
            <a:extLst>
              <a:ext uri="{FF2B5EF4-FFF2-40B4-BE49-F238E27FC236}">
                <a16:creationId xmlns:a16="http://schemas.microsoft.com/office/drawing/2014/main" id="{2919BFC3-91BD-4898-A572-EA3DC598AFE4}"/>
              </a:ext>
            </a:extLst>
          </p:cNvPr>
          <p:cNvSpPr txBox="1"/>
          <p:nvPr/>
        </p:nvSpPr>
        <p:spPr>
          <a:xfrm>
            <a:off x="2950223" y="4371007"/>
            <a:ext cx="8935278" cy="894540"/>
          </a:xfrm>
          <a:prstGeom prst="rect">
            <a:avLst/>
          </a:prstGeom>
          <a:noFill/>
        </p:spPr>
        <p:txBody>
          <a:bodyPr wrap="square">
            <a:spAutoFit/>
          </a:bodyPr>
          <a:lstStyle/>
          <a:p>
            <a:pPr algn="just">
              <a:lnSpc>
                <a:spcPct val="115000"/>
              </a:lnSpc>
              <a:spcBef>
                <a:spcPts val="300"/>
              </a:spcBef>
              <a:spcAft>
                <a:spcPts val="500"/>
              </a:spcAft>
              <a:tabLst>
                <a:tab pos="8101330" algn="l"/>
              </a:tabLst>
            </a:pPr>
            <a:r>
              <a:rPr lang="vi-VN"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2.</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Năng</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lượng</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được</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cung</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cấp</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từ</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8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đâu</a:t>
            </a:r>
            <a:r>
              <a:rPr lang="en-US" sz="48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a:t>
            </a:r>
            <a:endParaRPr lang="vi-VN" sz="4400" b="0" i="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endParaRPr>
          </a:p>
        </p:txBody>
      </p:sp>
      <p:sp>
        <p:nvSpPr>
          <p:cNvPr id="12" name="TextBox 11">
            <a:extLst>
              <a:ext uri="{FF2B5EF4-FFF2-40B4-BE49-F238E27FC236}">
                <a16:creationId xmlns:a16="http://schemas.microsoft.com/office/drawing/2014/main" id="{322CE195-8858-4394-B867-A3465B174439}"/>
              </a:ext>
            </a:extLst>
          </p:cNvPr>
          <p:cNvSpPr txBox="1"/>
          <p:nvPr/>
        </p:nvSpPr>
        <p:spPr>
          <a:xfrm>
            <a:off x="2883674" y="5138480"/>
            <a:ext cx="11338117" cy="827662"/>
          </a:xfrm>
          <a:prstGeom prst="rect">
            <a:avLst/>
          </a:prstGeom>
          <a:noFill/>
        </p:spPr>
        <p:txBody>
          <a:bodyPr wrap="square">
            <a:spAutoFit/>
          </a:bodyPr>
          <a:lstStyle/>
          <a:p>
            <a:pPr algn="just">
              <a:lnSpc>
                <a:spcPct val="115000"/>
              </a:lnSpc>
              <a:spcBef>
                <a:spcPts val="300"/>
              </a:spcBef>
              <a:spcAft>
                <a:spcPts val="500"/>
              </a:spcAft>
              <a:tabLst>
                <a:tab pos="8101330" algn="l"/>
              </a:tabLst>
            </a:pPr>
            <a:r>
              <a:rPr lang="vi-VN"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3.</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Năng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lượng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dùng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trong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những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trường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hợp</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nào</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a:t>
            </a:r>
            <a:endParaRPr lang="vi-VN" sz="4000" b="0" i="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endParaRPr>
          </a:p>
        </p:txBody>
      </p:sp>
      <p:sp>
        <p:nvSpPr>
          <p:cNvPr id="14" name="TextBox 13">
            <a:extLst>
              <a:ext uri="{FF2B5EF4-FFF2-40B4-BE49-F238E27FC236}">
                <a16:creationId xmlns:a16="http://schemas.microsoft.com/office/drawing/2014/main" id="{DA48768D-1C1A-4B69-965F-88E769D2D089}"/>
              </a:ext>
            </a:extLst>
          </p:cNvPr>
          <p:cNvSpPr txBox="1"/>
          <p:nvPr/>
        </p:nvSpPr>
        <p:spPr>
          <a:xfrm>
            <a:off x="2883673" y="5926417"/>
            <a:ext cx="12169351" cy="827662"/>
          </a:xfrm>
          <a:prstGeom prst="rect">
            <a:avLst/>
          </a:prstGeom>
          <a:noFill/>
        </p:spPr>
        <p:txBody>
          <a:bodyPr wrap="square">
            <a:spAutoFit/>
          </a:bodyPr>
          <a:lstStyle/>
          <a:p>
            <a:pPr algn="just">
              <a:lnSpc>
                <a:spcPct val="115000"/>
              </a:lnSpc>
              <a:spcBef>
                <a:spcPts val="300"/>
              </a:spcBef>
              <a:spcAft>
                <a:spcPts val="500"/>
              </a:spcAft>
              <a:tabLst>
                <a:tab pos="8101330" algn="l"/>
              </a:tabLst>
            </a:pPr>
            <a:r>
              <a:rPr lang="vi-VN"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4.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Kể</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tên</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một</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số</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dạng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năng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lượng</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mà</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em</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 </a:t>
            </a:r>
            <a:r>
              <a:rPr lang="en-US" sz="4400" b="0" i="0" kern="1200" dirty="0" err="1">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biết</a:t>
            </a:r>
            <a:r>
              <a:rPr lang="en-US" sz="4400" b="0" i="0" kern="120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rPr>
              <a:t>?</a:t>
            </a:r>
            <a:endParaRPr lang="vi-VN" sz="4000" b="0" i="0" dirty="0">
              <a:solidFill>
                <a:srgbClr val="663300"/>
              </a:solidFill>
              <a:effectLst/>
              <a:latin typeface="Amazone" panose="03020702060507090A04" pitchFamily="66" charset="-93"/>
              <a:ea typeface="Slogan" panose="02020500000000000000" pitchFamily="18" charset="-93"/>
              <a:cs typeface="Times New Roman" panose="02020603050405020304" pitchFamily="18" charset="0"/>
            </a:endParaRPr>
          </a:p>
        </p:txBody>
      </p:sp>
      <p:pic>
        <p:nvPicPr>
          <p:cNvPr id="3" name="3 phút đếm ngược có nhạc">
            <a:hlinkClick r:id="" action="ppaction://media"/>
            <a:extLst>
              <a:ext uri="{FF2B5EF4-FFF2-40B4-BE49-F238E27FC236}">
                <a16:creationId xmlns:a16="http://schemas.microsoft.com/office/drawing/2014/main" id="{4B4BC894-C965-4130-B0EA-189EB94C78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21307458">
            <a:off x="3481683" y="2411176"/>
            <a:ext cx="2795663" cy="1345413"/>
          </a:xfrm>
          <a:prstGeom prst="rect">
            <a:avLst/>
          </a:prstGeom>
        </p:spPr>
      </p:pic>
    </p:spTree>
    <p:extLst>
      <p:ext uri="{BB962C8B-B14F-4D97-AF65-F5344CB8AC3E}">
        <p14:creationId xmlns:p14="http://schemas.microsoft.com/office/powerpoint/2010/main" val="242007947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nodeType="withEffect">
                                  <p:stCondLst>
                                    <p:cond delay="0"/>
                                  </p:stCondLst>
                                  <p:childTnLst>
                                    <p:animMotion origin="layout" path="M 0.02848 0.00235 L -2.97095E-7 -4.10119E-6 " pathEditMode="relative" rAng="0" ptsTypes="AA">
                                      <p:cBhvr>
                                        <p:cTn id="6" dur="2000" spd="-100000" fill="hold"/>
                                        <p:tgtEl>
                                          <p:spTgt spid="2"/>
                                        </p:tgtEl>
                                        <p:attrNameLst>
                                          <p:attrName>ppt_x</p:attrName>
                                          <p:attrName>ppt_y</p:attrName>
                                        </p:attrNameLst>
                                      </p:cBhvr>
                                      <p:rCtr x="-1429" y="-11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1000" fill="hold"/>
                                        <p:tgtEl>
                                          <p:spTgt spid="51"/>
                                        </p:tgtEl>
                                        <p:attrNameLst>
                                          <p:attrName>ppt_w</p:attrName>
                                        </p:attrNameLst>
                                      </p:cBhvr>
                                      <p:tavLst>
                                        <p:tav tm="0">
                                          <p:val>
                                            <p:fltVal val="0"/>
                                          </p:val>
                                        </p:tav>
                                        <p:tav tm="100000">
                                          <p:val>
                                            <p:strVal val="#ppt_w"/>
                                          </p:val>
                                        </p:tav>
                                      </p:tavLst>
                                    </p:anim>
                                    <p:anim calcmode="lin" valueType="num">
                                      <p:cBhvr>
                                        <p:cTn id="17" dur="1000" fill="hold"/>
                                        <p:tgtEl>
                                          <p:spTgt spid="51"/>
                                        </p:tgtEl>
                                        <p:attrNameLst>
                                          <p:attrName>ppt_h</p:attrName>
                                        </p:attrNameLst>
                                      </p:cBhvr>
                                      <p:tavLst>
                                        <p:tav tm="0">
                                          <p:val>
                                            <p:fltVal val="0"/>
                                          </p:val>
                                        </p:tav>
                                        <p:tav tm="100000">
                                          <p:val>
                                            <p:strVal val="#ppt_h"/>
                                          </p:val>
                                        </p:tav>
                                      </p:tavLst>
                                    </p:anim>
                                    <p:anim calcmode="lin" valueType="num">
                                      <p:cBhvr>
                                        <p:cTn id="18" dur="1000" fill="hold"/>
                                        <p:tgtEl>
                                          <p:spTgt spid="51"/>
                                        </p:tgtEl>
                                        <p:attrNameLst>
                                          <p:attrName>style.rotation</p:attrName>
                                        </p:attrNameLst>
                                      </p:cBhvr>
                                      <p:tavLst>
                                        <p:tav tm="0">
                                          <p:val>
                                            <p:fltVal val="90"/>
                                          </p:val>
                                        </p:tav>
                                        <p:tav tm="100000">
                                          <p:val>
                                            <p:fltVal val="0"/>
                                          </p:val>
                                        </p:tav>
                                      </p:tavLst>
                                    </p:anim>
                                    <p:animEffect transition="in" filter="fade">
                                      <p:cBhvr>
                                        <p:cTn id="19" dur="1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9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3"/>
                </p:tgtEl>
              </p:cMediaNode>
            </p:video>
            <p:seq concurrent="1" nextAc="seek">
              <p:cTn id="49" restart="whenNotActive" fill="hold" evtFilter="cancelBubble" nodeType="interactiveSeq">
                <p:stCondLst>
                  <p:cond evt="onClick" delay="0">
                    <p:tgtEl>
                      <p:spTgt spid="3"/>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3"/>
                                        </p:tgtEl>
                                      </p:cBhvr>
                                    </p:cmd>
                                  </p:childTnLst>
                                </p:cTn>
                              </p:par>
                            </p:childTnLst>
                          </p:cTn>
                        </p:par>
                      </p:childTnLst>
                    </p:cTn>
                  </p:par>
                </p:childTnLst>
              </p:cTn>
              <p:nextCondLst>
                <p:cond evt="onClick" delay="0">
                  <p:tgtEl>
                    <p:spTgt spid="3"/>
                  </p:tgtEl>
                </p:cond>
              </p:nextCondLst>
            </p:seq>
          </p:childTnLst>
        </p:cTn>
      </p:par>
    </p:tnLst>
    <p:bldLst>
      <p:bldP spid="51" grpId="0"/>
      <p:bldP spid="8"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318492" y="-249482"/>
            <a:ext cx="16141301" cy="9725270"/>
          </a:xfrm>
          <a:prstGeom prst="rect">
            <a:avLst/>
          </a:prstGeom>
          <a:noFill/>
          <a:ln w="9525">
            <a:noFill/>
          </a:ln>
        </p:spPr>
      </p:pic>
      <p:sp>
        <p:nvSpPr>
          <p:cNvPr id="5127" name="文本框 5126"/>
          <p:cNvSpPr txBox="1"/>
          <p:nvPr/>
        </p:nvSpPr>
        <p:spPr>
          <a:xfrm>
            <a:off x="2311172" y="3288645"/>
            <a:ext cx="13346634" cy="1323439"/>
          </a:xfrm>
          <a:prstGeom prst="rect">
            <a:avLst/>
          </a:prstGeom>
          <a:noFill/>
          <a:ln w="9525">
            <a:noFill/>
          </a:ln>
        </p:spPr>
        <p:txBody>
          <a:bodyPr wrap="square">
            <a:spAutoFit/>
          </a:bodyPr>
          <a:lstStyle/>
          <a:p>
            <a:pPr lvl="0" defTabSz="1500505">
              <a:spcBef>
                <a:spcPct val="50000"/>
              </a:spcBef>
            </a:pP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Mọi</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hoạt</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động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hằng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ngày</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của</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chúng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ta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đều</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cần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đến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được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lấy</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từ</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dự</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trữ</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thức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ăn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a:t>
            </a:r>
            <a:endParaRPr lang="zh-CN" altLang="en-US" sz="4000" dirty="0">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5128" name="文本框 5127"/>
          <p:cNvSpPr txBox="1"/>
          <p:nvPr/>
        </p:nvSpPr>
        <p:spPr>
          <a:xfrm>
            <a:off x="2104867" y="2054990"/>
            <a:ext cx="12817422" cy="1323439"/>
          </a:xfrm>
          <a:prstGeom prst="rect">
            <a:avLst/>
          </a:prstGeom>
          <a:noFill/>
          <a:ln w="9525">
            <a:noFill/>
          </a:ln>
        </p:spPr>
        <p:txBody>
          <a:bodyPr wrap="square">
            <a:spAutoFit/>
          </a:bodyPr>
          <a:lstStyle/>
          <a:p>
            <a:pPr marL="457200" lvl="0" indent="-457200" defTabSz="1500505">
              <a:spcBef>
                <a:spcPct val="50000"/>
              </a:spcBef>
              <a:buFontTx/>
              <a:buChar char="-"/>
            </a:pP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Chúng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ta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không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nhìn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thấy</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nhưng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có</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thể</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cảm</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nhận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được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tác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dụng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của</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nó</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a:t>
            </a:r>
          </a:p>
        </p:txBody>
      </p:sp>
      <p:sp>
        <p:nvSpPr>
          <p:cNvPr id="5129" name="文本框 5128"/>
          <p:cNvSpPr txBox="1"/>
          <p:nvPr/>
        </p:nvSpPr>
        <p:spPr>
          <a:xfrm>
            <a:off x="2772520" y="1313777"/>
            <a:ext cx="9864725" cy="830997"/>
          </a:xfrm>
          <a:prstGeom prst="rect">
            <a:avLst/>
          </a:prstGeom>
          <a:noFill/>
          <a:ln w="9525">
            <a:noFill/>
          </a:ln>
        </p:spPr>
        <p:txBody>
          <a:bodyPr>
            <a:spAutoFit/>
          </a:bodyPr>
          <a:lstStyle/>
          <a:p>
            <a:pPr lvl="0" defTabSz="1500505">
              <a:spcBef>
                <a:spcPct val="50000"/>
              </a:spcBef>
            </a:pPr>
            <a:r>
              <a:rPr lang="en-US" altLang="zh-CN" sz="4800" b="1" dirty="0">
                <a:solidFill>
                  <a:srgbClr val="FF0000"/>
                </a:solidFill>
                <a:latin typeface="#9Slide03 AmpleSoft Bold" panose="02000000000000000000" pitchFamily="2" charset="-93"/>
                <a:ea typeface="ZapfChancery-Medium" panose="00000400000000000000" pitchFamily="2" charset="-93"/>
                <a:cs typeface="ZapfChancery-Medium" panose="00000400000000000000" pitchFamily="2" charset="-93"/>
              </a:rPr>
              <a:t>I</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8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a:t>
            </a:r>
            <a:endParaRPr lang="zh-CN" altLang="en-US" sz="48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5130" name="文本框 5129"/>
          <p:cNvSpPr txBox="1"/>
          <p:nvPr/>
        </p:nvSpPr>
        <p:spPr>
          <a:xfrm>
            <a:off x="2311172" y="4612084"/>
            <a:ext cx="12611117" cy="1323439"/>
          </a:xfrm>
          <a:prstGeom prst="rect">
            <a:avLst/>
          </a:prstGeom>
          <a:noFill/>
          <a:ln w="9525">
            <a:noFill/>
          </a:ln>
        </p:spPr>
        <p:txBody>
          <a:bodyPr wrap="square">
            <a:spAutoFit/>
          </a:bodyPr>
          <a:lstStyle/>
          <a:p>
            <a:pPr lvl="0" defTabSz="1500505">
              <a:spcBef>
                <a:spcPct val="50000"/>
              </a:spcBef>
            </a:pP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Khi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lắp</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pin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vào</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đèn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pin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và</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bật</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công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tắc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thì</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bóng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đèn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pin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phát</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ra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ánh</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sáng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Ánh</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sáng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được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tạo</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ra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từ</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dự</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trữ</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trong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pin.</a:t>
            </a:r>
            <a:endParaRPr lang="zh-CN" altLang="en-US" sz="4000" dirty="0">
              <a:latin typeface="Amazone" panose="03020702060507090A04" pitchFamily="66" charset="-93"/>
              <a:ea typeface="ZapfChancery-Medium" panose="00000400000000000000" pitchFamily="2" charset="-93"/>
              <a:cs typeface="ZapfChancery-Medium" panose="00000400000000000000" pitchFamily="2" charset="-93"/>
            </a:endParaRPr>
          </a:p>
        </p:txBody>
      </p:sp>
      <p:pic>
        <p:nvPicPr>
          <p:cNvPr id="3" name="Graphic 2" descr="Teacher">
            <a:extLst>
              <a:ext uri="{FF2B5EF4-FFF2-40B4-BE49-F238E27FC236}">
                <a16:creationId xmlns:a16="http://schemas.microsoft.com/office/drawing/2014/main" id="{F4A161AA-D4AB-4F18-92AF-3F93F33566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0431" y="1344461"/>
            <a:ext cx="914400" cy="914400"/>
          </a:xfrm>
          <a:prstGeom prst="rect">
            <a:avLst/>
          </a:prstGeom>
        </p:spPr>
      </p:pic>
      <p:sp>
        <p:nvSpPr>
          <p:cNvPr id="8" name="文本框 5129">
            <a:extLst>
              <a:ext uri="{FF2B5EF4-FFF2-40B4-BE49-F238E27FC236}">
                <a16:creationId xmlns:a16="http://schemas.microsoft.com/office/drawing/2014/main" id="{24E408F6-A1C2-4D48-A45F-8239FEE692E8}"/>
              </a:ext>
            </a:extLst>
          </p:cNvPr>
          <p:cNvSpPr txBox="1"/>
          <p:nvPr/>
        </p:nvSpPr>
        <p:spPr>
          <a:xfrm>
            <a:off x="2437631" y="5950134"/>
            <a:ext cx="9983961" cy="1323439"/>
          </a:xfrm>
          <a:prstGeom prst="rect">
            <a:avLst/>
          </a:prstGeom>
          <a:noFill/>
          <a:ln w="9525">
            <a:noFill/>
          </a:ln>
        </p:spPr>
        <p:txBody>
          <a:bodyPr wrap="square">
            <a:spAutoFit/>
          </a:bodyPr>
          <a:lstStyle/>
          <a:p>
            <a:pPr lvl="0" defTabSz="1500505">
              <a:spcBef>
                <a:spcPct val="50000"/>
              </a:spcBef>
            </a:pP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Cây</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cối</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lớn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lên</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ra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hóa</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kết</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trái</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được</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là</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nhờ</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hấp</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thụ</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mặt</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latin typeface="Amazone" panose="03020702060507090A04" pitchFamily="66" charset="-93"/>
                <a:ea typeface="ZapfChancery-Medium" panose="00000400000000000000" pitchFamily="2" charset="-93"/>
                <a:cs typeface="ZapfChancery-Medium" panose="00000400000000000000" pitchFamily="2" charset="-93"/>
              </a:rPr>
              <a:t>trời</a:t>
            </a:r>
            <a:r>
              <a:rPr lang="en-US" altLang="zh-CN" sz="4000" dirty="0">
                <a:latin typeface="Amazone" panose="03020702060507090A04" pitchFamily="66" charset="-93"/>
                <a:ea typeface="ZapfChancery-Medium" panose="00000400000000000000" pitchFamily="2" charset="-93"/>
                <a:cs typeface="ZapfChancery-Medium" panose="00000400000000000000" pitchFamily="2" charset="-93"/>
              </a:rPr>
              <a:t>.</a:t>
            </a:r>
            <a:endParaRPr lang="zh-CN" altLang="en-US" sz="4000" dirty="0">
              <a:latin typeface="Amazone" panose="03020702060507090A04" pitchFamily="66" charset="-93"/>
              <a:ea typeface="ZapfChancery-Medium" panose="00000400000000000000" pitchFamily="2" charset="-93"/>
              <a:cs typeface="ZapfChancery-Medium" panose="00000400000000000000" pitchFamily="2" charset="-93"/>
            </a:endParaRPr>
          </a:p>
        </p:txBody>
      </p:sp>
      <p:sp>
        <p:nvSpPr>
          <p:cNvPr id="9" name="文本框 5129">
            <a:extLst>
              <a:ext uri="{FF2B5EF4-FFF2-40B4-BE49-F238E27FC236}">
                <a16:creationId xmlns:a16="http://schemas.microsoft.com/office/drawing/2014/main" id="{F92ED692-47E2-4B4E-A527-DF58E98004F7}"/>
              </a:ext>
            </a:extLst>
          </p:cNvPr>
          <p:cNvSpPr txBox="1"/>
          <p:nvPr/>
        </p:nvSpPr>
        <p:spPr>
          <a:xfrm>
            <a:off x="3397161" y="7261792"/>
            <a:ext cx="9983961" cy="707886"/>
          </a:xfrm>
          <a:prstGeom prst="rect">
            <a:avLst/>
          </a:prstGeom>
          <a:noFill/>
          <a:ln w="9525">
            <a:noFill/>
          </a:ln>
        </p:spPr>
        <p:txBody>
          <a:bodyPr wrap="square">
            <a:spAutoFit/>
          </a:bodyPr>
          <a:lstStyle/>
          <a:p>
            <a:pPr lvl="0" defTabSz="1500505">
              <a:spcBef>
                <a:spcPct val="50000"/>
              </a:spcBef>
            </a:pP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Mọi</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biến</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đổi</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trong</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tự</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nhiên</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đều</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cần</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4000"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lượng</a:t>
            </a:r>
            <a:endParaRPr lang="zh-CN" altLang="en-US" sz="4000"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endParaRPr>
          </a:p>
        </p:txBody>
      </p:sp>
      <p:pic>
        <p:nvPicPr>
          <p:cNvPr id="4" name="Graphic 3" descr="Right pointing backhand index">
            <a:extLst>
              <a:ext uri="{FF2B5EF4-FFF2-40B4-BE49-F238E27FC236}">
                <a16:creationId xmlns:a16="http://schemas.microsoft.com/office/drawing/2014/main" id="{2CCC3EB8-AA56-4D72-9630-1CA9B3F03B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8504" y="7169178"/>
            <a:ext cx="914400" cy="914400"/>
          </a:xfrm>
          <a:prstGeom prst="rect">
            <a:avLst/>
          </a:prstGeom>
        </p:spPr>
      </p:pic>
    </p:spTree>
    <p:extLst>
      <p:ext uri="{BB962C8B-B14F-4D97-AF65-F5344CB8AC3E}">
        <p14:creationId xmlns:p14="http://schemas.microsoft.com/office/powerpoint/2010/main" val="327243600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13"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129">
                                            <p:txEl>
                                              <p:pRg st="0" end="0"/>
                                            </p:txEl>
                                          </p:spTgt>
                                        </p:tgtEl>
                                        <p:attrNameLst>
                                          <p:attrName>fill.type</p:attrName>
                                        </p:attrNameLst>
                                      </p:cBhvr>
                                      <p:to>
                                        <p:strVal val="solid"/>
                                      </p:to>
                                    </p:set>
                                  </p:childTnLst>
                                </p:cTn>
                              </p:par>
                            </p:childTnLst>
                          </p:cTn>
                        </p:par>
                        <p:par>
                          <p:cTn id="16" fill="hold">
                            <p:stCondLst>
                              <p:cond delay="15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9"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128">
                                            <p:txEl>
                                              <p:pRg st="0" end="0"/>
                                            </p:txEl>
                                          </p:spTgt>
                                        </p:tgtEl>
                                        <p:attrNameLst>
                                          <p:attrName>fill.type</p:attrName>
                                        </p:attrNameLst>
                                      </p:cBhvr>
                                      <p:to>
                                        <p:strVal val="solid"/>
                                      </p:to>
                                    </p:set>
                                  </p:childTnLst>
                                </p:cTn>
                              </p:par>
                            </p:childTnLst>
                          </p:cTn>
                        </p:par>
                        <p:par>
                          <p:cTn id="22" fill="hold">
                            <p:stCondLst>
                              <p:cond delay="40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5127">
                                            <p:txEl>
                                              <p:pRg st="0" end="0"/>
                                            </p:txEl>
                                          </p:spTgt>
                                        </p:tgtEl>
                                        <p:attrNameLst>
                                          <p:attrName>style.visibility</p:attrName>
                                        </p:attrNameLst>
                                      </p:cBhvr>
                                      <p:to>
                                        <p:strVal val="visible"/>
                                      </p:to>
                                    </p:set>
                                    <p:anim calcmode="discrete" valueType="clr">
                                      <p:cBhvr override="childStyle">
                                        <p:cTn id="25" dur="80"/>
                                        <p:tgtEl>
                                          <p:spTgt spid="51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127">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5127">
                                            <p:txEl>
                                              <p:pRg st="0" end="0"/>
                                            </p:txEl>
                                          </p:spTgt>
                                        </p:tgtEl>
                                        <p:attrNameLst>
                                          <p:attrName>fill.type</p:attrName>
                                        </p:attrNameLst>
                                      </p:cBhvr>
                                      <p:to>
                                        <p:strVal val="solid"/>
                                      </p:to>
                                    </p:set>
                                  </p:childTnLst>
                                </p:cTn>
                              </p:par>
                            </p:childTnLst>
                          </p:cTn>
                        </p:par>
                        <p:par>
                          <p:cTn id="28" fill="hold">
                            <p:stCondLst>
                              <p:cond delay="76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5130">
                                            <p:txEl>
                                              <p:pRg st="0" end="0"/>
                                            </p:txEl>
                                          </p:spTgt>
                                        </p:tgtEl>
                                        <p:attrNameLst>
                                          <p:attrName>style.visibility</p:attrName>
                                        </p:attrNameLst>
                                      </p:cBhvr>
                                      <p:to>
                                        <p:strVal val="visible"/>
                                      </p:to>
                                    </p:set>
                                    <p:anim calcmode="discrete" valueType="clr">
                                      <p:cBhvr override="childStyle">
                                        <p:cTn id="31" dur="80"/>
                                        <p:tgtEl>
                                          <p:spTgt spid="513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130">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5130">
                                            <p:txEl>
                                              <p:pRg st="0" end="0"/>
                                            </p:txEl>
                                          </p:spTgt>
                                        </p:tgtEl>
                                        <p:attrNameLst>
                                          <p:attrName>fill.type</p:attrName>
                                        </p:attrNameLst>
                                      </p:cBhvr>
                                      <p:to>
                                        <p:strVal val="solid"/>
                                      </p:to>
                                    </p:set>
                                  </p:childTnLst>
                                </p:cTn>
                              </p:par>
                            </p:childTnLst>
                          </p:cTn>
                        </p:par>
                        <p:par>
                          <p:cTn id="34" fill="hold">
                            <p:stCondLst>
                              <p:cond delay="1168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16" presetClass="entr" presetSubtype="21"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par>
                          <p:cTn id="43" fill="hold">
                            <p:stCondLst>
                              <p:cond delay="14080"/>
                            </p:stCondLst>
                            <p:childTnLst>
                              <p:par>
                                <p:cTn id="44" presetID="27" presetClass="entr" presetSubtype="0" fill="hold" grpId="0" nodeType="afterEffect">
                                  <p:stCondLst>
                                    <p:cond delay="0"/>
                                  </p:stCondLst>
                                  <p:iterate type="lt">
                                    <p:tmPct val="50000"/>
                                  </p:iterate>
                                  <p:childTnLst>
                                    <p:set>
                                      <p:cBhvr>
                                        <p:cTn id="45"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46"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48" dur="80"/>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build="allAtOnce"/>
      <p:bldP spid="5128" grpId="0" build="allAtOnce"/>
      <p:bldP spid="5129" grpId="0" build="allAtOnce"/>
      <p:bldP spid="5130" grpId="0" build="allAtOnce"/>
      <p:bldP spid="8" grpId="0" build="allAtOnce"/>
      <p:bldP spid="9"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68264"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9" name="TextBox 8">
            <a:extLst>
              <a:ext uri="{FF2B5EF4-FFF2-40B4-BE49-F238E27FC236}">
                <a16:creationId xmlns:a16="http://schemas.microsoft.com/office/drawing/2014/main" id="{776C1E26-2906-4C14-B783-02591112AD34}"/>
              </a:ext>
            </a:extLst>
          </p:cNvPr>
          <p:cNvSpPr txBox="1"/>
          <p:nvPr/>
        </p:nvSpPr>
        <p:spPr>
          <a:xfrm rot="19262744">
            <a:off x="1375413" y="2539898"/>
            <a:ext cx="3514292" cy="1200329"/>
          </a:xfrm>
          <a:prstGeom prst="rect">
            <a:avLst/>
          </a:prstGeom>
          <a:noFill/>
        </p:spPr>
        <p:txBody>
          <a:bodyPr wrap="square" rtlCol="0">
            <a:spAutoFit/>
          </a:bodyPr>
          <a:lstStyle/>
          <a:p>
            <a:pPr algn="ctr"/>
            <a:r>
              <a:rPr lang="vi-VN" sz="7200" b="1" i="0" dirty="0">
                <a:solidFill>
                  <a:srgbClr val="00B050"/>
                </a:solidFill>
                <a:effectLst>
                  <a:outerShdw blurRad="38100" dist="38100" dir="2700000" algn="tl">
                    <a:srgbClr val="000000">
                      <a:alpha val="43137"/>
                    </a:srgbClr>
                  </a:outerShdw>
                </a:effectLst>
                <a:latin typeface="Amazone" panose="03020702060507090A04" pitchFamily="66" charset="-93"/>
                <a:ea typeface="SVN-Wednesday" panose="02000603000000000000" pitchFamily="50" charset="0"/>
                <a:cs typeface="Times New Roman" panose="02020603050405020304" pitchFamily="18" charset="0"/>
              </a:rPr>
              <a:t>Vận dụng</a:t>
            </a:r>
            <a:endParaRPr lang="vi-VN" sz="7200" b="1" dirty="0">
              <a:solidFill>
                <a:srgbClr val="00B050"/>
              </a:solidFill>
              <a:effectLst>
                <a:outerShdw blurRad="38100" dist="38100" dir="2700000" algn="tl">
                  <a:srgbClr val="000000">
                    <a:alpha val="43137"/>
                  </a:srgbClr>
                </a:outerShdw>
              </a:effectLst>
              <a:latin typeface="Amazone" panose="03020702060507090A04" pitchFamily="66" charset="-93"/>
              <a:ea typeface="SVN-Wednesday" panose="02000603000000000000" pitchFamily="50" charset="0"/>
              <a:cs typeface="Times New Roman" panose="02020603050405020304" pitchFamily="18" charset="0"/>
            </a:endParaRPr>
          </a:p>
        </p:txBody>
      </p:sp>
      <p:sp>
        <p:nvSpPr>
          <p:cNvPr id="10" name="TextBox 9">
            <a:extLst>
              <a:ext uri="{FF2B5EF4-FFF2-40B4-BE49-F238E27FC236}">
                <a16:creationId xmlns:a16="http://schemas.microsoft.com/office/drawing/2014/main" id="{42104C00-48B0-4256-99B9-E9F8A8B97E1D}"/>
              </a:ext>
            </a:extLst>
          </p:cNvPr>
          <p:cNvSpPr txBox="1"/>
          <p:nvPr/>
        </p:nvSpPr>
        <p:spPr>
          <a:xfrm>
            <a:off x="3996656" y="4150191"/>
            <a:ext cx="9649072" cy="1938992"/>
          </a:xfrm>
          <a:prstGeom prst="rect">
            <a:avLst/>
          </a:prstGeom>
          <a:noFill/>
        </p:spPr>
        <p:txBody>
          <a:bodyPr wrap="square" rtlCol="0">
            <a:spAutoFit/>
          </a:bodyPr>
          <a:lstStyle/>
          <a:p>
            <a:pPr algn="ctr"/>
            <a:r>
              <a:rPr lang="vi-VN" sz="4000" dirty="0">
                <a:solidFill>
                  <a:srgbClr val="333333"/>
                </a:solidFill>
                <a:latin typeface="Amazone" panose="03020702060507090A04" pitchFamily="66" charset="-93"/>
                <a:cs typeface="Times New Roman" panose="02020603050405020304" pitchFamily="18" charset="0"/>
              </a:rPr>
              <a:t>Nếu không có năng lượng của thức ăn, của pin, năng lượng ánh sáng mặt trời thì những hiện tượng nêu trên có xảy ra hay không?</a:t>
            </a:r>
            <a:endParaRPr lang="vi-VN" sz="4000" dirty="0">
              <a:latin typeface="Amazone" panose="03020702060507090A04" pitchFamily="66" charset="-93"/>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33800" name="图片 33799" descr="1-25"/>
          <p:cNvPicPr>
            <a:picLocks noChangeAspect="1"/>
          </p:cNvPicPr>
          <p:nvPr/>
        </p:nvPicPr>
        <p:blipFill>
          <a:blip r:embed="rId5"/>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6"/>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5"/>
          <a:stretch>
            <a:fillRect/>
          </a:stretch>
        </p:blipFill>
        <p:spPr>
          <a:xfrm>
            <a:off x="9240838" y="2073275"/>
            <a:ext cx="7356475" cy="7246938"/>
          </a:xfrm>
          <a:prstGeom prst="rect">
            <a:avLst/>
          </a:prstGeom>
          <a:noFill/>
          <a:ln w="9525">
            <a:noFill/>
          </a:ln>
        </p:spPr>
      </p:pic>
      <p:sp>
        <p:nvSpPr>
          <p:cNvPr id="2" name="矩形 1"/>
          <p:cNvSpPr/>
          <p:nvPr/>
        </p:nvSpPr>
        <p:spPr>
          <a:xfrm>
            <a:off x="1927439" y="1288445"/>
            <a:ext cx="1674689" cy="1569660"/>
          </a:xfrm>
          <a:prstGeom prst="rect">
            <a:avLst/>
          </a:prstGeom>
        </p:spPr>
        <p:txBody>
          <a:bodyPr wrap="square">
            <a:spAutoFit/>
          </a:bodyPr>
          <a:lstStyle/>
          <a:p>
            <a:pPr defTabSz="1500505">
              <a:spcBef>
                <a:spcPct val="50000"/>
              </a:spcBef>
            </a:pPr>
            <a:r>
              <a:rPr lang="vi-VN" altLang="zh-CN" sz="9600" b="1" dirty="0">
                <a:solidFill>
                  <a:srgbClr val="FF0000"/>
                </a:solidFill>
                <a:latin typeface="#9Slide03 AmpleSoft Bold" panose="02000000000000000000" pitchFamily="2" charset="-93"/>
              </a:rPr>
              <a:t>II.</a:t>
            </a:r>
            <a:endParaRPr lang="zh-CN" altLang="en-US" sz="9600" b="1" dirty="0">
              <a:solidFill>
                <a:srgbClr val="FF0000"/>
              </a:solidFill>
              <a:latin typeface="#9Slide03 AmpleSoft Bold" panose="02000000000000000000" pitchFamily="2" charset="-93"/>
            </a:endParaRPr>
          </a:p>
        </p:txBody>
      </p:sp>
      <p:sp>
        <p:nvSpPr>
          <p:cNvPr id="3" name="矩形 2"/>
          <p:cNvSpPr/>
          <p:nvPr/>
        </p:nvSpPr>
        <p:spPr>
          <a:xfrm>
            <a:off x="5434193" y="2073275"/>
            <a:ext cx="2538785" cy="2308324"/>
          </a:xfrm>
          <a:prstGeom prst="rect">
            <a:avLst/>
          </a:prstGeom>
        </p:spPr>
        <p:txBody>
          <a:bodyPr wrap="square">
            <a:spAutoFit/>
          </a:bodyPr>
          <a:lstStyle/>
          <a:p>
            <a:pPr algn="ctr" defTabSz="1500505">
              <a:spcBef>
                <a:spcPct val="50000"/>
              </a:spcBef>
            </a:pPr>
            <a:r>
              <a:rPr lang="vi-VN" altLang="zh-CN" sz="7200" b="1" dirty="0">
                <a:solidFill>
                  <a:srgbClr val="FF0000"/>
                </a:solidFill>
                <a:latin typeface="Amazone" panose="03020702060507090A04" pitchFamily="66" charset="-93"/>
              </a:rPr>
              <a:t>Năng lượng</a:t>
            </a:r>
            <a:endParaRPr lang="zh-CN" altLang="en-US" sz="7200" b="1" dirty="0">
              <a:solidFill>
                <a:srgbClr val="FF0000"/>
              </a:solidFill>
              <a:latin typeface="Amazone" panose="03020702060507090A04" pitchFamily="66" charset="-93"/>
            </a:endParaRPr>
          </a:p>
        </p:txBody>
      </p:sp>
      <p:sp>
        <p:nvSpPr>
          <p:cNvPr id="4" name="矩形 3"/>
          <p:cNvSpPr/>
          <p:nvPr/>
        </p:nvSpPr>
        <p:spPr>
          <a:xfrm>
            <a:off x="11201922" y="3403600"/>
            <a:ext cx="3447007" cy="4524315"/>
          </a:xfrm>
          <a:prstGeom prst="rect">
            <a:avLst/>
          </a:prstGeom>
        </p:spPr>
        <p:txBody>
          <a:bodyPr wrap="square">
            <a:spAutoFit/>
          </a:bodyPr>
          <a:lstStyle/>
          <a:p>
            <a:pPr algn="ctr" defTabSz="1500505">
              <a:spcBef>
                <a:spcPct val="50000"/>
              </a:spcBef>
            </a:pPr>
            <a:r>
              <a:rPr lang="vi-VN" altLang="zh-CN" sz="9600" b="1" dirty="0">
                <a:solidFill>
                  <a:srgbClr val="FF0000"/>
                </a:solidFill>
                <a:latin typeface="Amazone" panose="03020702060507090A04" pitchFamily="66" charset="-93"/>
              </a:rPr>
              <a:t>Tác dụng lực</a:t>
            </a:r>
            <a:endParaRPr lang="zh-CN" altLang="en-US" sz="9600" b="1" dirty="0">
              <a:solidFill>
                <a:srgbClr val="FF0000"/>
              </a:solidFill>
              <a:latin typeface="Amazone" panose="03020702060507090A04" pitchFamily="66" charset="-93"/>
            </a:endParaRPr>
          </a:p>
        </p:txBody>
      </p:sp>
      <p:sp>
        <p:nvSpPr>
          <p:cNvPr id="10" name="矩形 1">
            <a:extLst>
              <a:ext uri="{FF2B5EF4-FFF2-40B4-BE49-F238E27FC236}">
                <a16:creationId xmlns:a16="http://schemas.microsoft.com/office/drawing/2014/main" id="{70875DA7-52D2-4A96-A80F-D059ACEF0781}"/>
              </a:ext>
            </a:extLst>
          </p:cNvPr>
          <p:cNvSpPr/>
          <p:nvPr/>
        </p:nvSpPr>
        <p:spPr>
          <a:xfrm>
            <a:off x="8673368" y="3387725"/>
            <a:ext cx="1674689" cy="1569660"/>
          </a:xfrm>
          <a:prstGeom prst="rect">
            <a:avLst/>
          </a:prstGeom>
        </p:spPr>
        <p:txBody>
          <a:bodyPr wrap="square">
            <a:spAutoFit/>
          </a:bodyPr>
          <a:lstStyle/>
          <a:p>
            <a:pPr defTabSz="1500505">
              <a:spcBef>
                <a:spcPct val="50000"/>
              </a:spcBef>
            </a:pPr>
            <a:r>
              <a:rPr lang="vi-VN" altLang="zh-CN" sz="9600" b="1" dirty="0">
                <a:solidFill>
                  <a:srgbClr val="FF0000"/>
                </a:solidFill>
                <a:latin typeface="Amazone" panose="03020702060507090A04" pitchFamily="66" charset="-93"/>
              </a:rPr>
              <a:t>&amp;</a:t>
            </a:r>
            <a:endParaRPr lang="zh-CN" altLang="en-US" sz="9600" b="1" dirty="0">
              <a:solidFill>
                <a:srgbClr val="FF0000"/>
              </a:solidFill>
              <a:latin typeface="Amazone" panose="03020702060507090A04" pitchFamily="66" charset="-93"/>
            </a:endParaRPr>
          </a:p>
        </p:txBody>
      </p:sp>
    </p:spTree>
    <p:extLst>
      <p:ext uri="{BB962C8B-B14F-4D97-AF65-F5344CB8AC3E}">
        <p14:creationId xmlns:p14="http://schemas.microsoft.com/office/powerpoint/2010/main" val="12090375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1"/>
                                        </p:tgtEl>
                                        <p:attrNameLst>
                                          <p:attrName>style.visibility</p:attrName>
                                        </p:attrNameLst>
                                      </p:cBhvr>
                                      <p:to>
                                        <p:strVal val="visible"/>
                                      </p:to>
                                    </p:set>
                                    <p:anim calcmode="lin" valueType="num">
                                      <p:cBhvr>
                                        <p:cTn id="14" dur="1000" fill="hold"/>
                                        <p:tgtEl>
                                          <p:spTgt spid="33801"/>
                                        </p:tgtEl>
                                        <p:attrNameLst>
                                          <p:attrName>ppt_w</p:attrName>
                                        </p:attrNameLst>
                                      </p:cBhvr>
                                      <p:tavLst>
                                        <p:tav tm="0">
                                          <p:val>
                                            <p:fltVal val="0"/>
                                          </p:val>
                                        </p:tav>
                                        <p:tav tm="100000">
                                          <p:val>
                                            <p:strVal val="#ppt_w"/>
                                          </p:val>
                                        </p:tav>
                                      </p:tavLst>
                                    </p:anim>
                                    <p:anim calcmode="lin" valueType="num">
                                      <p:cBhvr>
                                        <p:cTn id="15" dur="1000" fill="hold"/>
                                        <p:tgtEl>
                                          <p:spTgt spid="33801"/>
                                        </p:tgtEl>
                                        <p:attrNameLst>
                                          <p:attrName>ppt_h</p:attrName>
                                        </p:attrNameLst>
                                      </p:cBhvr>
                                      <p:tavLst>
                                        <p:tav tm="0">
                                          <p:val>
                                            <p:fltVal val="0"/>
                                          </p:val>
                                        </p:tav>
                                        <p:tav tm="100000">
                                          <p:val>
                                            <p:strVal val="#ppt_h"/>
                                          </p:val>
                                        </p:tav>
                                      </p:tavLst>
                                    </p:anim>
                                    <p:anim calcmode="lin" valueType="num">
                                      <p:cBhvr>
                                        <p:cTn id="16"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0"/>
                                        </p:tgtEl>
                                        <p:attrNameLst>
                                          <p:attrName>style.visibility</p:attrName>
                                        </p:attrNameLst>
                                      </p:cBhvr>
                                      <p:to>
                                        <p:strVal val="visible"/>
                                      </p:to>
                                    </p:set>
                                    <p:anim calcmode="lin" valueType="num">
                                      <p:cBhvr>
                                        <p:cTn id="21" dur="1000" fill="hold"/>
                                        <p:tgtEl>
                                          <p:spTgt spid="33800"/>
                                        </p:tgtEl>
                                        <p:attrNameLst>
                                          <p:attrName>ppt_w</p:attrName>
                                        </p:attrNameLst>
                                      </p:cBhvr>
                                      <p:tavLst>
                                        <p:tav tm="0">
                                          <p:val>
                                            <p:fltVal val="0"/>
                                          </p:val>
                                        </p:tav>
                                        <p:tav tm="100000">
                                          <p:val>
                                            <p:strVal val="#ppt_w"/>
                                          </p:val>
                                        </p:tav>
                                      </p:tavLst>
                                    </p:anim>
                                    <p:anim calcmode="lin" valueType="num">
                                      <p:cBhvr>
                                        <p:cTn id="22" dur="1000" fill="hold"/>
                                        <p:tgtEl>
                                          <p:spTgt spid="33800"/>
                                        </p:tgtEl>
                                        <p:attrNameLst>
                                          <p:attrName>ppt_h</p:attrName>
                                        </p:attrNameLst>
                                      </p:cBhvr>
                                      <p:tavLst>
                                        <p:tav tm="0">
                                          <p:val>
                                            <p:fltVal val="0"/>
                                          </p:val>
                                        </p:tav>
                                        <p:tav tm="100000">
                                          <p:val>
                                            <p:strVal val="#ppt_h"/>
                                          </p:val>
                                        </p:tav>
                                      </p:tavLst>
                                    </p:anim>
                                    <p:anim calcmode="lin" valueType="num">
                                      <p:cBhvr>
                                        <p:cTn id="23"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nodeType="afterEffect">
                                  <p:stCondLst>
                                    <p:cond delay="0"/>
                                  </p:stCondLst>
                                  <p:childTnLst>
                                    <p:set>
                                      <p:cBhvr>
                                        <p:cTn id="27" dur="1" fill="hold">
                                          <p:stCondLst>
                                            <p:cond delay="0"/>
                                          </p:stCondLst>
                                        </p:cTn>
                                        <p:tgtEl>
                                          <p:spTgt spid="33802"/>
                                        </p:tgtEl>
                                        <p:attrNameLst>
                                          <p:attrName>style.visibility</p:attrName>
                                        </p:attrNameLst>
                                      </p:cBhvr>
                                      <p:to>
                                        <p:strVal val="visible"/>
                                      </p:to>
                                    </p:set>
                                    <p:anim calcmode="lin" valueType="num">
                                      <p:cBhvr>
                                        <p:cTn id="28" dur="1000" fill="hold"/>
                                        <p:tgtEl>
                                          <p:spTgt spid="33802"/>
                                        </p:tgtEl>
                                        <p:attrNameLst>
                                          <p:attrName>ppt_w</p:attrName>
                                        </p:attrNameLst>
                                      </p:cBhvr>
                                      <p:tavLst>
                                        <p:tav tm="0">
                                          <p:val>
                                            <p:fltVal val="0"/>
                                          </p:val>
                                        </p:tav>
                                        <p:tav tm="100000">
                                          <p:val>
                                            <p:strVal val="#ppt_w"/>
                                          </p:val>
                                        </p:tav>
                                      </p:tavLst>
                                    </p:anim>
                                    <p:anim calcmode="lin" valueType="num">
                                      <p:cBhvr>
                                        <p:cTn id="29" dur="1000" fill="hold"/>
                                        <p:tgtEl>
                                          <p:spTgt spid="33802"/>
                                        </p:tgtEl>
                                        <p:attrNameLst>
                                          <p:attrName>ppt_h</p:attrName>
                                        </p:attrNameLst>
                                      </p:cBhvr>
                                      <p:tavLst>
                                        <p:tav tm="0">
                                          <p:val>
                                            <p:fltVal val="0"/>
                                          </p:val>
                                        </p:tav>
                                        <p:tav tm="100000">
                                          <p:val>
                                            <p:strVal val="#ppt_h"/>
                                          </p:val>
                                        </p:tav>
                                      </p:tavLst>
                                    </p:anim>
                                    <p:anim calcmode="lin" valueType="num">
                                      <p:cBhvr>
                                        <p:cTn id="30"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33798"/>
                                        </p:tgtEl>
                                        <p:attrNameLst>
                                          <p:attrName>style.visibility</p:attrName>
                                        </p:attrNameLst>
                                      </p:cBhvr>
                                      <p:to>
                                        <p:strVal val="visible"/>
                                      </p:to>
                                    </p:set>
                                    <p:animEffect transition="in" filter="fade">
                                      <p:cBhvr>
                                        <p:cTn id="35" dur="1000"/>
                                        <p:tgtEl>
                                          <p:spTgt spid="33798"/>
                                        </p:tgtEl>
                                      </p:cBhvr>
                                    </p:animEffect>
                                    <p:anim calcmode="lin" valueType="num">
                                      <p:cBhvr>
                                        <p:cTn id="36" dur="1000" fill="hold"/>
                                        <p:tgtEl>
                                          <p:spTgt spid="33798"/>
                                        </p:tgtEl>
                                        <p:attrNameLst>
                                          <p:attrName>ppt_x</p:attrName>
                                        </p:attrNameLst>
                                      </p:cBhvr>
                                      <p:tavLst>
                                        <p:tav tm="0">
                                          <p:val>
                                            <p:strVal val="#ppt_x"/>
                                          </p:val>
                                        </p:tav>
                                        <p:tav tm="100000">
                                          <p:val>
                                            <p:strVal val="#ppt_x"/>
                                          </p:val>
                                        </p:tav>
                                      </p:tavLst>
                                    </p:anim>
                                    <p:anim calcmode="lin" valueType="num">
                                      <p:cBhvr>
                                        <p:cTn id="37" dur="10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fltVal val="0"/>
                                          </p:val>
                                        </p:tav>
                                        <p:tav tm="100000">
                                          <p:val>
                                            <p:strVal val="#ppt_w"/>
                                          </p:val>
                                        </p:tav>
                                      </p:tavLst>
                                    </p:anim>
                                    <p:anim calcmode="lin" valueType="num">
                                      <p:cBhvr>
                                        <p:cTn id="55" dur="1000" fill="hold"/>
                                        <p:tgtEl>
                                          <p:spTgt spid="4"/>
                                        </p:tgtEl>
                                        <p:attrNameLst>
                                          <p:attrName>ppt_h</p:attrName>
                                        </p:attrNameLst>
                                      </p:cBhvr>
                                      <p:tavLst>
                                        <p:tav tm="0">
                                          <p:val>
                                            <p:fltVal val="0"/>
                                          </p:val>
                                        </p:tav>
                                        <p:tav tm="100000">
                                          <p:val>
                                            <p:strVal val="#ppt_h"/>
                                          </p:val>
                                        </p:tav>
                                      </p:tavLst>
                                    </p:anim>
                                    <p:anim calcmode="lin" valueType="num">
                                      <p:cBhvr>
                                        <p:cTn id="56" dur="1000" fill="hold"/>
                                        <p:tgtEl>
                                          <p:spTgt spid="4"/>
                                        </p:tgtEl>
                                        <p:attrNameLst>
                                          <p:attrName>style.rotation</p:attrName>
                                        </p:attrNameLst>
                                      </p:cBhvr>
                                      <p:tavLst>
                                        <p:tav tm="0">
                                          <p:val>
                                            <p:fltVal val="90"/>
                                          </p:val>
                                        </p:tav>
                                        <p:tav tm="100000">
                                          <p:val>
                                            <p:fltVal val="0"/>
                                          </p:val>
                                        </p:tav>
                                      </p:tavLst>
                                    </p:anim>
                                    <p:animEffect transition="in" filter="fade">
                                      <p:cBhvr>
                                        <p:cTn id="57" dur="1000"/>
                                        <p:tgtEl>
                                          <p:spTgt spid="4"/>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1000" fill="hold"/>
                                        <p:tgtEl>
                                          <p:spTgt spid="10"/>
                                        </p:tgtEl>
                                        <p:attrNameLst>
                                          <p:attrName>ppt_w</p:attrName>
                                        </p:attrNameLst>
                                      </p:cBhvr>
                                      <p:tavLst>
                                        <p:tav tm="0">
                                          <p:val>
                                            <p:fltVal val="0"/>
                                          </p:val>
                                        </p:tav>
                                        <p:tav tm="100000">
                                          <p:val>
                                            <p:strVal val="#ppt_w"/>
                                          </p:val>
                                        </p:tav>
                                      </p:tavLst>
                                    </p:anim>
                                    <p:anim calcmode="lin" valueType="num">
                                      <p:cBhvr>
                                        <p:cTn id="61" dur="1000" fill="hold"/>
                                        <p:tgtEl>
                                          <p:spTgt spid="10"/>
                                        </p:tgtEl>
                                        <p:attrNameLst>
                                          <p:attrName>ppt_h</p:attrName>
                                        </p:attrNameLst>
                                      </p:cBhvr>
                                      <p:tavLst>
                                        <p:tav tm="0">
                                          <p:val>
                                            <p:fltVal val="0"/>
                                          </p:val>
                                        </p:tav>
                                        <p:tav tm="100000">
                                          <p:val>
                                            <p:strVal val="#ppt_h"/>
                                          </p:val>
                                        </p:tav>
                                      </p:tavLst>
                                    </p:anim>
                                    <p:anim calcmode="lin" valueType="num">
                                      <p:cBhvr>
                                        <p:cTn id="62" dur="1000" fill="hold"/>
                                        <p:tgtEl>
                                          <p:spTgt spid="10"/>
                                        </p:tgtEl>
                                        <p:attrNameLst>
                                          <p:attrName>style.rotation</p:attrName>
                                        </p:attrNameLst>
                                      </p:cBhvr>
                                      <p:tavLst>
                                        <p:tav tm="0">
                                          <p:val>
                                            <p:fltVal val="90"/>
                                          </p:val>
                                        </p:tav>
                                        <p:tav tm="100000">
                                          <p:val>
                                            <p:fltVal val="0"/>
                                          </p:val>
                                        </p:tav>
                                      </p:tavLst>
                                    </p:anim>
                                    <p:animEffect transition="in" filter="fade">
                                      <p:cBhvr>
                                        <p:cTn id="6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414125" y="509746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620392" y="1712913"/>
            <a:ext cx="14708188" cy="4164012"/>
          </a:xfrm>
          <a:prstGeom prst="rect">
            <a:avLst/>
          </a:prstGeom>
          <a:noFill/>
          <a:ln w="9525">
            <a:noFill/>
          </a:ln>
        </p:spPr>
      </p:pic>
      <p:pic>
        <p:nvPicPr>
          <p:cNvPr id="9" name="Picture 8">
            <a:extLst>
              <a:ext uri="{FF2B5EF4-FFF2-40B4-BE49-F238E27FC236}">
                <a16:creationId xmlns:a16="http://schemas.microsoft.com/office/drawing/2014/main" id="{38880535-DEB8-43F1-918C-F027C2796C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0452" y="2086224"/>
            <a:ext cx="2496364" cy="3011239"/>
          </a:xfrm>
          <a:prstGeom prst="rect">
            <a:avLst/>
          </a:prstGeom>
        </p:spPr>
      </p:pic>
      <p:pic>
        <p:nvPicPr>
          <p:cNvPr id="11" name="Picture 10">
            <a:extLst>
              <a:ext uri="{FF2B5EF4-FFF2-40B4-BE49-F238E27FC236}">
                <a16:creationId xmlns:a16="http://schemas.microsoft.com/office/drawing/2014/main" id="{14D1B0EE-EC53-46E3-9C47-6500015F5695}"/>
              </a:ext>
            </a:extLst>
          </p:cNvPr>
          <p:cNvPicPr>
            <a:picLocks noChangeAspect="1"/>
          </p:cNvPicPr>
          <p:nvPr/>
        </p:nvPicPr>
        <p:blipFill rotWithShape="1">
          <a:blip r:embed="rId7">
            <a:extLst>
              <a:ext uri="{28A0092B-C50C-407E-A947-70E740481C1C}">
                <a14:useLocalDpi xmlns:a14="http://schemas.microsoft.com/office/drawing/2010/main" val="0"/>
              </a:ext>
            </a:extLst>
          </a:blip>
          <a:srcRect b="32990"/>
          <a:stretch/>
        </p:blipFill>
        <p:spPr>
          <a:xfrm>
            <a:off x="7093720" y="2289621"/>
            <a:ext cx="4031728" cy="2807842"/>
          </a:xfrm>
          <a:prstGeom prst="rect">
            <a:avLst/>
          </a:prstGeom>
        </p:spPr>
      </p:pic>
      <p:pic>
        <p:nvPicPr>
          <p:cNvPr id="13" name="Picture 12">
            <a:extLst>
              <a:ext uri="{FF2B5EF4-FFF2-40B4-BE49-F238E27FC236}">
                <a16:creationId xmlns:a16="http://schemas.microsoft.com/office/drawing/2014/main" id="{2E4BA408-A53A-498A-9BC0-2D2E7E59F278}"/>
              </a:ext>
            </a:extLst>
          </p:cNvPr>
          <p:cNvPicPr>
            <a:picLocks noChangeAspect="1"/>
          </p:cNvPicPr>
          <p:nvPr/>
        </p:nvPicPr>
        <p:blipFill rotWithShape="1">
          <a:blip r:embed="rId8">
            <a:extLst>
              <a:ext uri="{28A0092B-C50C-407E-A947-70E740481C1C}">
                <a14:useLocalDpi xmlns:a14="http://schemas.microsoft.com/office/drawing/2010/main" val="0"/>
              </a:ext>
            </a:extLst>
          </a:blip>
          <a:srcRect l="27889"/>
          <a:stretch/>
        </p:blipFill>
        <p:spPr>
          <a:xfrm>
            <a:off x="11855450" y="2289621"/>
            <a:ext cx="4121150" cy="28803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0-#ppt_w/2"/>
                                          </p:val>
                                        </p:tav>
                                        <p:tav tm="100000">
                                          <p:val>
                                            <p:strVal val="#ppt_x"/>
                                          </p:val>
                                        </p:tav>
                                      </p:tavLst>
                                    </p:anim>
                                    <p:anim calcmode="lin" valueType="num">
                                      <p:cBhvr additive="base">
                                        <p:cTn id="8" dur="500" fill="hold"/>
                                        <p:tgtEl>
                                          <p:spTgt spid="409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arn(inHorizontal)">
                                      <p:cBhvr>
                                        <p:cTn id="12" dur="500"/>
                                        <p:tgtEl>
                                          <p:spTgt spid="40967"/>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40965"/>
                                        </p:tgtEl>
                                        <p:attrNameLst>
                                          <p:attrName>style.visibility</p:attrName>
                                        </p:attrNameLst>
                                      </p:cBhvr>
                                      <p:to>
                                        <p:strVal val="visible"/>
                                      </p:to>
                                    </p:set>
                                    <p:anim calcmode="lin" valueType="num">
                                      <p:cBhvr>
                                        <p:cTn id="16" dur="1000" fill="hold"/>
                                        <p:tgtEl>
                                          <p:spTgt spid="40965"/>
                                        </p:tgtEl>
                                        <p:attrNameLst>
                                          <p:attrName>ppt_w</p:attrName>
                                        </p:attrNameLst>
                                      </p:cBhvr>
                                      <p:tavLst>
                                        <p:tav tm="0">
                                          <p:val>
                                            <p:fltVal val="0"/>
                                          </p:val>
                                        </p:tav>
                                        <p:tav tm="100000">
                                          <p:val>
                                            <p:strVal val="#ppt_w"/>
                                          </p:val>
                                        </p:tav>
                                      </p:tavLst>
                                    </p:anim>
                                    <p:anim calcmode="lin" valueType="num">
                                      <p:cBhvr>
                                        <p:cTn id="17" dur="1000" fill="hold"/>
                                        <p:tgtEl>
                                          <p:spTgt spid="40965"/>
                                        </p:tgtEl>
                                        <p:attrNameLst>
                                          <p:attrName>ppt_h</p:attrName>
                                        </p:attrNameLst>
                                      </p:cBhvr>
                                      <p:tavLst>
                                        <p:tav tm="0">
                                          <p:val>
                                            <p:fltVal val="0"/>
                                          </p:val>
                                        </p:tav>
                                        <p:tav tm="100000">
                                          <p:val>
                                            <p:strVal val="#ppt_h"/>
                                          </p:val>
                                        </p:tav>
                                      </p:tavLst>
                                    </p:anim>
                                    <p:anim calcmode="lin" valueType="num">
                                      <p:cBhvr>
                                        <p:cTn id="18"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graphicFrame>
        <p:nvGraphicFramePr>
          <p:cNvPr id="3" name="Table 2">
            <a:extLst>
              <a:ext uri="{FF2B5EF4-FFF2-40B4-BE49-F238E27FC236}">
                <a16:creationId xmlns:a16="http://schemas.microsoft.com/office/drawing/2014/main" id="{DDF9331B-B59F-4A0F-8F74-9283EDE3D33F}"/>
              </a:ext>
            </a:extLst>
          </p:cNvPr>
          <p:cNvGraphicFramePr>
            <a:graphicFrameLocks noGrp="1"/>
          </p:cNvGraphicFramePr>
          <p:nvPr>
            <p:extLst>
              <p:ext uri="{D42A27DB-BD31-4B8C-83A1-F6EECF244321}">
                <p14:modId xmlns:p14="http://schemas.microsoft.com/office/powerpoint/2010/main" val="758090450"/>
              </p:ext>
            </p:extLst>
          </p:nvPr>
        </p:nvGraphicFramePr>
        <p:xfrm>
          <a:off x="2412480" y="2217614"/>
          <a:ext cx="12889432" cy="5251577"/>
        </p:xfrm>
        <a:graphic>
          <a:graphicData uri="http://schemas.openxmlformats.org/drawingml/2006/table">
            <a:tbl>
              <a:tblPr>
                <a:tableStyleId>{E8B1032C-EA38-4F05-BA0D-38AFFFC7BED3}</a:tableStyleId>
              </a:tblPr>
              <a:tblGrid>
                <a:gridCol w="1895146">
                  <a:extLst>
                    <a:ext uri="{9D8B030D-6E8A-4147-A177-3AD203B41FA5}">
                      <a16:colId xmlns:a16="http://schemas.microsoft.com/office/drawing/2014/main" val="1681419439"/>
                    </a:ext>
                  </a:extLst>
                </a:gridCol>
                <a:gridCol w="8071917">
                  <a:extLst>
                    <a:ext uri="{9D8B030D-6E8A-4147-A177-3AD203B41FA5}">
                      <a16:colId xmlns:a16="http://schemas.microsoft.com/office/drawing/2014/main" val="2049553833"/>
                    </a:ext>
                  </a:extLst>
                </a:gridCol>
                <a:gridCol w="2922369">
                  <a:extLst>
                    <a:ext uri="{9D8B030D-6E8A-4147-A177-3AD203B41FA5}">
                      <a16:colId xmlns:a16="http://schemas.microsoft.com/office/drawing/2014/main" val="3662903145"/>
                    </a:ext>
                  </a:extLst>
                </a:gridCol>
              </a:tblGrid>
              <a:tr h="505156">
                <a:tc gridSpan="3">
                  <a:txBody>
                    <a:bodyPr/>
                    <a:lstStyle/>
                    <a:p>
                      <a:pPr marL="0" marR="0" lvl="0" indent="0" algn="ctr" defTabSz="914400" eaLnBrk="1" fontAlgn="base" latinLnBrk="0" hangingPunct="1">
                        <a:lnSpc>
                          <a:spcPct val="107000"/>
                        </a:lnSpc>
                        <a:spcBef>
                          <a:spcPts val="300"/>
                        </a:spcBef>
                        <a:spcAft>
                          <a:spcPts val="500"/>
                        </a:spcAft>
                        <a:buClrTx/>
                        <a:buSzTx/>
                        <a:buFontTx/>
                        <a:buNone/>
                        <a:tabLst/>
                        <a:defRPr/>
                      </a:pPr>
                      <a:r>
                        <a:rPr lang="vi-VN" sz="4800" b="1" i="0" dirty="0">
                          <a:solidFill>
                            <a:srgbClr val="00B050"/>
                          </a:solidFill>
                          <a:effectLst/>
                          <a:latin typeface="Amazone" panose="03020702060507090A04" pitchFamily="66" charset="-93"/>
                          <a:cs typeface="Times New Roman" panose="02020603050405020304" pitchFamily="18" charset="0"/>
                        </a:rPr>
                        <a:t>Phiếu học tập số  1 </a:t>
                      </a:r>
                      <a:r>
                        <a:rPr lang="en-US" sz="4800" b="1" i="0" dirty="0">
                          <a:solidFill>
                            <a:srgbClr val="00B050"/>
                          </a:solidFill>
                          <a:effectLst/>
                          <a:latin typeface="Amazone" panose="03020702060507090A04" pitchFamily="66" charset="-93"/>
                          <a:cs typeface="Times New Roman" panose="02020603050405020304" pitchFamily="18" charset="0"/>
                        </a:rPr>
                        <a:t>(5 </a:t>
                      </a:r>
                      <a:r>
                        <a:rPr lang="en-US" sz="4800" b="1" i="0" dirty="0" err="1">
                          <a:solidFill>
                            <a:srgbClr val="00B050"/>
                          </a:solidFill>
                          <a:effectLst/>
                          <a:latin typeface="Amazone" panose="03020702060507090A04" pitchFamily="66" charset="-93"/>
                          <a:cs typeface="Times New Roman" panose="02020603050405020304" pitchFamily="18" charset="0"/>
                        </a:rPr>
                        <a:t>phút</a:t>
                      </a:r>
                      <a:r>
                        <a:rPr lang="en-US" sz="4800" b="1" i="0" dirty="0">
                          <a:solidFill>
                            <a:srgbClr val="00B050"/>
                          </a:solidFill>
                          <a:effectLst/>
                          <a:latin typeface="Amazone" panose="03020702060507090A04" pitchFamily="66" charset="-93"/>
                          <a:cs typeface="Times New Roman" panose="02020603050405020304" pitchFamily="18" charset="0"/>
                        </a:rPr>
                        <a:t>)</a:t>
                      </a:r>
                      <a:endParaRPr lang="vi-VN" sz="4800" b="1" i="0"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264265052"/>
                  </a:ext>
                </a:extLst>
              </a:tr>
              <a:tr h="505156">
                <a:tc>
                  <a:txBody>
                    <a:bodyPr/>
                    <a:lstStyle/>
                    <a:p>
                      <a:pPr algn="ctr">
                        <a:lnSpc>
                          <a:spcPct val="107000"/>
                        </a:lnSpc>
                        <a:spcBef>
                          <a:spcPts val="300"/>
                        </a:spcBef>
                        <a:spcAft>
                          <a:spcPts val="500"/>
                        </a:spcAft>
                      </a:pPr>
                      <a:r>
                        <a:rPr lang="en-US" sz="3600" b="1" i="0" dirty="0" err="1">
                          <a:solidFill>
                            <a:srgbClr val="FF0000"/>
                          </a:solidFill>
                          <a:effectLst/>
                          <a:latin typeface="Amazone" panose="03020702060507090A04" pitchFamily="66" charset="-93"/>
                          <a:cs typeface="Times New Roman" panose="02020603050405020304" pitchFamily="18" charset="0"/>
                        </a:rPr>
                        <a:t>Nội</a:t>
                      </a:r>
                      <a:r>
                        <a:rPr lang="en-US" sz="3600" b="1" i="0" dirty="0">
                          <a:solidFill>
                            <a:srgbClr val="FF0000"/>
                          </a:solidFill>
                          <a:effectLst/>
                          <a:latin typeface="Amazone" panose="03020702060507090A04" pitchFamily="66" charset="-93"/>
                          <a:cs typeface="Times New Roman" panose="02020603050405020304" pitchFamily="18" charset="0"/>
                        </a:rPr>
                        <a:t> dung</a:t>
                      </a:r>
                      <a:endParaRPr lang="vi-VN" sz="3600" b="1" i="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3600" b="1" i="0" dirty="0" err="1">
                          <a:solidFill>
                            <a:srgbClr val="FF0000"/>
                          </a:solidFill>
                          <a:effectLst/>
                          <a:latin typeface="Amazone" panose="03020702060507090A04" pitchFamily="66" charset="-93"/>
                          <a:cs typeface="Times New Roman" panose="02020603050405020304" pitchFamily="18" charset="0"/>
                        </a:rPr>
                        <a:t>Câu</a:t>
                      </a:r>
                      <a:r>
                        <a:rPr lang="en-US" sz="3600" b="1" i="0" dirty="0">
                          <a:solidFill>
                            <a:srgbClr val="FF0000"/>
                          </a:solidFill>
                          <a:effectLst/>
                          <a:latin typeface="Amazone" panose="03020702060507090A04" pitchFamily="66" charset="-93"/>
                          <a:cs typeface="Times New Roman" panose="02020603050405020304" pitchFamily="18" charset="0"/>
                        </a:rPr>
                        <a:t> </a:t>
                      </a:r>
                      <a:r>
                        <a:rPr lang="en-US" sz="3600" b="1" i="0" dirty="0" err="1">
                          <a:solidFill>
                            <a:srgbClr val="FF0000"/>
                          </a:solidFill>
                          <a:effectLst/>
                          <a:latin typeface="Amazone" panose="03020702060507090A04" pitchFamily="66" charset="-93"/>
                          <a:cs typeface="Times New Roman" panose="02020603050405020304" pitchFamily="18" charset="0"/>
                        </a:rPr>
                        <a:t>hỏi</a:t>
                      </a:r>
                      <a:endParaRPr lang="vi-VN" sz="3600" b="1" i="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3600" b="1" i="0" dirty="0" err="1">
                          <a:solidFill>
                            <a:srgbClr val="FF0000"/>
                          </a:solidFill>
                          <a:effectLst/>
                          <a:latin typeface="Amazone" panose="03020702060507090A04" pitchFamily="66" charset="-93"/>
                          <a:cs typeface="Times New Roman" panose="02020603050405020304" pitchFamily="18" charset="0"/>
                        </a:rPr>
                        <a:t>Câu</a:t>
                      </a:r>
                      <a:r>
                        <a:rPr lang="en-US" sz="3600" b="1" i="0" dirty="0">
                          <a:solidFill>
                            <a:srgbClr val="FF0000"/>
                          </a:solidFill>
                          <a:effectLst/>
                          <a:latin typeface="Amazone" panose="03020702060507090A04" pitchFamily="66" charset="-93"/>
                          <a:cs typeface="Times New Roman" panose="02020603050405020304" pitchFamily="18" charset="0"/>
                        </a:rPr>
                        <a:t> </a:t>
                      </a:r>
                      <a:r>
                        <a:rPr lang="en-US" sz="3600" b="1" i="0" dirty="0" err="1">
                          <a:solidFill>
                            <a:srgbClr val="FF0000"/>
                          </a:solidFill>
                          <a:effectLst/>
                          <a:latin typeface="Amazone" panose="03020702060507090A04" pitchFamily="66" charset="-93"/>
                          <a:cs typeface="Times New Roman" panose="02020603050405020304" pitchFamily="18" charset="0"/>
                        </a:rPr>
                        <a:t>trả</a:t>
                      </a:r>
                      <a:r>
                        <a:rPr lang="en-US" sz="3600" b="1" i="0" dirty="0">
                          <a:solidFill>
                            <a:srgbClr val="FF0000"/>
                          </a:solidFill>
                          <a:effectLst/>
                          <a:latin typeface="Amazone" panose="03020702060507090A04" pitchFamily="66" charset="-93"/>
                          <a:cs typeface="Times New Roman" panose="02020603050405020304" pitchFamily="18" charset="0"/>
                        </a:rPr>
                        <a:t> </a:t>
                      </a:r>
                      <a:r>
                        <a:rPr lang="en-US" sz="3600" b="1" i="0" dirty="0" err="1">
                          <a:solidFill>
                            <a:srgbClr val="FF0000"/>
                          </a:solidFill>
                          <a:effectLst/>
                          <a:latin typeface="Amazone" panose="03020702060507090A04" pitchFamily="66" charset="-93"/>
                          <a:cs typeface="Times New Roman" panose="02020603050405020304" pitchFamily="18" charset="0"/>
                        </a:rPr>
                        <a:t>lời</a:t>
                      </a:r>
                      <a:endParaRPr lang="vi-VN" sz="3600" b="1" i="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8483114"/>
                  </a:ext>
                </a:extLst>
              </a:tr>
              <a:tr h="568314">
                <a:tc rowSpan="3">
                  <a:txBody>
                    <a:bodyPr/>
                    <a:lstStyle/>
                    <a:p>
                      <a:pPr algn="ctr">
                        <a:lnSpc>
                          <a:spcPct val="107000"/>
                        </a:lnSpc>
                        <a:spcBef>
                          <a:spcPts val="300"/>
                        </a:spcBef>
                        <a:spcAft>
                          <a:spcPts val="500"/>
                        </a:spcAft>
                      </a:pPr>
                      <a:r>
                        <a:rPr lang="en-US" sz="3600" dirty="0" err="1">
                          <a:effectLst/>
                          <a:latin typeface="Amazone" panose="03020702060507090A04" pitchFamily="66" charset="-93"/>
                          <a:cs typeface="Times New Roman" panose="02020603050405020304" pitchFamily="18" charset="0"/>
                        </a:rPr>
                        <a:t>Mối</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liên</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hệ</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giữa</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năng</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lượng</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và</a:t>
                      </a:r>
                      <a:r>
                        <a:rPr lang="en-US" sz="3600" dirty="0">
                          <a:effectLst/>
                          <a:latin typeface="Amazone" panose="03020702060507090A04" pitchFamily="66" charset="-93"/>
                          <a:cs typeface="Times New Roman" panose="02020603050405020304" pitchFamily="18" charset="0"/>
                        </a:rPr>
                        <a:t> </a:t>
                      </a:r>
                      <a:r>
                        <a:rPr lang="en-US" sz="3600" dirty="0" err="1">
                          <a:effectLst/>
                          <a:latin typeface="Amazone" panose="03020702060507090A04" pitchFamily="66" charset="-93"/>
                          <a:cs typeface="Times New Roman" panose="02020603050405020304" pitchFamily="18" charset="0"/>
                        </a:rPr>
                        <a:t>lực</a:t>
                      </a:r>
                      <a:endParaRPr lang="vi-VN" sz="36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nchor="ctr"/>
                </a:tc>
                <a:tc>
                  <a:txBody>
                    <a:bodyPr/>
                    <a:lstStyle/>
                    <a:p>
                      <a:pPr algn="l">
                        <a:lnSpc>
                          <a:spcPct val="107000"/>
                        </a:lnSpc>
                        <a:spcBef>
                          <a:spcPts val="300"/>
                        </a:spcBef>
                        <a:spcAft>
                          <a:spcPts val="500"/>
                        </a:spcAft>
                        <a:tabLst>
                          <a:tab pos="8101330" algn="l"/>
                        </a:tabLst>
                      </a:pP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Năng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lượng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gió</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trong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hình</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nào</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lớn</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hơn</a:t>
                      </a:r>
                      <a:r>
                        <a:rPr lang="en-US" sz="3600" kern="1200" dirty="0">
                          <a:effectLst/>
                          <a:latin typeface="Amazone" panose="03020702060507090A04" pitchFamily="66" charset="-93"/>
                          <a:cs typeface="Times New Roman" panose="02020603050405020304" pitchFamily="18" charset="0"/>
                        </a:rPr>
                        <a:t>?</a:t>
                      </a:r>
                      <a:endParaRPr lang="vi-VN" sz="36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3600" dirty="0">
                          <a:effectLst/>
                          <a:latin typeface="Amazone" panose="03020702060507090A04" pitchFamily="66" charset="-93"/>
                          <a:cs typeface="Times New Roman" panose="02020603050405020304" pitchFamily="18" charset="0"/>
                        </a:rPr>
                        <a:t> </a:t>
                      </a:r>
                      <a:endParaRPr lang="vi-VN" sz="36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7748403"/>
                  </a:ext>
                </a:extLst>
              </a:tr>
              <a:tr h="574173">
                <a:tc vMerge="1">
                  <a:txBody>
                    <a:bodyPr/>
                    <a:lstStyle/>
                    <a:p>
                      <a:endParaRPr lang="vi-VN"/>
                    </a:p>
                  </a:txBody>
                  <a:tcPr/>
                </a:tc>
                <a:tc>
                  <a:txBody>
                    <a:bodyPr/>
                    <a:lstStyle/>
                    <a:p>
                      <a:pPr algn="l">
                        <a:lnSpc>
                          <a:spcPct val="107000"/>
                        </a:lnSpc>
                        <a:spcBef>
                          <a:spcPts val="300"/>
                        </a:spcBef>
                        <a:spcAft>
                          <a:spcPts val="500"/>
                        </a:spcAft>
                        <a:tabLst>
                          <a:tab pos="8101330" algn="l"/>
                        </a:tabLst>
                      </a:pP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Lực</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tác</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dụng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của</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gió</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trong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hình</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nào</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mạnh</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hơn</a:t>
                      </a:r>
                      <a:r>
                        <a:rPr lang="en-US" sz="3600" kern="1200" dirty="0">
                          <a:effectLst/>
                          <a:latin typeface="Amazone" panose="03020702060507090A04" pitchFamily="66" charset="-93"/>
                          <a:cs typeface="Times New Roman" panose="02020603050405020304" pitchFamily="18" charset="0"/>
                        </a:rPr>
                        <a:t>?</a:t>
                      </a:r>
                      <a:endParaRPr lang="vi-VN" sz="36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3600">
                          <a:effectLst/>
                          <a:latin typeface="Amazone" panose="03020702060507090A04" pitchFamily="66" charset="-93"/>
                          <a:cs typeface="Times New Roman" panose="02020603050405020304" pitchFamily="18" charset="0"/>
                        </a:rPr>
                        <a:t> </a:t>
                      </a:r>
                      <a:endParaRPr lang="vi-VN" sz="360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538685"/>
                  </a:ext>
                </a:extLst>
              </a:tr>
              <a:tr h="959690">
                <a:tc vMerge="1">
                  <a:txBody>
                    <a:bodyPr/>
                    <a:lstStyle/>
                    <a:p>
                      <a:endParaRPr lang="vi-VN"/>
                    </a:p>
                  </a:txBody>
                  <a:tcPr/>
                </a:tc>
                <a:tc>
                  <a:txBody>
                    <a:bodyPr/>
                    <a:lstStyle/>
                    <a:p>
                      <a:pPr algn="l">
                        <a:lnSpc>
                          <a:spcPct val="107000"/>
                        </a:lnSpc>
                        <a:spcBef>
                          <a:spcPts val="300"/>
                        </a:spcBef>
                        <a:spcAft>
                          <a:spcPts val="500"/>
                        </a:spcAft>
                        <a:tabLst>
                          <a:tab pos="8101330" algn="l"/>
                        </a:tabLst>
                      </a:pP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Mối</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liên</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hệ</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giữa</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năng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lượng</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và</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lực</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như</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thế</a:t>
                      </a:r>
                      <a:r>
                        <a:rPr lang="en-US" sz="3600" kern="1200" dirty="0">
                          <a:effectLst/>
                          <a:latin typeface="Amazone" panose="03020702060507090A04" pitchFamily="66" charset="-93"/>
                          <a:cs typeface="Times New Roman" panose="02020603050405020304" pitchFamily="18" charset="0"/>
                        </a:rPr>
                        <a:t> </a:t>
                      </a:r>
                      <a:r>
                        <a:rPr lang="en-US" sz="3600" kern="1200" dirty="0" err="1">
                          <a:effectLst/>
                          <a:latin typeface="Amazone" panose="03020702060507090A04" pitchFamily="66" charset="-93"/>
                          <a:cs typeface="Times New Roman" panose="02020603050405020304" pitchFamily="18" charset="0"/>
                        </a:rPr>
                        <a:t>nào</a:t>
                      </a:r>
                      <a:r>
                        <a:rPr lang="en-US" sz="3600" kern="1200" dirty="0">
                          <a:effectLst/>
                          <a:latin typeface="Amazone" panose="03020702060507090A04" pitchFamily="66" charset="-93"/>
                          <a:cs typeface="Times New Roman" panose="02020603050405020304" pitchFamily="18" charset="0"/>
                        </a:rPr>
                        <a:t>?</a:t>
                      </a:r>
                      <a:endParaRPr lang="vi-VN" sz="36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ctr">
                        <a:lnSpc>
                          <a:spcPct val="107000"/>
                        </a:lnSpc>
                        <a:spcBef>
                          <a:spcPts val="300"/>
                        </a:spcBef>
                        <a:spcAft>
                          <a:spcPts val="500"/>
                        </a:spcAft>
                      </a:pPr>
                      <a:r>
                        <a:rPr lang="en-US" sz="3600" dirty="0">
                          <a:effectLst/>
                          <a:latin typeface="Amazone" panose="03020702060507090A04" pitchFamily="66" charset="-93"/>
                          <a:cs typeface="Times New Roman" panose="02020603050405020304" pitchFamily="18" charset="0"/>
                        </a:rPr>
                        <a:t> </a:t>
                      </a:r>
                      <a:endParaRPr lang="vi-VN" sz="36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8227414"/>
                  </a:ext>
                </a:extLst>
              </a:tr>
            </a:tbl>
          </a:graphicData>
        </a:graphic>
      </p:graphicFrame>
    </p:spTree>
    <p:extLst>
      <p:ext uri="{BB962C8B-B14F-4D97-AF65-F5344CB8AC3E}">
        <p14:creationId xmlns:p14="http://schemas.microsoft.com/office/powerpoint/2010/main" val="21427811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童心飞扬儿童教育PPT模板"/>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1328</Words>
  <Application>Microsoft Office PowerPoint</Application>
  <PresentationFormat>Custom</PresentationFormat>
  <Paragraphs>146</Paragraphs>
  <Slides>21</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Microsoft YaHei UI</vt:lpstr>
      <vt:lpstr>#9Slide03 AmpleSoft</vt:lpstr>
      <vt:lpstr>#9Slide03 AmpleSoft Bold</vt:lpstr>
      <vt:lpstr>Amazone</vt:lpstr>
      <vt:lpstr>Arial</vt:lpstr>
      <vt:lpstr>Snell</vt:lpstr>
      <vt:lpstr>Times New Roman</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卡通童心飞扬儿童教育PPT模板</dc:title>
  <dc:creator>Http://Dian1.taobao.com</dc:creator>
  <dc:description>Http://Dian1.taobao.com</dc:description>
  <cp:lastModifiedBy>Trần Quang Minh</cp:lastModifiedBy>
  <cp:revision>71</cp:revision>
  <dcterms:created xsi:type="dcterms:W3CDTF">2015-09-14T06:10:00Z</dcterms:created>
  <dcterms:modified xsi:type="dcterms:W3CDTF">2024-05-10T15:33:49Z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