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7" r:id="rId2"/>
    <p:sldId id="292" r:id="rId3"/>
    <p:sldId id="256" r:id="rId4"/>
    <p:sldId id="258" r:id="rId5"/>
    <p:sldId id="259" r:id="rId6"/>
    <p:sldId id="285" r:id="rId7"/>
    <p:sldId id="261" r:id="rId8"/>
    <p:sldId id="260" r:id="rId9"/>
    <p:sldId id="286" r:id="rId10"/>
    <p:sldId id="262" r:id="rId11"/>
    <p:sldId id="263" r:id="rId12"/>
    <p:sldId id="264" r:id="rId13"/>
    <p:sldId id="265" r:id="rId14"/>
    <p:sldId id="281"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2" r:id="rId31"/>
    <p:sldId id="288" r:id="rId32"/>
    <p:sldId id="289" r:id="rId33"/>
    <p:sldId id="283" r:id="rId34"/>
    <p:sldId id="287" r:id="rId35"/>
    <p:sldId id="291" r:id="rId36"/>
    <p:sldId id="29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783154-AAE1-4073-AA26-6E91992D83F6}" type="datetimeFigureOut">
              <a:rPr lang="en-US" smtClean="0"/>
              <a:t>7/13/2022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C2A4DC-34DA-490A-A4CE-3420A3D0D2A7}" type="slidenum">
              <a:rPr lang="en-US" smtClean="0"/>
              <a:t>‹#›</a:t>
            </a:fld>
            <a:endParaRPr lang="en-US"/>
          </a:p>
        </p:txBody>
      </p:sp>
    </p:spTree>
    <p:extLst>
      <p:ext uri="{BB962C8B-B14F-4D97-AF65-F5344CB8AC3E}">
        <p14:creationId xmlns:p14="http://schemas.microsoft.com/office/powerpoint/2010/main" val="1078021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VNI-Cooper" pitchFamily="2" charset="0"/>
              </a:defRPr>
            </a:lvl1pPr>
            <a:lvl2pPr marL="742950" indent="-285750">
              <a:defRPr sz="2400">
                <a:solidFill>
                  <a:schemeClr val="tx1"/>
                </a:solidFill>
                <a:latin typeface="VNI-Cooper" pitchFamily="2" charset="0"/>
              </a:defRPr>
            </a:lvl2pPr>
            <a:lvl3pPr marL="1143000" indent="-228600">
              <a:defRPr sz="2400">
                <a:solidFill>
                  <a:schemeClr val="tx1"/>
                </a:solidFill>
                <a:latin typeface="VNI-Cooper" pitchFamily="2" charset="0"/>
              </a:defRPr>
            </a:lvl3pPr>
            <a:lvl4pPr marL="1600200" indent="-228600">
              <a:defRPr sz="2400">
                <a:solidFill>
                  <a:schemeClr val="tx1"/>
                </a:solidFill>
                <a:latin typeface="VNI-Cooper" pitchFamily="2" charset="0"/>
              </a:defRPr>
            </a:lvl4pPr>
            <a:lvl5pPr marL="2057400" indent="-228600">
              <a:defRPr sz="2400">
                <a:solidFill>
                  <a:schemeClr val="tx1"/>
                </a:solidFill>
                <a:latin typeface="VNI-Cooper" pitchFamily="2" charset="0"/>
              </a:defRPr>
            </a:lvl5pPr>
            <a:lvl6pPr marL="2514600" indent="-228600" eaLnBrk="0" fontAlgn="base" hangingPunct="0">
              <a:spcBef>
                <a:spcPct val="0"/>
              </a:spcBef>
              <a:spcAft>
                <a:spcPct val="0"/>
              </a:spcAft>
              <a:defRPr sz="2400">
                <a:solidFill>
                  <a:schemeClr val="tx1"/>
                </a:solidFill>
                <a:latin typeface="VNI-Cooper" pitchFamily="2" charset="0"/>
              </a:defRPr>
            </a:lvl6pPr>
            <a:lvl7pPr marL="2971800" indent="-228600" eaLnBrk="0" fontAlgn="base" hangingPunct="0">
              <a:spcBef>
                <a:spcPct val="0"/>
              </a:spcBef>
              <a:spcAft>
                <a:spcPct val="0"/>
              </a:spcAft>
              <a:defRPr sz="2400">
                <a:solidFill>
                  <a:schemeClr val="tx1"/>
                </a:solidFill>
                <a:latin typeface="VNI-Cooper" pitchFamily="2" charset="0"/>
              </a:defRPr>
            </a:lvl7pPr>
            <a:lvl8pPr marL="3429000" indent="-228600" eaLnBrk="0" fontAlgn="base" hangingPunct="0">
              <a:spcBef>
                <a:spcPct val="0"/>
              </a:spcBef>
              <a:spcAft>
                <a:spcPct val="0"/>
              </a:spcAft>
              <a:defRPr sz="2400">
                <a:solidFill>
                  <a:schemeClr val="tx1"/>
                </a:solidFill>
                <a:latin typeface="VNI-Cooper" pitchFamily="2" charset="0"/>
              </a:defRPr>
            </a:lvl8pPr>
            <a:lvl9pPr marL="3886200" indent="-228600" eaLnBrk="0" fontAlgn="base" hangingPunct="0">
              <a:spcBef>
                <a:spcPct val="0"/>
              </a:spcBef>
              <a:spcAft>
                <a:spcPct val="0"/>
              </a:spcAft>
              <a:defRPr sz="2400">
                <a:solidFill>
                  <a:schemeClr val="tx1"/>
                </a:solidFill>
                <a:latin typeface="VNI-Cooper" pitchFamily="2" charset="0"/>
              </a:defRPr>
            </a:lvl9pPr>
          </a:lstStyle>
          <a:p>
            <a:pPr algn="r" eaLnBrk="1" hangingPunct="1"/>
            <a:fld id="{D2FFD10A-F2A1-4701-8DD7-B12CC16A9F8F}" type="slidenum">
              <a:rPr lang="en-US" altLang="vi-VN" sz="1200">
                <a:cs typeface="Arial" panose="020B0604020202020204" pitchFamily="34" charset="0"/>
              </a:rPr>
              <a:pPr algn="r" eaLnBrk="1" hangingPunct="1"/>
              <a:t>2</a:t>
            </a:fld>
            <a:endParaRPr lang="en-US" altLang="vi-VN" sz="1200">
              <a:cs typeface="Arial" panose="020B0604020202020204" pitchFamily="34"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p:txBody>
      </p:sp>
    </p:spTree>
    <p:extLst>
      <p:ext uri="{BB962C8B-B14F-4D97-AF65-F5344CB8AC3E}">
        <p14:creationId xmlns:p14="http://schemas.microsoft.com/office/powerpoint/2010/main" val="2104645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3185103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987731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328738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3373869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5BE0A2-1480-4BCA-9DF2-23D32E4869B2}" type="datetimeFigureOut">
              <a:rPr lang="en-US" smtClean="0"/>
              <a:t>7/13/2022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186811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5BE0A2-1480-4BCA-9DF2-23D32E4869B2}" type="datetimeFigureOut">
              <a:rPr lang="en-US" smtClean="0"/>
              <a:t>7/13/2022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74725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5BE0A2-1480-4BCA-9DF2-23D32E4869B2}" type="datetimeFigureOut">
              <a:rPr lang="en-US" smtClean="0"/>
              <a:t>7/13/2022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995309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5BE0A2-1480-4BCA-9DF2-23D32E4869B2}" type="datetimeFigureOut">
              <a:rPr lang="en-US" smtClean="0"/>
              <a:t>7/13/2022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105718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BE0A2-1480-4BCA-9DF2-23D32E4869B2}" type="datetimeFigureOut">
              <a:rPr lang="en-US" smtClean="0"/>
              <a:t>7/13/2022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4379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5BE0A2-1480-4BCA-9DF2-23D32E4869B2}" type="datetimeFigureOut">
              <a:rPr lang="en-US" smtClean="0"/>
              <a:t>7/13/2022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1416356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5BE0A2-1480-4BCA-9DF2-23D32E4869B2}" type="datetimeFigureOut">
              <a:rPr lang="en-US" smtClean="0"/>
              <a:t>7/13/2022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343728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BE0A2-1480-4BCA-9DF2-23D32E4869B2}" type="datetimeFigureOut">
              <a:rPr lang="en-US" smtClean="0"/>
              <a:t>7/13/2022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40A55-1F46-4556-AF23-52A19D856FE8}" type="slidenum">
              <a:rPr lang="en-US" smtClean="0"/>
              <a:t>‹#›</a:t>
            </a:fld>
            <a:endParaRPr lang="en-US"/>
          </a:p>
        </p:txBody>
      </p:sp>
    </p:spTree>
    <p:extLst>
      <p:ext uri="{BB962C8B-B14F-4D97-AF65-F5344CB8AC3E}">
        <p14:creationId xmlns:p14="http://schemas.microsoft.com/office/powerpoint/2010/main" val="4254379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image" Target="../media/image9.png"/><Relationship Id="rId16"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2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183021"/>
          </a:xfrm>
        </p:spPr>
        <p:txBody>
          <a:bodyPr>
            <a:normAutofit fontScale="90000"/>
          </a:bodyPr>
          <a:lstStyle/>
          <a:p>
            <a:r>
              <a:rPr lang="vi-VN" dirty="0">
                <a:solidFill>
                  <a:srgbClr val="FF0000"/>
                </a:solidFill>
              </a:rPr>
              <a:t>Ngày nay, người ta đã xác định được hàng chục triệu chất hóa học với các tính chất khác nhau được tạo thành từ hơn một trăm nguyên tố hóa học. Liệu có nguyên tắc nào sắp xếp các nguyên tố để dễ dàng nhận ra tính chất của chúng không?</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207902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a:solidFill>
                  <a:srgbClr val="FF0000"/>
                </a:solidFill>
              </a:rPr>
              <a:t>Câu hỏi 2 trang 24 SGK Khoa học tự nhiên 7: </a:t>
            </a:r>
            <a:r>
              <a:rPr lang="vi-VN" sz="2400" dirty="0">
                <a:solidFill>
                  <a:srgbClr val="FF0000"/>
                </a:solidFill>
              </a:rPr>
              <a:t>Sử dụng bảng tuần hoàn, hãy cho biết các nguyên tố nào trong số các nguyên tố Li, Na, C, O có cùng số lớp electron trong nguyên tử.</a:t>
            </a:r>
            <a:endParaRPr lang="en-US" sz="2400" dirty="0">
              <a:solidFill>
                <a:srgbClr val="FF0000"/>
              </a:solidFill>
            </a:endParaRPr>
          </a:p>
        </p:txBody>
      </p:sp>
      <p:sp>
        <p:nvSpPr>
          <p:cNvPr id="3" name="Content Placeholder 2"/>
          <p:cNvSpPr>
            <a:spLocks noGrp="1"/>
          </p:cNvSpPr>
          <p:nvPr>
            <p:ph idx="1"/>
          </p:nvPr>
        </p:nvSpPr>
        <p:spPr/>
        <p:txBody>
          <a:bodyPr/>
          <a:lstStyle/>
          <a:p>
            <a:endParaRPr lang="en-US" dirty="0"/>
          </a:p>
        </p:txBody>
      </p:sp>
      <p:sp>
        <p:nvSpPr>
          <p:cNvPr id="9" name="Rectangle 11"/>
          <p:cNvSpPr>
            <a:spLocks noChangeArrowheads="1"/>
          </p:cNvSpPr>
          <p:nvPr/>
        </p:nvSpPr>
        <p:spPr bwMode="auto">
          <a:xfrm>
            <a:off x="838200" y="2662466"/>
            <a:ext cx="12597517"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Nguyên tử Li (Z = 3): Có 3 electron được sắp xếp vào hai lớp</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hai có 1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3082" name="image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2731" y="4155395"/>
            <a:ext cx="1169987" cy="123031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12"/>
          <p:cNvSpPr>
            <a:spLocks noChangeArrowheads="1"/>
          </p:cNvSpPr>
          <p:nvPr/>
        </p:nvSpPr>
        <p:spPr bwMode="auto">
          <a:xfrm>
            <a:off x="0" y="463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3722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a:solidFill>
                  <a:srgbClr val="FF0000"/>
                </a:solidFill>
              </a:rPr>
              <a:t>Câu hỏi 2 trang 24 SGK Khoa học tự nhiên 7: </a:t>
            </a:r>
            <a:r>
              <a:rPr lang="vi-VN" sz="2400" dirty="0">
                <a:solidFill>
                  <a:srgbClr val="FF0000"/>
                </a:solidFill>
              </a:rPr>
              <a:t>Sử dụng bảng tuần hoàn, hãy cho biết các nguyên tố nào trong số các nguyên tố Li, Na, C, O có cùng số lớp electron trong nguyên tử.</a:t>
            </a:r>
            <a:endParaRPr lang="en-US" sz="2400" dirty="0"/>
          </a:p>
        </p:txBody>
      </p:sp>
      <p:sp>
        <p:nvSpPr>
          <p:cNvPr id="4" name="Rectangle 2"/>
          <p:cNvSpPr>
            <a:spLocks noChangeArrowheads="1"/>
          </p:cNvSpPr>
          <p:nvPr/>
        </p:nvSpPr>
        <p:spPr bwMode="auto">
          <a:xfrm>
            <a:off x="1546742" y="1787894"/>
            <a:ext cx="8088689"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Nguyên tử Na (Z = 11): có 11 electron được sắp xếp vào ba lớp</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hai có 8 electron.</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ba có 1 electron</a:t>
            </a: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5121" name="image3.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6285" y="4308248"/>
            <a:ext cx="1506538" cy="16033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546742" y="29445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741470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5172" y="278118"/>
            <a:ext cx="11712271" cy="4067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50632" tIns="863328" rIns="152352" bIns="177744"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lvl="0">
              <a:buFontTx/>
              <a:buChar char="•"/>
            </a:pPr>
            <a:r>
              <a:rPr lang="vi-VN" altLang="en-US" sz="2800" b="1" dirty="0">
                <a:solidFill>
                  <a:srgbClr val="FF0000"/>
                </a:solidFill>
                <a:latin typeface="+mj-lt"/>
                <a:ea typeface="Times New Roman" panose="02020603050405020304" pitchFamily="18" charset="0"/>
              </a:rPr>
              <a:t>Câu hỏi </a:t>
            </a:r>
            <a:r>
              <a:rPr lang="en-US" altLang="en-US" sz="2800" b="1" dirty="0" smtClean="0">
                <a:solidFill>
                  <a:srgbClr val="FF0000"/>
                </a:solidFill>
                <a:latin typeface="+mj-lt"/>
                <a:ea typeface="Times New Roman" panose="02020603050405020304" pitchFamily="18" charset="0"/>
              </a:rPr>
              <a:t>2</a:t>
            </a:r>
            <a:r>
              <a:rPr lang="vi-VN" altLang="en-US" sz="2800" b="1" dirty="0" smtClean="0">
                <a:solidFill>
                  <a:srgbClr val="FF0000"/>
                </a:solidFill>
                <a:latin typeface="+mj-lt"/>
                <a:ea typeface="Times New Roman" panose="02020603050405020304" pitchFamily="18" charset="0"/>
              </a:rPr>
              <a:t> </a:t>
            </a:r>
            <a:r>
              <a:rPr lang="vi-VN" altLang="en-US" sz="2800" b="1" dirty="0">
                <a:solidFill>
                  <a:srgbClr val="FF0000"/>
                </a:solidFill>
                <a:latin typeface="+mj-lt"/>
                <a:ea typeface="Times New Roman" panose="02020603050405020304" pitchFamily="18" charset="0"/>
              </a:rPr>
              <a:t>trang </a:t>
            </a:r>
            <a:r>
              <a:rPr lang="en-US" altLang="en-US" sz="2800" b="1" dirty="0" smtClean="0">
                <a:solidFill>
                  <a:srgbClr val="FF0000"/>
                </a:solidFill>
                <a:latin typeface="+mj-lt"/>
                <a:ea typeface="Times New Roman" panose="02020603050405020304" pitchFamily="18" charset="0"/>
              </a:rPr>
              <a:t>24</a:t>
            </a:r>
            <a:r>
              <a:rPr lang="vi-VN" altLang="en-US" sz="2800" b="1" dirty="0" smtClean="0">
                <a:solidFill>
                  <a:srgbClr val="FF0000"/>
                </a:solidFill>
                <a:latin typeface="+mj-lt"/>
                <a:ea typeface="Times New Roman" panose="02020603050405020304" pitchFamily="18" charset="0"/>
              </a:rPr>
              <a:t> </a:t>
            </a:r>
            <a:r>
              <a:rPr lang="vi-VN" altLang="en-US" sz="2800" b="1" dirty="0">
                <a:solidFill>
                  <a:srgbClr val="FF0000"/>
                </a:solidFill>
                <a:latin typeface="+mj-lt"/>
                <a:ea typeface="Times New Roman" panose="02020603050405020304" pitchFamily="18" charset="0"/>
              </a:rPr>
              <a:t>SGK Khoa học tự nhiên 7: </a:t>
            </a:r>
            <a:endParaRPr lang="en-US" altLang="en-US" sz="2800" b="1" dirty="0" smtClean="0">
              <a:solidFill>
                <a:srgbClr val="FF0000"/>
              </a:solidFill>
              <a:latin typeface="+mj-lt"/>
              <a:ea typeface="Times New Roman" panose="02020603050405020304" pitchFamily="18" charset="0"/>
            </a:endParaRPr>
          </a:p>
          <a:p>
            <a:pPr lvl="0">
              <a:buFontTx/>
              <a:buChar char="•"/>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Nguyên tử C (Z = 6): có 6 electron được sắp xếp vào hai lớp</a:t>
            </a: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a:r>
            <a:b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b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hai có 4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2800" b="0" i="0" u="none" strike="noStrike" cap="none" normalizeH="0" baseline="0" dirty="0" smtClean="0">
              <a:ln>
                <a:noFill/>
              </a:ln>
              <a:solidFill>
                <a:schemeClr val="tx1"/>
              </a:solidFill>
              <a:effectLst/>
            </a:endParaRPr>
          </a:p>
        </p:txBody>
      </p:sp>
      <p:pic>
        <p:nvPicPr>
          <p:cNvPr id="6145" name="image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3122" y="4267863"/>
            <a:ext cx="1258888" cy="13350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097280" y="254679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20337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a:solidFill>
                  <a:srgbClr val="FF0000"/>
                </a:solidFill>
              </a:rPr>
              <a:t>Câu hỏi 2 trang 24 SGK Khoa học tự nhiên 7: </a:t>
            </a:r>
            <a:r>
              <a:rPr lang="vi-VN" sz="2400" dirty="0">
                <a:solidFill>
                  <a:srgbClr val="FF0000"/>
                </a:solidFill>
              </a:rPr>
              <a:t>Sử dụng bảng tuần hoàn, hãy cho biết các nguyên tố nào trong số các nguyên tố Li, Na, C, O có cùng số lớp electron trong nguyên tử.</a:t>
            </a:r>
            <a:endParaRPr lang="en-US" sz="2400" dirty="0"/>
          </a:p>
        </p:txBody>
      </p:sp>
      <p:sp>
        <p:nvSpPr>
          <p:cNvPr id="3" name="Content Placeholder 2"/>
          <p:cNvSpPr>
            <a:spLocks noGrp="1"/>
          </p:cNvSpPr>
          <p:nvPr>
            <p:ph idx="1"/>
          </p:nvPr>
        </p:nvSpPr>
        <p:spPr/>
        <p:txBody>
          <a:bodyPr/>
          <a:lstStyle/>
          <a:p>
            <a:endParaRPr lang="en-US" dirty="0"/>
          </a:p>
        </p:txBody>
      </p:sp>
      <p:sp>
        <p:nvSpPr>
          <p:cNvPr id="4" name="Rectangle 2"/>
          <p:cNvSpPr>
            <a:spLocks noChangeArrowheads="1"/>
          </p:cNvSpPr>
          <p:nvPr/>
        </p:nvSpPr>
        <p:spPr bwMode="auto">
          <a:xfrm>
            <a:off x="1033669" y="2217235"/>
            <a:ext cx="1109472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Nguyên tử O (Z = 8): có 8 electron được sắp xếp vào hai lớp</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hai có 6 electron</a:t>
            </a:r>
            <a:r>
              <a:rPr kumimoji="0" lang="vi-VN" altLang="en-US" sz="1400" b="0" i="0" u="none" strike="noStrike" cap="none" normalizeH="0" baseline="0" dirty="0" smtClean="0">
                <a:ln>
                  <a:noFill/>
                </a:ln>
                <a:solidFill>
                  <a:schemeClr val="tx1"/>
                </a:solidFill>
                <a:effectLst/>
                <a:latin typeface="+mj-lt"/>
                <a:ea typeface="Times New Roman" panose="02020603050405020304" pitchFamily="18" charset="0"/>
              </a:rPr>
              <a:t>.</a:t>
            </a:r>
            <a:endParaRPr kumimoji="0" lang="en-US"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7169" name="image5.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6547" y="3853663"/>
            <a:ext cx="1187450" cy="126523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463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984926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I. </a:t>
            </a:r>
            <a:r>
              <a:rPr lang="vi-VN" b="1" dirty="0">
                <a:solidFill>
                  <a:srgbClr val="FF0000"/>
                </a:solidFill>
              </a:rPr>
              <a:t>NGUYÊN TẮC SẮP </a:t>
            </a:r>
            <a:r>
              <a:rPr lang="vi-VN" b="1" dirty="0" smtClean="0">
                <a:solidFill>
                  <a:srgbClr val="FF0000"/>
                </a:solidFill>
              </a:rPr>
              <a:t>X</a:t>
            </a:r>
            <a:r>
              <a:rPr lang="en-US" b="1" dirty="0">
                <a:solidFill>
                  <a:srgbClr val="FF0000"/>
                </a:solidFill>
              </a:rPr>
              <a:t>Ế</a:t>
            </a:r>
            <a:r>
              <a:rPr lang="vi-VN" b="1" dirty="0" smtClean="0">
                <a:solidFill>
                  <a:srgbClr val="FF0000"/>
                </a:solidFill>
              </a:rPr>
              <a:t>P </a:t>
            </a:r>
            <a:r>
              <a:rPr lang="vi-VN" b="1" dirty="0">
                <a:solidFill>
                  <a:srgbClr val="FF0000"/>
                </a:solidFill>
              </a:rPr>
              <a:t>CÁC NGUYÊN TỐ HOÁ HỌC TRONG BẢNG TUÂN HOÀN</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1.</a:t>
            </a:r>
            <a:r>
              <a:rPr lang="vi-VN" dirty="0"/>
              <a:t>Số </a:t>
            </a:r>
            <a:r>
              <a:rPr lang="en-US" dirty="0"/>
              <a:t>electron </a:t>
            </a:r>
            <a:r>
              <a:rPr lang="vi-VN" dirty="0"/>
              <a:t>ớ lớp ngoài cùng của nguyên tử các nguyên tố tăng dần trong 1 hàng khi đi từ trái sang phải. </a:t>
            </a:r>
            <a:endParaRPr lang="en-US" dirty="0"/>
          </a:p>
          <a:p>
            <a:r>
              <a:rPr lang="en-US" dirty="0"/>
              <a:t>2.</a:t>
            </a:r>
            <a:r>
              <a:rPr lang="vi-VN" dirty="0"/>
              <a:t>Số </a:t>
            </a:r>
            <a:r>
              <a:rPr lang="en-US" dirty="0"/>
              <a:t>electron </a:t>
            </a:r>
            <a:r>
              <a:rPr lang="vi-VN" dirty="0"/>
              <a:t>ở lớp ngoài cùng của nguyên tử các nguyên tố trong cùng 1 cột bằng nhau. Dựa vào đặc điểm số lớp </a:t>
            </a:r>
            <a:r>
              <a:rPr lang="en-US" dirty="0"/>
              <a:t>electron </a:t>
            </a:r>
            <a:r>
              <a:rPr lang="vi-VN" dirty="0"/>
              <a:t>ở vỏ nguyên tử của các nguyên tố bằng nhau được xếp thành 1 hàng. Các nguyên tố mà nguyên íử có cùng số </a:t>
            </a:r>
            <a:r>
              <a:rPr lang="en-US" dirty="0"/>
              <a:t>electron </a:t>
            </a:r>
            <a:r>
              <a:rPr lang="vi-VN" dirty="0"/>
              <a:t>lớp ngoài cùng xếp thành 1 cột. </a:t>
            </a:r>
            <a:endParaRPr lang="en-US" dirty="0"/>
          </a:p>
          <a:p>
            <a:r>
              <a:rPr lang="en-US" dirty="0"/>
              <a:t>3.</a:t>
            </a:r>
            <a:r>
              <a:rPr lang="vi-VN" dirty="0"/>
              <a:t>Các nguyên tố Li, c, o có cùng số lớp </a:t>
            </a:r>
            <a:r>
              <a:rPr lang="en-US" dirty="0"/>
              <a:t>electron </a:t>
            </a:r>
            <a:r>
              <a:rPr lang="vi-VN" dirty="0"/>
              <a:t>trong nguyên tử. </a:t>
            </a:r>
            <a:endParaRPr lang="en-US" dirty="0"/>
          </a:p>
          <a:p>
            <a:endParaRPr lang="en-US" dirty="0"/>
          </a:p>
        </p:txBody>
      </p:sp>
    </p:spTree>
    <p:extLst>
      <p:ext uri="{BB962C8B-B14F-4D97-AF65-F5344CB8AC3E}">
        <p14:creationId xmlns:p14="http://schemas.microsoft.com/office/powerpoint/2010/main" val="9293022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solidFill>
                  <a:srgbClr val="FF0000"/>
                </a:solidFill>
                <a:latin typeface="Times New Roman" panose="02020603050405020304" pitchFamily="18" charset="0"/>
                <a:cs typeface="Times New Roman" panose="02020603050405020304" pitchFamily="18" charset="0"/>
              </a:rPr>
              <a:t>II.</a:t>
            </a:r>
            <a:r>
              <a:rPr lang="vi-VN" b="1" dirty="0" smtClean="0">
                <a:solidFill>
                  <a:srgbClr val="FF0000"/>
                </a:solidFill>
                <a:latin typeface="Times New Roman" panose="02020603050405020304" pitchFamily="18" charset="0"/>
                <a:cs typeface="Times New Roman" panose="02020603050405020304" pitchFamily="18" charset="0"/>
              </a:rPr>
              <a:t>Cấu </a:t>
            </a:r>
            <a:r>
              <a:rPr lang="vi-VN" b="1" dirty="0">
                <a:solidFill>
                  <a:srgbClr val="FF0000"/>
                </a:solidFill>
                <a:latin typeface="Times New Roman" panose="02020603050405020304" pitchFamily="18" charset="0"/>
                <a:cs typeface="Times New Roman" panose="02020603050405020304" pitchFamily="18" charset="0"/>
              </a:rPr>
              <a:t>tạo bảng tuần hoàn các nguyên tố hóa học</a:t>
            </a:r>
            <a:r>
              <a:rPr lang="en-US" b="1" dirty="0">
                <a:solidFill>
                  <a:srgbClr val="FF0000"/>
                </a:solidFill>
              </a:rPr>
              <a:t/>
            </a:r>
            <a:br>
              <a:rPr lang="en-US" b="1"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pPr marL="228600" lvl="1">
              <a:spcBef>
                <a:spcPts val="1000"/>
              </a:spcBef>
            </a:pPr>
            <a:r>
              <a:rPr lang="en-US" sz="2800" b="1" dirty="0" smtClean="0">
                <a:solidFill>
                  <a:srgbClr val="FF0000"/>
                </a:solidFill>
                <a:latin typeface="Times New Roman" panose="02020603050405020304" pitchFamily="18" charset="0"/>
                <a:cs typeface="Times New Roman" panose="02020603050405020304" pitchFamily="18" charset="0"/>
              </a:rPr>
              <a:t>1.</a:t>
            </a:r>
            <a:r>
              <a:rPr lang="vi-VN" sz="2800" b="1" dirty="0" smtClean="0">
                <a:solidFill>
                  <a:srgbClr val="FF0000"/>
                </a:solidFill>
                <a:latin typeface="Times New Roman" panose="02020603050405020304" pitchFamily="18" charset="0"/>
                <a:cs typeface="Times New Roman" panose="02020603050405020304" pitchFamily="18" charset="0"/>
              </a:rPr>
              <a:t>Ô </a:t>
            </a:r>
            <a:r>
              <a:rPr lang="vi-VN" sz="2800" b="1" dirty="0">
                <a:solidFill>
                  <a:srgbClr val="FF0000"/>
                </a:solidFill>
                <a:latin typeface="Times New Roman" panose="02020603050405020304" pitchFamily="18" charset="0"/>
                <a:cs typeface="Times New Roman" panose="02020603050405020304" pitchFamily="18" charset="0"/>
              </a:rPr>
              <a:t>nguyên tố</a:t>
            </a:r>
            <a:endParaRPr lang="en-US" sz="2800" dirty="0">
              <a:solidFill>
                <a:srgbClr val="FF0000"/>
              </a:solidFill>
              <a:latin typeface="Times New Roman" panose="02020603050405020304" pitchFamily="18" charset="0"/>
              <a:cs typeface="Times New Roman" panose="02020603050405020304" pitchFamily="18" charset="0"/>
            </a:endParaRPr>
          </a:p>
          <a:p>
            <a:r>
              <a:rPr lang="vi-VN" b="1" dirty="0">
                <a:solidFill>
                  <a:srgbClr val="FF0000"/>
                </a:solidFill>
                <a:latin typeface="Times New Roman" panose="02020603050405020304" pitchFamily="18" charset="0"/>
                <a:cs typeface="Times New Roman" panose="02020603050405020304" pitchFamily="18" charset="0"/>
              </a:rPr>
              <a:t>Câu hỏi 1 trang 26 SGK Khoa học tự nhiên 7: </a:t>
            </a:r>
            <a:r>
              <a:rPr lang="vi-VN" dirty="0">
                <a:solidFill>
                  <a:srgbClr val="FF0000"/>
                </a:solidFill>
                <a:latin typeface="Times New Roman" panose="02020603050405020304" pitchFamily="18" charset="0"/>
                <a:cs typeface="Times New Roman" panose="02020603050405020304" pitchFamily="18" charset="0"/>
              </a:rPr>
              <a:t>Quan sát Hình 4.2, cho biết số proton, electron trong nguyên tử oxygen</a:t>
            </a:r>
            <a:r>
              <a:rPr lang="vi-VN" dirty="0" smtClean="0">
                <a:solidFill>
                  <a:srgbClr val="FF0000"/>
                </a:solidFill>
                <a:latin typeface="Times New Roman" panose="02020603050405020304" pitchFamily="18" charset="0"/>
                <a:cs typeface="Times New Roman" panose="02020603050405020304" pitchFamily="18" charset="0"/>
              </a:rPr>
              <a:t>.</a:t>
            </a:r>
            <a:endParaRPr lang="en-US" dirty="0" smtClean="0">
              <a:solidFill>
                <a:srgbClr val="FF0000"/>
              </a:solidFill>
              <a:latin typeface="Times New Roman" panose="02020603050405020304" pitchFamily="18" charset="0"/>
              <a:cs typeface="Times New Roman" panose="02020603050405020304" pitchFamily="18" charset="0"/>
            </a:endParaRPr>
          </a:p>
          <a:p>
            <a:endParaRPr lang="en-US" dirty="0">
              <a:solidFill>
                <a:srgbClr val="FF0000"/>
              </a:solidFill>
              <a:latin typeface="Times New Roman" panose="02020603050405020304" pitchFamily="18" charset="0"/>
              <a:cs typeface="Times New Roman" panose="02020603050405020304" pitchFamily="18" charset="0"/>
            </a:endParaRPr>
          </a:p>
          <a:p>
            <a:r>
              <a:rPr lang="vi-VN" b="1" dirty="0">
                <a:latin typeface="+mj-lt"/>
              </a:rPr>
              <a:t>Trả lời:</a:t>
            </a:r>
            <a:endParaRPr lang="en-US" b="1" dirty="0">
              <a:latin typeface="+mj-lt"/>
            </a:endParaRPr>
          </a:p>
          <a:p>
            <a:r>
              <a:rPr lang="vi-VN" dirty="0">
                <a:latin typeface="+mj-lt"/>
              </a:rPr>
              <a:t>Số hiệu nguyên tử = số đơn vị điện tích hạt nhân = số proton = Số electron trong nguyên tử = 8</a:t>
            </a:r>
            <a:endParaRPr lang="en-US" dirty="0">
              <a:latin typeface="+mj-lt"/>
            </a:endParaRPr>
          </a:p>
          <a:p>
            <a:r>
              <a:rPr lang="vi-VN" dirty="0">
                <a:latin typeface="+mj-lt"/>
              </a:rPr>
              <a:t>Vậy nguyên tử oxygen có 8 proton và 8 electron trong nguyên tử.</a:t>
            </a:r>
            <a:endParaRPr lang="en-US" dirty="0">
              <a:latin typeface="+mj-lt"/>
            </a:endParaRPr>
          </a:p>
          <a:p>
            <a:endParaRPr lang="en-US" dirty="0">
              <a:latin typeface="+mj-lt"/>
            </a:endParaRPr>
          </a:p>
        </p:txBody>
      </p:sp>
    </p:spTree>
    <p:extLst>
      <p:ext uri="{BB962C8B-B14F-4D97-AF65-F5344CB8AC3E}">
        <p14:creationId xmlns:p14="http://schemas.microsoft.com/office/powerpoint/2010/main" val="263987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sz="3100" b="1" dirty="0">
                <a:solidFill>
                  <a:srgbClr val="FF0000"/>
                </a:solidFill>
              </a:rPr>
              <a:t>Câu hỏi 2 trang 26 SGK Khoa học tự nhiên 7: </a:t>
            </a:r>
            <a:r>
              <a:rPr lang="vi-VN" sz="3100" dirty="0">
                <a:solidFill>
                  <a:srgbClr val="FF0000"/>
                </a:solidFill>
              </a:rPr>
              <a:t>Sử dụng bảng tuần hoàn và cho biết kí hiệu hóa học, tên nguyên tố, số hiệu nguyên tử, khối lượng nguyên tử và số electron trong nguyên tử của các nguyên tố ở ô số 6, 11.</a:t>
            </a:r>
            <a:r>
              <a:rPr lang="en-US" dirty="0">
                <a:solidFill>
                  <a:srgbClr val="FF0000"/>
                </a:solidFill>
              </a:rPr>
              <a:t/>
            </a:r>
            <a:br>
              <a:rPr lang="en-US" dirty="0">
                <a:solidFill>
                  <a:srgbClr val="FF0000"/>
                </a:solidFill>
              </a:rPr>
            </a:br>
            <a:endParaRPr lang="en-US"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1572390"/>
              </p:ext>
            </p:extLst>
          </p:nvPr>
        </p:nvGraphicFramePr>
        <p:xfrm>
          <a:off x="244929" y="1798115"/>
          <a:ext cx="11527971" cy="4798627"/>
        </p:xfrm>
        <a:graphic>
          <a:graphicData uri="http://schemas.openxmlformats.org/drawingml/2006/table">
            <a:tbl>
              <a:tblPr firstRow="1" firstCol="1" lastRow="1" lastCol="1" bandRow="1" bandCol="1">
                <a:tableStyleId>{5C22544A-7EE6-4342-B048-85BDC9FD1C3A}</a:tableStyleId>
              </a:tblPr>
              <a:tblGrid>
                <a:gridCol w="1786422">
                  <a:extLst>
                    <a:ext uri="{9D8B030D-6E8A-4147-A177-3AD203B41FA5}">
                      <a16:colId xmlns:a16="http://schemas.microsoft.com/office/drawing/2014/main" val="3073759351"/>
                    </a:ext>
                  </a:extLst>
                </a:gridCol>
                <a:gridCol w="2009417">
                  <a:extLst>
                    <a:ext uri="{9D8B030D-6E8A-4147-A177-3AD203B41FA5}">
                      <a16:colId xmlns:a16="http://schemas.microsoft.com/office/drawing/2014/main" val="2235589231"/>
                    </a:ext>
                  </a:extLst>
                </a:gridCol>
                <a:gridCol w="2630355">
                  <a:extLst>
                    <a:ext uri="{9D8B030D-6E8A-4147-A177-3AD203B41FA5}">
                      <a16:colId xmlns:a16="http://schemas.microsoft.com/office/drawing/2014/main" val="1375319760"/>
                    </a:ext>
                  </a:extLst>
                </a:gridCol>
                <a:gridCol w="2269373">
                  <a:extLst>
                    <a:ext uri="{9D8B030D-6E8A-4147-A177-3AD203B41FA5}">
                      <a16:colId xmlns:a16="http://schemas.microsoft.com/office/drawing/2014/main" val="3128644646"/>
                    </a:ext>
                  </a:extLst>
                </a:gridCol>
                <a:gridCol w="2832404">
                  <a:extLst>
                    <a:ext uri="{9D8B030D-6E8A-4147-A177-3AD203B41FA5}">
                      <a16:colId xmlns:a16="http://schemas.microsoft.com/office/drawing/2014/main" val="2306440597"/>
                    </a:ext>
                  </a:extLst>
                </a:gridCol>
              </a:tblGrid>
              <a:tr h="2400555">
                <a:tc>
                  <a:txBody>
                    <a:bodyPr/>
                    <a:lstStyle/>
                    <a:p>
                      <a:pPr marL="67945" marR="0" algn="l">
                        <a:lnSpc>
                          <a:spcPts val="1600"/>
                        </a:lnSpc>
                        <a:spcBef>
                          <a:spcPts val="0"/>
                        </a:spcBef>
                        <a:spcAft>
                          <a:spcPts val="0"/>
                        </a:spcAft>
                      </a:pPr>
                      <a:r>
                        <a:rPr lang="vi-VN" sz="1400">
                          <a:effectLst/>
                        </a:rPr>
                        <a:t>Số thứ tự</a:t>
                      </a:r>
                      <a:endParaRPr lang="en-US" sz="1100">
                        <a:effectLst/>
                      </a:endParaRPr>
                    </a:p>
                    <a:p>
                      <a:pPr marL="67945" marR="0" algn="l">
                        <a:spcBef>
                          <a:spcPts val="800"/>
                        </a:spcBef>
                        <a:spcAft>
                          <a:spcPts val="0"/>
                        </a:spcAft>
                      </a:pPr>
                      <a:r>
                        <a:rPr lang="vi-VN" sz="1400">
                          <a:effectLst/>
                        </a:rPr>
                        <a:t>ô</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945" marR="0" algn="l">
                        <a:lnSpc>
                          <a:spcPts val="1600"/>
                        </a:lnSpc>
                        <a:spcBef>
                          <a:spcPts val="0"/>
                        </a:spcBef>
                        <a:spcAft>
                          <a:spcPts val="0"/>
                        </a:spcAft>
                        <a:tabLst>
                          <a:tab pos="641350" algn="l"/>
                        </a:tabLst>
                      </a:pPr>
                      <a:r>
                        <a:rPr lang="vi-VN" sz="1400">
                          <a:effectLst/>
                        </a:rPr>
                        <a:t>Số	hiệu</a:t>
                      </a:r>
                      <a:endParaRPr lang="en-US" sz="1100">
                        <a:effectLst/>
                      </a:endParaRPr>
                    </a:p>
                    <a:p>
                      <a:pPr marL="67945" marR="0" algn="l">
                        <a:spcBef>
                          <a:spcPts val="800"/>
                        </a:spcBef>
                        <a:spcAft>
                          <a:spcPts val="0"/>
                        </a:spcAft>
                      </a:pPr>
                      <a:r>
                        <a:rPr lang="vi-VN" sz="1400">
                          <a:effectLst/>
                        </a:rPr>
                        <a:t>nguyên tử</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310" marR="0" algn="l">
                        <a:lnSpc>
                          <a:spcPts val="1600"/>
                        </a:lnSpc>
                        <a:spcBef>
                          <a:spcPts val="0"/>
                        </a:spcBef>
                        <a:spcAft>
                          <a:spcPts val="0"/>
                        </a:spcAft>
                      </a:pPr>
                      <a:r>
                        <a:rPr lang="vi-VN" sz="1400" dirty="0">
                          <a:effectLst/>
                        </a:rPr>
                        <a:t>Tên nguyên tố</a:t>
                      </a:r>
                      <a:endParaRPr lang="en-US" sz="1100" dirty="0">
                        <a:effectLst/>
                        <a:latin typeface="Times New Roman" panose="02020603050405020304" pitchFamily="18" charset="0"/>
                        <a:ea typeface="Times New Roman" panose="02020603050405020304" pitchFamily="18" charset="0"/>
                      </a:endParaRPr>
                    </a:p>
                  </a:txBody>
                  <a:tcPr marL="0" marR="0" marT="0" marB="0"/>
                </a:tc>
                <a:tc>
                  <a:txBody>
                    <a:bodyPr/>
                    <a:lstStyle/>
                    <a:p>
                      <a:pPr marL="66675" marR="0" algn="l">
                        <a:lnSpc>
                          <a:spcPts val="1600"/>
                        </a:lnSpc>
                        <a:spcBef>
                          <a:spcPts val="0"/>
                        </a:spcBef>
                        <a:spcAft>
                          <a:spcPts val="0"/>
                        </a:spcAft>
                      </a:pPr>
                      <a:r>
                        <a:rPr lang="vi-VN" sz="1400">
                          <a:effectLst/>
                        </a:rPr>
                        <a:t>Kí hiệu hóa</a:t>
                      </a:r>
                      <a:endParaRPr lang="en-US" sz="1100">
                        <a:effectLst/>
                      </a:endParaRPr>
                    </a:p>
                    <a:p>
                      <a:pPr marL="66675" marR="0" algn="l">
                        <a:spcBef>
                          <a:spcPts val="800"/>
                        </a:spcBef>
                        <a:spcAft>
                          <a:spcPts val="0"/>
                        </a:spcAft>
                      </a:pPr>
                      <a:r>
                        <a:rPr lang="vi-VN" sz="1400">
                          <a:effectLst/>
                        </a:rPr>
                        <a:t>học</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040" marR="0" algn="l">
                        <a:lnSpc>
                          <a:spcPts val="1600"/>
                        </a:lnSpc>
                        <a:spcBef>
                          <a:spcPts val="0"/>
                        </a:spcBef>
                        <a:spcAft>
                          <a:spcPts val="0"/>
                        </a:spcAft>
                        <a:tabLst>
                          <a:tab pos="944880" algn="l"/>
                        </a:tabLst>
                      </a:pPr>
                      <a:r>
                        <a:rPr lang="vi-VN" sz="1400">
                          <a:effectLst/>
                        </a:rPr>
                        <a:t>Khối	lượng</a:t>
                      </a:r>
                      <a:endParaRPr lang="en-US" sz="1100">
                        <a:effectLst/>
                      </a:endParaRPr>
                    </a:p>
                    <a:p>
                      <a:pPr marL="66040" marR="0" algn="l">
                        <a:spcBef>
                          <a:spcPts val="800"/>
                        </a:spcBef>
                        <a:spcAft>
                          <a:spcPts val="0"/>
                        </a:spcAft>
                      </a:pPr>
                      <a:r>
                        <a:rPr lang="vi-VN" sz="1400">
                          <a:effectLst/>
                        </a:rPr>
                        <a:t>nguyên tử</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2950512198"/>
                  </a:ext>
                </a:extLst>
              </a:tr>
              <a:tr h="1196554">
                <a:tc>
                  <a:txBody>
                    <a:bodyPr/>
                    <a:lstStyle/>
                    <a:p>
                      <a:pPr marL="67945" marR="0" algn="l">
                        <a:lnSpc>
                          <a:spcPts val="1575"/>
                        </a:lnSpc>
                        <a:spcBef>
                          <a:spcPts val="0"/>
                        </a:spcBef>
                        <a:spcAft>
                          <a:spcPts val="0"/>
                        </a:spcAft>
                      </a:pPr>
                      <a:r>
                        <a:rPr lang="vi-VN" sz="1400" dirty="0">
                          <a:effectLst/>
                        </a:rPr>
                        <a:t>6</a:t>
                      </a:r>
                      <a:endParaRPr lang="en-US" sz="1100" dirty="0">
                        <a:effectLst/>
                        <a:latin typeface="Times New Roman" panose="02020603050405020304" pitchFamily="18" charset="0"/>
                        <a:ea typeface="Times New Roman" panose="02020603050405020304" pitchFamily="18" charset="0"/>
                      </a:endParaRPr>
                    </a:p>
                  </a:txBody>
                  <a:tcPr marL="0" marR="0" marT="0" marB="0"/>
                </a:tc>
                <a:tc>
                  <a:txBody>
                    <a:bodyPr/>
                    <a:lstStyle/>
                    <a:p>
                      <a:pPr marL="67945" marR="0" algn="l">
                        <a:lnSpc>
                          <a:spcPts val="1575"/>
                        </a:lnSpc>
                        <a:spcBef>
                          <a:spcPts val="0"/>
                        </a:spcBef>
                        <a:spcAft>
                          <a:spcPts val="0"/>
                        </a:spcAft>
                      </a:pPr>
                      <a:r>
                        <a:rPr lang="vi-VN" sz="1400">
                          <a:effectLst/>
                        </a:rPr>
                        <a:t>6</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310" marR="0" algn="l">
                        <a:lnSpc>
                          <a:spcPts val="1575"/>
                        </a:lnSpc>
                        <a:spcBef>
                          <a:spcPts val="0"/>
                        </a:spcBef>
                        <a:spcAft>
                          <a:spcPts val="0"/>
                        </a:spcAft>
                      </a:pPr>
                      <a:r>
                        <a:rPr lang="vi-VN" sz="1400">
                          <a:effectLst/>
                        </a:rPr>
                        <a:t>Carbon</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675" marR="0" algn="l">
                        <a:lnSpc>
                          <a:spcPts val="1575"/>
                        </a:lnSpc>
                        <a:spcBef>
                          <a:spcPts val="0"/>
                        </a:spcBef>
                        <a:spcAft>
                          <a:spcPts val="0"/>
                        </a:spcAft>
                      </a:pPr>
                      <a:r>
                        <a:rPr lang="vi-VN" sz="1400">
                          <a:effectLst/>
                        </a:rPr>
                        <a:t>C</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040" marR="0" algn="l">
                        <a:lnSpc>
                          <a:spcPts val="1575"/>
                        </a:lnSpc>
                        <a:spcBef>
                          <a:spcPts val="0"/>
                        </a:spcBef>
                        <a:spcAft>
                          <a:spcPts val="0"/>
                        </a:spcAft>
                      </a:pPr>
                      <a:r>
                        <a:rPr lang="vi-VN" sz="1400">
                          <a:effectLst/>
                        </a:rPr>
                        <a:t>12 amu</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754091618"/>
                  </a:ext>
                </a:extLst>
              </a:tr>
              <a:tr h="1201518">
                <a:tc>
                  <a:txBody>
                    <a:bodyPr/>
                    <a:lstStyle/>
                    <a:p>
                      <a:pPr marL="67945" marR="0" algn="l">
                        <a:lnSpc>
                          <a:spcPts val="1575"/>
                        </a:lnSpc>
                        <a:spcBef>
                          <a:spcPts val="0"/>
                        </a:spcBef>
                        <a:spcAft>
                          <a:spcPts val="0"/>
                        </a:spcAft>
                      </a:pPr>
                      <a:r>
                        <a:rPr lang="vi-VN" sz="1400">
                          <a:effectLst/>
                        </a:rPr>
                        <a:t>11</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945" marR="0" algn="l">
                        <a:lnSpc>
                          <a:spcPts val="1575"/>
                        </a:lnSpc>
                        <a:spcBef>
                          <a:spcPts val="0"/>
                        </a:spcBef>
                        <a:spcAft>
                          <a:spcPts val="0"/>
                        </a:spcAft>
                      </a:pPr>
                      <a:r>
                        <a:rPr lang="vi-VN" sz="1400">
                          <a:effectLst/>
                        </a:rPr>
                        <a:t>11</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310" marR="0" algn="l">
                        <a:lnSpc>
                          <a:spcPts val="1575"/>
                        </a:lnSpc>
                        <a:spcBef>
                          <a:spcPts val="0"/>
                        </a:spcBef>
                        <a:spcAft>
                          <a:spcPts val="0"/>
                        </a:spcAft>
                      </a:pPr>
                      <a:r>
                        <a:rPr lang="vi-VN" sz="1400">
                          <a:effectLst/>
                        </a:rPr>
                        <a:t>Sodium</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675" marR="0" algn="l">
                        <a:lnSpc>
                          <a:spcPts val="1575"/>
                        </a:lnSpc>
                        <a:spcBef>
                          <a:spcPts val="0"/>
                        </a:spcBef>
                        <a:spcAft>
                          <a:spcPts val="0"/>
                        </a:spcAft>
                      </a:pPr>
                      <a:r>
                        <a:rPr lang="vi-VN" sz="1400">
                          <a:effectLst/>
                        </a:rPr>
                        <a:t>Na</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040" marR="0" algn="l">
                        <a:lnSpc>
                          <a:spcPts val="1575"/>
                        </a:lnSpc>
                        <a:spcBef>
                          <a:spcPts val="0"/>
                        </a:spcBef>
                        <a:spcAft>
                          <a:spcPts val="0"/>
                        </a:spcAft>
                      </a:pPr>
                      <a:r>
                        <a:rPr lang="vi-VN" sz="1400" dirty="0">
                          <a:effectLst/>
                        </a:rPr>
                        <a:t>23 amu</a:t>
                      </a:r>
                      <a:endParaRPr lang="en-US" sz="11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994939822"/>
                  </a:ext>
                </a:extLst>
              </a:tr>
            </a:tbl>
          </a:graphicData>
        </a:graphic>
      </p:graphicFrame>
      <p:sp>
        <p:nvSpPr>
          <p:cNvPr id="5" name="Rectangle 1"/>
          <p:cNvSpPr>
            <a:spLocks noChangeArrowheads="1"/>
          </p:cNvSpPr>
          <p:nvPr/>
        </p:nvSpPr>
        <p:spPr bwMode="auto">
          <a:xfrm>
            <a:off x="-5009483" y="-19223"/>
            <a:ext cx="17201483" cy="495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0" tIns="3174" rIns="0" bIns="0" numCol="1" anchor="ctr" anchorCtr="0" compatLnSpc="1">
            <a:prstTxWarp prst="textNoShape">
              <a:avLst/>
            </a:prstTxWarp>
            <a:spAutoFit/>
          </a:bodyPr>
          <a:lstStyle>
            <a:lvl1pPr eaLnBrk="0" fontAlgn="base" hangingPunct="0">
              <a:spcBef>
                <a:spcPct val="0"/>
              </a:spcBef>
              <a:spcAft>
                <a:spcPct val="0"/>
              </a:spcAft>
              <a:tabLst>
                <a:tab pos="944563" algn="l"/>
              </a:tabLst>
              <a:defRPr>
                <a:solidFill>
                  <a:schemeClr val="tx1"/>
                </a:solidFill>
                <a:latin typeface="Arial" panose="020B0604020202020204" pitchFamily="34" charset="0"/>
              </a:defRPr>
            </a:lvl1pPr>
            <a:lvl2pPr eaLnBrk="0" fontAlgn="base" hangingPunct="0">
              <a:spcBef>
                <a:spcPct val="0"/>
              </a:spcBef>
              <a:spcAft>
                <a:spcPct val="0"/>
              </a:spcAft>
              <a:tabLst>
                <a:tab pos="944563" algn="l"/>
              </a:tabLst>
              <a:defRPr>
                <a:solidFill>
                  <a:schemeClr val="tx1"/>
                </a:solidFill>
                <a:latin typeface="Arial" panose="020B0604020202020204" pitchFamily="34" charset="0"/>
              </a:defRPr>
            </a:lvl2pPr>
            <a:lvl3pPr eaLnBrk="0" fontAlgn="base" hangingPunct="0">
              <a:spcBef>
                <a:spcPct val="0"/>
              </a:spcBef>
              <a:spcAft>
                <a:spcPct val="0"/>
              </a:spcAft>
              <a:tabLst>
                <a:tab pos="944563" algn="l"/>
              </a:tabLst>
              <a:defRPr>
                <a:solidFill>
                  <a:schemeClr val="tx1"/>
                </a:solidFill>
                <a:latin typeface="Arial" panose="020B0604020202020204" pitchFamily="34" charset="0"/>
              </a:defRPr>
            </a:lvl3pPr>
            <a:lvl4pPr eaLnBrk="0" fontAlgn="base" hangingPunct="0">
              <a:spcBef>
                <a:spcPct val="0"/>
              </a:spcBef>
              <a:spcAft>
                <a:spcPct val="0"/>
              </a:spcAft>
              <a:tabLst>
                <a:tab pos="944563" algn="l"/>
              </a:tabLst>
              <a:defRPr>
                <a:solidFill>
                  <a:schemeClr val="tx1"/>
                </a:solidFill>
                <a:latin typeface="Arial" panose="020B0604020202020204" pitchFamily="34" charset="0"/>
              </a:defRPr>
            </a:lvl4pPr>
            <a:lvl5pPr eaLnBrk="0" fontAlgn="base" hangingPunct="0">
              <a:spcBef>
                <a:spcPct val="0"/>
              </a:spcBef>
              <a:spcAft>
                <a:spcPct val="0"/>
              </a:spcAft>
              <a:tabLst>
                <a:tab pos="944563" algn="l"/>
              </a:tabLst>
              <a:defRPr>
                <a:solidFill>
                  <a:schemeClr val="tx1"/>
                </a:solidFill>
                <a:latin typeface="Arial" panose="020B0604020202020204" pitchFamily="34" charset="0"/>
              </a:defRPr>
            </a:lvl5pPr>
            <a:lvl6pPr eaLnBrk="0" fontAlgn="base" hangingPunct="0">
              <a:spcBef>
                <a:spcPct val="0"/>
              </a:spcBef>
              <a:spcAft>
                <a:spcPct val="0"/>
              </a:spcAft>
              <a:tabLst>
                <a:tab pos="944563" algn="l"/>
              </a:tabLst>
              <a:defRPr>
                <a:solidFill>
                  <a:schemeClr val="tx1"/>
                </a:solidFill>
                <a:latin typeface="Arial" panose="020B0604020202020204" pitchFamily="34" charset="0"/>
              </a:defRPr>
            </a:lvl6pPr>
            <a:lvl7pPr eaLnBrk="0" fontAlgn="base" hangingPunct="0">
              <a:spcBef>
                <a:spcPct val="0"/>
              </a:spcBef>
              <a:spcAft>
                <a:spcPct val="0"/>
              </a:spcAft>
              <a:tabLst>
                <a:tab pos="944563" algn="l"/>
              </a:tabLst>
              <a:defRPr>
                <a:solidFill>
                  <a:schemeClr val="tx1"/>
                </a:solidFill>
                <a:latin typeface="Arial" panose="020B0604020202020204" pitchFamily="34" charset="0"/>
              </a:defRPr>
            </a:lvl7pPr>
            <a:lvl8pPr eaLnBrk="0" fontAlgn="base" hangingPunct="0">
              <a:spcBef>
                <a:spcPct val="0"/>
              </a:spcBef>
              <a:spcAft>
                <a:spcPct val="0"/>
              </a:spcAft>
              <a:tabLst>
                <a:tab pos="944563" algn="l"/>
              </a:tabLst>
              <a:defRPr>
                <a:solidFill>
                  <a:schemeClr val="tx1"/>
                </a:solidFill>
                <a:latin typeface="Arial" panose="020B0604020202020204" pitchFamily="34" charset="0"/>
              </a:defRPr>
            </a:lvl8pPr>
            <a:lvl9pPr eaLnBrk="0" fontAlgn="base" hangingPunct="0">
              <a:spcBef>
                <a:spcPct val="0"/>
              </a:spcBef>
              <a:spcAft>
                <a:spcPct val="0"/>
              </a:spcAft>
              <a:tabLst>
                <a:tab pos="944563"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44563" algn="l"/>
              </a:tabLst>
            </a:pPr>
            <a:r>
              <a:rPr kumimoji="0" lang="vi-VN" altLang="en-US" sz="14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Trả lời:</a:t>
            </a:r>
            <a:endParaRPr kumimoji="0" lang="en-US" altLang="en-US" sz="14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44563" algn="l"/>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36051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sz="1800" b="1" dirty="0" smtClean="0">
                <a:solidFill>
                  <a:srgbClr val="FF0000"/>
                </a:solidFill>
              </a:rPr>
              <a:t>2.</a:t>
            </a:r>
            <a:r>
              <a:rPr lang="vi-VN" sz="1800" b="1" dirty="0" smtClean="0">
                <a:solidFill>
                  <a:srgbClr val="FF0000"/>
                </a:solidFill>
              </a:rPr>
              <a:t>Chu </a:t>
            </a:r>
            <a:r>
              <a:rPr lang="vi-VN" sz="1800" b="1" dirty="0">
                <a:solidFill>
                  <a:srgbClr val="FF0000"/>
                </a:solidFill>
              </a:rPr>
              <a:t>kì</a:t>
            </a:r>
            <a:r>
              <a:rPr lang="en-US" sz="1400" dirty="0">
                <a:solidFill>
                  <a:srgbClr val="FF0000"/>
                </a:solidFill>
              </a:rPr>
              <a:t/>
            </a:r>
            <a:br>
              <a:rPr lang="en-US" sz="1400" dirty="0">
                <a:solidFill>
                  <a:srgbClr val="FF0000"/>
                </a:solidFill>
              </a:rPr>
            </a:br>
            <a:r>
              <a:rPr lang="vi-VN" sz="1800" b="1" dirty="0" smtClean="0">
                <a:solidFill>
                  <a:srgbClr val="FF0000"/>
                </a:solidFill>
              </a:rPr>
              <a:t>Tìm </a:t>
            </a:r>
            <a:r>
              <a:rPr lang="vi-VN" sz="1800" b="1" dirty="0">
                <a:solidFill>
                  <a:srgbClr val="FF0000"/>
                </a:solidFill>
              </a:rPr>
              <a:t>hiểu mối quan hệ giữa số lớp electron của nguyên tử các nguyên tố với số thứ tự của chu kì</a:t>
            </a:r>
            <a:r>
              <a:rPr lang="en-US" sz="1400" dirty="0">
                <a:solidFill>
                  <a:srgbClr val="FF0000"/>
                </a:solidFill>
              </a:rPr>
              <a:t/>
            </a:r>
            <a:br>
              <a:rPr lang="en-US" sz="1400" dirty="0">
                <a:solidFill>
                  <a:srgbClr val="FF0000"/>
                </a:solidFill>
              </a:rPr>
            </a:br>
            <a:endParaRPr lang="en-US" dirty="0">
              <a:solidFill>
                <a:srgbClr val="FF0000"/>
              </a:solidFill>
            </a:endParaRPr>
          </a:p>
        </p:txBody>
      </p:sp>
      <p:pic>
        <p:nvPicPr>
          <p:cNvPr id="4" name="image7.jpeg"/>
          <p:cNvPicPr>
            <a:picLocks noGrp="1"/>
          </p:cNvPicPr>
          <p:nvPr>
            <p:ph idx="1"/>
          </p:nvPr>
        </p:nvPicPr>
        <p:blipFill>
          <a:blip r:embed="rId2" cstate="print"/>
          <a:stretch>
            <a:fillRect/>
          </a:stretch>
        </p:blipFill>
        <p:spPr>
          <a:xfrm>
            <a:off x="1713653" y="1690688"/>
            <a:ext cx="8561494" cy="4486592"/>
          </a:xfrm>
          <a:prstGeom prst="rect">
            <a:avLst/>
          </a:prstGeom>
        </p:spPr>
      </p:pic>
    </p:spTree>
    <p:extLst>
      <p:ext uri="{BB962C8B-B14F-4D97-AF65-F5344CB8AC3E}">
        <p14:creationId xmlns:p14="http://schemas.microsoft.com/office/powerpoint/2010/main" val="28603681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2400" b="1" dirty="0">
                <a:solidFill>
                  <a:srgbClr val="FF0000"/>
                </a:solidFill>
              </a:rPr>
              <a:t>Câu hỏi 1 trang 27 SGK Khoa học tự nhiên 7: </a:t>
            </a:r>
            <a:r>
              <a:rPr lang="vi-VN" sz="2400" dirty="0">
                <a:solidFill>
                  <a:srgbClr val="FF0000"/>
                </a:solidFill>
              </a:rPr>
              <a:t>Quan sát Hình 4.3 và cho biết tên, kí hiệu hóa học và điện tích hạt nhân của nguyên tử các nguyên tố xung quanh nguyên tố carbon.</a:t>
            </a:r>
            <a:r>
              <a:rPr lang="en-US" sz="2400" dirty="0">
                <a:solidFill>
                  <a:srgbClr val="FF0000"/>
                </a:solidFill>
              </a:rPr>
              <a:t/>
            </a:r>
            <a:br>
              <a:rPr lang="en-US" sz="2400" dirty="0">
                <a:solidFill>
                  <a:srgbClr val="FF0000"/>
                </a:solidFill>
              </a:rPr>
            </a:br>
            <a:endParaRPr lang="en-US" sz="2400" dirty="0">
              <a:solidFill>
                <a:srgbClr val="FF0000"/>
              </a:solidFill>
            </a:endParaRPr>
          </a:p>
        </p:txBody>
      </p:sp>
      <p:sp>
        <p:nvSpPr>
          <p:cNvPr id="3" name="Content Placeholder 2"/>
          <p:cNvSpPr>
            <a:spLocks noGrp="1"/>
          </p:cNvSpPr>
          <p:nvPr>
            <p:ph idx="1"/>
          </p:nvPr>
        </p:nvSpPr>
        <p:spPr/>
        <p:txBody>
          <a:bodyPr/>
          <a:lstStyle/>
          <a:p>
            <a:r>
              <a:rPr lang="vi-VN" b="1" dirty="0"/>
              <a:t>Trả lời:</a:t>
            </a:r>
            <a:endParaRPr lang="en-US" b="1" dirty="0"/>
          </a:p>
          <a:p>
            <a:r>
              <a:rPr lang="vi-VN" dirty="0"/>
              <a:t>Xung quanh carbon có 3 nguyên tố là boron, nitrogen, silicon</a:t>
            </a:r>
            <a:endParaRPr lang="en-US" dirty="0"/>
          </a:p>
          <a:p>
            <a:pPr lvl="0"/>
            <a:r>
              <a:rPr lang="vi-VN" dirty="0"/>
              <a:t>Boron (kí hiệu là B) có điện tích hạt nhân +5.</a:t>
            </a:r>
            <a:endParaRPr lang="en-US" dirty="0"/>
          </a:p>
          <a:p>
            <a:pPr lvl="0"/>
            <a:r>
              <a:rPr lang="vi-VN" dirty="0"/>
              <a:t>Nitrogen (kí hiệu là N) có điện tích hạt nhân là +7.</a:t>
            </a:r>
            <a:endParaRPr lang="en-US" dirty="0"/>
          </a:p>
          <a:p>
            <a:pPr lvl="0"/>
            <a:r>
              <a:rPr lang="vi-VN" dirty="0"/>
              <a:t>Silicon (kí hiệu là Si) có điện tích hạt nhân là +14.</a:t>
            </a:r>
            <a:endParaRPr lang="en-US" dirty="0"/>
          </a:p>
          <a:p>
            <a:endParaRPr lang="en-US" dirty="0"/>
          </a:p>
        </p:txBody>
      </p:sp>
    </p:spTree>
    <p:extLst>
      <p:ext uri="{BB962C8B-B14F-4D97-AF65-F5344CB8AC3E}">
        <p14:creationId xmlns:p14="http://schemas.microsoft.com/office/powerpoint/2010/main" val="861382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3320"/>
            <a:ext cx="10515600" cy="1325563"/>
          </a:xfrm>
        </p:spPr>
        <p:txBody>
          <a:bodyPr>
            <a:normAutofit/>
          </a:bodyPr>
          <a:lstStyle/>
          <a:p>
            <a:r>
              <a:rPr lang="vi-VN" sz="2800" b="1" dirty="0">
                <a:solidFill>
                  <a:srgbClr val="FF0000"/>
                </a:solidFill>
              </a:rPr>
              <a:t>Câu hỏi 2 trang 27 SGK Khoa học tự nhiên 7: </a:t>
            </a:r>
            <a:r>
              <a:rPr lang="vi-VN" sz="2800" dirty="0">
                <a:solidFill>
                  <a:srgbClr val="FF0000"/>
                </a:solidFill>
              </a:rPr>
              <a:t>Hãy cho biết số lớp electron của nguyên tử các nguyên tố thuộc chu kì 3. Giải thích.</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lstStyle/>
          <a:p>
            <a:r>
              <a:rPr lang="vi-VN" b="1" dirty="0"/>
              <a:t>Trả lời:</a:t>
            </a:r>
            <a:endParaRPr lang="en-US" b="1" dirty="0"/>
          </a:p>
          <a:p>
            <a:r>
              <a:rPr lang="vi-VN" dirty="0"/>
              <a:t>Số thứ tự chu kì = số lớp electron nguyên tử nguyên tố.</a:t>
            </a:r>
            <a:endParaRPr lang="en-US" dirty="0"/>
          </a:p>
          <a:p>
            <a:r>
              <a:rPr lang="vi-VN" dirty="0"/>
              <a:t>Các nguyên tố thuộc chu kì 3 ⇒ nguyên tử của nguyên tố có 3 lớp electron</a:t>
            </a:r>
            <a:endParaRPr lang="en-US" dirty="0"/>
          </a:p>
        </p:txBody>
      </p:sp>
    </p:spTree>
    <p:extLst>
      <p:ext uri="{BB962C8B-B14F-4D97-AF65-F5344CB8AC3E}">
        <p14:creationId xmlns:p14="http://schemas.microsoft.com/office/powerpoint/2010/main" val="3834350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ChangeArrowheads="1"/>
          </p:cNvSpPr>
          <p:nvPr/>
        </p:nvSpPr>
        <p:spPr bwMode="auto">
          <a:xfrm>
            <a:off x="1981200" y="3505201"/>
            <a:ext cx="46482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8" tIns="45686" rIns="91378" bIns="45686"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vi-VN" sz="3000" b="1">
                <a:solidFill>
                  <a:srgbClr val="6600CC"/>
                </a:solidFill>
                <a:cs typeface="Arial" panose="020B0604020202020204" pitchFamily="34" charset="0"/>
              </a:rPr>
              <a:t>                                 </a:t>
            </a:r>
          </a:p>
        </p:txBody>
      </p:sp>
      <p:sp>
        <p:nvSpPr>
          <p:cNvPr id="3075" name="Rectangle 32"/>
          <p:cNvSpPr>
            <a:spLocks noChangeArrowheads="1"/>
          </p:cNvSpPr>
          <p:nvPr/>
        </p:nvSpPr>
        <p:spPr bwMode="auto">
          <a:xfrm>
            <a:off x="3352800" y="3429001"/>
            <a:ext cx="32766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8" tIns="45686" rIns="91378" bIns="45686"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vi-VN" sz="1800" b="1">
              <a:solidFill>
                <a:srgbClr val="0000CC"/>
              </a:solidFill>
              <a:cs typeface="Arial" panose="020B0604020202020204" pitchFamily="34" charset="0"/>
            </a:endParaRPr>
          </a:p>
        </p:txBody>
      </p:sp>
      <p:pic>
        <p:nvPicPr>
          <p:cNvPr id="3076" name="Picture 10" descr="Picture1đ"/>
          <p:cNvPicPr>
            <a:picLocks noChangeAspect="1" noChangeArrowheads="1"/>
          </p:cNvPicPr>
          <p:nvPr/>
        </p:nvPicPr>
        <p:blipFill>
          <a:blip r:embed="rId3">
            <a:extLst>
              <a:ext uri="{28A0092B-C50C-407E-A947-70E740481C1C}">
                <a14:useLocalDpi xmlns:a14="http://schemas.microsoft.com/office/drawing/2010/main" val="0"/>
              </a:ext>
            </a:extLst>
          </a:blip>
          <a:srcRect t="4692"/>
          <a:stretch>
            <a:fillRect/>
          </a:stretch>
        </p:blipFill>
        <p:spPr bwMode="auto">
          <a:xfrm>
            <a:off x="6858000" y="3048000"/>
            <a:ext cx="3429000" cy="355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7" name="Group 11"/>
          <p:cNvGrpSpPr>
            <a:grpSpLocks/>
          </p:cNvGrpSpPr>
          <p:nvPr/>
        </p:nvGrpSpPr>
        <p:grpSpPr bwMode="auto">
          <a:xfrm>
            <a:off x="1524000" y="0"/>
            <a:ext cx="9144000" cy="6858000"/>
            <a:chOff x="0" y="0"/>
            <a:chExt cx="5760" cy="4320"/>
          </a:xfrm>
        </p:grpSpPr>
        <p:pic>
          <p:nvPicPr>
            <p:cNvPr id="3081" name="Picture 12" descr="Picture1"/>
            <p:cNvPicPr>
              <a:picLocks noChangeAspect="1" noChangeArrowheads="1"/>
            </p:cNvPicPr>
            <p:nvPr/>
          </p:nvPicPr>
          <p:blipFill>
            <a:blip r:embed="rId4">
              <a:extLst>
                <a:ext uri="{28A0092B-C50C-407E-A947-70E740481C1C}">
                  <a14:useLocalDpi xmlns:a14="http://schemas.microsoft.com/office/drawing/2010/main" val="0"/>
                </a:ext>
              </a:extLst>
            </a:blip>
            <a:srcRect r="85228"/>
            <a:stretch>
              <a:fillRect/>
            </a:stretch>
          </p:blipFill>
          <p:spPr bwMode="auto">
            <a:xfrm>
              <a:off x="0" y="0"/>
              <a:ext cx="48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3" descr="Picture1"/>
            <p:cNvPicPr>
              <a:picLocks noChangeAspect="1" noChangeArrowheads="1"/>
            </p:cNvPicPr>
            <p:nvPr/>
          </p:nvPicPr>
          <p:blipFill>
            <a:blip r:embed="rId4">
              <a:extLst>
                <a:ext uri="{28A0092B-C50C-407E-A947-70E740481C1C}">
                  <a14:useLocalDpi xmlns:a14="http://schemas.microsoft.com/office/drawing/2010/main" val="0"/>
                </a:ext>
              </a:extLst>
            </a:blip>
            <a:srcRect l="8884" t="95454"/>
            <a:stretch>
              <a:fillRect/>
            </a:stretch>
          </p:blipFill>
          <p:spPr bwMode="auto">
            <a:xfrm>
              <a:off x="480" y="4116"/>
              <a:ext cx="528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4" descr="Picture1"/>
            <p:cNvPicPr>
              <a:picLocks noChangeAspect="1" noChangeArrowheads="1"/>
            </p:cNvPicPr>
            <p:nvPr/>
          </p:nvPicPr>
          <p:blipFill>
            <a:blip r:embed="rId4">
              <a:extLst>
                <a:ext uri="{28A0092B-C50C-407E-A947-70E740481C1C}">
                  <a14:useLocalDpi xmlns:a14="http://schemas.microsoft.com/office/drawing/2010/main" val="0"/>
                </a:ext>
              </a:extLst>
            </a:blip>
            <a:srcRect b="95454"/>
            <a:stretch>
              <a:fillRect/>
            </a:stretch>
          </p:blipFill>
          <p:spPr bwMode="auto">
            <a:xfrm>
              <a:off x="0" y="0"/>
              <a:ext cx="5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15" descr="Picture1"/>
            <p:cNvPicPr>
              <a:picLocks noChangeAspect="1" noChangeArrowheads="1"/>
            </p:cNvPicPr>
            <p:nvPr/>
          </p:nvPicPr>
          <p:blipFill>
            <a:blip r:embed="rId4">
              <a:extLst>
                <a:ext uri="{28A0092B-C50C-407E-A947-70E740481C1C}">
                  <a14:useLocalDpi xmlns:a14="http://schemas.microsoft.com/office/drawing/2010/main" val="0"/>
                </a:ext>
              </a:extLst>
            </a:blip>
            <a:srcRect l="96213"/>
            <a:stretch>
              <a:fillRect/>
            </a:stretch>
          </p:blipFill>
          <p:spPr bwMode="auto">
            <a:xfrm>
              <a:off x="5520" y="0"/>
              <a:ext cx="24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8314" name="WordArt 16"/>
          <p:cNvSpPr>
            <a:spLocks noChangeArrowheads="1" noChangeShapeType="1" noTextEdit="1"/>
          </p:cNvSpPr>
          <p:nvPr/>
        </p:nvSpPr>
        <p:spPr bwMode="auto">
          <a:xfrm>
            <a:off x="3124200" y="533401"/>
            <a:ext cx="5715000" cy="779463"/>
          </a:xfrm>
          <a:prstGeom prst="rect">
            <a:avLst/>
          </a:prstGeom>
        </p:spPr>
        <p:txBody>
          <a:bodyPr wrap="none" fromWordArt="1">
            <a:prstTxWarp prst="textPlain">
              <a:avLst>
                <a:gd name="adj" fmla="val 50000"/>
              </a:avLst>
            </a:prstTxWarp>
          </a:bodyPr>
          <a:lstStyle/>
          <a:p>
            <a:pPr algn="ctr"/>
            <a:r>
              <a:rPr lang="en-US" sz="3600" i="1" kern="10" dirty="0">
                <a:ln w="9525">
                  <a:solidFill>
                    <a:srgbClr val="800080"/>
                  </a:solidFill>
                  <a:round/>
                  <a:headEnd/>
                  <a:tailEnd/>
                </a:ln>
                <a:solidFill>
                  <a:srgbClr val="800080"/>
                </a:solidFill>
                <a:latin typeface="Times New Roman" panose="02020603050405020304" pitchFamily="18" charset="0"/>
                <a:cs typeface="Times New Roman" panose="02020603050405020304" pitchFamily="18" charset="0"/>
              </a:rPr>
              <a:t>BÀI 4</a:t>
            </a:r>
          </a:p>
        </p:txBody>
      </p:sp>
      <p:sp>
        <p:nvSpPr>
          <p:cNvPr id="3079" name="Text Box 17"/>
          <p:cNvSpPr txBox="1">
            <a:spLocks noChangeArrowheads="1"/>
          </p:cNvSpPr>
          <p:nvPr/>
        </p:nvSpPr>
        <p:spPr bwMode="auto">
          <a:xfrm rot="412088">
            <a:off x="7827963" y="4192588"/>
            <a:ext cx="13716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8" tIns="45686" rIns="91378" bIns="456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vi-VN" altLang="vi-VN" sz="2400" i="1">
                <a:solidFill>
                  <a:srgbClr val="009900"/>
                </a:solidFill>
                <a:latin typeface="Times New Roman" panose="02020603050405020304" pitchFamily="18" charset="0"/>
                <a:cs typeface="Times New Roman" panose="02020603050405020304" pitchFamily="18" charset="0"/>
              </a:rPr>
              <a:t>Dạy tốt</a:t>
            </a:r>
          </a:p>
          <a:p>
            <a:pPr algn="ctr" eaLnBrk="1" hangingPunct="1">
              <a:spcBef>
                <a:spcPct val="50000"/>
              </a:spcBef>
              <a:buFontTx/>
              <a:buNone/>
            </a:pPr>
            <a:r>
              <a:rPr lang="vi-VN" altLang="vi-VN" sz="2400" i="1">
                <a:solidFill>
                  <a:srgbClr val="009900"/>
                </a:solidFill>
                <a:latin typeface="Times New Roman" panose="02020603050405020304" pitchFamily="18" charset="0"/>
                <a:cs typeface="Times New Roman" panose="02020603050405020304" pitchFamily="18" charset="0"/>
              </a:rPr>
              <a:t>Học tốt</a:t>
            </a:r>
            <a:endParaRPr lang="en-US" altLang="vi-VN" sz="2400" i="1">
              <a:solidFill>
                <a:srgbClr val="009900"/>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1609726" y="1447800"/>
            <a:ext cx="9058275" cy="2662238"/>
          </a:xfrm>
          <a:prstGeom prst="rect">
            <a:avLst/>
          </a:prstGeom>
        </p:spPr>
        <p:txBody>
          <a:bodyPr/>
          <a:lstStyle/>
          <a:p>
            <a:pPr algn="ctr">
              <a:spcBef>
                <a:spcPct val="50000"/>
              </a:spcBef>
              <a:defRPr/>
            </a:pPr>
            <a:r>
              <a:rPr lang="vi-VN" sz="6000" dirty="0">
                <a:solidFill>
                  <a:srgbClr val="FF0000"/>
                </a:solidFill>
              </a:rPr>
              <a:t>Bài 4. Sơ lược về bảng tuần hoàn các nguyên tố hóa </a:t>
            </a:r>
            <a:r>
              <a:rPr lang="vi-VN" sz="6000" dirty="0" smtClean="0">
                <a:solidFill>
                  <a:srgbClr val="FF0000"/>
                </a:solidFill>
              </a:rPr>
              <a:t>học</a:t>
            </a:r>
            <a:endParaRPr lang="en-US" altLang="en-US" sz="4400" b="1" kern="0" dirty="0">
              <a:solidFill>
                <a:srgbClr val="FF0000"/>
              </a:solidFill>
              <a:latin typeface="+mj-lt"/>
              <a:ea typeface="+mj-ea"/>
              <a:cs typeface="+mj-cs"/>
            </a:endParaRPr>
          </a:p>
        </p:txBody>
      </p:sp>
    </p:spTree>
    <p:extLst>
      <p:ext uri="{BB962C8B-B14F-4D97-AF65-F5344CB8AC3E}">
        <p14:creationId xmlns:p14="http://schemas.microsoft.com/office/powerpoint/2010/main" val="3149242788"/>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98314"/>
                                        </p:tgtEl>
                                        <p:attrNameLst>
                                          <p:attrName>style.visibility</p:attrName>
                                        </p:attrNameLst>
                                      </p:cBhvr>
                                      <p:to>
                                        <p:strVal val="visible"/>
                                      </p:to>
                                    </p:set>
                                    <p:anim calcmode="lin" valueType="num">
                                      <p:cBhvr additive="base">
                                        <p:cTn id="7" dur="5000" fill="hold"/>
                                        <p:tgtEl>
                                          <p:spTgt spid="98314"/>
                                        </p:tgtEl>
                                        <p:attrNameLst>
                                          <p:attrName>ppt_x</p:attrName>
                                        </p:attrNameLst>
                                      </p:cBhvr>
                                      <p:tavLst>
                                        <p:tav tm="0">
                                          <p:val>
                                            <p:strVal val="#ppt_x"/>
                                          </p:val>
                                        </p:tav>
                                        <p:tav tm="100000">
                                          <p:val>
                                            <p:strVal val="#ppt_x"/>
                                          </p:val>
                                        </p:tav>
                                      </p:tavLst>
                                    </p:anim>
                                    <p:anim calcmode="lin" valueType="num">
                                      <p:cBhvr additive="base">
                                        <p:cTn id="8" dur="5000" fill="hold"/>
                                        <p:tgtEl>
                                          <p:spTgt spid="983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arn(inHorizontal)">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764155"/>
          </a:xfrm>
        </p:spPr>
        <p:txBody>
          <a:bodyPr>
            <a:normAutofit/>
          </a:bodyPr>
          <a:lstStyle/>
          <a:p>
            <a:pPr lvl="0"/>
            <a:r>
              <a:rPr lang="en-US" b="1" dirty="0" smtClean="0">
                <a:latin typeface="Times New Roman" panose="02020603050405020304" pitchFamily="18" charset="0"/>
                <a:cs typeface="Times New Roman" panose="02020603050405020304" pitchFamily="18" charset="0"/>
              </a:rPr>
              <a:t>3.</a:t>
            </a:r>
            <a:r>
              <a:rPr lang="vi-VN" b="1" dirty="0" smtClean="0">
                <a:latin typeface="Times New Roman" panose="02020603050405020304" pitchFamily="18" charset="0"/>
                <a:cs typeface="Times New Roman" panose="02020603050405020304" pitchFamily="18" charset="0"/>
              </a:rPr>
              <a:t>Nhóm</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vi-VN" b="1" dirty="0" smtClean="0">
                <a:solidFill>
                  <a:srgbClr val="FF0000"/>
                </a:solidFill>
                <a:latin typeface="Times New Roman" panose="02020603050405020304" pitchFamily="18" charset="0"/>
                <a:cs typeface="Times New Roman" panose="02020603050405020304" pitchFamily="18" charset="0"/>
              </a:rPr>
              <a:t>Tìm </a:t>
            </a:r>
            <a:r>
              <a:rPr lang="vi-VN" b="1" dirty="0">
                <a:solidFill>
                  <a:srgbClr val="FF0000"/>
                </a:solidFill>
                <a:latin typeface="Times New Roman" panose="02020603050405020304" pitchFamily="18" charset="0"/>
                <a:cs typeface="Times New Roman" panose="02020603050405020304" pitchFamily="18" charset="0"/>
              </a:rPr>
              <a:t>hiểu mối quan hệ giữa số electron ở lớp ngoài cùng của nguyên tử các nguyên tố với số thứ tự của nhóm </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84147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7565" y="365125"/>
            <a:ext cx="11449877" cy="1325563"/>
          </a:xfrm>
        </p:spPr>
        <p:txBody>
          <a:bodyPr>
            <a:noAutofit/>
          </a:bodyPr>
          <a:lstStyle/>
          <a:p>
            <a:r>
              <a:rPr lang="vi-VN" sz="2800" b="1" dirty="0">
                <a:solidFill>
                  <a:srgbClr val="FF0000"/>
                </a:solidFill>
              </a:rPr>
              <a:t>Câu hỏi trang 29 SGK Khoa học tự nhiên 7: </a:t>
            </a:r>
            <a:r>
              <a:rPr lang="vi-VN" sz="2800" dirty="0">
                <a:solidFill>
                  <a:srgbClr val="FF0000"/>
                </a:solidFill>
              </a:rPr>
              <a:t>Sử dụng bảng tuần hoàn, hãy cho biết:</a:t>
            </a:r>
            <a:r>
              <a:rPr lang="en-US" sz="2800" dirty="0">
                <a:solidFill>
                  <a:srgbClr val="FF0000"/>
                </a:solidFill>
              </a:rPr>
              <a:t/>
            </a:r>
            <a:br>
              <a:rPr lang="en-US" sz="2800" dirty="0">
                <a:solidFill>
                  <a:srgbClr val="FF0000"/>
                </a:solidFill>
              </a:rPr>
            </a:br>
            <a:r>
              <a:rPr lang="vi-VN" sz="2800" dirty="0">
                <a:solidFill>
                  <a:srgbClr val="FF0000"/>
                </a:solidFill>
              </a:rPr>
              <a:t>Số electron lớp ngoài cùng của nguyên tử hai nguyên tố Al và S. Giải thích.</a:t>
            </a:r>
            <a:r>
              <a:rPr lang="en-US" sz="2800" dirty="0">
                <a:solidFill>
                  <a:srgbClr val="FF0000"/>
                </a:solidFill>
              </a:rPr>
              <a:t/>
            </a:r>
            <a:br>
              <a:rPr lang="en-US" sz="2800" dirty="0">
                <a:solidFill>
                  <a:srgbClr val="FF0000"/>
                </a:solidFill>
              </a:rPr>
            </a:br>
            <a:r>
              <a:rPr lang="vi-VN" sz="2800" dirty="0">
                <a:solidFill>
                  <a:srgbClr val="FF0000"/>
                </a:solidFill>
              </a:rPr>
              <a:t>Hãy kể tên nguyên tố thuộc chu kì nhỏ và cùng nhóm với nguyên tố beryllium.</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vi-VN" b="1" dirty="0">
                <a:latin typeface="Times New Roman" panose="02020603050405020304" pitchFamily="18" charset="0"/>
                <a:cs typeface="Times New Roman" panose="02020603050405020304" pitchFamily="18" charset="0"/>
              </a:rPr>
              <a:t>Trả lời:</a:t>
            </a:r>
            <a:endParaRPr lang="en-US" b="1"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Số thứ tự nhóm A = Số electron ở lớp ngoài cùng của nguyên tử nguyên tố. Dựa vào bảng tuần hoàn ta thấy:</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Nguyên tố Al thuộc nhóm IIIA ⇒ nguyên tử Al có 3 electron lớp ngoài cùng.</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Nguyên tố S thuộc nhóm VIA ⇒ nguyên tử S có 6 electron lớp ngoài cùng.</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Chú ý:</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Chu kì 1, 2, 3 được gọi là các chu kì nhỏ.</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Chu kì 4, 5, 6, 7 được gọi là các chu kì lớn.</a:t>
            </a:r>
            <a:endParaRPr lang="en-US"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Dựa vào bảng tuần hoàn, ta thấy nguyên tố thuộc chu kì nhỏ và cùng nhóm với nguyên tố beryllium (Be) là magnesium (Mg).</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965009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18715"/>
          </a:xfrm>
        </p:spPr>
        <p:txBody>
          <a:bodyPr>
            <a:normAutofit fontScale="90000"/>
          </a:bodyPr>
          <a:lstStyle/>
          <a:p>
            <a:pPr lvl="0"/>
            <a:r>
              <a:rPr lang="en-US" b="1" dirty="0" smtClean="0">
                <a:solidFill>
                  <a:srgbClr val="FF0000"/>
                </a:solidFill>
              </a:rPr>
              <a:t>III.</a:t>
            </a:r>
            <a:r>
              <a:rPr lang="vi-VN" b="1" dirty="0" smtClean="0">
                <a:solidFill>
                  <a:srgbClr val="FF0000"/>
                </a:solidFill>
              </a:rPr>
              <a:t>Vị </a:t>
            </a:r>
            <a:r>
              <a:rPr lang="vi-VN" b="1" dirty="0">
                <a:solidFill>
                  <a:srgbClr val="FF0000"/>
                </a:solidFill>
              </a:rPr>
              <a:t>trí các nhóm nguyên tố kim loại, phi kim và khí hiếm trong bảng tuần hoàn</a:t>
            </a:r>
            <a:r>
              <a:rPr lang="en-US" b="1" dirty="0">
                <a:solidFill>
                  <a:srgbClr val="FF0000"/>
                </a:solidFill>
              </a:rPr>
              <a:t/>
            </a:r>
            <a:br>
              <a:rPr lang="en-US" b="1" dirty="0">
                <a:solidFill>
                  <a:srgbClr val="FF0000"/>
                </a:solidFill>
              </a:rPr>
            </a:br>
            <a:r>
              <a:rPr lang="en-US" b="1" dirty="0" smtClean="0">
                <a:solidFill>
                  <a:srgbClr val="FF0000"/>
                </a:solidFill>
              </a:rPr>
              <a:t>1.</a:t>
            </a:r>
            <a:r>
              <a:rPr lang="vi-VN" b="1" dirty="0" smtClean="0">
                <a:solidFill>
                  <a:srgbClr val="FF0000"/>
                </a:solidFill>
              </a:rPr>
              <a:t>Các </a:t>
            </a:r>
            <a:r>
              <a:rPr lang="vi-VN" b="1" dirty="0">
                <a:solidFill>
                  <a:srgbClr val="FF0000"/>
                </a:solidFill>
              </a:rPr>
              <a:t>nguyên tố kim loại</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21078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2800" b="1" dirty="0">
                <a:solidFill>
                  <a:srgbClr val="FF0000"/>
                </a:solidFill>
              </a:rPr>
              <a:t>Câu hỏi 1 trang 30 SGK Khoa học tự nhiên 7: </a:t>
            </a:r>
            <a:r>
              <a:rPr lang="vi-VN" sz="2800" dirty="0">
                <a:solidFill>
                  <a:srgbClr val="FF0000"/>
                </a:solidFill>
              </a:rPr>
              <a:t>Sử dụng bảng tuần hoàn, hãy xác định vị trí (số thứ tự, chu kì, nhóm) của các nguyên tố Al, Ca, Na.</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r>
              <a:rPr lang="vi-VN" dirty="0">
                <a:latin typeface="+mj-lt"/>
              </a:rPr>
              <a:t>Dựa vào bảng tuần hoàn, ta xác định được:</a:t>
            </a:r>
            <a:endParaRPr lang="en-US" dirty="0">
              <a:latin typeface="+mj-lt"/>
            </a:endParaRPr>
          </a:p>
          <a:p>
            <a:r>
              <a:rPr lang="vi-VN" dirty="0">
                <a:latin typeface="+mj-lt"/>
              </a:rPr>
              <a:t>+ Nguyên tố Al nằm ở ô thứ 13, chu kì 3, nhóm IIIA.</a:t>
            </a:r>
            <a:endParaRPr lang="en-US" dirty="0">
              <a:latin typeface="+mj-lt"/>
            </a:endParaRPr>
          </a:p>
          <a:p>
            <a:r>
              <a:rPr lang="vi-VN" dirty="0">
                <a:latin typeface="+mj-lt"/>
              </a:rPr>
              <a:t>+ Nguyên tố Ca nằm ở ô thứ 20, chu kì 4, nhóm IIA.</a:t>
            </a:r>
            <a:endParaRPr lang="en-US" dirty="0">
              <a:latin typeface="+mj-lt"/>
            </a:endParaRPr>
          </a:p>
          <a:p>
            <a:r>
              <a:rPr lang="vi-VN" dirty="0">
                <a:latin typeface="+mj-lt"/>
              </a:rPr>
              <a:t/>
            </a:r>
            <a:br>
              <a:rPr lang="vi-VN" dirty="0">
                <a:latin typeface="+mj-lt"/>
              </a:rPr>
            </a:br>
            <a:r>
              <a:rPr lang="vi-VN" dirty="0">
                <a:latin typeface="+mj-lt"/>
              </a:rPr>
              <a:t>+ Nguyên tố Na nằm ở ô thứ 11, chu kì 3, nhóm IA.</a:t>
            </a:r>
            <a:endParaRPr lang="en-US" dirty="0">
              <a:latin typeface="+mj-lt"/>
            </a:endParaRPr>
          </a:p>
          <a:p>
            <a:endParaRPr lang="en-US" dirty="0">
              <a:latin typeface="+mj-lt"/>
            </a:endParaRPr>
          </a:p>
        </p:txBody>
      </p:sp>
    </p:spTree>
    <p:extLst>
      <p:ext uri="{BB962C8B-B14F-4D97-AF65-F5344CB8AC3E}">
        <p14:creationId xmlns:p14="http://schemas.microsoft.com/office/powerpoint/2010/main" val="15335813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800" b="1" dirty="0">
                <a:solidFill>
                  <a:srgbClr val="FF0000"/>
                </a:solidFill>
              </a:rPr>
              <a:t>Câu hỏi 2 trang 30 SGK Khoa học tự nhiên 7: </a:t>
            </a:r>
            <a:r>
              <a:rPr lang="vi-VN" sz="2800" dirty="0">
                <a:solidFill>
                  <a:srgbClr val="FF0000"/>
                </a:solidFill>
              </a:rPr>
              <a:t>Tính chất nào của nhôm, sắt, đồng đã được dùng trong các ứng dụng ở trong Hình 4.6?</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pPr lvl="0"/>
            <a:r>
              <a:rPr lang="vi-VN" dirty="0">
                <a:latin typeface="+mj-lt"/>
              </a:rPr>
              <a:t>Nhôm (Al) được dùng làm màng bọc thực phẩm vì nhôm dễ dát mỏng.</a:t>
            </a:r>
            <a:endParaRPr lang="en-US" dirty="0">
              <a:latin typeface="+mj-lt"/>
            </a:endParaRPr>
          </a:p>
          <a:p>
            <a:pPr lvl="0"/>
            <a:r>
              <a:rPr lang="vi-VN" dirty="0">
                <a:latin typeface="+mj-lt"/>
              </a:rPr>
              <a:t>Đồng (Cu) được dùng làm lõi dây điện vì đồng dễ uốn, dẫn điện tốt.</a:t>
            </a:r>
            <a:endParaRPr lang="en-US" dirty="0">
              <a:latin typeface="+mj-lt"/>
            </a:endParaRPr>
          </a:p>
          <a:p>
            <a:pPr lvl="0"/>
            <a:r>
              <a:rPr lang="vi-VN" dirty="0">
                <a:latin typeface="+mj-lt"/>
              </a:rPr>
              <a:t>Sắt (Fe) được dùng trong các công trình xây dựng vì sắt cứng, chịu lực tốt, bền.</a:t>
            </a:r>
            <a:endParaRPr lang="en-US" dirty="0">
              <a:latin typeface="+mj-lt"/>
            </a:endParaRPr>
          </a:p>
          <a:p>
            <a:endParaRPr lang="en-US" dirty="0"/>
          </a:p>
        </p:txBody>
      </p:sp>
    </p:spTree>
    <p:extLst>
      <p:ext uri="{BB962C8B-B14F-4D97-AF65-F5344CB8AC3E}">
        <p14:creationId xmlns:p14="http://schemas.microsoft.com/office/powerpoint/2010/main" val="39950556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466" y="349222"/>
            <a:ext cx="10515600" cy="1325563"/>
          </a:xfrm>
        </p:spPr>
        <p:txBody>
          <a:bodyPr>
            <a:noAutofit/>
          </a:bodyPr>
          <a:lstStyle/>
          <a:p>
            <a:pPr lvl="0"/>
            <a:r>
              <a:rPr lang="en-US" sz="2800" b="1" dirty="0" smtClean="0">
                <a:solidFill>
                  <a:srgbClr val="FF0000"/>
                </a:solidFill>
                <a:latin typeface="Times New Roman" panose="02020603050405020304" pitchFamily="18" charset="0"/>
                <a:cs typeface="Times New Roman" panose="02020603050405020304" pitchFamily="18" charset="0"/>
              </a:rPr>
              <a:t>2.</a:t>
            </a:r>
            <a:r>
              <a:rPr lang="vi-VN" sz="2800" b="1" dirty="0" smtClean="0">
                <a:solidFill>
                  <a:srgbClr val="FF0000"/>
                </a:solidFill>
                <a:latin typeface="Times New Roman" panose="02020603050405020304" pitchFamily="18" charset="0"/>
                <a:cs typeface="Times New Roman" panose="02020603050405020304" pitchFamily="18" charset="0"/>
              </a:rPr>
              <a:t>Các </a:t>
            </a:r>
            <a:r>
              <a:rPr lang="vi-VN" sz="2800" b="1" dirty="0">
                <a:solidFill>
                  <a:srgbClr val="FF0000"/>
                </a:solidFill>
                <a:latin typeface="Times New Roman" panose="02020603050405020304" pitchFamily="18" charset="0"/>
                <a:cs typeface="Times New Roman" panose="02020603050405020304" pitchFamily="18" charset="0"/>
              </a:rPr>
              <a:t>nguyên tố phi kim</a:t>
            </a:r>
            <a:r>
              <a:rPr lang="en-US" sz="2800" b="1" dirty="0">
                <a:solidFill>
                  <a:srgbClr val="FF0000"/>
                </a:solidFill>
                <a:latin typeface="Times New Roman" panose="02020603050405020304" pitchFamily="18" charset="0"/>
                <a:cs typeface="Times New Roman" panose="02020603050405020304" pitchFamily="18" charset="0"/>
              </a:rPr>
              <a:t/>
            </a:r>
            <a:br>
              <a:rPr lang="en-US" sz="2800" b="1" dirty="0">
                <a:solidFill>
                  <a:srgbClr val="FF0000"/>
                </a:solidFill>
                <a:latin typeface="Times New Roman" panose="02020603050405020304" pitchFamily="18" charset="0"/>
                <a:cs typeface="Times New Roman" panose="02020603050405020304" pitchFamily="18" charset="0"/>
              </a:rPr>
            </a:br>
            <a:r>
              <a:rPr lang="vi-VN" sz="2800" b="1" dirty="0">
                <a:solidFill>
                  <a:srgbClr val="FF0000"/>
                </a:solidFill>
                <a:latin typeface="Times New Roman" panose="02020603050405020304" pitchFamily="18" charset="0"/>
                <a:cs typeface="Times New Roman" panose="02020603050405020304" pitchFamily="18" charset="0"/>
              </a:rPr>
              <a:t>Câu hỏi trang 30 SGK Khoa học tự nhiên 7: </a:t>
            </a:r>
            <a:r>
              <a:rPr lang="vi-VN" sz="2800" dirty="0">
                <a:solidFill>
                  <a:srgbClr val="FF0000"/>
                </a:solidFill>
                <a:latin typeface="Times New Roman" panose="02020603050405020304" pitchFamily="18" charset="0"/>
                <a:cs typeface="Times New Roman" panose="02020603050405020304" pitchFamily="18" charset="0"/>
              </a:rPr>
              <a:t>Sử dụng bảng tuần hoàn, hãy xác định vị trí (số thứ tự, chu kì, nhóm) của các nguyên tố có tên trong Hình 4.7</a:t>
            </a:r>
            <a:r>
              <a:rPr lang="en-US" sz="2800" dirty="0">
                <a:solidFill>
                  <a:srgbClr val="FF0000"/>
                </a:solidFill>
                <a:latin typeface="Times New Roman" panose="02020603050405020304" pitchFamily="18" charset="0"/>
                <a:cs typeface="Times New Roman" panose="02020603050405020304" pitchFamily="18" charset="0"/>
              </a:rPr>
              <a:t/>
            </a:r>
            <a:br>
              <a:rPr lang="en-US" sz="2800"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r>
              <a:rPr lang="vi-VN" dirty="0">
                <a:latin typeface="+mj-lt"/>
              </a:rPr>
              <a:t>Dựa vào bảng tuần hoàn ta xác định được:</a:t>
            </a:r>
            <a:endParaRPr lang="en-US" dirty="0">
              <a:latin typeface="+mj-lt"/>
            </a:endParaRPr>
          </a:p>
          <a:p>
            <a:pPr lvl="0"/>
            <a:r>
              <a:rPr lang="vi-VN" dirty="0">
                <a:latin typeface="+mj-lt"/>
              </a:rPr>
              <a:t>Oxygen (O) thuộc ô số 8, chu kì 2, nhóm VIA.</a:t>
            </a:r>
            <a:endParaRPr lang="en-US" dirty="0">
              <a:latin typeface="+mj-lt"/>
            </a:endParaRPr>
          </a:p>
          <a:p>
            <a:pPr lvl="0"/>
            <a:r>
              <a:rPr lang="vi-VN" dirty="0">
                <a:latin typeface="+mj-lt"/>
              </a:rPr>
              <a:t>Chlorine (Cl) thuộc ô số 17, chu kì 3, nhóm VIIA.</a:t>
            </a:r>
            <a:endParaRPr lang="en-US" dirty="0">
              <a:latin typeface="+mj-lt"/>
            </a:endParaRPr>
          </a:p>
          <a:p>
            <a:pPr lvl="0"/>
            <a:r>
              <a:rPr lang="vi-VN" dirty="0">
                <a:latin typeface="+mj-lt"/>
              </a:rPr>
              <a:t>Sulfur (S) thuộc ô số 16, chu kì 3, nhóm VIA.</a:t>
            </a:r>
            <a:endParaRPr lang="en-US" dirty="0">
              <a:latin typeface="+mj-lt"/>
            </a:endParaRPr>
          </a:p>
          <a:p>
            <a:pPr lvl="0"/>
            <a:r>
              <a:rPr lang="vi-VN" dirty="0">
                <a:latin typeface="+mj-lt"/>
              </a:rPr>
              <a:t>Bromine (Br) thuộc ô số 35, chu kì 4, nhóm VIIA.</a:t>
            </a:r>
            <a:endParaRPr lang="en-US" dirty="0">
              <a:latin typeface="+mj-lt"/>
            </a:endParaRPr>
          </a:p>
          <a:p>
            <a:endParaRPr lang="en-US" dirty="0"/>
          </a:p>
        </p:txBody>
      </p:sp>
    </p:spTree>
    <p:extLst>
      <p:ext uri="{BB962C8B-B14F-4D97-AF65-F5344CB8AC3E}">
        <p14:creationId xmlns:p14="http://schemas.microsoft.com/office/powerpoint/2010/main" val="1822522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2800" b="1" dirty="0" smtClean="0">
                <a:solidFill>
                  <a:srgbClr val="FF0000"/>
                </a:solidFill>
                <a:latin typeface="Times New Roman" panose="02020603050405020304" pitchFamily="18" charset="0"/>
                <a:cs typeface="Times New Roman" panose="02020603050405020304" pitchFamily="18" charset="0"/>
              </a:rPr>
              <a:t>3.</a:t>
            </a:r>
            <a:r>
              <a:rPr lang="vi-VN" sz="2800" b="1" dirty="0" smtClean="0">
                <a:solidFill>
                  <a:srgbClr val="FF0000"/>
                </a:solidFill>
                <a:latin typeface="Times New Roman" panose="02020603050405020304" pitchFamily="18" charset="0"/>
                <a:cs typeface="Times New Roman" panose="02020603050405020304" pitchFamily="18" charset="0"/>
              </a:rPr>
              <a:t>Các </a:t>
            </a:r>
            <a:r>
              <a:rPr lang="vi-VN" sz="2800" b="1" dirty="0">
                <a:solidFill>
                  <a:srgbClr val="FF0000"/>
                </a:solidFill>
                <a:latin typeface="Times New Roman" panose="02020603050405020304" pitchFamily="18" charset="0"/>
                <a:cs typeface="Times New Roman" panose="02020603050405020304" pitchFamily="18" charset="0"/>
              </a:rPr>
              <a:t>nguyên tố khí hiếm</a:t>
            </a:r>
            <a:r>
              <a:rPr lang="en-US" sz="2800" b="1" dirty="0">
                <a:solidFill>
                  <a:srgbClr val="FF0000"/>
                </a:solidFill>
                <a:latin typeface="Times New Roman" panose="02020603050405020304" pitchFamily="18" charset="0"/>
                <a:cs typeface="Times New Roman" panose="02020603050405020304" pitchFamily="18" charset="0"/>
              </a:rPr>
              <a:t/>
            </a:r>
            <a:br>
              <a:rPr lang="en-US" sz="2800" b="1" dirty="0">
                <a:solidFill>
                  <a:srgbClr val="FF0000"/>
                </a:solidFill>
                <a:latin typeface="Times New Roman" panose="02020603050405020304" pitchFamily="18" charset="0"/>
                <a:cs typeface="Times New Roman" panose="02020603050405020304" pitchFamily="18" charset="0"/>
              </a:rPr>
            </a:br>
            <a:r>
              <a:rPr lang="vi-VN" sz="2800" b="1" dirty="0">
                <a:solidFill>
                  <a:srgbClr val="FF0000"/>
                </a:solidFill>
                <a:latin typeface="Times New Roman" panose="02020603050405020304" pitchFamily="18" charset="0"/>
                <a:cs typeface="Times New Roman" panose="02020603050405020304" pitchFamily="18" charset="0"/>
              </a:rPr>
              <a:t>Câu hỏi 1 trang 31 SGK Khoa học tự nhiên 7: </a:t>
            </a:r>
            <a:r>
              <a:rPr lang="vi-VN" sz="2800" dirty="0">
                <a:solidFill>
                  <a:srgbClr val="FF0000"/>
                </a:solidFill>
                <a:latin typeface="Times New Roman" panose="02020603050405020304" pitchFamily="18" charset="0"/>
                <a:cs typeface="Times New Roman" panose="02020603050405020304" pitchFamily="18" charset="0"/>
              </a:rPr>
              <a:t>Sử dụng bảng tuần hoàn, hãy xác định vị trí (số thứ tự, chu kì, nhóm) của khí hiếm neon.</a:t>
            </a:r>
            <a:r>
              <a:rPr lang="en-US" sz="2800" dirty="0">
                <a:solidFill>
                  <a:srgbClr val="FF0000"/>
                </a:solidFill>
                <a:latin typeface="Times New Roman" panose="02020603050405020304" pitchFamily="18" charset="0"/>
                <a:cs typeface="Times New Roman" panose="02020603050405020304" pitchFamily="18" charset="0"/>
              </a:rPr>
              <a:t/>
            </a:r>
            <a:br>
              <a:rPr lang="en-US" sz="2800"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r>
              <a:rPr lang="vi-VN" dirty="0">
                <a:latin typeface="+mj-lt"/>
              </a:rPr>
              <a:t>Dựa vào bảng tuần hoàn, nguyên tố neon (Ne) thuộc ô số 10, chu kì 2, nhóm VIIIA</a:t>
            </a:r>
            <a:endParaRPr lang="en-US" dirty="0">
              <a:latin typeface="+mj-lt"/>
            </a:endParaRPr>
          </a:p>
        </p:txBody>
      </p:sp>
    </p:spTree>
    <p:extLst>
      <p:ext uri="{BB962C8B-B14F-4D97-AF65-F5344CB8AC3E}">
        <p14:creationId xmlns:p14="http://schemas.microsoft.com/office/powerpoint/2010/main" val="5287405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213648"/>
          </a:xfrm>
        </p:spPr>
        <p:txBody>
          <a:bodyPr>
            <a:normAutofit/>
          </a:bodyPr>
          <a:lstStyle/>
          <a:p>
            <a:r>
              <a:rPr lang="vi-VN" sz="2800" b="1" dirty="0">
                <a:solidFill>
                  <a:srgbClr val="FF0000"/>
                </a:solidFill>
              </a:rPr>
              <a:t>Câu hỏi 2 trang 31 SGK Khoa học tự nhiên 7: </a:t>
            </a:r>
            <a:r>
              <a:rPr lang="vi-VN" sz="2800" dirty="0">
                <a:solidFill>
                  <a:srgbClr val="FF0000"/>
                </a:solidFill>
              </a:rPr>
              <a:t>Bảng tuần hoàn các nguyên tố hóa học gồm các nguyên tố:</a:t>
            </a:r>
            <a:r>
              <a:rPr lang="en-US" sz="2800" dirty="0">
                <a:solidFill>
                  <a:srgbClr val="FF0000"/>
                </a:solidFill>
              </a:rPr>
              <a:t/>
            </a:r>
            <a:br>
              <a:rPr lang="en-US" sz="2800" dirty="0">
                <a:solidFill>
                  <a:srgbClr val="FF0000"/>
                </a:solidFill>
              </a:rPr>
            </a:br>
            <a:r>
              <a:rPr lang="vi-VN" sz="2800" dirty="0">
                <a:solidFill>
                  <a:srgbClr val="FF0000"/>
                </a:solidFill>
              </a:rPr>
              <a:t>Kim loại và phi kim</a:t>
            </a:r>
            <a:r>
              <a:rPr lang="en-US" sz="2800" dirty="0">
                <a:solidFill>
                  <a:srgbClr val="FF0000"/>
                </a:solidFill>
              </a:rPr>
              <a:t/>
            </a:r>
            <a:br>
              <a:rPr lang="en-US" sz="2800" dirty="0">
                <a:solidFill>
                  <a:srgbClr val="FF0000"/>
                </a:solidFill>
              </a:rPr>
            </a:br>
            <a:r>
              <a:rPr lang="vi-VN" sz="2800" dirty="0">
                <a:solidFill>
                  <a:srgbClr val="FF0000"/>
                </a:solidFill>
              </a:rPr>
              <a:t>Phi kim và khí hiếm</a:t>
            </a:r>
            <a:r>
              <a:rPr lang="en-US" sz="2800" dirty="0">
                <a:solidFill>
                  <a:srgbClr val="FF0000"/>
                </a:solidFill>
              </a:rPr>
              <a:t/>
            </a:r>
            <a:br>
              <a:rPr lang="en-US" sz="2800" dirty="0">
                <a:solidFill>
                  <a:srgbClr val="FF0000"/>
                </a:solidFill>
              </a:rPr>
            </a:br>
            <a:r>
              <a:rPr lang="vi-VN" sz="2800" dirty="0">
                <a:solidFill>
                  <a:srgbClr val="FF0000"/>
                </a:solidFill>
              </a:rPr>
              <a:t>Kim loại và khí hiếm</a:t>
            </a:r>
            <a:r>
              <a:rPr lang="en-US" sz="2800" dirty="0">
                <a:solidFill>
                  <a:srgbClr val="FF0000"/>
                </a:solidFill>
              </a:rPr>
              <a:t/>
            </a:r>
            <a:br>
              <a:rPr lang="en-US" sz="2800" dirty="0">
                <a:solidFill>
                  <a:srgbClr val="FF0000"/>
                </a:solidFill>
              </a:rPr>
            </a:br>
            <a:r>
              <a:rPr lang="vi-VN" sz="2800" dirty="0">
                <a:solidFill>
                  <a:srgbClr val="FF0000"/>
                </a:solidFill>
              </a:rPr>
              <a:t>Kim loại, phi kim và khí hiếm.</a:t>
            </a:r>
            <a:r>
              <a:rPr lang="en-US" sz="2800" dirty="0">
                <a:solidFill>
                  <a:srgbClr val="FF0000"/>
                </a:solidFill>
              </a:rPr>
              <a:t/>
            </a:r>
            <a:br>
              <a:rPr lang="en-US" sz="2800" dirty="0">
                <a:solidFill>
                  <a:srgbClr val="FF0000"/>
                </a:solidFill>
              </a:rPr>
            </a:br>
            <a:r>
              <a:rPr lang="vi-VN" sz="2800" dirty="0">
                <a:solidFill>
                  <a:srgbClr val="FF0000"/>
                </a:solidFill>
              </a:rPr>
              <a:t/>
            </a:r>
            <a:br>
              <a:rPr lang="vi-VN" sz="2800" dirty="0">
                <a:solidFill>
                  <a:srgbClr val="FF0000"/>
                </a:solidFill>
              </a:rPr>
            </a:br>
            <a:r>
              <a:rPr lang="vi-VN" sz="2800" dirty="0">
                <a:solidFill>
                  <a:srgbClr val="FF0000"/>
                </a:solidFill>
              </a:rPr>
              <a:t>Hãy chọn đáp án đúng nhất.</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a:xfrm>
            <a:off x="892387" y="4071068"/>
            <a:ext cx="10515600" cy="3921148"/>
          </a:xfrm>
        </p:spPr>
        <p:txBody>
          <a:bodyPr/>
          <a:lstStyle/>
          <a:p>
            <a:r>
              <a:rPr lang="vi-VN" b="1" dirty="0">
                <a:latin typeface="+mj-lt"/>
              </a:rPr>
              <a:t>Trả lời:</a:t>
            </a:r>
            <a:endParaRPr lang="en-US" b="1" dirty="0">
              <a:latin typeface="+mj-lt"/>
            </a:endParaRPr>
          </a:p>
          <a:p>
            <a:r>
              <a:rPr lang="vi-VN" b="1" dirty="0">
                <a:latin typeface="+mj-lt"/>
              </a:rPr>
              <a:t>Đáp án đúng là: D</a:t>
            </a:r>
            <a:endParaRPr lang="en-US" dirty="0">
              <a:latin typeface="+mj-lt"/>
            </a:endParaRPr>
          </a:p>
          <a:p>
            <a:r>
              <a:rPr lang="vi-VN" dirty="0">
                <a:latin typeface="+mj-lt"/>
              </a:rPr>
              <a:t>Bảng tuần hoàn các nguyên tố hóa học gồm các nguyên tố kim loại, phi kim và khí hiếm</a:t>
            </a:r>
            <a:r>
              <a:rPr lang="vi-VN" dirty="0"/>
              <a:t>.</a:t>
            </a:r>
            <a:endParaRPr lang="en-US" dirty="0"/>
          </a:p>
          <a:p>
            <a:endParaRPr lang="en-US" dirty="0"/>
          </a:p>
        </p:txBody>
      </p:sp>
    </p:spTree>
    <p:extLst>
      <p:ext uri="{BB962C8B-B14F-4D97-AF65-F5344CB8AC3E}">
        <p14:creationId xmlns:p14="http://schemas.microsoft.com/office/powerpoint/2010/main" val="11072151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770" y="3711152"/>
            <a:ext cx="10515600" cy="2091690"/>
          </a:xfrm>
        </p:spPr>
        <p:txBody>
          <a:bodyPr>
            <a:normAutofit/>
          </a:bodyPr>
          <a:lstStyle/>
          <a:p>
            <a:endParaRPr lang="en-US" dirty="0"/>
          </a:p>
        </p:txBody>
      </p:sp>
      <p:grpSp>
        <p:nvGrpSpPr>
          <p:cNvPr id="4" name="Group 3"/>
          <p:cNvGrpSpPr>
            <a:grpSpLocks/>
          </p:cNvGrpSpPr>
          <p:nvPr/>
        </p:nvGrpSpPr>
        <p:grpSpPr bwMode="auto">
          <a:xfrm>
            <a:off x="949960" y="2799080"/>
            <a:ext cx="753745" cy="362585"/>
            <a:chOff x="1496" y="238"/>
            <a:chExt cx="1187" cy="571"/>
          </a:xfrm>
        </p:grpSpPr>
        <p:sp>
          <p:nvSpPr>
            <p:cNvPr id="5" name="Freeform 4"/>
            <p:cNvSpPr>
              <a:spLocks/>
            </p:cNvSpPr>
            <p:nvPr/>
          </p:nvSpPr>
          <p:spPr bwMode="auto">
            <a:xfrm>
              <a:off x="1504" y="245"/>
              <a:ext cx="1170" cy="555"/>
            </a:xfrm>
            <a:custGeom>
              <a:avLst/>
              <a:gdLst>
                <a:gd name="T0" fmla="+- 0 1504 1504"/>
                <a:gd name="T1" fmla="*/ T0 w 1170"/>
                <a:gd name="T2" fmla="+- 0 710 246"/>
                <a:gd name="T3" fmla="*/ 710 h 555"/>
                <a:gd name="T4" fmla="+- 0 1504 1504"/>
                <a:gd name="T5" fmla="*/ T4 w 1170"/>
                <a:gd name="T6" fmla="+- 0 494 246"/>
                <a:gd name="T7" fmla="*/ 494 h 555"/>
                <a:gd name="T8" fmla="+- 0 1504 1504"/>
                <a:gd name="T9" fmla="*/ T8 w 1170"/>
                <a:gd name="T10" fmla="+- 0 383 246"/>
                <a:gd name="T11" fmla="*/ 383 h 555"/>
                <a:gd name="T12" fmla="+- 0 1504 1504"/>
                <a:gd name="T13" fmla="*/ T12 w 1170"/>
                <a:gd name="T14" fmla="+- 0 342 246"/>
                <a:gd name="T15" fmla="*/ 342 h 555"/>
                <a:gd name="T16" fmla="+- 0 1532 1504"/>
                <a:gd name="T17" fmla="*/ T16 w 1170"/>
                <a:gd name="T18" fmla="+- 0 272 246"/>
                <a:gd name="T19" fmla="*/ 272 h 555"/>
                <a:gd name="T20" fmla="+- 0 1599 1504"/>
                <a:gd name="T21" fmla="*/ T20 w 1170"/>
                <a:gd name="T22" fmla="+- 0 246 246"/>
                <a:gd name="T23" fmla="*/ 246 h 555"/>
                <a:gd name="T24" fmla="+- 0 2166 1504"/>
                <a:gd name="T25" fmla="*/ T24 w 1170"/>
                <a:gd name="T26" fmla="+- 0 246 246"/>
                <a:gd name="T27" fmla="*/ 246 h 555"/>
                <a:gd name="T28" fmla="+- 0 2457 1504"/>
                <a:gd name="T29" fmla="*/ T28 w 1170"/>
                <a:gd name="T30" fmla="+- 0 246 246"/>
                <a:gd name="T31" fmla="*/ 246 h 555"/>
                <a:gd name="T32" fmla="+- 0 2565 1504"/>
                <a:gd name="T33" fmla="*/ T32 w 1170"/>
                <a:gd name="T34" fmla="+- 0 246 246"/>
                <a:gd name="T35" fmla="*/ 246 h 555"/>
                <a:gd name="T36" fmla="+- 0 2647 1504"/>
                <a:gd name="T37" fmla="*/ T36 w 1170"/>
                <a:gd name="T38" fmla="+- 0 272 246"/>
                <a:gd name="T39" fmla="*/ 272 h 555"/>
                <a:gd name="T40" fmla="+- 0 2674 1504"/>
                <a:gd name="T41" fmla="*/ T40 w 1170"/>
                <a:gd name="T42" fmla="+- 0 336 246"/>
                <a:gd name="T43" fmla="*/ 336 h 555"/>
                <a:gd name="T44" fmla="+- 0 2674 1504"/>
                <a:gd name="T45" fmla="*/ T44 w 1170"/>
                <a:gd name="T46" fmla="+- 0 552 246"/>
                <a:gd name="T47" fmla="*/ 552 h 555"/>
                <a:gd name="T48" fmla="+- 0 2674 1504"/>
                <a:gd name="T49" fmla="*/ T48 w 1170"/>
                <a:gd name="T50" fmla="+- 0 663 246"/>
                <a:gd name="T51" fmla="*/ 663 h 555"/>
                <a:gd name="T52" fmla="+- 0 2674 1504"/>
                <a:gd name="T53" fmla="*/ T52 w 1170"/>
                <a:gd name="T54" fmla="+- 0 704 246"/>
                <a:gd name="T55" fmla="*/ 704 h 555"/>
                <a:gd name="T56" fmla="+- 0 2674 1504"/>
                <a:gd name="T57" fmla="*/ T56 w 1170"/>
                <a:gd name="T58" fmla="+- 0 710 246"/>
                <a:gd name="T59" fmla="*/ 710 h 555"/>
                <a:gd name="T60" fmla="+- 0 2667 1504"/>
                <a:gd name="T61" fmla="*/ T60 w 1170"/>
                <a:gd name="T62" fmla="+- 0 745 246"/>
                <a:gd name="T63" fmla="*/ 745 h 555"/>
                <a:gd name="T64" fmla="+- 0 2647 1504"/>
                <a:gd name="T65" fmla="*/ T64 w 1170"/>
                <a:gd name="T66" fmla="+- 0 773 246"/>
                <a:gd name="T67" fmla="*/ 773 h 555"/>
                <a:gd name="T68" fmla="+- 0 2617 1504"/>
                <a:gd name="T69" fmla="*/ T68 w 1170"/>
                <a:gd name="T70" fmla="+- 0 793 246"/>
                <a:gd name="T71" fmla="*/ 793 h 555"/>
                <a:gd name="T72" fmla="+- 0 2580 1504"/>
                <a:gd name="T73" fmla="*/ T72 w 1170"/>
                <a:gd name="T74" fmla="+- 0 800 246"/>
                <a:gd name="T75" fmla="*/ 800 h 555"/>
                <a:gd name="T76" fmla="+- 0 2013 1504"/>
                <a:gd name="T77" fmla="*/ T76 w 1170"/>
                <a:gd name="T78" fmla="+- 0 800 246"/>
                <a:gd name="T79" fmla="*/ 800 h 555"/>
                <a:gd name="T80" fmla="+- 0 1721 1504"/>
                <a:gd name="T81" fmla="*/ T80 w 1170"/>
                <a:gd name="T82" fmla="+- 0 800 246"/>
                <a:gd name="T83" fmla="*/ 800 h 555"/>
                <a:gd name="T84" fmla="+- 0 1614 1504"/>
                <a:gd name="T85" fmla="*/ T84 w 1170"/>
                <a:gd name="T86" fmla="+- 0 800 246"/>
                <a:gd name="T87" fmla="*/ 800 h 555"/>
                <a:gd name="T88" fmla="+- 0 1532 1504"/>
                <a:gd name="T89" fmla="*/ T88 w 1170"/>
                <a:gd name="T90" fmla="+- 0 773 246"/>
                <a:gd name="T91" fmla="*/ 773 h 555"/>
                <a:gd name="T92" fmla="+- 0 1504 1504"/>
                <a:gd name="T93" fmla="*/ T92 w 1170"/>
                <a:gd name="T94" fmla="+- 0 710 246"/>
                <a:gd name="T95" fmla="*/ 710 h 555"/>
                <a:gd name="T96" fmla="+- 0 1504 1504"/>
                <a:gd name="T97" fmla="*/ T96 w 1170"/>
                <a:gd name="T98" fmla="+- 0 494 246"/>
                <a:gd name="T99" fmla="*/ 494 h 555"/>
                <a:gd name="T100" fmla="+- 0 1504 1504"/>
                <a:gd name="T101" fmla="*/ T100 w 1170"/>
                <a:gd name="T102" fmla="+- 0 383 246"/>
                <a:gd name="T103" fmla="*/ 383 h 555"/>
                <a:gd name="T104" fmla="+- 0 1504 1504"/>
                <a:gd name="T105" fmla="*/ T104 w 1170"/>
                <a:gd name="T106" fmla="+- 0 342 246"/>
                <a:gd name="T107" fmla="*/ 342 h 555"/>
                <a:gd name="T108" fmla="+- 0 1504 1504"/>
                <a:gd name="T109" fmla="*/ T108 w 1170"/>
                <a:gd name="T110" fmla="+- 0 336 246"/>
                <a:gd name="T111" fmla="*/ 336 h 55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1170" h="555">
                  <a:moveTo>
                    <a:pt x="0" y="464"/>
                  </a:moveTo>
                  <a:lnTo>
                    <a:pt x="0" y="248"/>
                  </a:lnTo>
                  <a:lnTo>
                    <a:pt x="0" y="137"/>
                  </a:lnTo>
                  <a:lnTo>
                    <a:pt x="0" y="96"/>
                  </a:lnTo>
                  <a:lnTo>
                    <a:pt x="28" y="26"/>
                  </a:lnTo>
                  <a:lnTo>
                    <a:pt x="95" y="0"/>
                  </a:lnTo>
                  <a:lnTo>
                    <a:pt x="662" y="0"/>
                  </a:lnTo>
                  <a:lnTo>
                    <a:pt x="953" y="0"/>
                  </a:lnTo>
                  <a:lnTo>
                    <a:pt x="1061" y="0"/>
                  </a:lnTo>
                  <a:lnTo>
                    <a:pt x="1143" y="26"/>
                  </a:lnTo>
                  <a:lnTo>
                    <a:pt x="1170" y="90"/>
                  </a:lnTo>
                  <a:lnTo>
                    <a:pt x="1170" y="306"/>
                  </a:lnTo>
                  <a:lnTo>
                    <a:pt x="1170" y="417"/>
                  </a:lnTo>
                  <a:lnTo>
                    <a:pt x="1170" y="458"/>
                  </a:lnTo>
                  <a:lnTo>
                    <a:pt x="1170" y="464"/>
                  </a:lnTo>
                  <a:lnTo>
                    <a:pt x="1163" y="499"/>
                  </a:lnTo>
                  <a:lnTo>
                    <a:pt x="1143" y="527"/>
                  </a:lnTo>
                  <a:lnTo>
                    <a:pt x="1113" y="547"/>
                  </a:lnTo>
                  <a:lnTo>
                    <a:pt x="1076" y="554"/>
                  </a:lnTo>
                  <a:lnTo>
                    <a:pt x="509" y="554"/>
                  </a:lnTo>
                  <a:lnTo>
                    <a:pt x="217" y="554"/>
                  </a:lnTo>
                  <a:lnTo>
                    <a:pt x="110" y="554"/>
                  </a:lnTo>
                  <a:lnTo>
                    <a:pt x="28" y="527"/>
                  </a:lnTo>
                  <a:lnTo>
                    <a:pt x="0" y="464"/>
                  </a:lnTo>
                  <a:lnTo>
                    <a:pt x="0" y="248"/>
                  </a:lnTo>
                  <a:lnTo>
                    <a:pt x="0" y="137"/>
                  </a:lnTo>
                  <a:lnTo>
                    <a:pt x="0" y="96"/>
                  </a:lnTo>
                  <a:lnTo>
                    <a:pt x="0" y="90"/>
                  </a:lnTo>
                </a:path>
              </a:pathLst>
            </a:custGeom>
            <a:noFill/>
            <a:ln w="1027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5" y="402"/>
              <a:ext cx="195"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6"/>
          <p:cNvGrpSpPr>
            <a:grpSpLocks/>
          </p:cNvGrpSpPr>
          <p:nvPr/>
        </p:nvGrpSpPr>
        <p:grpSpPr bwMode="auto">
          <a:xfrm>
            <a:off x="1804670" y="2776220"/>
            <a:ext cx="850265" cy="363220"/>
            <a:chOff x="2842" y="202"/>
            <a:chExt cx="1339" cy="572"/>
          </a:xfrm>
        </p:grpSpPr>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2" y="479"/>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8"/>
            <p:cNvSpPr>
              <a:spLocks/>
            </p:cNvSpPr>
            <p:nvPr/>
          </p:nvSpPr>
          <p:spPr bwMode="auto">
            <a:xfrm>
              <a:off x="3173" y="756"/>
              <a:ext cx="677" cy="17"/>
            </a:xfrm>
            <a:custGeom>
              <a:avLst/>
              <a:gdLst>
                <a:gd name="T0" fmla="+- 0 3846 3173"/>
                <a:gd name="T1" fmla="*/ T0 w 677"/>
                <a:gd name="T2" fmla="+- 0 757 757"/>
                <a:gd name="T3" fmla="*/ 757 h 17"/>
                <a:gd name="T4" fmla="+- 0 3177 3173"/>
                <a:gd name="T5" fmla="*/ T4 w 677"/>
                <a:gd name="T6" fmla="+- 0 757 757"/>
                <a:gd name="T7" fmla="*/ 757 h 17"/>
                <a:gd name="T8" fmla="+- 0 3173 3173"/>
                <a:gd name="T9" fmla="*/ T8 w 677"/>
                <a:gd name="T10" fmla="+- 0 760 757"/>
                <a:gd name="T11" fmla="*/ 760 h 17"/>
                <a:gd name="T12" fmla="+- 0 3173 3173"/>
                <a:gd name="T13" fmla="*/ T12 w 677"/>
                <a:gd name="T14" fmla="+- 0 769 757"/>
                <a:gd name="T15" fmla="*/ 769 h 17"/>
                <a:gd name="T16" fmla="+- 0 3177 3173"/>
                <a:gd name="T17" fmla="*/ T16 w 677"/>
                <a:gd name="T18" fmla="+- 0 773 757"/>
                <a:gd name="T19" fmla="*/ 773 h 17"/>
                <a:gd name="T20" fmla="+- 0 3846 3173"/>
                <a:gd name="T21" fmla="*/ T20 w 677"/>
                <a:gd name="T22" fmla="+- 0 773 757"/>
                <a:gd name="T23" fmla="*/ 773 h 17"/>
                <a:gd name="T24" fmla="+- 0 3850 3173"/>
                <a:gd name="T25" fmla="*/ T24 w 677"/>
                <a:gd name="T26" fmla="+- 0 769 757"/>
                <a:gd name="T27" fmla="*/ 769 h 17"/>
                <a:gd name="T28" fmla="+- 0 3850 3173"/>
                <a:gd name="T29" fmla="*/ T28 w 677"/>
                <a:gd name="T30" fmla="+- 0 760 757"/>
                <a:gd name="T31" fmla="*/ 760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3"/>
                  </a:lnTo>
                  <a:lnTo>
                    <a:pt x="0" y="12"/>
                  </a:lnTo>
                  <a:lnTo>
                    <a:pt x="4" y="16"/>
                  </a:lnTo>
                  <a:lnTo>
                    <a:pt x="673" y="16"/>
                  </a:lnTo>
                  <a:lnTo>
                    <a:pt x="677" y="12"/>
                  </a:lnTo>
                  <a:lnTo>
                    <a:pt x="67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1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1" y="202"/>
              <a:ext cx="349" cy="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reeform 10"/>
            <p:cNvSpPr>
              <a:spLocks/>
            </p:cNvSpPr>
            <p:nvPr/>
          </p:nvSpPr>
          <p:spPr bwMode="auto">
            <a:xfrm>
              <a:off x="3173" y="203"/>
              <a:ext cx="677" cy="17"/>
            </a:xfrm>
            <a:custGeom>
              <a:avLst/>
              <a:gdLst>
                <a:gd name="T0" fmla="+- 0 3846 3173"/>
                <a:gd name="T1" fmla="*/ T0 w 677"/>
                <a:gd name="T2" fmla="+- 0 203 203"/>
                <a:gd name="T3" fmla="*/ 203 h 17"/>
                <a:gd name="T4" fmla="+- 0 3177 3173"/>
                <a:gd name="T5" fmla="*/ T4 w 677"/>
                <a:gd name="T6" fmla="+- 0 203 203"/>
                <a:gd name="T7" fmla="*/ 203 h 17"/>
                <a:gd name="T8" fmla="+- 0 3173 3173"/>
                <a:gd name="T9" fmla="*/ T8 w 677"/>
                <a:gd name="T10" fmla="+- 0 207 203"/>
                <a:gd name="T11" fmla="*/ 207 h 17"/>
                <a:gd name="T12" fmla="+- 0 3173 3173"/>
                <a:gd name="T13" fmla="*/ T12 w 677"/>
                <a:gd name="T14" fmla="+- 0 216 203"/>
                <a:gd name="T15" fmla="*/ 216 h 17"/>
                <a:gd name="T16" fmla="+- 0 3177 3173"/>
                <a:gd name="T17" fmla="*/ T16 w 677"/>
                <a:gd name="T18" fmla="+- 0 219 203"/>
                <a:gd name="T19" fmla="*/ 219 h 17"/>
                <a:gd name="T20" fmla="+- 0 3846 3173"/>
                <a:gd name="T21" fmla="*/ T20 w 677"/>
                <a:gd name="T22" fmla="+- 0 219 203"/>
                <a:gd name="T23" fmla="*/ 219 h 17"/>
                <a:gd name="T24" fmla="+- 0 3850 3173"/>
                <a:gd name="T25" fmla="*/ T24 w 677"/>
                <a:gd name="T26" fmla="+- 0 216 203"/>
                <a:gd name="T27" fmla="*/ 216 h 17"/>
                <a:gd name="T28" fmla="+- 0 3850 3173"/>
                <a:gd name="T29" fmla="*/ T28 w 677"/>
                <a:gd name="T30" fmla="+- 0 207 203"/>
                <a:gd name="T31" fmla="*/ 207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4"/>
                  </a:lnTo>
                  <a:lnTo>
                    <a:pt x="0" y="13"/>
                  </a:lnTo>
                  <a:lnTo>
                    <a:pt x="4" y="16"/>
                  </a:lnTo>
                  <a:lnTo>
                    <a:pt x="673" y="16"/>
                  </a:lnTo>
                  <a:lnTo>
                    <a:pt x="677" y="13"/>
                  </a:lnTo>
                  <a:lnTo>
                    <a:pt x="67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12"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2" y="202"/>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1" y="359"/>
              <a:ext cx="214"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69" y="423"/>
              <a:ext cx="154"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 name="Group 14"/>
          <p:cNvGrpSpPr>
            <a:grpSpLocks/>
          </p:cNvGrpSpPr>
          <p:nvPr/>
        </p:nvGrpSpPr>
        <p:grpSpPr bwMode="auto">
          <a:xfrm>
            <a:off x="2752090" y="2806065"/>
            <a:ext cx="753745" cy="362585"/>
            <a:chOff x="4334" y="249"/>
            <a:chExt cx="1187" cy="571"/>
          </a:xfrm>
        </p:grpSpPr>
        <p:sp>
          <p:nvSpPr>
            <p:cNvPr id="16" name="Freeform 15"/>
            <p:cNvSpPr>
              <a:spLocks/>
            </p:cNvSpPr>
            <p:nvPr/>
          </p:nvSpPr>
          <p:spPr bwMode="auto">
            <a:xfrm>
              <a:off x="4342" y="256"/>
              <a:ext cx="1170" cy="555"/>
            </a:xfrm>
            <a:custGeom>
              <a:avLst/>
              <a:gdLst>
                <a:gd name="T0" fmla="+- 0 4343 4343"/>
                <a:gd name="T1" fmla="*/ T0 w 1170"/>
                <a:gd name="T2" fmla="+- 0 721 257"/>
                <a:gd name="T3" fmla="*/ 721 h 555"/>
                <a:gd name="T4" fmla="+- 0 4343 4343"/>
                <a:gd name="T5" fmla="*/ T4 w 1170"/>
                <a:gd name="T6" fmla="+- 0 505 257"/>
                <a:gd name="T7" fmla="*/ 505 h 555"/>
                <a:gd name="T8" fmla="+- 0 4343 4343"/>
                <a:gd name="T9" fmla="*/ T8 w 1170"/>
                <a:gd name="T10" fmla="+- 0 394 257"/>
                <a:gd name="T11" fmla="*/ 394 h 555"/>
                <a:gd name="T12" fmla="+- 0 4343 4343"/>
                <a:gd name="T13" fmla="*/ T12 w 1170"/>
                <a:gd name="T14" fmla="+- 0 353 257"/>
                <a:gd name="T15" fmla="*/ 353 h 555"/>
                <a:gd name="T16" fmla="+- 0 4370 4343"/>
                <a:gd name="T17" fmla="*/ T16 w 1170"/>
                <a:gd name="T18" fmla="+- 0 283 257"/>
                <a:gd name="T19" fmla="*/ 283 h 555"/>
                <a:gd name="T20" fmla="+- 0 4437 4343"/>
                <a:gd name="T21" fmla="*/ T20 w 1170"/>
                <a:gd name="T22" fmla="+- 0 257 257"/>
                <a:gd name="T23" fmla="*/ 257 h 555"/>
                <a:gd name="T24" fmla="+- 0 5004 4343"/>
                <a:gd name="T25" fmla="*/ T24 w 1170"/>
                <a:gd name="T26" fmla="+- 0 257 257"/>
                <a:gd name="T27" fmla="*/ 257 h 555"/>
                <a:gd name="T28" fmla="+- 0 5295 4343"/>
                <a:gd name="T29" fmla="*/ T28 w 1170"/>
                <a:gd name="T30" fmla="+- 0 257 257"/>
                <a:gd name="T31" fmla="*/ 257 h 555"/>
                <a:gd name="T32" fmla="+- 0 5403 4343"/>
                <a:gd name="T33" fmla="*/ T32 w 1170"/>
                <a:gd name="T34" fmla="+- 0 257 257"/>
                <a:gd name="T35" fmla="*/ 257 h 555"/>
                <a:gd name="T36" fmla="+- 0 5485 4343"/>
                <a:gd name="T37" fmla="*/ T36 w 1170"/>
                <a:gd name="T38" fmla="+- 0 283 257"/>
                <a:gd name="T39" fmla="*/ 283 h 555"/>
                <a:gd name="T40" fmla="+- 0 5512 4343"/>
                <a:gd name="T41" fmla="*/ T40 w 1170"/>
                <a:gd name="T42" fmla="+- 0 347 257"/>
                <a:gd name="T43" fmla="*/ 347 h 555"/>
                <a:gd name="T44" fmla="+- 0 5512 4343"/>
                <a:gd name="T45" fmla="*/ T44 w 1170"/>
                <a:gd name="T46" fmla="+- 0 563 257"/>
                <a:gd name="T47" fmla="*/ 563 h 555"/>
                <a:gd name="T48" fmla="+- 0 5512 4343"/>
                <a:gd name="T49" fmla="*/ T48 w 1170"/>
                <a:gd name="T50" fmla="+- 0 674 257"/>
                <a:gd name="T51" fmla="*/ 674 h 555"/>
                <a:gd name="T52" fmla="+- 0 5512 4343"/>
                <a:gd name="T53" fmla="*/ T52 w 1170"/>
                <a:gd name="T54" fmla="+- 0 715 257"/>
                <a:gd name="T55" fmla="*/ 715 h 555"/>
                <a:gd name="T56" fmla="+- 0 5512 4343"/>
                <a:gd name="T57" fmla="*/ T56 w 1170"/>
                <a:gd name="T58" fmla="+- 0 721 257"/>
                <a:gd name="T59" fmla="*/ 721 h 555"/>
                <a:gd name="T60" fmla="+- 0 5505 4343"/>
                <a:gd name="T61" fmla="*/ T60 w 1170"/>
                <a:gd name="T62" fmla="+- 0 756 257"/>
                <a:gd name="T63" fmla="*/ 756 h 555"/>
                <a:gd name="T64" fmla="+- 0 5485 4343"/>
                <a:gd name="T65" fmla="*/ T64 w 1170"/>
                <a:gd name="T66" fmla="+- 0 785 257"/>
                <a:gd name="T67" fmla="*/ 785 h 555"/>
                <a:gd name="T68" fmla="+- 0 5455 4343"/>
                <a:gd name="T69" fmla="*/ T68 w 1170"/>
                <a:gd name="T70" fmla="+- 0 804 257"/>
                <a:gd name="T71" fmla="*/ 804 h 555"/>
                <a:gd name="T72" fmla="+- 0 5418 4343"/>
                <a:gd name="T73" fmla="*/ T72 w 1170"/>
                <a:gd name="T74" fmla="+- 0 811 257"/>
                <a:gd name="T75" fmla="*/ 811 h 555"/>
                <a:gd name="T76" fmla="+- 0 4851 4343"/>
                <a:gd name="T77" fmla="*/ T76 w 1170"/>
                <a:gd name="T78" fmla="+- 0 811 257"/>
                <a:gd name="T79" fmla="*/ 811 h 555"/>
                <a:gd name="T80" fmla="+- 0 4559 4343"/>
                <a:gd name="T81" fmla="*/ T80 w 1170"/>
                <a:gd name="T82" fmla="+- 0 811 257"/>
                <a:gd name="T83" fmla="*/ 811 h 555"/>
                <a:gd name="T84" fmla="+- 0 4452 4343"/>
                <a:gd name="T85" fmla="*/ T84 w 1170"/>
                <a:gd name="T86" fmla="+- 0 811 257"/>
                <a:gd name="T87" fmla="*/ 811 h 555"/>
                <a:gd name="T88" fmla="+- 0 4437 4343"/>
                <a:gd name="T89" fmla="*/ T88 w 1170"/>
                <a:gd name="T90" fmla="+- 0 811 257"/>
                <a:gd name="T91" fmla="*/ 811 h 555"/>
                <a:gd name="T92" fmla="+- 0 4400 4343"/>
                <a:gd name="T93" fmla="*/ T92 w 1170"/>
                <a:gd name="T94" fmla="+- 0 804 257"/>
                <a:gd name="T95" fmla="*/ 804 h 555"/>
                <a:gd name="T96" fmla="+- 0 4370 4343"/>
                <a:gd name="T97" fmla="*/ T96 w 1170"/>
                <a:gd name="T98" fmla="+- 0 785 257"/>
                <a:gd name="T99" fmla="*/ 785 h 555"/>
                <a:gd name="T100" fmla="+- 0 4350 4343"/>
                <a:gd name="T101" fmla="*/ T100 w 1170"/>
                <a:gd name="T102" fmla="+- 0 756 257"/>
                <a:gd name="T103" fmla="*/ 756 h 555"/>
                <a:gd name="T104" fmla="+- 0 4343 4343"/>
                <a:gd name="T105" fmla="*/ T104 w 1170"/>
                <a:gd name="T106" fmla="+- 0 721 257"/>
                <a:gd name="T107" fmla="*/ 721 h 555"/>
                <a:gd name="T108" fmla="+- 0 4343 4343"/>
                <a:gd name="T109" fmla="*/ T108 w 1170"/>
                <a:gd name="T110" fmla="+- 0 505 257"/>
                <a:gd name="T111" fmla="*/ 505 h 555"/>
                <a:gd name="T112" fmla="+- 0 4343 4343"/>
                <a:gd name="T113" fmla="*/ T112 w 1170"/>
                <a:gd name="T114" fmla="+- 0 394 257"/>
                <a:gd name="T115" fmla="*/ 394 h 555"/>
                <a:gd name="T116" fmla="+- 0 4343 4343"/>
                <a:gd name="T117" fmla="*/ T116 w 1170"/>
                <a:gd name="T118" fmla="+- 0 353 257"/>
                <a:gd name="T119" fmla="*/ 353 h 555"/>
                <a:gd name="T120" fmla="+- 0 4343 4343"/>
                <a:gd name="T121" fmla="*/ T120 w 1170"/>
                <a:gd name="T122" fmla="+- 0 347 257"/>
                <a:gd name="T123" fmla="*/ 347 h 55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Lst>
              <a:rect l="0" t="0" r="r" b="b"/>
              <a:pathLst>
                <a:path w="1170" h="555">
                  <a:moveTo>
                    <a:pt x="0" y="464"/>
                  </a:moveTo>
                  <a:lnTo>
                    <a:pt x="0" y="248"/>
                  </a:lnTo>
                  <a:lnTo>
                    <a:pt x="0" y="137"/>
                  </a:lnTo>
                  <a:lnTo>
                    <a:pt x="0" y="96"/>
                  </a:lnTo>
                  <a:lnTo>
                    <a:pt x="27" y="26"/>
                  </a:lnTo>
                  <a:lnTo>
                    <a:pt x="94" y="0"/>
                  </a:lnTo>
                  <a:lnTo>
                    <a:pt x="661" y="0"/>
                  </a:lnTo>
                  <a:lnTo>
                    <a:pt x="952" y="0"/>
                  </a:lnTo>
                  <a:lnTo>
                    <a:pt x="1060" y="0"/>
                  </a:lnTo>
                  <a:lnTo>
                    <a:pt x="1142" y="26"/>
                  </a:lnTo>
                  <a:lnTo>
                    <a:pt x="1169" y="90"/>
                  </a:lnTo>
                  <a:lnTo>
                    <a:pt x="1169" y="306"/>
                  </a:lnTo>
                  <a:lnTo>
                    <a:pt x="1169" y="417"/>
                  </a:lnTo>
                  <a:lnTo>
                    <a:pt x="1169" y="458"/>
                  </a:lnTo>
                  <a:lnTo>
                    <a:pt x="1169" y="464"/>
                  </a:lnTo>
                  <a:lnTo>
                    <a:pt x="1162" y="499"/>
                  </a:lnTo>
                  <a:lnTo>
                    <a:pt x="1142" y="528"/>
                  </a:lnTo>
                  <a:lnTo>
                    <a:pt x="1112" y="547"/>
                  </a:lnTo>
                  <a:lnTo>
                    <a:pt x="1075" y="554"/>
                  </a:lnTo>
                  <a:lnTo>
                    <a:pt x="508" y="554"/>
                  </a:lnTo>
                  <a:lnTo>
                    <a:pt x="216" y="554"/>
                  </a:lnTo>
                  <a:lnTo>
                    <a:pt x="109" y="554"/>
                  </a:lnTo>
                  <a:lnTo>
                    <a:pt x="94" y="554"/>
                  </a:lnTo>
                  <a:lnTo>
                    <a:pt x="57" y="547"/>
                  </a:lnTo>
                  <a:lnTo>
                    <a:pt x="27" y="528"/>
                  </a:lnTo>
                  <a:lnTo>
                    <a:pt x="7" y="499"/>
                  </a:lnTo>
                  <a:lnTo>
                    <a:pt x="0" y="464"/>
                  </a:lnTo>
                  <a:lnTo>
                    <a:pt x="0" y="248"/>
                  </a:lnTo>
                  <a:lnTo>
                    <a:pt x="0" y="137"/>
                  </a:lnTo>
                  <a:lnTo>
                    <a:pt x="0" y="96"/>
                  </a:lnTo>
                  <a:lnTo>
                    <a:pt x="0" y="90"/>
                  </a:lnTo>
                </a:path>
              </a:pathLst>
            </a:custGeom>
            <a:noFill/>
            <a:ln w="1027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17"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3" y="413"/>
              <a:ext cx="43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 name="Group 17"/>
          <p:cNvGrpSpPr>
            <a:grpSpLocks/>
          </p:cNvGrpSpPr>
          <p:nvPr/>
        </p:nvGrpSpPr>
        <p:grpSpPr bwMode="auto">
          <a:xfrm>
            <a:off x="3634740" y="2816860"/>
            <a:ext cx="758825" cy="351155"/>
            <a:chOff x="5724" y="266"/>
            <a:chExt cx="1195" cy="553"/>
          </a:xfrm>
        </p:grpSpPr>
        <p:sp>
          <p:nvSpPr>
            <p:cNvPr id="19" name="Freeform 18"/>
            <p:cNvSpPr>
              <a:spLocks/>
            </p:cNvSpPr>
            <p:nvPr/>
          </p:nvSpPr>
          <p:spPr bwMode="auto">
            <a:xfrm>
              <a:off x="5732" y="273"/>
              <a:ext cx="1179" cy="537"/>
            </a:xfrm>
            <a:custGeom>
              <a:avLst/>
              <a:gdLst>
                <a:gd name="T0" fmla="+- 0 6910 5732"/>
                <a:gd name="T1" fmla="*/ T0 w 1179"/>
                <a:gd name="T2" fmla="+- 0 811 274"/>
                <a:gd name="T3" fmla="*/ 811 h 537"/>
                <a:gd name="T4" fmla="+- 0 6910 5732"/>
                <a:gd name="T5" fmla="*/ T4 w 1179"/>
                <a:gd name="T6" fmla="+- 0 500 274"/>
                <a:gd name="T7" fmla="*/ 500 h 537"/>
                <a:gd name="T8" fmla="+- 0 6910 5732"/>
                <a:gd name="T9" fmla="*/ T8 w 1179"/>
                <a:gd name="T10" fmla="+- 0 341 274"/>
                <a:gd name="T11" fmla="*/ 341 h 537"/>
                <a:gd name="T12" fmla="+- 0 6910 5732"/>
                <a:gd name="T13" fmla="*/ T12 w 1179"/>
                <a:gd name="T14" fmla="+- 0 282 274"/>
                <a:gd name="T15" fmla="*/ 282 h 537"/>
                <a:gd name="T16" fmla="+- 0 6910 5732"/>
                <a:gd name="T17" fmla="*/ T16 w 1179"/>
                <a:gd name="T18" fmla="+- 0 274 274"/>
                <a:gd name="T19" fmla="*/ 274 h 537"/>
                <a:gd name="T20" fmla="+- 0 6229 5732"/>
                <a:gd name="T21" fmla="*/ T20 w 1179"/>
                <a:gd name="T22" fmla="+- 0 274 274"/>
                <a:gd name="T23" fmla="*/ 274 h 537"/>
                <a:gd name="T24" fmla="+- 0 5879 5732"/>
                <a:gd name="T25" fmla="*/ T24 w 1179"/>
                <a:gd name="T26" fmla="+- 0 274 274"/>
                <a:gd name="T27" fmla="*/ 274 h 537"/>
                <a:gd name="T28" fmla="+- 0 5751 5732"/>
                <a:gd name="T29" fmla="*/ T28 w 1179"/>
                <a:gd name="T30" fmla="+- 0 274 274"/>
                <a:gd name="T31" fmla="*/ 274 h 537"/>
                <a:gd name="T32" fmla="+- 0 5732 5732"/>
                <a:gd name="T33" fmla="*/ T32 w 1179"/>
                <a:gd name="T34" fmla="+- 0 274 274"/>
                <a:gd name="T35" fmla="*/ 274 h 537"/>
                <a:gd name="T36" fmla="+- 0 5732 5732"/>
                <a:gd name="T37" fmla="*/ T36 w 1179"/>
                <a:gd name="T38" fmla="+- 0 584 274"/>
                <a:gd name="T39" fmla="*/ 584 h 537"/>
                <a:gd name="T40" fmla="+- 0 5732 5732"/>
                <a:gd name="T41" fmla="*/ T40 w 1179"/>
                <a:gd name="T42" fmla="+- 0 743 274"/>
                <a:gd name="T43" fmla="*/ 743 h 537"/>
                <a:gd name="T44" fmla="+- 0 5732 5732"/>
                <a:gd name="T45" fmla="*/ T44 w 1179"/>
                <a:gd name="T46" fmla="+- 0 802 274"/>
                <a:gd name="T47" fmla="*/ 802 h 537"/>
                <a:gd name="T48" fmla="+- 0 5732 5732"/>
                <a:gd name="T49" fmla="*/ T48 w 1179"/>
                <a:gd name="T50" fmla="+- 0 811 274"/>
                <a:gd name="T51" fmla="*/ 811 h 537"/>
                <a:gd name="T52" fmla="+- 0 6413 5732"/>
                <a:gd name="T53" fmla="*/ T52 w 1179"/>
                <a:gd name="T54" fmla="+- 0 811 274"/>
                <a:gd name="T55" fmla="*/ 811 h 537"/>
                <a:gd name="T56" fmla="+- 0 6763 5732"/>
                <a:gd name="T57" fmla="*/ T56 w 1179"/>
                <a:gd name="T58" fmla="+- 0 811 274"/>
                <a:gd name="T59" fmla="*/ 811 h 537"/>
                <a:gd name="T60" fmla="+- 0 6892 5732"/>
                <a:gd name="T61" fmla="*/ T60 w 1179"/>
                <a:gd name="T62" fmla="+- 0 811 274"/>
                <a:gd name="T63" fmla="*/ 811 h 537"/>
                <a:gd name="T64" fmla="+- 0 6910 5732"/>
                <a:gd name="T65" fmla="*/ T64 w 1179"/>
                <a:gd name="T66" fmla="+- 0 811 274"/>
                <a:gd name="T67" fmla="*/ 811 h 537"/>
                <a:gd name="T68" fmla="+- 0 6910 5732"/>
                <a:gd name="T69" fmla="*/ T68 w 1179"/>
                <a:gd name="T70" fmla="+- 0 500 274"/>
                <a:gd name="T71" fmla="*/ 500 h 537"/>
                <a:gd name="T72" fmla="+- 0 6910 5732"/>
                <a:gd name="T73" fmla="*/ T72 w 1179"/>
                <a:gd name="T74" fmla="+- 0 341 274"/>
                <a:gd name="T75" fmla="*/ 341 h 537"/>
                <a:gd name="T76" fmla="+- 0 6910 5732"/>
                <a:gd name="T77" fmla="*/ T76 w 1179"/>
                <a:gd name="T78" fmla="+- 0 282 274"/>
                <a:gd name="T79" fmla="*/ 282 h 537"/>
                <a:gd name="T80" fmla="+- 0 6910 5732"/>
                <a:gd name="T81" fmla="*/ T80 w 1179"/>
                <a:gd name="T82" fmla="+- 0 274 274"/>
                <a:gd name="T83" fmla="*/ 274 h 53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1179" h="537">
                  <a:moveTo>
                    <a:pt x="1178" y="537"/>
                  </a:moveTo>
                  <a:lnTo>
                    <a:pt x="1178" y="226"/>
                  </a:lnTo>
                  <a:lnTo>
                    <a:pt x="1178" y="67"/>
                  </a:lnTo>
                  <a:lnTo>
                    <a:pt x="1178" y="8"/>
                  </a:lnTo>
                  <a:lnTo>
                    <a:pt x="1178" y="0"/>
                  </a:lnTo>
                  <a:lnTo>
                    <a:pt x="497" y="0"/>
                  </a:lnTo>
                  <a:lnTo>
                    <a:pt x="147" y="0"/>
                  </a:lnTo>
                  <a:lnTo>
                    <a:pt x="19" y="0"/>
                  </a:lnTo>
                  <a:lnTo>
                    <a:pt x="0" y="0"/>
                  </a:lnTo>
                  <a:lnTo>
                    <a:pt x="0" y="310"/>
                  </a:lnTo>
                  <a:lnTo>
                    <a:pt x="0" y="469"/>
                  </a:lnTo>
                  <a:lnTo>
                    <a:pt x="0" y="528"/>
                  </a:lnTo>
                  <a:lnTo>
                    <a:pt x="0" y="537"/>
                  </a:lnTo>
                  <a:lnTo>
                    <a:pt x="681" y="537"/>
                  </a:lnTo>
                  <a:lnTo>
                    <a:pt x="1031" y="537"/>
                  </a:lnTo>
                  <a:lnTo>
                    <a:pt x="1160" y="537"/>
                  </a:lnTo>
                  <a:lnTo>
                    <a:pt x="1178" y="537"/>
                  </a:lnTo>
                  <a:lnTo>
                    <a:pt x="1178" y="226"/>
                  </a:lnTo>
                  <a:lnTo>
                    <a:pt x="1178" y="67"/>
                  </a:lnTo>
                  <a:lnTo>
                    <a:pt x="1178" y="8"/>
                  </a:lnTo>
                  <a:lnTo>
                    <a:pt x="1178" y="0"/>
                  </a:lnTo>
                </a:path>
              </a:pathLst>
            </a:custGeom>
            <a:noFill/>
            <a:ln w="1027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2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75" y="412"/>
              <a:ext cx="22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30" y="486"/>
              <a:ext cx="173"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 name="Group 21"/>
          <p:cNvGrpSpPr>
            <a:grpSpLocks/>
          </p:cNvGrpSpPr>
          <p:nvPr/>
        </p:nvGrpSpPr>
        <p:grpSpPr bwMode="auto">
          <a:xfrm>
            <a:off x="4497070" y="2797810"/>
            <a:ext cx="850265" cy="363220"/>
            <a:chOff x="7082" y="236"/>
            <a:chExt cx="1339" cy="572"/>
          </a:xfrm>
        </p:grpSpPr>
        <p:pic>
          <p:nvPicPr>
            <p:cNvPr id="23" name="Picture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81" y="512"/>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Freeform 23"/>
            <p:cNvSpPr>
              <a:spLocks/>
            </p:cNvSpPr>
            <p:nvPr/>
          </p:nvSpPr>
          <p:spPr bwMode="auto">
            <a:xfrm>
              <a:off x="7412" y="790"/>
              <a:ext cx="677" cy="17"/>
            </a:xfrm>
            <a:custGeom>
              <a:avLst/>
              <a:gdLst>
                <a:gd name="T0" fmla="+- 0 8085 7412"/>
                <a:gd name="T1" fmla="*/ T0 w 677"/>
                <a:gd name="T2" fmla="+- 0 791 791"/>
                <a:gd name="T3" fmla="*/ 791 h 17"/>
                <a:gd name="T4" fmla="+- 0 7416 7412"/>
                <a:gd name="T5" fmla="*/ T4 w 677"/>
                <a:gd name="T6" fmla="+- 0 791 791"/>
                <a:gd name="T7" fmla="*/ 791 h 17"/>
                <a:gd name="T8" fmla="+- 0 7412 7412"/>
                <a:gd name="T9" fmla="*/ T8 w 677"/>
                <a:gd name="T10" fmla="+- 0 794 791"/>
                <a:gd name="T11" fmla="*/ 794 h 17"/>
                <a:gd name="T12" fmla="+- 0 7412 7412"/>
                <a:gd name="T13" fmla="*/ T12 w 677"/>
                <a:gd name="T14" fmla="+- 0 803 791"/>
                <a:gd name="T15" fmla="*/ 803 h 17"/>
                <a:gd name="T16" fmla="+- 0 7416 7412"/>
                <a:gd name="T17" fmla="*/ T16 w 677"/>
                <a:gd name="T18" fmla="+- 0 807 791"/>
                <a:gd name="T19" fmla="*/ 807 h 17"/>
                <a:gd name="T20" fmla="+- 0 8085 7412"/>
                <a:gd name="T21" fmla="*/ T20 w 677"/>
                <a:gd name="T22" fmla="+- 0 807 791"/>
                <a:gd name="T23" fmla="*/ 807 h 17"/>
                <a:gd name="T24" fmla="+- 0 8089 7412"/>
                <a:gd name="T25" fmla="*/ T24 w 677"/>
                <a:gd name="T26" fmla="+- 0 803 791"/>
                <a:gd name="T27" fmla="*/ 803 h 17"/>
                <a:gd name="T28" fmla="+- 0 8089 7412"/>
                <a:gd name="T29" fmla="*/ T28 w 677"/>
                <a:gd name="T30" fmla="+- 0 794 791"/>
                <a:gd name="T31" fmla="*/ 794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3"/>
                  </a:lnTo>
                  <a:lnTo>
                    <a:pt x="0" y="12"/>
                  </a:lnTo>
                  <a:lnTo>
                    <a:pt x="4" y="16"/>
                  </a:lnTo>
                  <a:lnTo>
                    <a:pt x="673" y="16"/>
                  </a:lnTo>
                  <a:lnTo>
                    <a:pt x="677" y="12"/>
                  </a:lnTo>
                  <a:lnTo>
                    <a:pt x="67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25"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071" y="236"/>
              <a:ext cx="349" cy="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Freeform 25"/>
            <p:cNvSpPr>
              <a:spLocks/>
            </p:cNvSpPr>
            <p:nvPr/>
          </p:nvSpPr>
          <p:spPr bwMode="auto">
            <a:xfrm>
              <a:off x="7412" y="236"/>
              <a:ext cx="677" cy="17"/>
            </a:xfrm>
            <a:custGeom>
              <a:avLst/>
              <a:gdLst>
                <a:gd name="T0" fmla="+- 0 8085 7412"/>
                <a:gd name="T1" fmla="*/ T0 w 677"/>
                <a:gd name="T2" fmla="+- 0 237 237"/>
                <a:gd name="T3" fmla="*/ 237 h 17"/>
                <a:gd name="T4" fmla="+- 0 7416 7412"/>
                <a:gd name="T5" fmla="*/ T4 w 677"/>
                <a:gd name="T6" fmla="+- 0 237 237"/>
                <a:gd name="T7" fmla="*/ 237 h 17"/>
                <a:gd name="T8" fmla="+- 0 7412 7412"/>
                <a:gd name="T9" fmla="*/ T8 w 677"/>
                <a:gd name="T10" fmla="+- 0 241 237"/>
                <a:gd name="T11" fmla="*/ 241 h 17"/>
                <a:gd name="T12" fmla="+- 0 7412 7412"/>
                <a:gd name="T13" fmla="*/ T12 w 677"/>
                <a:gd name="T14" fmla="+- 0 249 237"/>
                <a:gd name="T15" fmla="*/ 249 h 17"/>
                <a:gd name="T16" fmla="+- 0 7416 7412"/>
                <a:gd name="T17" fmla="*/ T16 w 677"/>
                <a:gd name="T18" fmla="+- 0 253 237"/>
                <a:gd name="T19" fmla="*/ 253 h 17"/>
                <a:gd name="T20" fmla="+- 0 8085 7412"/>
                <a:gd name="T21" fmla="*/ T20 w 677"/>
                <a:gd name="T22" fmla="+- 0 253 237"/>
                <a:gd name="T23" fmla="*/ 253 h 17"/>
                <a:gd name="T24" fmla="+- 0 8089 7412"/>
                <a:gd name="T25" fmla="*/ T24 w 677"/>
                <a:gd name="T26" fmla="+- 0 249 237"/>
                <a:gd name="T27" fmla="*/ 249 h 17"/>
                <a:gd name="T28" fmla="+- 0 8089 7412"/>
                <a:gd name="T29" fmla="*/ T28 w 677"/>
                <a:gd name="T30" fmla="+- 0 241 237"/>
                <a:gd name="T31" fmla="*/ 241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4"/>
                  </a:lnTo>
                  <a:lnTo>
                    <a:pt x="0" y="12"/>
                  </a:lnTo>
                  <a:lnTo>
                    <a:pt x="4" y="16"/>
                  </a:lnTo>
                  <a:lnTo>
                    <a:pt x="673" y="16"/>
                  </a:lnTo>
                  <a:lnTo>
                    <a:pt x="677" y="12"/>
                  </a:lnTo>
                  <a:lnTo>
                    <a:pt x="67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27"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81" y="236"/>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2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584" y="416"/>
              <a:ext cx="358"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 name="Group 28"/>
          <p:cNvGrpSpPr>
            <a:grpSpLocks/>
          </p:cNvGrpSpPr>
          <p:nvPr/>
        </p:nvGrpSpPr>
        <p:grpSpPr bwMode="auto">
          <a:xfrm>
            <a:off x="5454015" y="2799080"/>
            <a:ext cx="753745" cy="362585"/>
            <a:chOff x="8589" y="238"/>
            <a:chExt cx="1187" cy="571"/>
          </a:xfrm>
        </p:grpSpPr>
        <p:sp>
          <p:nvSpPr>
            <p:cNvPr id="30" name="Freeform 29"/>
            <p:cNvSpPr>
              <a:spLocks/>
            </p:cNvSpPr>
            <p:nvPr/>
          </p:nvSpPr>
          <p:spPr bwMode="auto">
            <a:xfrm>
              <a:off x="8597" y="245"/>
              <a:ext cx="1170" cy="555"/>
            </a:xfrm>
            <a:custGeom>
              <a:avLst/>
              <a:gdLst>
                <a:gd name="T0" fmla="+- 0 8597 8597"/>
                <a:gd name="T1" fmla="*/ T0 w 1170"/>
                <a:gd name="T2" fmla="+- 0 710 246"/>
                <a:gd name="T3" fmla="*/ 710 h 555"/>
                <a:gd name="T4" fmla="+- 0 8597 8597"/>
                <a:gd name="T5" fmla="*/ T4 w 1170"/>
                <a:gd name="T6" fmla="+- 0 494 246"/>
                <a:gd name="T7" fmla="*/ 494 h 555"/>
                <a:gd name="T8" fmla="+- 0 8597 8597"/>
                <a:gd name="T9" fmla="*/ T8 w 1170"/>
                <a:gd name="T10" fmla="+- 0 383 246"/>
                <a:gd name="T11" fmla="*/ 383 h 555"/>
                <a:gd name="T12" fmla="+- 0 8597 8597"/>
                <a:gd name="T13" fmla="*/ T12 w 1170"/>
                <a:gd name="T14" fmla="+- 0 342 246"/>
                <a:gd name="T15" fmla="*/ 342 h 555"/>
                <a:gd name="T16" fmla="+- 0 8597 8597"/>
                <a:gd name="T17" fmla="*/ T16 w 1170"/>
                <a:gd name="T18" fmla="+- 0 336 246"/>
                <a:gd name="T19" fmla="*/ 336 h 555"/>
                <a:gd name="T20" fmla="+- 0 8605 8597"/>
                <a:gd name="T21" fmla="*/ T20 w 1170"/>
                <a:gd name="T22" fmla="+- 0 301 246"/>
                <a:gd name="T23" fmla="*/ 301 h 555"/>
                <a:gd name="T24" fmla="+- 0 8625 8597"/>
                <a:gd name="T25" fmla="*/ T24 w 1170"/>
                <a:gd name="T26" fmla="+- 0 272 246"/>
                <a:gd name="T27" fmla="*/ 272 h 555"/>
                <a:gd name="T28" fmla="+- 0 8655 8597"/>
                <a:gd name="T29" fmla="*/ T28 w 1170"/>
                <a:gd name="T30" fmla="+- 0 253 246"/>
                <a:gd name="T31" fmla="*/ 253 h 555"/>
                <a:gd name="T32" fmla="+- 0 8691 8597"/>
                <a:gd name="T33" fmla="*/ T32 w 1170"/>
                <a:gd name="T34" fmla="+- 0 246 246"/>
                <a:gd name="T35" fmla="*/ 246 h 555"/>
                <a:gd name="T36" fmla="+- 0 9259 8597"/>
                <a:gd name="T37" fmla="*/ T36 w 1170"/>
                <a:gd name="T38" fmla="+- 0 246 246"/>
                <a:gd name="T39" fmla="*/ 246 h 555"/>
                <a:gd name="T40" fmla="+- 0 9550 8597"/>
                <a:gd name="T41" fmla="*/ T40 w 1170"/>
                <a:gd name="T42" fmla="+- 0 246 246"/>
                <a:gd name="T43" fmla="*/ 246 h 555"/>
                <a:gd name="T44" fmla="+- 0 9657 8597"/>
                <a:gd name="T45" fmla="*/ T44 w 1170"/>
                <a:gd name="T46" fmla="+- 0 246 246"/>
                <a:gd name="T47" fmla="*/ 246 h 555"/>
                <a:gd name="T48" fmla="+- 0 9739 8597"/>
                <a:gd name="T49" fmla="*/ T48 w 1170"/>
                <a:gd name="T50" fmla="+- 0 272 246"/>
                <a:gd name="T51" fmla="*/ 272 h 555"/>
                <a:gd name="T52" fmla="+- 0 9767 8597"/>
                <a:gd name="T53" fmla="*/ T52 w 1170"/>
                <a:gd name="T54" fmla="+- 0 336 246"/>
                <a:gd name="T55" fmla="*/ 336 h 555"/>
                <a:gd name="T56" fmla="+- 0 9767 8597"/>
                <a:gd name="T57" fmla="*/ T56 w 1170"/>
                <a:gd name="T58" fmla="+- 0 552 246"/>
                <a:gd name="T59" fmla="*/ 552 h 555"/>
                <a:gd name="T60" fmla="+- 0 9767 8597"/>
                <a:gd name="T61" fmla="*/ T60 w 1170"/>
                <a:gd name="T62" fmla="+- 0 663 246"/>
                <a:gd name="T63" fmla="*/ 663 h 555"/>
                <a:gd name="T64" fmla="+- 0 9767 8597"/>
                <a:gd name="T65" fmla="*/ T64 w 1170"/>
                <a:gd name="T66" fmla="+- 0 704 246"/>
                <a:gd name="T67" fmla="*/ 704 h 555"/>
                <a:gd name="T68" fmla="+- 0 9767 8597"/>
                <a:gd name="T69" fmla="*/ T68 w 1170"/>
                <a:gd name="T70" fmla="+- 0 710 246"/>
                <a:gd name="T71" fmla="*/ 710 h 555"/>
                <a:gd name="T72" fmla="+- 0 9760 8597"/>
                <a:gd name="T73" fmla="*/ T72 w 1170"/>
                <a:gd name="T74" fmla="+- 0 745 246"/>
                <a:gd name="T75" fmla="*/ 745 h 555"/>
                <a:gd name="T76" fmla="+- 0 9739 8597"/>
                <a:gd name="T77" fmla="*/ T76 w 1170"/>
                <a:gd name="T78" fmla="+- 0 773 246"/>
                <a:gd name="T79" fmla="*/ 773 h 555"/>
                <a:gd name="T80" fmla="+- 0 9709 8597"/>
                <a:gd name="T81" fmla="*/ T80 w 1170"/>
                <a:gd name="T82" fmla="+- 0 793 246"/>
                <a:gd name="T83" fmla="*/ 793 h 555"/>
                <a:gd name="T84" fmla="+- 0 9673 8597"/>
                <a:gd name="T85" fmla="*/ T84 w 1170"/>
                <a:gd name="T86" fmla="+- 0 800 246"/>
                <a:gd name="T87" fmla="*/ 800 h 555"/>
                <a:gd name="T88" fmla="+- 0 9105 8597"/>
                <a:gd name="T89" fmla="*/ T88 w 1170"/>
                <a:gd name="T90" fmla="+- 0 800 246"/>
                <a:gd name="T91" fmla="*/ 800 h 555"/>
                <a:gd name="T92" fmla="+- 0 8814 8597"/>
                <a:gd name="T93" fmla="*/ T92 w 1170"/>
                <a:gd name="T94" fmla="+- 0 800 246"/>
                <a:gd name="T95" fmla="*/ 800 h 555"/>
                <a:gd name="T96" fmla="+- 0 8707 8597"/>
                <a:gd name="T97" fmla="*/ T96 w 1170"/>
                <a:gd name="T98" fmla="+- 0 800 246"/>
                <a:gd name="T99" fmla="*/ 800 h 555"/>
                <a:gd name="T100" fmla="+- 0 8691 8597"/>
                <a:gd name="T101" fmla="*/ T100 w 1170"/>
                <a:gd name="T102" fmla="+- 0 800 246"/>
                <a:gd name="T103" fmla="*/ 800 h 555"/>
                <a:gd name="T104" fmla="+- 0 8655 8597"/>
                <a:gd name="T105" fmla="*/ T104 w 1170"/>
                <a:gd name="T106" fmla="+- 0 793 246"/>
                <a:gd name="T107" fmla="*/ 793 h 555"/>
                <a:gd name="T108" fmla="+- 0 8605 8597"/>
                <a:gd name="T109" fmla="*/ T108 w 1170"/>
                <a:gd name="T110" fmla="+- 0 745 246"/>
                <a:gd name="T111" fmla="*/ 745 h 555"/>
                <a:gd name="T112" fmla="+- 0 8597 8597"/>
                <a:gd name="T113" fmla="*/ T112 w 1170"/>
                <a:gd name="T114" fmla="+- 0 494 246"/>
                <a:gd name="T115" fmla="*/ 494 h 555"/>
                <a:gd name="T116" fmla="+- 0 8597 8597"/>
                <a:gd name="T117" fmla="*/ T116 w 1170"/>
                <a:gd name="T118" fmla="+- 0 383 246"/>
                <a:gd name="T119" fmla="*/ 383 h 555"/>
                <a:gd name="T120" fmla="+- 0 8597 8597"/>
                <a:gd name="T121" fmla="*/ T120 w 1170"/>
                <a:gd name="T122" fmla="+- 0 342 246"/>
                <a:gd name="T123" fmla="*/ 342 h 555"/>
                <a:gd name="T124" fmla="+- 0 8597 8597"/>
                <a:gd name="T125" fmla="*/ T124 w 1170"/>
                <a:gd name="T126" fmla="+- 0 336 246"/>
                <a:gd name="T127" fmla="*/ 336 h 55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Lst>
              <a:rect l="0" t="0" r="r" b="b"/>
              <a:pathLst>
                <a:path w="1170" h="555">
                  <a:moveTo>
                    <a:pt x="0" y="464"/>
                  </a:moveTo>
                  <a:lnTo>
                    <a:pt x="0" y="248"/>
                  </a:lnTo>
                  <a:lnTo>
                    <a:pt x="0" y="137"/>
                  </a:lnTo>
                  <a:lnTo>
                    <a:pt x="0" y="96"/>
                  </a:lnTo>
                  <a:lnTo>
                    <a:pt x="0" y="90"/>
                  </a:lnTo>
                  <a:lnTo>
                    <a:pt x="8" y="55"/>
                  </a:lnTo>
                  <a:lnTo>
                    <a:pt x="28" y="26"/>
                  </a:lnTo>
                  <a:lnTo>
                    <a:pt x="58" y="7"/>
                  </a:lnTo>
                  <a:lnTo>
                    <a:pt x="94" y="0"/>
                  </a:lnTo>
                  <a:lnTo>
                    <a:pt x="662" y="0"/>
                  </a:lnTo>
                  <a:lnTo>
                    <a:pt x="953" y="0"/>
                  </a:lnTo>
                  <a:lnTo>
                    <a:pt x="1060" y="0"/>
                  </a:lnTo>
                  <a:lnTo>
                    <a:pt x="1142" y="26"/>
                  </a:lnTo>
                  <a:lnTo>
                    <a:pt x="1170" y="90"/>
                  </a:lnTo>
                  <a:lnTo>
                    <a:pt x="1170" y="306"/>
                  </a:lnTo>
                  <a:lnTo>
                    <a:pt x="1170" y="417"/>
                  </a:lnTo>
                  <a:lnTo>
                    <a:pt x="1170" y="458"/>
                  </a:lnTo>
                  <a:lnTo>
                    <a:pt x="1170" y="464"/>
                  </a:lnTo>
                  <a:lnTo>
                    <a:pt x="1163" y="499"/>
                  </a:lnTo>
                  <a:lnTo>
                    <a:pt x="1142" y="527"/>
                  </a:lnTo>
                  <a:lnTo>
                    <a:pt x="1112" y="547"/>
                  </a:lnTo>
                  <a:lnTo>
                    <a:pt x="1076" y="554"/>
                  </a:lnTo>
                  <a:lnTo>
                    <a:pt x="508" y="554"/>
                  </a:lnTo>
                  <a:lnTo>
                    <a:pt x="217" y="554"/>
                  </a:lnTo>
                  <a:lnTo>
                    <a:pt x="110" y="554"/>
                  </a:lnTo>
                  <a:lnTo>
                    <a:pt x="94" y="554"/>
                  </a:lnTo>
                  <a:lnTo>
                    <a:pt x="58" y="547"/>
                  </a:lnTo>
                  <a:lnTo>
                    <a:pt x="8" y="499"/>
                  </a:lnTo>
                  <a:lnTo>
                    <a:pt x="0" y="248"/>
                  </a:lnTo>
                  <a:lnTo>
                    <a:pt x="0" y="137"/>
                  </a:lnTo>
                  <a:lnTo>
                    <a:pt x="0" y="96"/>
                  </a:lnTo>
                  <a:lnTo>
                    <a:pt x="0" y="90"/>
                  </a:lnTo>
                </a:path>
              </a:pathLst>
            </a:custGeom>
            <a:noFill/>
            <a:ln w="1027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31" name="Picture 3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986" y="416"/>
              <a:ext cx="401"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2" name="Group 31"/>
          <p:cNvGrpSpPr>
            <a:grpSpLocks/>
          </p:cNvGrpSpPr>
          <p:nvPr/>
        </p:nvGrpSpPr>
        <p:grpSpPr bwMode="auto">
          <a:xfrm>
            <a:off x="6304915" y="2807335"/>
            <a:ext cx="758825" cy="351155"/>
            <a:chOff x="9929" y="251"/>
            <a:chExt cx="1195" cy="553"/>
          </a:xfrm>
        </p:grpSpPr>
        <p:sp>
          <p:nvSpPr>
            <p:cNvPr id="33" name="Freeform 32"/>
            <p:cNvSpPr>
              <a:spLocks/>
            </p:cNvSpPr>
            <p:nvPr/>
          </p:nvSpPr>
          <p:spPr bwMode="auto">
            <a:xfrm>
              <a:off x="9936" y="259"/>
              <a:ext cx="1179" cy="537"/>
            </a:xfrm>
            <a:custGeom>
              <a:avLst/>
              <a:gdLst>
                <a:gd name="T0" fmla="+- 0 11115 9937"/>
                <a:gd name="T1" fmla="*/ T0 w 1179"/>
                <a:gd name="T2" fmla="+- 0 796 259"/>
                <a:gd name="T3" fmla="*/ 796 h 537"/>
                <a:gd name="T4" fmla="+- 0 11115 9937"/>
                <a:gd name="T5" fmla="*/ T4 w 1179"/>
                <a:gd name="T6" fmla="+- 0 486 259"/>
                <a:gd name="T7" fmla="*/ 486 h 537"/>
                <a:gd name="T8" fmla="+- 0 11115 9937"/>
                <a:gd name="T9" fmla="*/ T8 w 1179"/>
                <a:gd name="T10" fmla="+- 0 327 259"/>
                <a:gd name="T11" fmla="*/ 327 h 537"/>
                <a:gd name="T12" fmla="+- 0 11115 9937"/>
                <a:gd name="T13" fmla="*/ T12 w 1179"/>
                <a:gd name="T14" fmla="+- 0 268 259"/>
                <a:gd name="T15" fmla="*/ 268 h 537"/>
                <a:gd name="T16" fmla="+- 0 11115 9937"/>
                <a:gd name="T17" fmla="*/ T16 w 1179"/>
                <a:gd name="T18" fmla="+- 0 259 259"/>
                <a:gd name="T19" fmla="*/ 259 h 537"/>
                <a:gd name="T20" fmla="+- 0 10434 9937"/>
                <a:gd name="T21" fmla="*/ T20 w 1179"/>
                <a:gd name="T22" fmla="+- 0 259 259"/>
                <a:gd name="T23" fmla="*/ 259 h 537"/>
                <a:gd name="T24" fmla="+- 0 10084 9937"/>
                <a:gd name="T25" fmla="*/ T24 w 1179"/>
                <a:gd name="T26" fmla="+- 0 259 259"/>
                <a:gd name="T27" fmla="*/ 259 h 537"/>
                <a:gd name="T28" fmla="+- 0 9955 9937"/>
                <a:gd name="T29" fmla="*/ T28 w 1179"/>
                <a:gd name="T30" fmla="+- 0 259 259"/>
                <a:gd name="T31" fmla="*/ 259 h 537"/>
                <a:gd name="T32" fmla="+- 0 9937 9937"/>
                <a:gd name="T33" fmla="*/ T32 w 1179"/>
                <a:gd name="T34" fmla="+- 0 259 259"/>
                <a:gd name="T35" fmla="*/ 259 h 537"/>
                <a:gd name="T36" fmla="+- 0 9937 9937"/>
                <a:gd name="T37" fmla="*/ T36 w 1179"/>
                <a:gd name="T38" fmla="+- 0 570 259"/>
                <a:gd name="T39" fmla="*/ 570 h 537"/>
                <a:gd name="T40" fmla="+- 0 9937 9937"/>
                <a:gd name="T41" fmla="*/ T40 w 1179"/>
                <a:gd name="T42" fmla="+- 0 729 259"/>
                <a:gd name="T43" fmla="*/ 729 h 537"/>
                <a:gd name="T44" fmla="+- 0 9937 9937"/>
                <a:gd name="T45" fmla="*/ T44 w 1179"/>
                <a:gd name="T46" fmla="+- 0 788 259"/>
                <a:gd name="T47" fmla="*/ 788 h 537"/>
                <a:gd name="T48" fmla="+- 0 9937 9937"/>
                <a:gd name="T49" fmla="*/ T48 w 1179"/>
                <a:gd name="T50" fmla="+- 0 796 259"/>
                <a:gd name="T51" fmla="*/ 796 h 537"/>
                <a:gd name="T52" fmla="+- 0 10618 9937"/>
                <a:gd name="T53" fmla="*/ T52 w 1179"/>
                <a:gd name="T54" fmla="+- 0 796 259"/>
                <a:gd name="T55" fmla="*/ 796 h 537"/>
                <a:gd name="T56" fmla="+- 0 10968 9937"/>
                <a:gd name="T57" fmla="*/ T56 w 1179"/>
                <a:gd name="T58" fmla="+- 0 796 259"/>
                <a:gd name="T59" fmla="*/ 796 h 537"/>
                <a:gd name="T60" fmla="+- 0 11097 9937"/>
                <a:gd name="T61" fmla="*/ T60 w 1179"/>
                <a:gd name="T62" fmla="+- 0 796 259"/>
                <a:gd name="T63" fmla="*/ 796 h 537"/>
                <a:gd name="T64" fmla="+- 0 11115 9937"/>
                <a:gd name="T65" fmla="*/ T64 w 1179"/>
                <a:gd name="T66" fmla="+- 0 796 259"/>
                <a:gd name="T67" fmla="*/ 796 h 537"/>
                <a:gd name="T68" fmla="+- 0 11115 9937"/>
                <a:gd name="T69" fmla="*/ T68 w 1179"/>
                <a:gd name="T70" fmla="+- 0 486 259"/>
                <a:gd name="T71" fmla="*/ 486 h 537"/>
                <a:gd name="T72" fmla="+- 0 11115 9937"/>
                <a:gd name="T73" fmla="*/ T72 w 1179"/>
                <a:gd name="T74" fmla="+- 0 327 259"/>
                <a:gd name="T75" fmla="*/ 327 h 537"/>
                <a:gd name="T76" fmla="+- 0 11115 9937"/>
                <a:gd name="T77" fmla="*/ T76 w 1179"/>
                <a:gd name="T78" fmla="+- 0 268 259"/>
                <a:gd name="T79" fmla="*/ 268 h 537"/>
                <a:gd name="T80" fmla="+- 0 11115 9937"/>
                <a:gd name="T81" fmla="*/ T80 w 1179"/>
                <a:gd name="T82" fmla="+- 0 259 259"/>
                <a:gd name="T83" fmla="*/ 259 h 53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1179" h="537">
                  <a:moveTo>
                    <a:pt x="1178" y="537"/>
                  </a:moveTo>
                  <a:lnTo>
                    <a:pt x="1178" y="227"/>
                  </a:lnTo>
                  <a:lnTo>
                    <a:pt x="1178" y="68"/>
                  </a:lnTo>
                  <a:lnTo>
                    <a:pt x="1178" y="9"/>
                  </a:lnTo>
                  <a:lnTo>
                    <a:pt x="1178" y="0"/>
                  </a:lnTo>
                  <a:lnTo>
                    <a:pt x="497" y="0"/>
                  </a:lnTo>
                  <a:lnTo>
                    <a:pt x="147" y="0"/>
                  </a:lnTo>
                  <a:lnTo>
                    <a:pt x="18" y="0"/>
                  </a:lnTo>
                  <a:lnTo>
                    <a:pt x="0" y="0"/>
                  </a:lnTo>
                  <a:lnTo>
                    <a:pt x="0" y="311"/>
                  </a:lnTo>
                  <a:lnTo>
                    <a:pt x="0" y="470"/>
                  </a:lnTo>
                  <a:lnTo>
                    <a:pt x="0" y="529"/>
                  </a:lnTo>
                  <a:lnTo>
                    <a:pt x="0" y="537"/>
                  </a:lnTo>
                  <a:lnTo>
                    <a:pt x="681" y="537"/>
                  </a:lnTo>
                  <a:lnTo>
                    <a:pt x="1031" y="537"/>
                  </a:lnTo>
                  <a:lnTo>
                    <a:pt x="1160" y="537"/>
                  </a:lnTo>
                  <a:lnTo>
                    <a:pt x="1178" y="537"/>
                  </a:lnTo>
                  <a:lnTo>
                    <a:pt x="1178" y="227"/>
                  </a:lnTo>
                  <a:lnTo>
                    <a:pt x="1178" y="68"/>
                  </a:lnTo>
                  <a:lnTo>
                    <a:pt x="1178" y="9"/>
                  </a:lnTo>
                  <a:lnTo>
                    <a:pt x="1178" y="0"/>
                  </a:lnTo>
                </a:path>
              </a:pathLst>
            </a:custGeom>
            <a:noFill/>
            <a:ln w="1027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34" name="Picture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314" y="396"/>
              <a:ext cx="27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5" name="Rectangle 32"/>
          <p:cNvSpPr>
            <a:spLocks noChangeArrowheads="1"/>
          </p:cNvSpPr>
          <p:nvPr/>
        </p:nvSpPr>
        <p:spPr bwMode="auto">
          <a:xfrm>
            <a:off x="0" y="-248453"/>
            <a:ext cx="1064265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1" i="0" u="none" strike="noStrike" cap="none" normalizeH="0" baseline="0" dirty="0" smtClean="0">
                <a:ln>
                  <a:noFill/>
                </a:ln>
                <a:solidFill>
                  <a:srgbClr val="FF0000"/>
                </a:solidFill>
                <a:effectLst/>
                <a:latin typeface="+mj-lt"/>
                <a:ea typeface="Times New Roman" panose="02020603050405020304" pitchFamily="18" charset="0"/>
              </a:rPr>
              <a:t>Câu hỏi 3 trang 31 SGK Khoa học tự nhiên 7: </a:t>
            </a:r>
            <a:r>
              <a:rPr kumimoji="0" lang="vi-VN" altLang="en-US" sz="2800" b="0" i="0" u="none" strike="noStrike" cap="none" normalizeH="0" baseline="0" dirty="0" smtClean="0">
                <a:ln>
                  <a:noFill/>
                </a:ln>
                <a:solidFill>
                  <a:srgbClr val="FF0000"/>
                </a:solidFill>
                <a:effectLst/>
                <a:latin typeface="+mj-lt"/>
                <a:ea typeface="Times New Roman" panose="02020603050405020304" pitchFamily="18" charset="0"/>
              </a:rPr>
              <a:t>Cho các nguyên tố sau:</a:t>
            </a:r>
            <a:endParaRPr kumimoji="0" lang="en-US" altLang="en-US" sz="2800" b="0" i="0" u="none" strike="noStrike" cap="none" normalizeH="0" baseline="0" dirty="0" smtClean="0">
              <a:ln>
                <a:noFill/>
              </a:ln>
              <a:solidFill>
                <a:srgbClr val="FF0000"/>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36" name="Rectangle 33"/>
          <p:cNvSpPr>
            <a:spLocks noChangeArrowheads="1"/>
          </p:cNvSpPr>
          <p:nvPr/>
        </p:nvSpPr>
        <p:spPr bwMode="auto">
          <a:xfrm>
            <a:off x="142239" y="-451355"/>
            <a:ext cx="1038528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7175" algn="l"/>
              </a:tabLst>
              <a:defRPr>
                <a:solidFill>
                  <a:schemeClr val="tx1"/>
                </a:solidFill>
                <a:latin typeface="Arial" panose="020B0604020202020204" pitchFamily="34" charset="0"/>
              </a:defRPr>
            </a:lvl1pPr>
            <a:lvl2pPr eaLnBrk="0" fontAlgn="base" hangingPunct="0">
              <a:spcBef>
                <a:spcPct val="0"/>
              </a:spcBef>
              <a:spcAft>
                <a:spcPct val="0"/>
              </a:spcAft>
              <a:tabLst>
                <a:tab pos="257175" algn="l"/>
              </a:tabLst>
              <a:defRPr>
                <a:solidFill>
                  <a:schemeClr val="tx1"/>
                </a:solidFill>
                <a:latin typeface="Arial" panose="020B0604020202020204" pitchFamily="34" charset="0"/>
              </a:defRPr>
            </a:lvl2pPr>
            <a:lvl3pPr eaLnBrk="0" fontAlgn="base" hangingPunct="0">
              <a:spcBef>
                <a:spcPct val="0"/>
              </a:spcBef>
              <a:spcAft>
                <a:spcPct val="0"/>
              </a:spcAft>
              <a:tabLst>
                <a:tab pos="257175" algn="l"/>
              </a:tabLst>
              <a:defRPr>
                <a:solidFill>
                  <a:schemeClr val="tx1"/>
                </a:solidFill>
                <a:latin typeface="Arial" panose="020B0604020202020204" pitchFamily="34" charset="0"/>
              </a:defRPr>
            </a:lvl3pPr>
            <a:lvl4pPr eaLnBrk="0" fontAlgn="base" hangingPunct="0">
              <a:spcBef>
                <a:spcPct val="0"/>
              </a:spcBef>
              <a:spcAft>
                <a:spcPct val="0"/>
              </a:spcAft>
              <a:tabLst>
                <a:tab pos="257175" algn="l"/>
              </a:tabLst>
              <a:defRPr>
                <a:solidFill>
                  <a:schemeClr val="tx1"/>
                </a:solidFill>
                <a:latin typeface="Arial" panose="020B0604020202020204" pitchFamily="34" charset="0"/>
              </a:defRPr>
            </a:lvl4pPr>
            <a:lvl5pPr eaLnBrk="0" fontAlgn="base" hangingPunct="0">
              <a:spcBef>
                <a:spcPct val="0"/>
              </a:spcBef>
              <a:spcAft>
                <a:spcPct val="0"/>
              </a:spcAft>
              <a:tabLst>
                <a:tab pos="257175" algn="l"/>
              </a:tabLst>
              <a:defRPr>
                <a:solidFill>
                  <a:schemeClr val="tx1"/>
                </a:solidFill>
                <a:latin typeface="Arial" panose="020B0604020202020204" pitchFamily="34" charset="0"/>
              </a:defRPr>
            </a:lvl5pPr>
            <a:lvl6pPr eaLnBrk="0" fontAlgn="base" hangingPunct="0">
              <a:spcBef>
                <a:spcPct val="0"/>
              </a:spcBef>
              <a:spcAft>
                <a:spcPct val="0"/>
              </a:spcAft>
              <a:tabLst>
                <a:tab pos="257175" algn="l"/>
              </a:tabLst>
              <a:defRPr>
                <a:solidFill>
                  <a:schemeClr val="tx1"/>
                </a:solidFill>
                <a:latin typeface="Arial" panose="020B0604020202020204" pitchFamily="34" charset="0"/>
              </a:defRPr>
            </a:lvl6pPr>
            <a:lvl7pPr eaLnBrk="0" fontAlgn="base" hangingPunct="0">
              <a:spcBef>
                <a:spcPct val="0"/>
              </a:spcBef>
              <a:spcAft>
                <a:spcPct val="0"/>
              </a:spcAft>
              <a:tabLst>
                <a:tab pos="257175" algn="l"/>
              </a:tabLst>
              <a:defRPr>
                <a:solidFill>
                  <a:schemeClr val="tx1"/>
                </a:solidFill>
                <a:latin typeface="Arial" panose="020B0604020202020204" pitchFamily="34" charset="0"/>
              </a:defRPr>
            </a:lvl7pPr>
            <a:lvl8pPr eaLnBrk="0" fontAlgn="base" hangingPunct="0">
              <a:spcBef>
                <a:spcPct val="0"/>
              </a:spcBef>
              <a:spcAft>
                <a:spcPct val="0"/>
              </a:spcAft>
              <a:tabLst>
                <a:tab pos="257175" algn="l"/>
              </a:tabLst>
              <a:defRPr>
                <a:solidFill>
                  <a:schemeClr val="tx1"/>
                </a:solidFill>
                <a:latin typeface="Arial" panose="020B0604020202020204" pitchFamily="34" charset="0"/>
              </a:defRPr>
            </a:lvl8pPr>
            <a:lvl9pPr eaLnBrk="0" fontAlgn="base" hangingPunct="0">
              <a:spcBef>
                <a:spcPct val="0"/>
              </a:spcBef>
              <a:spcAft>
                <a:spcPct val="0"/>
              </a:spcAft>
              <a:tabLst>
                <a:tab pos="2571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57175" algn="l"/>
              </a:tabLst>
            </a:pPr>
            <a:r>
              <a:rPr kumimoji="0" lang="en-US" altLang="en-US" sz="2800" b="0" i="0" u="none" strike="noStrike" cap="none" normalizeH="0" baseline="0" dirty="0" smtClean="0">
                <a:ln>
                  <a:noFill/>
                </a:ln>
                <a:solidFill>
                  <a:schemeClr val="tx1"/>
                </a:solidFill>
                <a:effectLst/>
                <a:ea typeface="Times New Roman" panose="02020603050405020304" pitchFamily="18" charset="0"/>
              </a:rPr>
              <a:t/>
            </a:r>
            <a:br>
              <a:rPr kumimoji="0" lang="en-US" altLang="en-US" sz="2800" b="0" i="0" u="none" strike="noStrike" cap="none" normalizeH="0" baseline="0" dirty="0" smtClean="0">
                <a:ln>
                  <a:noFill/>
                </a:ln>
                <a:solidFill>
                  <a:schemeClr val="tx1"/>
                </a:solidFill>
                <a:effectLst/>
                <a:ea typeface="Times New Roman" panose="02020603050405020304" pitchFamily="18" charset="0"/>
              </a:rPr>
            </a:b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Sử dụng bảng tuần hoàn, hãy cho biết trong các nguyên tố trên, </a:t>
            </a:r>
            <a:endParaRPr kumimoji="0" lang="en-US"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nguyên tố nào là kim loại, nguyên tố nào là phi kim.</a:t>
            </a:r>
            <a:endPar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Nêu ứng dụng trong đời sống của một nguyên tố trong số </a:t>
            </a:r>
            <a:endParaRPr kumimoji="0" lang="en-US"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các nguyên tố trên.</a:t>
            </a:r>
            <a:endParaRPr kumimoji="0" lang="vi-VN"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65272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altLang="en-US" sz="2400" b="1" dirty="0">
                <a:solidFill>
                  <a:srgbClr val="FF0000"/>
                </a:solidFill>
                <a:ea typeface="Times New Roman" panose="02020603050405020304" pitchFamily="18" charset="0"/>
              </a:rPr>
              <a:t>Câu hỏi 3 trang 31 SGK Khoa học tự nhiên 7:</a:t>
            </a:r>
            <a:endParaRPr lang="en-US" sz="2400" dirty="0"/>
          </a:p>
        </p:txBody>
      </p:sp>
      <p:sp>
        <p:nvSpPr>
          <p:cNvPr id="3" name="Content Placeholder 2"/>
          <p:cNvSpPr>
            <a:spLocks noGrp="1"/>
          </p:cNvSpPr>
          <p:nvPr>
            <p:ph idx="1"/>
          </p:nvPr>
        </p:nvSpPr>
        <p:spPr>
          <a:xfrm>
            <a:off x="341906" y="1825625"/>
            <a:ext cx="11473732" cy="4351338"/>
          </a:xfrm>
        </p:spPr>
        <p:txBody>
          <a:bodyPr>
            <a:normAutofit fontScale="25000" lnSpcReduction="20000"/>
          </a:bodyPr>
          <a:lstStyle/>
          <a:p>
            <a:r>
              <a:rPr lang="vi-VN" sz="7400" b="1" dirty="0">
                <a:latin typeface="+mj-lt"/>
              </a:rPr>
              <a:t>Trả lời:</a:t>
            </a:r>
            <a:endParaRPr lang="en-US" sz="7400" b="1" dirty="0">
              <a:latin typeface="+mj-lt"/>
            </a:endParaRPr>
          </a:p>
          <a:p>
            <a:pPr lvl="0"/>
            <a:r>
              <a:rPr lang="vi-VN" sz="7400" b="1" i="1" dirty="0">
                <a:latin typeface="+mj-lt"/>
              </a:rPr>
              <a:t>Chú ý: </a:t>
            </a:r>
            <a:r>
              <a:rPr lang="vi-VN" sz="7400" i="1" dirty="0">
                <a:latin typeface="+mj-lt"/>
              </a:rPr>
              <a:t>Trong bảng tuần hoàn:</a:t>
            </a:r>
            <a:endParaRPr lang="en-US" sz="7400" dirty="0">
              <a:latin typeface="+mj-lt"/>
            </a:endParaRPr>
          </a:p>
          <a:p>
            <a:pPr lvl="0"/>
            <a:r>
              <a:rPr lang="vi-VN" sz="7400" i="1" dirty="0">
                <a:latin typeface="+mj-lt"/>
              </a:rPr>
              <a:t>Các nguyên tố kim loại được thể hiện bằng màu xanh.</a:t>
            </a:r>
            <a:endParaRPr lang="en-US" sz="7400" dirty="0">
              <a:latin typeface="+mj-lt"/>
            </a:endParaRPr>
          </a:p>
          <a:p>
            <a:pPr lvl="0"/>
            <a:r>
              <a:rPr lang="vi-VN" sz="7400" i="1" dirty="0">
                <a:latin typeface="+mj-lt"/>
              </a:rPr>
              <a:t>Các nguyên tố phi kim được thể hiện bằng màu hồng.</a:t>
            </a:r>
            <a:endParaRPr lang="en-US" sz="7400" dirty="0">
              <a:latin typeface="+mj-lt"/>
            </a:endParaRPr>
          </a:p>
          <a:p>
            <a:pPr lvl="0"/>
            <a:r>
              <a:rPr lang="vi-VN" sz="7400" i="1" dirty="0">
                <a:latin typeface="+mj-lt"/>
              </a:rPr>
              <a:t>Các nguyên tố khí hiếm được thể hiện bằng màu vàng.</a:t>
            </a:r>
            <a:endParaRPr lang="en-US" sz="7400" dirty="0">
              <a:latin typeface="+mj-lt"/>
            </a:endParaRPr>
          </a:p>
          <a:p>
            <a:r>
              <a:rPr lang="vi-VN" sz="7400" dirty="0">
                <a:latin typeface="+mj-lt"/>
              </a:rPr>
              <a:t>Dựa vào bảng tuần hoàn ta xác định được Nguyên tố kim loại: Ba, Rb, Cu, Fe.</a:t>
            </a:r>
            <a:endParaRPr lang="en-US" sz="7400" dirty="0">
              <a:latin typeface="+mj-lt"/>
            </a:endParaRPr>
          </a:p>
          <a:p>
            <a:r>
              <a:rPr lang="vi-VN" sz="7400" dirty="0">
                <a:latin typeface="+mj-lt"/>
              </a:rPr>
              <a:t>Nguyên tố phi kim: P, Si.</a:t>
            </a:r>
            <a:endParaRPr lang="en-US" sz="7400" dirty="0">
              <a:latin typeface="+mj-lt"/>
            </a:endParaRPr>
          </a:p>
          <a:p>
            <a:r>
              <a:rPr lang="vi-VN" sz="7400" dirty="0">
                <a:latin typeface="+mj-lt"/>
              </a:rPr>
              <a:t>Ngoài ra nguyên tố Ne là khí hiếm.</a:t>
            </a:r>
            <a:endParaRPr lang="en-US" sz="7400" dirty="0">
              <a:latin typeface="+mj-lt"/>
            </a:endParaRPr>
          </a:p>
          <a:p>
            <a:pPr lvl="0"/>
            <a:r>
              <a:rPr lang="vi-VN" sz="7400" dirty="0">
                <a:latin typeface="+mj-lt"/>
              </a:rPr>
              <a:t>Ứng dụng trong đời sống của một nguyên tố trong số các nguyên tố trên:</a:t>
            </a:r>
            <a:endParaRPr lang="en-US" sz="7400" dirty="0">
              <a:latin typeface="+mj-lt"/>
            </a:endParaRPr>
          </a:p>
          <a:p>
            <a:pPr lvl="0"/>
            <a:r>
              <a:rPr lang="vi-VN" sz="7400" dirty="0">
                <a:latin typeface="+mj-lt"/>
              </a:rPr>
              <a:t>Copper (Cu): làm lõi dây dẫn điện, que hàn đồng, đúc tượng, nam châm điện từ, các động cơ máy móc,…</a:t>
            </a:r>
            <a:endParaRPr lang="en-US" sz="7400" dirty="0">
              <a:latin typeface="+mj-lt"/>
            </a:endParaRPr>
          </a:p>
          <a:p>
            <a:pPr lvl="0"/>
            <a:r>
              <a:rPr lang="vi-VN" sz="7400" dirty="0">
                <a:latin typeface="+mj-lt"/>
              </a:rPr>
              <a:t>Iron (Fe): Dùng để chế tạo các đồ dùng gia đình như dao, kéo, bàn ghế, máy giặt, bồn rửa bát; xây dựng công trình (nhà, cầu, đường sắt,…); khung xe (xe máy, xe đạp, ô tô,…);…</a:t>
            </a:r>
            <a:endParaRPr lang="en-US" sz="7400" dirty="0">
              <a:latin typeface="+mj-lt"/>
            </a:endParaRPr>
          </a:p>
          <a:p>
            <a:pPr lvl="0"/>
            <a:r>
              <a:rPr lang="vi-VN" sz="7400" dirty="0">
                <a:latin typeface="+mj-lt"/>
              </a:rPr>
              <a:t/>
            </a:r>
            <a:br>
              <a:rPr lang="vi-VN" sz="7400" dirty="0">
                <a:latin typeface="+mj-lt"/>
              </a:rPr>
            </a:br>
            <a:r>
              <a:rPr lang="vi-VN" sz="7400" dirty="0">
                <a:latin typeface="+mj-lt"/>
              </a:rPr>
              <a:t>Silicon (Si): là thành phần cơ bản tạo nên thủy tinh, ngoài ra được dùng làm chất bán dẫn trong các linh kiện điện tử, thành phần cấu tạo nên thép, gạch, xi măng,...</a:t>
            </a:r>
            <a:endParaRPr lang="en-US" sz="7400" dirty="0">
              <a:latin typeface="+mj-lt"/>
            </a:endParaRPr>
          </a:p>
          <a:p>
            <a:pPr lvl="0"/>
            <a:r>
              <a:rPr lang="vi-VN" sz="7400" dirty="0">
                <a:latin typeface="+mj-lt"/>
              </a:rPr>
              <a:t>Phosphorus (P): là nguyên liệu để sản xuất diêm, các loại thuốc súng, bom, đạn khói, phân bón,..</a:t>
            </a:r>
            <a:endParaRPr lang="en-US" sz="7400" dirty="0">
              <a:latin typeface="+mj-lt"/>
            </a:endParaRPr>
          </a:p>
          <a:p>
            <a:endParaRPr lang="en-US" dirty="0">
              <a:latin typeface="+mj-lt"/>
            </a:endParaRPr>
          </a:p>
        </p:txBody>
      </p:sp>
    </p:spTree>
    <p:extLst>
      <p:ext uri="{BB962C8B-B14F-4D97-AF65-F5344CB8AC3E}">
        <p14:creationId xmlns:p14="http://schemas.microsoft.com/office/powerpoint/2010/main" val="2221328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8769" y="343135"/>
            <a:ext cx="11619506" cy="2387600"/>
          </a:xfrm>
        </p:spPr>
        <p:txBody>
          <a:bodyPr/>
          <a:lstStyle/>
          <a:p>
            <a:r>
              <a:rPr lang="vi-VN" dirty="0">
                <a:solidFill>
                  <a:srgbClr val="FF0000"/>
                </a:solidFill>
              </a:rPr>
              <a:t>Bài 4. Sơ lược về bảng tuần hoàn các nguyên tố hóa học </a:t>
            </a:r>
            <a:endParaRPr lang="en-US" dirty="0">
              <a:solidFill>
                <a:srgbClr val="FF0000"/>
              </a:solidFill>
            </a:endParaRPr>
          </a:p>
        </p:txBody>
      </p:sp>
      <p:sp>
        <p:nvSpPr>
          <p:cNvPr id="3" name="Subtitle 2"/>
          <p:cNvSpPr>
            <a:spLocks noGrp="1"/>
          </p:cNvSpPr>
          <p:nvPr>
            <p:ph type="subTitle" idx="1"/>
          </p:nvPr>
        </p:nvSpPr>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16829131"/>
              </p:ext>
            </p:extLst>
          </p:nvPr>
        </p:nvGraphicFramePr>
        <p:xfrm>
          <a:off x="97967" y="2730734"/>
          <a:ext cx="11940310" cy="4004802"/>
        </p:xfrm>
        <a:graphic>
          <a:graphicData uri="http://schemas.openxmlformats.org/drawingml/2006/table">
            <a:tbl>
              <a:tblPr firstRow="1" firstCol="1" bandRow="1">
                <a:tableStyleId>{5C22544A-7EE6-4342-B048-85BDC9FD1C3A}</a:tableStyleId>
              </a:tblPr>
              <a:tblGrid>
                <a:gridCol w="642585">
                  <a:extLst>
                    <a:ext uri="{9D8B030D-6E8A-4147-A177-3AD203B41FA5}">
                      <a16:colId xmlns:a16="http://schemas.microsoft.com/office/drawing/2014/main" val="186442325"/>
                    </a:ext>
                  </a:extLst>
                </a:gridCol>
                <a:gridCol w="629473">
                  <a:extLst>
                    <a:ext uri="{9D8B030D-6E8A-4147-A177-3AD203B41FA5}">
                      <a16:colId xmlns:a16="http://schemas.microsoft.com/office/drawing/2014/main" val="2773199600"/>
                    </a:ext>
                  </a:extLst>
                </a:gridCol>
                <a:gridCol w="622916">
                  <a:extLst>
                    <a:ext uri="{9D8B030D-6E8A-4147-A177-3AD203B41FA5}">
                      <a16:colId xmlns:a16="http://schemas.microsoft.com/office/drawing/2014/main" val="1520818374"/>
                    </a:ext>
                  </a:extLst>
                </a:gridCol>
                <a:gridCol w="629473">
                  <a:extLst>
                    <a:ext uri="{9D8B030D-6E8A-4147-A177-3AD203B41FA5}">
                      <a16:colId xmlns:a16="http://schemas.microsoft.com/office/drawing/2014/main" val="583542475"/>
                    </a:ext>
                  </a:extLst>
                </a:gridCol>
                <a:gridCol w="622916">
                  <a:extLst>
                    <a:ext uri="{9D8B030D-6E8A-4147-A177-3AD203B41FA5}">
                      <a16:colId xmlns:a16="http://schemas.microsoft.com/office/drawing/2014/main" val="4097292803"/>
                    </a:ext>
                  </a:extLst>
                </a:gridCol>
                <a:gridCol w="622916">
                  <a:extLst>
                    <a:ext uri="{9D8B030D-6E8A-4147-A177-3AD203B41FA5}">
                      <a16:colId xmlns:a16="http://schemas.microsoft.com/office/drawing/2014/main" val="9463373"/>
                    </a:ext>
                  </a:extLst>
                </a:gridCol>
                <a:gridCol w="611113">
                  <a:extLst>
                    <a:ext uri="{9D8B030D-6E8A-4147-A177-3AD203B41FA5}">
                      <a16:colId xmlns:a16="http://schemas.microsoft.com/office/drawing/2014/main" val="2223579821"/>
                    </a:ext>
                  </a:extLst>
                </a:gridCol>
                <a:gridCol w="642585">
                  <a:extLst>
                    <a:ext uri="{9D8B030D-6E8A-4147-A177-3AD203B41FA5}">
                      <a16:colId xmlns:a16="http://schemas.microsoft.com/office/drawing/2014/main" val="3756192004"/>
                    </a:ext>
                  </a:extLst>
                </a:gridCol>
                <a:gridCol w="629473">
                  <a:extLst>
                    <a:ext uri="{9D8B030D-6E8A-4147-A177-3AD203B41FA5}">
                      <a16:colId xmlns:a16="http://schemas.microsoft.com/office/drawing/2014/main" val="4088415206"/>
                    </a:ext>
                  </a:extLst>
                </a:gridCol>
                <a:gridCol w="629473">
                  <a:extLst>
                    <a:ext uri="{9D8B030D-6E8A-4147-A177-3AD203B41FA5}">
                      <a16:colId xmlns:a16="http://schemas.microsoft.com/office/drawing/2014/main" val="718166084"/>
                    </a:ext>
                  </a:extLst>
                </a:gridCol>
                <a:gridCol w="622916">
                  <a:extLst>
                    <a:ext uri="{9D8B030D-6E8A-4147-A177-3AD203B41FA5}">
                      <a16:colId xmlns:a16="http://schemas.microsoft.com/office/drawing/2014/main" val="161079957"/>
                    </a:ext>
                  </a:extLst>
                </a:gridCol>
                <a:gridCol w="622916">
                  <a:extLst>
                    <a:ext uri="{9D8B030D-6E8A-4147-A177-3AD203B41FA5}">
                      <a16:colId xmlns:a16="http://schemas.microsoft.com/office/drawing/2014/main" val="4087289801"/>
                    </a:ext>
                  </a:extLst>
                </a:gridCol>
                <a:gridCol w="629473">
                  <a:extLst>
                    <a:ext uri="{9D8B030D-6E8A-4147-A177-3AD203B41FA5}">
                      <a16:colId xmlns:a16="http://schemas.microsoft.com/office/drawing/2014/main" val="1473617727"/>
                    </a:ext>
                  </a:extLst>
                </a:gridCol>
                <a:gridCol w="622916">
                  <a:extLst>
                    <a:ext uri="{9D8B030D-6E8A-4147-A177-3AD203B41FA5}">
                      <a16:colId xmlns:a16="http://schemas.microsoft.com/office/drawing/2014/main" val="827934864"/>
                    </a:ext>
                  </a:extLst>
                </a:gridCol>
                <a:gridCol w="629473">
                  <a:extLst>
                    <a:ext uri="{9D8B030D-6E8A-4147-A177-3AD203B41FA5}">
                      <a16:colId xmlns:a16="http://schemas.microsoft.com/office/drawing/2014/main" val="3276210073"/>
                    </a:ext>
                  </a:extLst>
                </a:gridCol>
                <a:gridCol w="622916">
                  <a:extLst>
                    <a:ext uri="{9D8B030D-6E8A-4147-A177-3AD203B41FA5}">
                      <a16:colId xmlns:a16="http://schemas.microsoft.com/office/drawing/2014/main" val="1469291962"/>
                    </a:ext>
                  </a:extLst>
                </a:gridCol>
                <a:gridCol w="629473">
                  <a:extLst>
                    <a:ext uri="{9D8B030D-6E8A-4147-A177-3AD203B41FA5}">
                      <a16:colId xmlns:a16="http://schemas.microsoft.com/office/drawing/2014/main" val="2500776094"/>
                    </a:ext>
                  </a:extLst>
                </a:gridCol>
                <a:gridCol w="622916">
                  <a:extLst>
                    <a:ext uri="{9D8B030D-6E8A-4147-A177-3AD203B41FA5}">
                      <a16:colId xmlns:a16="http://schemas.microsoft.com/office/drawing/2014/main" val="1598088706"/>
                    </a:ext>
                  </a:extLst>
                </a:gridCol>
                <a:gridCol w="654388">
                  <a:extLst>
                    <a:ext uri="{9D8B030D-6E8A-4147-A177-3AD203B41FA5}">
                      <a16:colId xmlns:a16="http://schemas.microsoft.com/office/drawing/2014/main" val="3523927412"/>
                    </a:ext>
                  </a:extLst>
                </a:gridCol>
              </a:tblGrid>
              <a:tr h="752411">
                <a:tc>
                  <a:txBody>
                    <a:bodyPr/>
                    <a:lstStyle/>
                    <a:p>
                      <a:pPr marL="0" marR="0" indent="0" algn="ctr">
                        <a:lnSpc>
                          <a:spcPct val="132000"/>
                        </a:lnSpc>
                        <a:spcBef>
                          <a:spcPts val="0"/>
                        </a:spcBef>
                        <a:spcAft>
                          <a:spcPts val="0"/>
                        </a:spcAft>
                      </a:pPr>
                      <a:r>
                        <a:rPr lang="vi-VN" sz="550">
                          <a:effectLst/>
                        </a:rPr>
                        <a:t>ỉ.hMl</a:t>
                      </a:r>
                      <a:endParaRPr lang="en-US" sz="1100">
                        <a:effectLst/>
                      </a:endParaRPr>
                    </a:p>
                    <a:p>
                      <a:pPr marL="0" marR="0" indent="0">
                        <a:lnSpc>
                          <a:spcPct val="132000"/>
                        </a:lnSpc>
                        <a:spcBef>
                          <a:spcPts val="0"/>
                        </a:spcBef>
                        <a:spcAft>
                          <a:spcPts val="0"/>
                        </a:spcAft>
                      </a:pPr>
                      <a:r>
                        <a:rPr lang="vi-VN" sz="550">
                          <a:effectLst/>
                        </a:rPr>
                        <a:t>ChubX,</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dirty="0">
                          <a:effectLst/>
                        </a:rPr>
                        <a:t>IA</a:t>
                      </a:r>
                      <a:endParaRPr lang="en-US" sz="1100" dirty="0">
                        <a:effectLst/>
                        <a:latin typeface="Times New Roman" panose="02020603050405020304" pitchFamily="18" charset="0"/>
                        <a:ea typeface="Times New Roman" panose="02020603050405020304" pitchFamily="18" charset="0"/>
                      </a:endParaRPr>
                    </a:p>
                  </a:txBody>
                  <a:tcPr marL="6350" marR="6350" marT="0" marB="0" anchor="ctr"/>
                </a:tc>
                <a:tc gridSpan="16">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en-US" sz="750">
                          <a:effectLst/>
                        </a:rPr>
                        <a:t>VlifA-</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1983447680"/>
                  </a:ext>
                </a:extLst>
              </a:tr>
              <a:tr h="652205">
                <a:tc>
                  <a:txBody>
                    <a:bodyPr/>
                    <a:lstStyle/>
                    <a:p>
                      <a:pPr marL="0" marR="0" indent="114300">
                        <a:lnSpc>
                          <a:spcPct val="132000"/>
                        </a:lnSpc>
                        <a:spcBef>
                          <a:spcPts val="0"/>
                        </a:spcBef>
                        <a:spcAft>
                          <a:spcPts val="0"/>
                        </a:spcAft>
                      </a:pPr>
                      <a:r>
                        <a:rPr lang="vi-VN" sz="850">
                          <a:effectLst/>
                        </a:rPr>
                        <a:t>1</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dirty="0">
                          <a:effectLst/>
                        </a:rPr>
                        <a:t>H</a:t>
                      </a:r>
                      <a:endParaRPr lang="en-US" sz="1100" dirty="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a:effectLst/>
                        </a:rPr>
                        <a:t>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indent="0" algn="r">
                        <a:lnSpc>
                          <a:spcPct val="132000"/>
                        </a:lnSpc>
                        <a:spcBef>
                          <a:spcPts val="0"/>
                        </a:spcBef>
                        <a:spcAft>
                          <a:spcPts val="0"/>
                        </a:spcAft>
                      </a:pPr>
                      <a:r>
                        <a:rPr lang="vi-VN" sz="750">
                          <a:effectLst/>
                        </a:rPr>
                        <a:t>IIIA IVA VA VIA VIIA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vi-VN" sz="850">
                          <a:effectLst/>
                        </a:rPr>
                        <a:t>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2349982083"/>
                  </a:ext>
                </a:extLst>
              </a:tr>
              <a:tr h="957793">
                <a:tc>
                  <a:txBody>
                    <a:bodyPr/>
                    <a:lstStyle/>
                    <a:p>
                      <a:pPr marL="0" marR="0" indent="114300">
                        <a:lnSpc>
                          <a:spcPct val="132000"/>
                        </a:lnSpc>
                        <a:spcBef>
                          <a:spcPts val="0"/>
                        </a:spcBef>
                        <a:spcAft>
                          <a:spcPts val="0"/>
                        </a:spcAft>
                      </a:pPr>
                      <a:r>
                        <a:rPr lang="vi-VN" sz="850">
                          <a:effectLst/>
                        </a:rPr>
                        <a:t>2</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Li</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Be</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ctr">
                        <a:lnSpc>
                          <a:spcPct val="132000"/>
                        </a:lnSpc>
                        <a:spcBef>
                          <a:spcPts val="0"/>
                        </a:spcBef>
                        <a:spcAft>
                          <a:spcPts val="0"/>
                        </a:spcAft>
                      </a:pPr>
                      <a:r>
                        <a:rPr lang="vi-VN" sz="850">
                          <a:effectLst/>
                        </a:rPr>
                        <a:t>B</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c</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N</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o</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F</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en-US" sz="850">
                          <a:effectLst/>
                        </a:rPr>
                        <a:t>Nt-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1531661511"/>
                  </a:ext>
                </a:extLst>
              </a:tr>
              <a:tr h="957793">
                <a:tc>
                  <a:txBody>
                    <a:bodyPr/>
                    <a:lstStyle/>
                    <a:p>
                      <a:pPr marL="0" marR="0" indent="114300">
                        <a:lnSpc>
                          <a:spcPct val="132000"/>
                        </a:lnSpc>
                        <a:spcBef>
                          <a:spcPts val="0"/>
                        </a:spcBef>
                        <a:spcAft>
                          <a:spcPts val="0"/>
                        </a:spcAft>
                      </a:pPr>
                      <a:r>
                        <a:rPr lang="vi-VN" sz="850">
                          <a:effectLst/>
                        </a:rPr>
                        <a:t>3</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Mg</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750">
                          <a:effectLst/>
                        </a:rPr>
                        <a:t>VIB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vi-VN" sz="750">
                          <a:effectLst/>
                        </a:rPr>
                        <a:t>VIIIB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en-US" sz="750">
                          <a:effectLst/>
                        </a:rPr>
                        <a:t>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AI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p</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1400">
                          <a:effectLst/>
                        </a:rPr>
                        <a:t>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r">
                        <a:lnSpc>
                          <a:spcPct val="132000"/>
                        </a:lnSpc>
                        <a:spcBef>
                          <a:spcPts val="0"/>
                        </a:spcBef>
                        <a:spcAft>
                          <a:spcPts val="0"/>
                        </a:spcAft>
                      </a:pPr>
                      <a:r>
                        <a:rPr lang="vi-VN" sz="850">
                          <a:effectLst/>
                        </a:rPr>
                        <a:t>/ự"</a:t>
                      </a:r>
                      <a:endParaRPr lang="en-US" sz="110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val="744226433"/>
                  </a:ext>
                </a:extLst>
              </a:tr>
              <a:tr h="684600">
                <a:tc>
                  <a:txBody>
                    <a:bodyPr/>
                    <a:lstStyle/>
                    <a:p>
                      <a:pPr marL="0" marR="0" indent="0" algn="ctr">
                        <a:lnSpc>
                          <a:spcPct val="132000"/>
                        </a:lnSpc>
                        <a:spcBef>
                          <a:spcPts val="0"/>
                        </a:spcBef>
                        <a:spcAft>
                          <a:spcPts val="0"/>
                        </a:spcAft>
                      </a:pPr>
                      <a:r>
                        <a:rPr lang="vi-VN" sz="850">
                          <a:effectLst/>
                        </a:rPr>
                        <a:t>4</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K</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Sc</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Ti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V</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Le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Co</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Cu</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Zn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en-US" sz="850">
                          <a:effectLst/>
                        </a:rPr>
                        <a:t>As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Br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extLst>
                  <a:ext uri="{0D108BD9-81ED-4DB2-BD59-A6C34878D82A}">
                    <a16:rowId xmlns:a16="http://schemas.microsoft.com/office/drawing/2014/main" val="2093124322"/>
                  </a:ext>
                </a:extLst>
              </a:tr>
            </a:tbl>
          </a:graphicData>
        </a:graphic>
      </p:graphicFrame>
    </p:spTree>
    <p:extLst>
      <p:ext uri="{BB962C8B-B14F-4D97-AF65-F5344CB8AC3E}">
        <p14:creationId xmlns:p14="http://schemas.microsoft.com/office/powerpoint/2010/main" val="4085571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anose="02020603050405020304" pitchFamily="18" charset="0"/>
                <a:cs typeface="Times New Roman" panose="02020603050405020304" pitchFamily="18" charset="0"/>
              </a:rPr>
              <a:t>III.VỊ TRÍ CÁC NHÓM NGUYÊN </a:t>
            </a:r>
            <a:r>
              <a:rPr lang="en-US" sz="2800" b="1" dirty="0" smtClean="0">
                <a:solidFill>
                  <a:srgbClr val="FF0000"/>
                </a:solidFill>
                <a:latin typeface="Times New Roman" panose="02020603050405020304" pitchFamily="18" charset="0"/>
                <a:cs typeface="Times New Roman" panose="02020603050405020304" pitchFamily="18" charset="0"/>
              </a:rPr>
              <a:t>TỐ </a:t>
            </a:r>
            <a:r>
              <a:rPr lang="en-US" sz="2800" b="1" dirty="0">
                <a:solidFill>
                  <a:srgbClr val="FF0000"/>
                </a:solidFill>
                <a:latin typeface="Times New Roman" panose="02020603050405020304" pitchFamily="18" charset="0"/>
                <a:cs typeface="Times New Roman" panose="02020603050405020304" pitchFamily="18" charset="0"/>
              </a:rPr>
              <a:t>KIM LOẠI, PHI KIM VÀ KHÍ </a:t>
            </a:r>
            <a:r>
              <a:rPr lang="en-US" sz="2800" b="1" dirty="0" smtClean="0">
                <a:solidFill>
                  <a:srgbClr val="FF0000"/>
                </a:solidFill>
                <a:latin typeface="Times New Roman" panose="02020603050405020304" pitchFamily="18" charset="0"/>
                <a:cs typeface="Times New Roman" panose="02020603050405020304" pitchFamily="18" charset="0"/>
              </a:rPr>
              <a:t>HIẾM TRONG </a:t>
            </a:r>
            <a:r>
              <a:rPr lang="en-US" sz="2800" b="1" dirty="0">
                <a:solidFill>
                  <a:srgbClr val="FF0000"/>
                </a:solidFill>
                <a:latin typeface="Times New Roman" panose="02020603050405020304" pitchFamily="18" charset="0"/>
                <a:cs typeface="Times New Roman" panose="02020603050405020304" pitchFamily="18" charset="0"/>
              </a:rPr>
              <a:t>BẢNG TUÂN HOÀN</a:t>
            </a:r>
            <a:br>
              <a:rPr lang="en-US" sz="2800"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i="1" dirty="0" smtClean="0"/>
              <a:t>1</a:t>
            </a:r>
            <a:r>
              <a:rPr lang="en-US" i="1" dirty="0"/>
              <a:t>. </a:t>
            </a:r>
            <a:r>
              <a:rPr lang="en-US" i="1" dirty="0" err="1"/>
              <a:t>Các</a:t>
            </a:r>
            <a:r>
              <a:rPr lang="en-US" i="1" dirty="0"/>
              <a:t> </a:t>
            </a:r>
            <a:r>
              <a:rPr lang="en-US" i="1" dirty="0" err="1"/>
              <a:t>nguyên</a:t>
            </a:r>
            <a:r>
              <a:rPr lang="en-US" i="1" dirty="0"/>
              <a:t> </a:t>
            </a:r>
            <a:r>
              <a:rPr lang="en-US" i="1" dirty="0" err="1"/>
              <a:t>tố</a:t>
            </a:r>
            <a:r>
              <a:rPr lang="en-US" i="1" dirty="0"/>
              <a:t> </a:t>
            </a:r>
            <a:r>
              <a:rPr lang="en-US" i="1" dirty="0" err="1"/>
              <a:t>kim</a:t>
            </a:r>
            <a:r>
              <a:rPr lang="en-US" i="1" dirty="0"/>
              <a:t> </a:t>
            </a:r>
            <a:r>
              <a:rPr lang="en-US" i="1" dirty="0" err="1"/>
              <a:t>loại</a:t>
            </a:r>
            <a:endParaRPr lang="en-US" dirty="0"/>
          </a:p>
          <a:p>
            <a:r>
              <a:rPr lang="en-US" dirty="0"/>
              <a:t>-</a:t>
            </a:r>
            <a:r>
              <a:rPr lang="en-US" dirty="0" err="1"/>
              <a:t>Vị</a:t>
            </a:r>
            <a:r>
              <a:rPr lang="en-US" dirty="0"/>
              <a:t> </a:t>
            </a:r>
            <a:r>
              <a:rPr lang="en-US" dirty="0" err="1"/>
              <a:t>trí</a:t>
            </a:r>
            <a:r>
              <a:rPr lang="en-US" dirty="0"/>
              <a:t> </a:t>
            </a:r>
            <a:r>
              <a:rPr lang="en-US" dirty="0" err="1"/>
              <a:t>của</a:t>
            </a:r>
            <a:r>
              <a:rPr lang="en-US" dirty="0"/>
              <a:t> Al: STT </a:t>
            </a:r>
            <a:r>
              <a:rPr lang="en-US" dirty="0" err="1"/>
              <a:t>là</a:t>
            </a:r>
            <a:r>
              <a:rPr lang="en-US" dirty="0"/>
              <a:t> 13, </a:t>
            </a:r>
            <a:r>
              <a:rPr lang="en-US" dirty="0" err="1"/>
              <a:t>chu</a:t>
            </a:r>
            <a:r>
              <a:rPr lang="en-US" dirty="0"/>
              <a:t> </a:t>
            </a:r>
            <a:r>
              <a:rPr lang="en-US" dirty="0" err="1"/>
              <a:t>kì</a:t>
            </a:r>
            <a:r>
              <a:rPr lang="en-US" dirty="0"/>
              <a:t> 3, </a:t>
            </a:r>
            <a:r>
              <a:rPr lang="en-US" dirty="0" err="1"/>
              <a:t>nhóm</a:t>
            </a:r>
            <a:r>
              <a:rPr lang="en-US" dirty="0"/>
              <a:t> IIIA;</a:t>
            </a:r>
          </a:p>
          <a:p>
            <a:r>
              <a:rPr lang="en-US" dirty="0"/>
              <a:t>-</a:t>
            </a:r>
            <a:r>
              <a:rPr lang="en-US" dirty="0" err="1"/>
              <a:t>Vị</a:t>
            </a:r>
            <a:r>
              <a:rPr lang="en-US" dirty="0"/>
              <a:t> </a:t>
            </a:r>
            <a:r>
              <a:rPr lang="en-US" dirty="0" err="1"/>
              <a:t>trí</a:t>
            </a:r>
            <a:r>
              <a:rPr lang="en-US" dirty="0"/>
              <a:t> </a:t>
            </a:r>
            <a:r>
              <a:rPr lang="en-US" dirty="0" err="1"/>
              <a:t>của</a:t>
            </a:r>
            <a:r>
              <a:rPr lang="en-US" dirty="0"/>
              <a:t> Ca: STT </a:t>
            </a:r>
            <a:r>
              <a:rPr lang="en-US" dirty="0" err="1"/>
              <a:t>là</a:t>
            </a:r>
            <a:r>
              <a:rPr lang="en-US" dirty="0"/>
              <a:t> 20, </a:t>
            </a:r>
            <a:r>
              <a:rPr lang="en-US" dirty="0" err="1"/>
              <a:t>chu</a:t>
            </a:r>
            <a:r>
              <a:rPr lang="en-US" dirty="0"/>
              <a:t> </a:t>
            </a:r>
            <a:r>
              <a:rPr lang="en-US" dirty="0" err="1"/>
              <a:t>kì</a:t>
            </a:r>
            <a:r>
              <a:rPr lang="en-US" dirty="0"/>
              <a:t> 4, </a:t>
            </a:r>
            <a:r>
              <a:rPr lang="en-US" dirty="0" err="1"/>
              <a:t>nhóm</a:t>
            </a:r>
            <a:r>
              <a:rPr lang="en-US" dirty="0"/>
              <a:t> IIA;</a:t>
            </a:r>
          </a:p>
          <a:p>
            <a:r>
              <a:rPr lang="en-US" dirty="0"/>
              <a:t>-</a:t>
            </a:r>
            <a:r>
              <a:rPr lang="en-US" dirty="0" err="1"/>
              <a:t>Vị</a:t>
            </a:r>
            <a:r>
              <a:rPr lang="en-US" dirty="0"/>
              <a:t> </a:t>
            </a:r>
            <a:r>
              <a:rPr lang="en-US" dirty="0" err="1"/>
              <a:t>trí</a:t>
            </a:r>
            <a:r>
              <a:rPr lang="en-US" dirty="0"/>
              <a:t> </a:t>
            </a:r>
            <a:r>
              <a:rPr lang="en-US" dirty="0" err="1"/>
              <a:t>của</a:t>
            </a:r>
            <a:r>
              <a:rPr lang="en-US" dirty="0"/>
              <a:t> Na: STT </a:t>
            </a:r>
            <a:r>
              <a:rPr lang="en-US" dirty="0" err="1"/>
              <a:t>là</a:t>
            </a:r>
            <a:r>
              <a:rPr lang="en-US" dirty="0"/>
              <a:t> 11, </a:t>
            </a:r>
            <a:r>
              <a:rPr lang="en-US" dirty="0" err="1"/>
              <a:t>chu</a:t>
            </a:r>
            <a:r>
              <a:rPr lang="en-US" dirty="0"/>
              <a:t> </a:t>
            </a:r>
            <a:r>
              <a:rPr lang="en-US" dirty="0" err="1"/>
              <a:t>kì</a:t>
            </a:r>
            <a:r>
              <a:rPr lang="en-US" dirty="0"/>
              <a:t> 3, </a:t>
            </a:r>
            <a:r>
              <a:rPr lang="en-US" dirty="0" err="1"/>
              <a:t>nhóm</a:t>
            </a:r>
            <a:r>
              <a:rPr lang="en-US" dirty="0"/>
              <a:t> IA. </a:t>
            </a:r>
          </a:p>
          <a:p>
            <a:r>
              <a:rPr lang="en-US" dirty="0" err="1"/>
              <a:t>Tính</a:t>
            </a:r>
            <a:r>
              <a:rPr lang="en-US" dirty="0"/>
              <a:t> </a:t>
            </a:r>
            <a:r>
              <a:rPr lang="en-US" dirty="0" err="1"/>
              <a:t>chất</a:t>
            </a:r>
            <a:r>
              <a:rPr lang="en-US" dirty="0"/>
              <a:t> </a:t>
            </a:r>
            <a:r>
              <a:rPr lang="en-US" dirty="0" err="1"/>
              <a:t>của</a:t>
            </a:r>
            <a:r>
              <a:rPr lang="en-US" dirty="0"/>
              <a:t> Al, Fe, Cu </a:t>
            </a:r>
            <a:r>
              <a:rPr lang="en-US" dirty="0" err="1"/>
              <a:t>đã</a:t>
            </a:r>
            <a:r>
              <a:rPr lang="en-US" dirty="0"/>
              <a:t> </a:t>
            </a:r>
            <a:r>
              <a:rPr lang="en-US" dirty="0" err="1"/>
              <a:t>được</a:t>
            </a:r>
            <a:r>
              <a:rPr lang="en-US" dirty="0"/>
              <a:t> </a:t>
            </a:r>
            <a:r>
              <a:rPr lang="en-US" dirty="0" err="1"/>
              <a:t>dùng</a:t>
            </a:r>
            <a:r>
              <a:rPr lang="en-US" dirty="0"/>
              <a:t> </a:t>
            </a:r>
            <a:r>
              <a:rPr lang="en-US" dirty="0" err="1"/>
              <a:t>trong</a:t>
            </a:r>
            <a:r>
              <a:rPr lang="en-US" dirty="0"/>
              <a:t> </a:t>
            </a:r>
            <a:r>
              <a:rPr lang="en-US" dirty="0" err="1"/>
              <a:t>các</a:t>
            </a:r>
            <a:r>
              <a:rPr lang="en-US" dirty="0"/>
              <a:t> </a:t>
            </a:r>
            <a:r>
              <a:rPr lang="en-US" dirty="0" err="1"/>
              <a:t>ứng</a:t>
            </a:r>
            <a:r>
              <a:rPr lang="en-US" dirty="0"/>
              <a:t> </a:t>
            </a:r>
            <a:r>
              <a:rPr lang="en-US" dirty="0" err="1"/>
              <a:t>dụng</a:t>
            </a:r>
            <a:r>
              <a:rPr lang="en-US" dirty="0"/>
              <a:t> </a:t>
            </a:r>
            <a:r>
              <a:rPr lang="en-US" dirty="0" err="1"/>
              <a:t>trong</a:t>
            </a:r>
            <a:r>
              <a:rPr lang="en-US" dirty="0"/>
              <a:t> </a:t>
            </a:r>
            <a:r>
              <a:rPr lang="en-US" dirty="0" err="1"/>
              <a:t>hình</a:t>
            </a:r>
            <a:r>
              <a:rPr lang="en-US" dirty="0"/>
              <a:t> </a:t>
            </a:r>
            <a:r>
              <a:rPr lang="en-US" dirty="0" err="1"/>
              <a:t>là</a:t>
            </a:r>
            <a:r>
              <a:rPr lang="en-US" dirty="0"/>
              <a:t>:</a:t>
            </a:r>
          </a:p>
          <a:p>
            <a:r>
              <a:rPr lang="en-US" dirty="0"/>
              <a:t>Al: </a:t>
            </a:r>
            <a:r>
              <a:rPr lang="en-US" dirty="0" err="1"/>
              <a:t>dễ</a:t>
            </a:r>
            <a:r>
              <a:rPr lang="en-US" dirty="0"/>
              <a:t> </a:t>
            </a:r>
            <a:r>
              <a:rPr lang="en-US" dirty="0" err="1"/>
              <a:t>dát</a:t>
            </a:r>
            <a:r>
              <a:rPr lang="en-US" dirty="0"/>
              <a:t> </a:t>
            </a:r>
            <a:r>
              <a:rPr lang="en-US" dirty="0" err="1"/>
              <a:t>mỏng</a:t>
            </a:r>
            <a:r>
              <a:rPr lang="en-US" dirty="0"/>
              <a:t> </a:t>
            </a:r>
            <a:r>
              <a:rPr lang="en-US" dirty="0" err="1"/>
              <a:t>và</a:t>
            </a:r>
            <a:r>
              <a:rPr lang="en-US" dirty="0"/>
              <a:t> </a:t>
            </a:r>
            <a:r>
              <a:rPr lang="en-US" dirty="0" err="1"/>
              <a:t>dẫn</a:t>
            </a:r>
            <a:r>
              <a:rPr lang="en-US" dirty="0"/>
              <a:t> </a:t>
            </a:r>
            <a:r>
              <a:rPr lang="en-US" dirty="0" err="1"/>
              <a:t>nhiệt</a:t>
            </a:r>
            <a:r>
              <a:rPr lang="en-US" dirty="0"/>
              <a:t> </a:t>
            </a:r>
            <a:r>
              <a:rPr lang="en-US" dirty="0" err="1"/>
              <a:t>của</a:t>
            </a:r>
            <a:r>
              <a:rPr lang="en-US" dirty="0"/>
              <a:t> Al.</a:t>
            </a:r>
          </a:p>
          <a:p>
            <a:r>
              <a:rPr lang="en-US" dirty="0"/>
              <a:t>Cu: </a:t>
            </a:r>
            <a:r>
              <a:rPr lang="en-US" dirty="0" err="1"/>
              <a:t>dẫn</a:t>
            </a:r>
            <a:r>
              <a:rPr lang="en-US" dirty="0"/>
              <a:t> </a:t>
            </a:r>
            <a:r>
              <a:rPr lang="en-US" dirty="0" err="1"/>
              <a:t>điện</a:t>
            </a:r>
            <a:r>
              <a:rPr lang="en-US" dirty="0"/>
              <a:t>; Fe: </a:t>
            </a:r>
            <a:r>
              <a:rPr lang="en-US" dirty="0" err="1"/>
              <a:t>cứng</a:t>
            </a:r>
            <a:r>
              <a:rPr lang="en-US" dirty="0"/>
              <a:t> </a:t>
            </a:r>
            <a:r>
              <a:rPr lang="en-US" dirty="0" err="1"/>
              <a:t>và</a:t>
            </a:r>
            <a:r>
              <a:rPr lang="en-US" dirty="0"/>
              <a:t> </a:t>
            </a:r>
            <a:r>
              <a:rPr lang="en-US" dirty="0" err="1"/>
              <a:t>bền</a:t>
            </a:r>
            <a:r>
              <a:rPr lang="en-US" dirty="0"/>
              <a:t>. </a:t>
            </a:r>
          </a:p>
          <a:p>
            <a:r>
              <a:rPr lang="en-US" b="1" dirty="0"/>
              <a:t> </a:t>
            </a:r>
            <a:endParaRPr lang="en-US" dirty="0"/>
          </a:p>
          <a:p>
            <a:endParaRPr lang="en-US" dirty="0"/>
          </a:p>
        </p:txBody>
      </p:sp>
    </p:spTree>
    <p:extLst>
      <p:ext uri="{BB962C8B-B14F-4D97-AF65-F5344CB8AC3E}">
        <p14:creationId xmlns:p14="http://schemas.microsoft.com/office/powerpoint/2010/main" val="16739593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anose="02020603050405020304" pitchFamily="18" charset="0"/>
                <a:cs typeface="Times New Roman" panose="02020603050405020304" pitchFamily="18" charset="0"/>
              </a:rPr>
              <a:t>III.VỊ TRÍ CÁC NHÓM NGUYÊN </a:t>
            </a:r>
            <a:r>
              <a:rPr lang="en-US" sz="2800" b="1" dirty="0" smtClean="0">
                <a:solidFill>
                  <a:srgbClr val="FF0000"/>
                </a:solidFill>
                <a:latin typeface="Times New Roman" panose="02020603050405020304" pitchFamily="18" charset="0"/>
                <a:cs typeface="Times New Roman" panose="02020603050405020304" pitchFamily="18" charset="0"/>
              </a:rPr>
              <a:t>TỐ </a:t>
            </a:r>
            <a:r>
              <a:rPr lang="en-US" sz="2800" b="1" dirty="0">
                <a:solidFill>
                  <a:srgbClr val="FF0000"/>
                </a:solidFill>
                <a:latin typeface="Times New Roman" panose="02020603050405020304" pitchFamily="18" charset="0"/>
                <a:cs typeface="Times New Roman" panose="02020603050405020304" pitchFamily="18" charset="0"/>
              </a:rPr>
              <a:t>KIM LOẠI, PHI KIM VÀ KHÍ </a:t>
            </a:r>
            <a:r>
              <a:rPr lang="en-US" sz="2800" b="1" dirty="0" smtClean="0">
                <a:solidFill>
                  <a:srgbClr val="FF0000"/>
                </a:solidFill>
                <a:latin typeface="Times New Roman" panose="02020603050405020304" pitchFamily="18" charset="0"/>
                <a:cs typeface="Times New Roman" panose="02020603050405020304" pitchFamily="18" charset="0"/>
              </a:rPr>
              <a:t>HIẾM TRONG </a:t>
            </a:r>
            <a:r>
              <a:rPr lang="en-US" sz="2800" b="1" dirty="0">
                <a:solidFill>
                  <a:srgbClr val="FF0000"/>
                </a:solidFill>
                <a:latin typeface="Times New Roman" panose="02020603050405020304" pitchFamily="18" charset="0"/>
                <a:cs typeface="Times New Roman" panose="02020603050405020304" pitchFamily="18" charset="0"/>
              </a:rPr>
              <a:t>BẢNG TUÂN HOÀN</a:t>
            </a:r>
            <a:br>
              <a:rPr lang="en-US" sz="2800"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35766" y="1587086"/>
            <a:ext cx="10515600" cy="4351338"/>
          </a:xfrm>
        </p:spPr>
        <p:txBody>
          <a:bodyPr>
            <a:normAutofit/>
          </a:bodyPr>
          <a:lstStyle/>
          <a:p>
            <a:r>
              <a:rPr lang="en-US" i="1" dirty="0" smtClean="0"/>
              <a:t>2</a:t>
            </a:r>
            <a:r>
              <a:rPr lang="en-US" i="1" dirty="0"/>
              <a:t>. </a:t>
            </a:r>
            <a:r>
              <a:rPr lang="en-US" i="1" dirty="0" err="1"/>
              <a:t>Các</a:t>
            </a:r>
            <a:r>
              <a:rPr lang="en-US" i="1" dirty="0"/>
              <a:t> </a:t>
            </a:r>
            <a:r>
              <a:rPr lang="en-US" i="1" dirty="0" err="1"/>
              <a:t>nguyên</a:t>
            </a:r>
            <a:r>
              <a:rPr lang="en-US" i="1" dirty="0"/>
              <a:t> </a:t>
            </a:r>
            <a:r>
              <a:rPr lang="en-US" i="1" dirty="0" err="1"/>
              <a:t>tô</a:t>
            </a:r>
            <a:r>
              <a:rPr lang="en-US" i="1" dirty="0"/>
              <a:t> phi </a:t>
            </a:r>
            <a:r>
              <a:rPr lang="en-US" i="1" dirty="0" err="1"/>
              <a:t>kim</a:t>
            </a:r>
            <a:endParaRPr lang="en-US" dirty="0"/>
          </a:p>
          <a:p>
            <a:r>
              <a:rPr lang="en-US" dirty="0" err="1"/>
              <a:t>Vị</a:t>
            </a:r>
            <a:r>
              <a:rPr lang="en-US" dirty="0"/>
              <a:t> </a:t>
            </a:r>
            <a:r>
              <a:rPr lang="en-US" dirty="0" err="1"/>
              <a:t>trí</a:t>
            </a:r>
            <a:r>
              <a:rPr lang="en-US" dirty="0"/>
              <a:t> </a:t>
            </a:r>
            <a:r>
              <a:rPr lang="en-US" dirty="0" err="1"/>
              <a:t>của</a:t>
            </a:r>
            <a:r>
              <a:rPr lang="en-US" dirty="0"/>
              <a:t> O: STT </a:t>
            </a:r>
            <a:r>
              <a:rPr lang="en-US" dirty="0" err="1"/>
              <a:t>là</a:t>
            </a:r>
            <a:r>
              <a:rPr lang="en-US" dirty="0"/>
              <a:t> 8, </a:t>
            </a:r>
            <a:r>
              <a:rPr lang="en-US" dirty="0" err="1"/>
              <a:t>chu</a:t>
            </a:r>
            <a:r>
              <a:rPr lang="en-US" dirty="0"/>
              <a:t> </a:t>
            </a:r>
            <a:r>
              <a:rPr lang="en-US" dirty="0" err="1"/>
              <a:t>kì</a:t>
            </a:r>
            <a:r>
              <a:rPr lang="en-US" dirty="0"/>
              <a:t> 2, </a:t>
            </a:r>
            <a:r>
              <a:rPr lang="en-US" dirty="0" err="1"/>
              <a:t>nhóm</a:t>
            </a:r>
            <a:r>
              <a:rPr lang="en-US" dirty="0"/>
              <a:t> VIA; </a:t>
            </a:r>
            <a:endParaRPr lang="en-US" dirty="0" smtClean="0"/>
          </a:p>
          <a:p>
            <a:r>
              <a:rPr lang="en-US" dirty="0" smtClean="0"/>
              <a:t>VỊ </a:t>
            </a:r>
            <a:r>
              <a:rPr lang="en-US" dirty="0" err="1"/>
              <a:t>trí</a:t>
            </a:r>
            <a:r>
              <a:rPr lang="en-US" dirty="0"/>
              <a:t> </a:t>
            </a:r>
            <a:r>
              <a:rPr lang="en-US" dirty="0" err="1"/>
              <a:t>của</a:t>
            </a:r>
            <a:r>
              <a:rPr lang="en-US" dirty="0"/>
              <a:t> S: STT </a:t>
            </a:r>
            <a:r>
              <a:rPr lang="en-US" dirty="0" err="1"/>
              <a:t>là</a:t>
            </a:r>
            <a:r>
              <a:rPr lang="en-US" dirty="0"/>
              <a:t> 16, </a:t>
            </a:r>
            <a:r>
              <a:rPr lang="en-US" dirty="0" err="1"/>
              <a:t>chu</a:t>
            </a:r>
            <a:r>
              <a:rPr lang="en-US" dirty="0"/>
              <a:t> </a:t>
            </a:r>
            <a:r>
              <a:rPr lang="en-US" dirty="0" err="1"/>
              <a:t>kì</a:t>
            </a:r>
            <a:r>
              <a:rPr lang="en-US" dirty="0"/>
              <a:t> 3, </a:t>
            </a:r>
            <a:r>
              <a:rPr lang="en-US" dirty="0" err="1"/>
              <a:t>nhóm</a:t>
            </a:r>
            <a:r>
              <a:rPr lang="en-US" dirty="0"/>
              <a:t> VIA;</a:t>
            </a:r>
          </a:p>
          <a:p>
            <a:r>
              <a:rPr lang="en-US" dirty="0"/>
              <a:t>VỊ </a:t>
            </a:r>
            <a:r>
              <a:rPr lang="en-US" dirty="0" err="1"/>
              <a:t>trí</a:t>
            </a:r>
            <a:r>
              <a:rPr lang="en-US" dirty="0"/>
              <a:t> </a:t>
            </a:r>
            <a:r>
              <a:rPr lang="en-US" dirty="0" err="1"/>
              <a:t>của</a:t>
            </a:r>
            <a:r>
              <a:rPr lang="en-US" dirty="0"/>
              <a:t> Cl: STT </a:t>
            </a:r>
            <a:r>
              <a:rPr lang="en-US" dirty="0" err="1"/>
              <a:t>là</a:t>
            </a:r>
            <a:r>
              <a:rPr lang="en-US" dirty="0"/>
              <a:t> 17, </a:t>
            </a:r>
            <a:r>
              <a:rPr lang="en-US" dirty="0" err="1"/>
              <a:t>chu</a:t>
            </a:r>
            <a:r>
              <a:rPr lang="en-US" dirty="0"/>
              <a:t> </a:t>
            </a:r>
            <a:r>
              <a:rPr lang="en-US" dirty="0" err="1"/>
              <a:t>kì</a:t>
            </a:r>
            <a:r>
              <a:rPr lang="en-US" dirty="0"/>
              <a:t> 3, </a:t>
            </a:r>
            <a:r>
              <a:rPr lang="en-US" dirty="0" err="1"/>
              <a:t>nhóm</a:t>
            </a:r>
            <a:r>
              <a:rPr lang="en-US" dirty="0"/>
              <a:t> VILA;</a:t>
            </a:r>
          </a:p>
          <a:p>
            <a:r>
              <a:rPr lang="en-US" dirty="0" err="1"/>
              <a:t>Vị</a:t>
            </a:r>
            <a:r>
              <a:rPr lang="en-US" dirty="0"/>
              <a:t> </a:t>
            </a:r>
            <a:r>
              <a:rPr lang="en-US" dirty="0" err="1"/>
              <a:t>trí</a:t>
            </a:r>
            <a:r>
              <a:rPr lang="en-US" dirty="0"/>
              <a:t> </a:t>
            </a:r>
            <a:r>
              <a:rPr lang="en-US" dirty="0" err="1"/>
              <a:t>của</a:t>
            </a:r>
            <a:r>
              <a:rPr lang="en-US" dirty="0"/>
              <a:t> Br: STT </a:t>
            </a:r>
            <a:r>
              <a:rPr lang="en-US" dirty="0" err="1"/>
              <a:t>là</a:t>
            </a:r>
            <a:r>
              <a:rPr lang="en-US" dirty="0"/>
              <a:t> 35, </a:t>
            </a:r>
            <a:r>
              <a:rPr lang="en-US" dirty="0" err="1"/>
              <a:t>chu</a:t>
            </a:r>
            <a:r>
              <a:rPr lang="en-US" dirty="0"/>
              <a:t> </a:t>
            </a:r>
            <a:r>
              <a:rPr lang="en-US" dirty="0" err="1"/>
              <a:t>kì</a:t>
            </a:r>
            <a:r>
              <a:rPr lang="en-US" dirty="0"/>
              <a:t> 4, </a:t>
            </a:r>
            <a:r>
              <a:rPr lang="en-US" dirty="0" err="1"/>
              <a:t>nhóm</a:t>
            </a:r>
            <a:r>
              <a:rPr lang="en-US" dirty="0"/>
              <a:t> VIIA. </a:t>
            </a:r>
          </a:p>
          <a:p>
            <a:endParaRPr lang="en-US" dirty="0"/>
          </a:p>
          <a:p>
            <a:endParaRPr lang="en-US" dirty="0"/>
          </a:p>
        </p:txBody>
      </p:sp>
    </p:spTree>
    <p:extLst>
      <p:ext uri="{BB962C8B-B14F-4D97-AF65-F5344CB8AC3E}">
        <p14:creationId xmlns:p14="http://schemas.microsoft.com/office/powerpoint/2010/main" val="1599742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anose="02020603050405020304" pitchFamily="18" charset="0"/>
                <a:cs typeface="Times New Roman" panose="02020603050405020304" pitchFamily="18" charset="0"/>
              </a:rPr>
              <a:t>III.VỊ TRÍ CÁC NHÓM NGUYÊN </a:t>
            </a:r>
            <a:r>
              <a:rPr lang="en-US" sz="2800" b="1" dirty="0" smtClean="0">
                <a:solidFill>
                  <a:srgbClr val="FF0000"/>
                </a:solidFill>
                <a:latin typeface="Times New Roman" panose="02020603050405020304" pitchFamily="18" charset="0"/>
                <a:cs typeface="Times New Roman" panose="02020603050405020304" pitchFamily="18" charset="0"/>
              </a:rPr>
              <a:t>TỐ </a:t>
            </a:r>
            <a:r>
              <a:rPr lang="en-US" sz="2800" b="1" dirty="0">
                <a:solidFill>
                  <a:srgbClr val="FF0000"/>
                </a:solidFill>
                <a:latin typeface="Times New Roman" panose="02020603050405020304" pitchFamily="18" charset="0"/>
                <a:cs typeface="Times New Roman" panose="02020603050405020304" pitchFamily="18" charset="0"/>
              </a:rPr>
              <a:t>KIM LOẠI, PHI KIM VÀ KHÍ </a:t>
            </a:r>
            <a:r>
              <a:rPr lang="en-US" sz="2800" b="1" dirty="0" smtClean="0">
                <a:solidFill>
                  <a:srgbClr val="FF0000"/>
                </a:solidFill>
                <a:latin typeface="Times New Roman" panose="02020603050405020304" pitchFamily="18" charset="0"/>
                <a:cs typeface="Times New Roman" panose="02020603050405020304" pitchFamily="18" charset="0"/>
              </a:rPr>
              <a:t>HIẾM TRONG </a:t>
            </a:r>
            <a:r>
              <a:rPr lang="en-US" sz="2800" b="1" dirty="0">
                <a:solidFill>
                  <a:srgbClr val="FF0000"/>
                </a:solidFill>
                <a:latin typeface="Times New Roman" panose="02020603050405020304" pitchFamily="18" charset="0"/>
                <a:cs typeface="Times New Roman" panose="02020603050405020304" pitchFamily="18" charset="0"/>
              </a:rPr>
              <a:t>BẢNG TUÂN HOÀN</a:t>
            </a:r>
            <a:br>
              <a:rPr lang="en-US" sz="2800"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i="1" dirty="0" smtClean="0"/>
              <a:t>3</a:t>
            </a:r>
            <a:r>
              <a:rPr lang="en-US" i="1" dirty="0"/>
              <a:t>. </a:t>
            </a:r>
            <a:r>
              <a:rPr lang="en-US" i="1" dirty="0" err="1"/>
              <a:t>Các</a:t>
            </a:r>
            <a:r>
              <a:rPr lang="en-US" i="1" dirty="0"/>
              <a:t> </a:t>
            </a:r>
            <a:r>
              <a:rPr lang="en-US" i="1" dirty="0" err="1"/>
              <a:t>nguyên</a:t>
            </a:r>
            <a:r>
              <a:rPr lang="en-US" i="1" dirty="0"/>
              <a:t> </a:t>
            </a:r>
            <a:r>
              <a:rPr lang="en-US" i="1" dirty="0" err="1"/>
              <a:t>tố</a:t>
            </a:r>
            <a:r>
              <a:rPr lang="en-US" i="1" dirty="0"/>
              <a:t> </a:t>
            </a:r>
            <a:r>
              <a:rPr lang="en-US" i="1" dirty="0" err="1"/>
              <a:t>khí</a:t>
            </a:r>
            <a:r>
              <a:rPr lang="en-US" i="1" dirty="0"/>
              <a:t> </a:t>
            </a:r>
            <a:r>
              <a:rPr lang="en-US" i="1" dirty="0" err="1"/>
              <a:t>hiếm</a:t>
            </a:r>
            <a:endParaRPr lang="en-US" dirty="0"/>
          </a:p>
          <a:p>
            <a:r>
              <a:rPr lang="en-US" dirty="0" err="1"/>
              <a:t>Vị</a:t>
            </a:r>
            <a:r>
              <a:rPr lang="en-US" dirty="0"/>
              <a:t> </a:t>
            </a:r>
            <a:r>
              <a:rPr lang="en-US" dirty="0" err="1"/>
              <a:t>trí</a:t>
            </a:r>
            <a:r>
              <a:rPr lang="en-US" dirty="0"/>
              <a:t> </a:t>
            </a:r>
            <a:r>
              <a:rPr lang="en-US" dirty="0" err="1"/>
              <a:t>của</a:t>
            </a:r>
            <a:r>
              <a:rPr lang="en-US" dirty="0"/>
              <a:t> </a:t>
            </a:r>
            <a:r>
              <a:rPr lang="en-US" dirty="0" err="1"/>
              <a:t>khí</a:t>
            </a:r>
            <a:r>
              <a:rPr lang="en-US" dirty="0"/>
              <a:t> </a:t>
            </a:r>
            <a:r>
              <a:rPr lang="en-US" dirty="0" err="1"/>
              <a:t>hiếm</a:t>
            </a:r>
            <a:r>
              <a:rPr lang="en-US" dirty="0"/>
              <a:t> neon: STT </a:t>
            </a:r>
            <a:r>
              <a:rPr lang="en-US" dirty="0" err="1"/>
              <a:t>là</a:t>
            </a:r>
            <a:r>
              <a:rPr lang="en-US" dirty="0"/>
              <a:t> 10, </a:t>
            </a:r>
            <a:r>
              <a:rPr lang="en-US" dirty="0" err="1"/>
              <a:t>chu</a:t>
            </a:r>
            <a:r>
              <a:rPr lang="en-US" dirty="0"/>
              <a:t> </a:t>
            </a:r>
            <a:r>
              <a:rPr lang="en-US" dirty="0" err="1"/>
              <a:t>kì</a:t>
            </a:r>
            <a:r>
              <a:rPr lang="en-US" dirty="0"/>
              <a:t> 2, </a:t>
            </a:r>
            <a:r>
              <a:rPr lang="en-US" dirty="0" err="1"/>
              <a:t>nhóm</a:t>
            </a:r>
            <a:r>
              <a:rPr lang="en-US" dirty="0"/>
              <a:t> VIIIA.</a:t>
            </a:r>
          </a:p>
          <a:p>
            <a:r>
              <a:rPr lang="en-US" b="1" dirty="0"/>
              <a:t> </a:t>
            </a:r>
            <a:endParaRPr lang="en-US" dirty="0"/>
          </a:p>
          <a:p>
            <a:endParaRPr lang="en-US" dirty="0"/>
          </a:p>
        </p:txBody>
      </p:sp>
    </p:spTree>
    <p:extLst>
      <p:ext uri="{BB962C8B-B14F-4D97-AF65-F5344CB8AC3E}">
        <p14:creationId xmlns:p14="http://schemas.microsoft.com/office/powerpoint/2010/main" val="23780355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FF0000"/>
                </a:solidFill>
                <a:latin typeface="Times New Roman" panose="02020603050405020304" pitchFamily="18" charset="0"/>
                <a:cs typeface="Times New Roman" panose="02020603050405020304" pitchFamily="18" charset="0"/>
              </a:rPr>
              <a:t>PHIẾU HỌC TẬP</a:t>
            </a:r>
            <a:r>
              <a:rPr lang="en-US" dirty="0">
                <a:solidFill>
                  <a:srgbClr val="FF0000"/>
                </a:solidFill>
                <a:latin typeface="Times New Roman" panose="02020603050405020304" pitchFamily="18" charset="0"/>
                <a:cs typeface="Times New Roman" panose="02020603050405020304" pitchFamily="18" charset="0"/>
              </a:rPr>
              <a:t/>
            </a:r>
            <a:br>
              <a:rPr lang="en-US" dirty="0">
                <a:solidFill>
                  <a:srgbClr val="FF0000"/>
                </a:solidFill>
                <a:latin typeface="Times New Roman" panose="02020603050405020304" pitchFamily="18" charset="0"/>
                <a:cs typeface="Times New Roman" panose="02020603050405020304" pitchFamily="18" charset="0"/>
              </a:rPr>
            </a:br>
            <a:r>
              <a:rPr lang="vi-VN" b="1" dirty="0">
                <a:solidFill>
                  <a:srgbClr val="FF0000"/>
                </a:solidFill>
                <a:latin typeface="Times New Roman" panose="02020603050405020304" pitchFamily="18" charset="0"/>
                <a:cs typeface="Times New Roman" panose="02020603050405020304" pitchFamily="18" charset="0"/>
              </a:rPr>
              <a:t>BÀI 4. SƠ LƯỢC VẼ BẢNG TUÂN HOÀN CÁC NGUYÊN TỐ HOÁ HỌC</a:t>
            </a:r>
            <a:r>
              <a:rPr lang="en-US" b="1" dirty="0">
                <a:solidFill>
                  <a:srgbClr val="FF0000"/>
                </a:solidFill>
                <a:latin typeface="Times New Roman" panose="02020603050405020304" pitchFamily="18" charset="0"/>
                <a:cs typeface="Times New Roman" panose="02020603050405020304" pitchFamily="18" charset="0"/>
              </a:rPr>
              <a:t/>
            </a:r>
            <a:br>
              <a:rPr lang="en-US" b="1" dirty="0">
                <a:solidFill>
                  <a:srgbClr val="FF0000"/>
                </a:solidFill>
                <a:latin typeface="Times New Roman" panose="02020603050405020304" pitchFamily="18" charset="0"/>
                <a:cs typeface="Times New Roman" panose="02020603050405020304" pitchFamily="18" charset="0"/>
              </a:rPr>
            </a:b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r>
              <a:rPr lang="en-US" dirty="0" err="1" smtClean="0"/>
              <a:t>Họ</a:t>
            </a:r>
            <a:r>
              <a:rPr lang="en-US" dirty="0" smtClean="0"/>
              <a:t> </a:t>
            </a:r>
            <a:r>
              <a:rPr lang="en-US" dirty="0" err="1"/>
              <a:t>và</a:t>
            </a:r>
            <a:r>
              <a:rPr lang="en-US" dirty="0"/>
              <a:t> </a:t>
            </a:r>
            <a:r>
              <a:rPr lang="en-US" dirty="0" err="1"/>
              <a:t>tên</a:t>
            </a:r>
            <a:r>
              <a:rPr lang="en-US" dirty="0"/>
              <a:t>: ……………………………………………………………… </a:t>
            </a:r>
          </a:p>
          <a:p>
            <a:r>
              <a:rPr lang="en-US" dirty="0" err="1"/>
              <a:t>Lớp</a:t>
            </a:r>
            <a:r>
              <a:rPr lang="en-US" dirty="0"/>
              <a:t>: ……………………………. </a:t>
            </a:r>
            <a:r>
              <a:rPr lang="en-US" dirty="0" err="1"/>
              <a:t>Nhóm</a:t>
            </a:r>
            <a:r>
              <a:rPr lang="en-US" dirty="0"/>
              <a:t>: ……</a:t>
            </a:r>
          </a:p>
          <a:p>
            <a:pPr lvl="0"/>
            <a:r>
              <a:rPr lang="en-US" i="1" dirty="0" err="1"/>
              <a:t>Tìm</a:t>
            </a:r>
            <a:r>
              <a:rPr lang="en-US" i="1" dirty="0"/>
              <a:t> </a:t>
            </a:r>
            <a:r>
              <a:rPr lang="en-US" i="1" dirty="0" err="1"/>
              <a:t>hiểu</a:t>
            </a:r>
            <a:r>
              <a:rPr lang="en-US" i="1" dirty="0"/>
              <a:t> </a:t>
            </a:r>
            <a:r>
              <a:rPr lang="en-US" i="1" dirty="0" err="1"/>
              <a:t>vị</a:t>
            </a:r>
            <a:r>
              <a:rPr lang="en-US" i="1" dirty="0"/>
              <a:t> </a:t>
            </a:r>
            <a:r>
              <a:rPr lang="en-US" i="1" dirty="0" err="1"/>
              <a:t>trí</a:t>
            </a:r>
            <a:r>
              <a:rPr lang="en-US" i="1" dirty="0"/>
              <a:t> </a:t>
            </a:r>
            <a:r>
              <a:rPr lang="en-US" i="1" dirty="0" err="1"/>
              <a:t>trong</a:t>
            </a:r>
            <a:r>
              <a:rPr lang="en-US" i="1" dirty="0"/>
              <a:t> </a:t>
            </a:r>
            <a:r>
              <a:rPr lang="en-US" i="1" dirty="0" err="1"/>
              <a:t>bảng</a:t>
            </a:r>
            <a:r>
              <a:rPr lang="en-US" i="1" dirty="0"/>
              <a:t> </a:t>
            </a:r>
            <a:r>
              <a:rPr lang="en-US" i="1" dirty="0" err="1"/>
              <a:t>tuần</a:t>
            </a:r>
            <a:r>
              <a:rPr lang="en-US" i="1" dirty="0"/>
              <a:t> </a:t>
            </a:r>
            <a:r>
              <a:rPr lang="en-US" i="1" dirty="0" err="1"/>
              <a:t>hoàn</a:t>
            </a:r>
            <a:r>
              <a:rPr lang="en-US" i="1" dirty="0"/>
              <a:t>, </a:t>
            </a:r>
            <a:r>
              <a:rPr lang="en-US" i="1" dirty="0" err="1"/>
              <a:t>thể</a:t>
            </a:r>
            <a:r>
              <a:rPr lang="en-US" i="1" dirty="0"/>
              <a:t> </a:t>
            </a:r>
            <a:r>
              <a:rPr lang="en-US" i="1" dirty="0" err="1"/>
              <a:t>và</a:t>
            </a:r>
            <a:r>
              <a:rPr lang="en-US" i="1" dirty="0"/>
              <a:t> </a:t>
            </a:r>
            <a:r>
              <a:rPr lang="en-US" i="1" dirty="0" err="1"/>
              <a:t>tính</a:t>
            </a:r>
            <a:r>
              <a:rPr lang="en-US" i="1" dirty="0"/>
              <a:t> </a:t>
            </a:r>
            <a:r>
              <a:rPr lang="en-US" i="1" dirty="0" err="1"/>
              <a:t>chất</a:t>
            </a:r>
            <a:r>
              <a:rPr lang="en-US" i="1" dirty="0"/>
              <a:t> </a:t>
            </a:r>
            <a:r>
              <a:rPr lang="en-US" i="1" dirty="0" err="1"/>
              <a:t>của</a:t>
            </a:r>
            <a:r>
              <a:rPr lang="en-US" i="1" dirty="0"/>
              <a:t> </a:t>
            </a:r>
            <a:r>
              <a:rPr lang="en-US" i="1" dirty="0" err="1"/>
              <a:t>một</a:t>
            </a:r>
            <a:r>
              <a:rPr lang="en-US" i="1" dirty="0"/>
              <a:t> </a:t>
            </a:r>
            <a:r>
              <a:rPr lang="en-US" i="1" dirty="0" err="1"/>
              <a:t>số</a:t>
            </a:r>
            <a:r>
              <a:rPr lang="en-US" i="1" dirty="0"/>
              <a:t> </a:t>
            </a:r>
            <a:r>
              <a:rPr lang="en-US" i="1" dirty="0" err="1"/>
              <a:t>nguyên</a:t>
            </a:r>
            <a:r>
              <a:rPr lang="en-US" i="1" dirty="0"/>
              <a:t> </a:t>
            </a:r>
            <a:r>
              <a:rPr lang="en-US" i="1" dirty="0" err="1"/>
              <a:t>kim</a:t>
            </a:r>
            <a:r>
              <a:rPr lang="en-US" i="1" dirty="0"/>
              <a:t> </a:t>
            </a:r>
            <a:r>
              <a:rPr lang="en-US" i="1" dirty="0" err="1"/>
              <a:t>loại</a:t>
            </a:r>
            <a:r>
              <a:rPr lang="en-US" i="1" dirty="0"/>
              <a:t>, phi </a:t>
            </a:r>
            <a:r>
              <a:rPr lang="en-US" i="1" dirty="0" err="1"/>
              <a:t>kim</a:t>
            </a:r>
            <a:r>
              <a:rPr lang="en-US" i="1" dirty="0"/>
              <a:t>, </a:t>
            </a:r>
            <a:r>
              <a:rPr lang="en-US" i="1" dirty="0" err="1"/>
              <a:t>khí</a:t>
            </a:r>
            <a:r>
              <a:rPr lang="en-US" i="1" dirty="0"/>
              <a:t> </a:t>
            </a:r>
            <a:r>
              <a:rPr lang="en-US" i="1" dirty="0" err="1"/>
              <a:t>hiếm</a:t>
            </a:r>
            <a:r>
              <a:rPr lang="en-US" i="1" dirty="0"/>
              <a:t>:</a:t>
            </a:r>
            <a:endParaRPr lang="en-US" dirty="0"/>
          </a:p>
          <a:p>
            <a:pPr lvl="0"/>
            <a:r>
              <a:rPr lang="en-US" dirty="0" err="1"/>
              <a:t>Hãy</a:t>
            </a:r>
            <a:r>
              <a:rPr lang="en-US" dirty="0"/>
              <a:t> </a:t>
            </a:r>
            <a:r>
              <a:rPr lang="en-US" dirty="0" err="1"/>
              <a:t>sắp</a:t>
            </a:r>
            <a:r>
              <a:rPr lang="en-US" dirty="0"/>
              <a:t> </a:t>
            </a:r>
            <a:r>
              <a:rPr lang="en-US" dirty="0" err="1"/>
              <a:t>xếp</a:t>
            </a:r>
            <a:r>
              <a:rPr lang="en-US" dirty="0"/>
              <a:t> </a:t>
            </a:r>
            <a:r>
              <a:rPr lang="en-US" dirty="0" err="1"/>
              <a:t>số</a:t>
            </a:r>
            <a:r>
              <a:rPr lang="en-US" dirty="0"/>
              <a:t> </a:t>
            </a:r>
            <a:r>
              <a:rPr lang="en-US" dirty="0" err="1"/>
              <a:t>đơn</a:t>
            </a:r>
            <a:r>
              <a:rPr lang="en-US" dirty="0"/>
              <a:t> </a:t>
            </a:r>
            <a:r>
              <a:rPr lang="en-US" dirty="0" err="1"/>
              <a:t>vị</a:t>
            </a:r>
            <a:r>
              <a:rPr lang="en-US" dirty="0"/>
              <a:t> </a:t>
            </a:r>
            <a:r>
              <a:rPr lang="en-US" dirty="0" err="1"/>
              <a:t>điện</a:t>
            </a:r>
            <a:r>
              <a:rPr lang="en-US" dirty="0"/>
              <a:t> </a:t>
            </a:r>
            <a:r>
              <a:rPr lang="en-US" dirty="0" err="1"/>
              <a:t>tích</a:t>
            </a:r>
            <a:r>
              <a:rPr lang="en-US" dirty="0"/>
              <a:t> </a:t>
            </a:r>
            <a:r>
              <a:rPr lang="en-US" dirty="0" err="1"/>
              <a:t>hạt</a:t>
            </a:r>
            <a:r>
              <a:rPr lang="en-US" dirty="0"/>
              <a:t> </a:t>
            </a:r>
            <a:r>
              <a:rPr lang="en-US" dirty="0" err="1"/>
              <a:t>nhân</a:t>
            </a:r>
            <a:r>
              <a:rPr lang="en-US" dirty="0"/>
              <a:t> </a:t>
            </a:r>
            <a:r>
              <a:rPr lang="en-US" dirty="0" err="1"/>
              <a:t>của</a:t>
            </a:r>
            <a:r>
              <a:rPr lang="en-US" dirty="0"/>
              <a:t> </a:t>
            </a:r>
            <a:r>
              <a:rPr lang="en-US" dirty="0" err="1"/>
              <a:t>các</a:t>
            </a:r>
            <a:r>
              <a:rPr lang="en-US" dirty="0"/>
              <a:t> </a:t>
            </a:r>
            <a:r>
              <a:rPr lang="en-US" dirty="0" err="1"/>
              <a:t>nguyên</a:t>
            </a:r>
            <a:r>
              <a:rPr lang="en-US" dirty="0"/>
              <a:t> </a:t>
            </a:r>
            <a:r>
              <a:rPr lang="en-US" dirty="0" err="1"/>
              <a:t>tố</a:t>
            </a:r>
            <a:r>
              <a:rPr lang="en-US" dirty="0"/>
              <a:t> </a:t>
            </a:r>
            <a:r>
              <a:rPr lang="en-US" dirty="0" err="1"/>
              <a:t>sau</a:t>
            </a:r>
            <a:r>
              <a:rPr lang="en-US" dirty="0"/>
              <a:t> </a:t>
            </a:r>
            <a:r>
              <a:rPr lang="en-US" dirty="0" err="1"/>
              <a:t>theo</a:t>
            </a:r>
            <a:r>
              <a:rPr lang="en-US" dirty="0"/>
              <a:t> </a:t>
            </a:r>
            <a:r>
              <a:rPr lang="en-US" dirty="0" err="1"/>
              <a:t>thứ</a:t>
            </a:r>
            <a:r>
              <a:rPr lang="en-US" dirty="0"/>
              <a:t> </a:t>
            </a:r>
            <a:r>
              <a:rPr lang="en-US" dirty="0" err="1"/>
              <a:t>tự</a:t>
            </a:r>
            <a:r>
              <a:rPr lang="en-US" dirty="0"/>
              <a:t> </a:t>
            </a:r>
            <a:r>
              <a:rPr lang="en-US" dirty="0" err="1"/>
              <a:t>tăng</a:t>
            </a:r>
            <a:r>
              <a:rPr lang="en-US" dirty="0"/>
              <a:t> </a:t>
            </a:r>
          </a:p>
          <a:p>
            <a:r>
              <a:rPr lang="en-US" dirty="0"/>
              <a:t>Li, Na, N, Fe, Br. 	</a:t>
            </a:r>
          </a:p>
          <a:p>
            <a:pPr lvl="0"/>
            <a:r>
              <a:rPr lang="en-US" dirty="0" err="1"/>
              <a:t>Hãy</a:t>
            </a:r>
            <a:r>
              <a:rPr lang="en-US" dirty="0"/>
              <a:t> </a:t>
            </a:r>
            <a:r>
              <a:rPr lang="en-US" dirty="0" err="1"/>
              <a:t>cho</a:t>
            </a:r>
            <a:r>
              <a:rPr lang="en-US" dirty="0"/>
              <a:t> </a:t>
            </a:r>
            <a:r>
              <a:rPr lang="en-US" dirty="0" err="1"/>
              <a:t>biết</a:t>
            </a:r>
            <a:r>
              <a:rPr lang="en-US" dirty="0"/>
              <a:t> </a:t>
            </a:r>
            <a:r>
              <a:rPr lang="en-US" dirty="0" err="1"/>
              <a:t>số</a:t>
            </a:r>
            <a:r>
              <a:rPr lang="en-US" dirty="0"/>
              <a:t> </a:t>
            </a:r>
            <a:r>
              <a:rPr lang="en-US" dirty="0" err="1"/>
              <a:t>lớp</a:t>
            </a:r>
            <a:r>
              <a:rPr lang="en-US" dirty="0"/>
              <a:t> electron </a:t>
            </a:r>
            <a:r>
              <a:rPr lang="en-US" dirty="0" err="1"/>
              <a:t>và</a:t>
            </a:r>
            <a:r>
              <a:rPr lang="en-US" dirty="0"/>
              <a:t> </a:t>
            </a:r>
            <a:r>
              <a:rPr lang="en-US" dirty="0" err="1"/>
              <a:t>số</a:t>
            </a:r>
            <a:r>
              <a:rPr lang="en-US" dirty="0"/>
              <a:t> electron </a:t>
            </a:r>
            <a:r>
              <a:rPr lang="en-US" dirty="0" err="1"/>
              <a:t>lớp</a:t>
            </a:r>
            <a:r>
              <a:rPr lang="en-US" dirty="0"/>
              <a:t> </a:t>
            </a:r>
            <a:r>
              <a:rPr lang="en-US" dirty="0" err="1"/>
              <a:t>ngoài</a:t>
            </a:r>
            <a:r>
              <a:rPr lang="en-US" dirty="0"/>
              <a:t> </a:t>
            </a:r>
            <a:r>
              <a:rPr lang="en-US" dirty="0" err="1"/>
              <a:t>cùng</a:t>
            </a:r>
            <a:r>
              <a:rPr lang="en-US" dirty="0"/>
              <a:t> </a:t>
            </a:r>
            <a:r>
              <a:rPr lang="en-US" dirty="0" err="1"/>
              <a:t>trong</a:t>
            </a:r>
            <a:r>
              <a:rPr lang="en-US" dirty="0"/>
              <a:t> </a:t>
            </a:r>
            <a:r>
              <a:rPr lang="en-US" dirty="0" err="1"/>
              <a:t>nguyên</a:t>
            </a:r>
            <a:r>
              <a:rPr lang="en-US" dirty="0"/>
              <a:t> </a:t>
            </a:r>
            <a:r>
              <a:rPr lang="en-US" dirty="0" err="1"/>
              <a:t>tử</a:t>
            </a:r>
            <a:r>
              <a:rPr lang="en-US" dirty="0"/>
              <a:t> </a:t>
            </a:r>
            <a:r>
              <a:rPr lang="en-US" dirty="0" err="1"/>
              <a:t>các</a:t>
            </a:r>
            <a:r>
              <a:rPr lang="en-US" dirty="0"/>
              <a:t> </a:t>
            </a:r>
            <a:r>
              <a:rPr lang="en-US" dirty="0" err="1"/>
              <a:t>nguyên</a:t>
            </a:r>
            <a:r>
              <a:rPr lang="en-US" dirty="0"/>
              <a:t> </a:t>
            </a:r>
            <a:r>
              <a:rPr lang="en-US" dirty="0" err="1"/>
              <a:t>tố</a:t>
            </a:r>
            <a:r>
              <a:rPr lang="en-US" dirty="0"/>
              <a:t> Li, Na, N, Fe, Br. </a:t>
            </a:r>
            <a:r>
              <a:rPr lang="en-US" dirty="0" err="1"/>
              <a:t>Giải</a:t>
            </a:r>
            <a:r>
              <a:rPr lang="en-US" dirty="0"/>
              <a:t> </a:t>
            </a:r>
            <a:r>
              <a:rPr lang="en-US" dirty="0" err="1"/>
              <a:t>thích</a:t>
            </a:r>
            <a:r>
              <a:rPr lang="en-US" dirty="0"/>
              <a:t>. 	</a:t>
            </a:r>
          </a:p>
          <a:p>
            <a:pPr lvl="0"/>
            <a:r>
              <a:rPr lang="en-US" dirty="0" err="1"/>
              <a:t>Hãy</a:t>
            </a:r>
            <a:r>
              <a:rPr lang="en-US" dirty="0"/>
              <a:t> </a:t>
            </a:r>
            <a:r>
              <a:rPr lang="en-US" dirty="0" err="1"/>
              <a:t>tô</a:t>
            </a:r>
            <a:r>
              <a:rPr lang="en-US" dirty="0"/>
              <a:t> </a:t>
            </a:r>
            <a:r>
              <a:rPr lang="en-US" dirty="0" err="1"/>
              <a:t>màu</a:t>
            </a:r>
            <a:r>
              <a:rPr lang="en-US" dirty="0"/>
              <a:t> </a:t>
            </a:r>
            <a:r>
              <a:rPr lang="en-US" dirty="0" err="1"/>
              <a:t>xanh</a:t>
            </a:r>
            <a:r>
              <a:rPr lang="en-US" dirty="0"/>
              <a:t> </a:t>
            </a:r>
            <a:r>
              <a:rPr lang="en-US" dirty="0" err="1"/>
              <a:t>cho</a:t>
            </a:r>
            <a:r>
              <a:rPr lang="en-US" dirty="0"/>
              <a:t> </a:t>
            </a:r>
            <a:r>
              <a:rPr lang="en-US" dirty="0" err="1"/>
              <a:t>các</a:t>
            </a:r>
            <a:r>
              <a:rPr lang="en-US" dirty="0"/>
              <a:t> </a:t>
            </a:r>
            <a:r>
              <a:rPr lang="en-US" dirty="0" err="1"/>
              <a:t>nguyên</a:t>
            </a:r>
            <a:r>
              <a:rPr lang="en-US" dirty="0"/>
              <a:t> </a:t>
            </a:r>
            <a:r>
              <a:rPr lang="en-US" dirty="0" err="1"/>
              <a:t>tố</a:t>
            </a:r>
            <a:r>
              <a:rPr lang="en-US" dirty="0"/>
              <a:t> </a:t>
            </a:r>
            <a:r>
              <a:rPr lang="en-US" dirty="0" err="1"/>
              <a:t>kim</a:t>
            </a:r>
            <a:r>
              <a:rPr lang="en-US" dirty="0"/>
              <a:t> </a:t>
            </a:r>
            <a:r>
              <a:rPr lang="en-US" dirty="0" err="1"/>
              <a:t>loại</a:t>
            </a:r>
            <a:r>
              <a:rPr lang="en-US" dirty="0"/>
              <a:t>, </a:t>
            </a:r>
            <a:r>
              <a:rPr lang="en-US" dirty="0" err="1"/>
              <a:t>màu</a:t>
            </a:r>
            <a:r>
              <a:rPr lang="en-US" dirty="0"/>
              <a:t> </a:t>
            </a:r>
            <a:r>
              <a:rPr lang="en-US" dirty="0" err="1"/>
              <a:t>hồng</a:t>
            </a:r>
            <a:r>
              <a:rPr lang="en-US" dirty="0"/>
              <a:t> </a:t>
            </a:r>
            <a:r>
              <a:rPr lang="en-US" dirty="0" err="1"/>
              <a:t>cho</a:t>
            </a:r>
            <a:r>
              <a:rPr lang="en-US" dirty="0"/>
              <a:t> </a:t>
            </a:r>
            <a:r>
              <a:rPr lang="en-US" dirty="0" err="1"/>
              <a:t>các</a:t>
            </a:r>
            <a:r>
              <a:rPr lang="en-US" dirty="0"/>
              <a:t> </a:t>
            </a:r>
            <a:r>
              <a:rPr lang="en-US" dirty="0" err="1"/>
              <a:t>nguyên</a:t>
            </a:r>
            <a:r>
              <a:rPr lang="en-US" dirty="0"/>
              <a:t> </a:t>
            </a:r>
            <a:r>
              <a:rPr lang="en-US" dirty="0" err="1"/>
              <a:t>tố</a:t>
            </a:r>
            <a:r>
              <a:rPr lang="en-US" dirty="0"/>
              <a:t> phi </a:t>
            </a:r>
            <a:r>
              <a:rPr lang="en-US" dirty="0" err="1"/>
              <a:t>kim</a:t>
            </a:r>
            <a:r>
              <a:rPr lang="en-US" dirty="0"/>
              <a:t> </a:t>
            </a:r>
            <a:r>
              <a:rPr lang="en-US" dirty="0" err="1"/>
              <a:t>và</a:t>
            </a:r>
            <a:r>
              <a:rPr lang="en-US" dirty="0"/>
              <a:t> </a:t>
            </a:r>
            <a:r>
              <a:rPr lang="en-US" dirty="0" err="1"/>
              <a:t>màu</a:t>
            </a:r>
            <a:r>
              <a:rPr lang="en-US" dirty="0"/>
              <a:t> </a:t>
            </a:r>
            <a:r>
              <a:rPr lang="en-US" dirty="0" err="1"/>
              <a:t>vàng</a:t>
            </a:r>
            <a:r>
              <a:rPr lang="en-US" dirty="0"/>
              <a:t> </a:t>
            </a:r>
            <a:r>
              <a:rPr lang="en-US" dirty="0" err="1"/>
              <a:t>cho</a:t>
            </a:r>
            <a:r>
              <a:rPr lang="en-US" dirty="0"/>
              <a:t> </a:t>
            </a:r>
            <a:r>
              <a:rPr lang="en-US" dirty="0" err="1"/>
              <a:t>các</a:t>
            </a:r>
            <a:r>
              <a:rPr lang="en-US" dirty="0"/>
              <a:t> </a:t>
            </a:r>
            <a:r>
              <a:rPr lang="en-US" dirty="0" err="1"/>
              <a:t>nguyên</a:t>
            </a:r>
            <a:r>
              <a:rPr lang="en-US" dirty="0"/>
              <a:t> </a:t>
            </a:r>
            <a:r>
              <a:rPr lang="en-US" dirty="0" err="1"/>
              <a:t>tố</a:t>
            </a:r>
            <a:r>
              <a:rPr lang="en-US" dirty="0"/>
              <a:t> </a:t>
            </a:r>
            <a:r>
              <a:rPr lang="en-US" dirty="0" err="1"/>
              <a:t>khí</a:t>
            </a:r>
            <a:r>
              <a:rPr lang="en-US" dirty="0"/>
              <a:t> </a:t>
            </a:r>
            <a:r>
              <a:rPr lang="en-US" dirty="0" err="1"/>
              <a:t>hiếm</a:t>
            </a:r>
            <a:r>
              <a:rPr lang="en-US" dirty="0"/>
              <a:t> </a:t>
            </a:r>
            <a:r>
              <a:rPr lang="en-US" dirty="0" err="1"/>
              <a:t>trong</a:t>
            </a:r>
            <a:r>
              <a:rPr lang="en-US" dirty="0"/>
              <a:t> </a:t>
            </a:r>
            <a:r>
              <a:rPr lang="en-US" dirty="0" err="1"/>
              <a:t>bảng</a:t>
            </a:r>
            <a:r>
              <a:rPr lang="en-US" dirty="0"/>
              <a:t>. 	</a:t>
            </a:r>
          </a:p>
          <a:p>
            <a:pPr lvl="0"/>
            <a:r>
              <a:rPr lang="en-US" dirty="0" err="1"/>
              <a:t>Hãy</a:t>
            </a:r>
            <a:r>
              <a:rPr lang="en-US" dirty="0"/>
              <a:t> </a:t>
            </a:r>
            <a:r>
              <a:rPr lang="en-US" dirty="0" err="1"/>
              <a:t>nêu</a:t>
            </a:r>
            <a:r>
              <a:rPr lang="en-US" dirty="0"/>
              <a:t> </a:t>
            </a:r>
            <a:r>
              <a:rPr lang="en-US" dirty="0" err="1"/>
              <a:t>ít</a:t>
            </a:r>
            <a:r>
              <a:rPr lang="en-US" dirty="0"/>
              <a:t> </a:t>
            </a:r>
            <a:r>
              <a:rPr lang="en-US" dirty="0" err="1"/>
              <a:t>nhất</a:t>
            </a:r>
            <a:r>
              <a:rPr lang="en-US" dirty="0"/>
              <a:t> 2 </a:t>
            </a:r>
            <a:r>
              <a:rPr lang="en-US" dirty="0" err="1"/>
              <a:t>tính</a:t>
            </a:r>
            <a:r>
              <a:rPr lang="en-US" dirty="0"/>
              <a:t> </a:t>
            </a:r>
            <a:r>
              <a:rPr lang="en-US" dirty="0" err="1"/>
              <a:t>chất</a:t>
            </a:r>
            <a:r>
              <a:rPr lang="en-US" dirty="0"/>
              <a:t> (</a:t>
            </a:r>
            <a:r>
              <a:rPr lang="en-US" dirty="0" err="1"/>
              <a:t>ví</a:t>
            </a:r>
            <a:r>
              <a:rPr lang="en-US" dirty="0"/>
              <a:t> </a:t>
            </a:r>
            <a:r>
              <a:rPr lang="en-US" dirty="0" err="1"/>
              <a:t>dụ</a:t>
            </a:r>
            <a:r>
              <a:rPr lang="en-US" dirty="0"/>
              <a:t>: </a:t>
            </a:r>
            <a:r>
              <a:rPr lang="en-US" dirty="0" err="1"/>
              <a:t>thể</a:t>
            </a:r>
            <a:r>
              <a:rPr lang="en-US" dirty="0"/>
              <a:t> </a:t>
            </a:r>
            <a:r>
              <a:rPr lang="en-US" dirty="0" err="1"/>
              <a:t>và</a:t>
            </a:r>
            <a:r>
              <a:rPr lang="en-US" dirty="0"/>
              <a:t> </a:t>
            </a:r>
            <a:r>
              <a:rPr lang="en-US" dirty="0" err="1"/>
              <a:t>màu</a:t>
            </a:r>
            <a:r>
              <a:rPr lang="en-US" dirty="0"/>
              <a:t> </a:t>
            </a:r>
            <a:r>
              <a:rPr lang="en-US" dirty="0" err="1"/>
              <a:t>sắc</a:t>
            </a:r>
            <a:r>
              <a:rPr lang="en-US" dirty="0"/>
              <a:t>), </a:t>
            </a:r>
            <a:r>
              <a:rPr lang="en-US" dirty="0" err="1"/>
              <a:t>ít</a:t>
            </a:r>
            <a:r>
              <a:rPr lang="en-US" dirty="0"/>
              <a:t> </a:t>
            </a:r>
            <a:r>
              <a:rPr lang="en-US" dirty="0" err="1"/>
              <a:t>nhất</a:t>
            </a:r>
            <a:r>
              <a:rPr lang="en-US" dirty="0"/>
              <a:t> 3 </a:t>
            </a:r>
            <a:r>
              <a:rPr lang="en-US" dirty="0" err="1"/>
              <a:t>ứng</a:t>
            </a:r>
            <a:r>
              <a:rPr lang="en-US" dirty="0"/>
              <a:t> </a:t>
            </a:r>
            <a:r>
              <a:rPr lang="en-US" dirty="0" err="1"/>
              <a:t>dụng</a:t>
            </a:r>
            <a:r>
              <a:rPr lang="en-US" dirty="0"/>
              <a:t> </a:t>
            </a:r>
            <a:r>
              <a:rPr lang="en-US" strike="sngStrike" dirty="0"/>
              <a:t> </a:t>
            </a:r>
            <a:r>
              <a:rPr lang="en-US" dirty="0" err="1"/>
              <a:t>của</a:t>
            </a:r>
            <a:r>
              <a:rPr lang="en-US" dirty="0"/>
              <a:t> </a:t>
            </a:r>
            <a:r>
              <a:rPr lang="en-US" dirty="0" err="1"/>
              <a:t>một</a:t>
            </a:r>
            <a:r>
              <a:rPr lang="en-US" dirty="0"/>
              <a:t> </a:t>
            </a:r>
            <a:r>
              <a:rPr lang="en-US" dirty="0" err="1"/>
              <a:t>nguyên</a:t>
            </a:r>
            <a:r>
              <a:rPr lang="en-US" dirty="0"/>
              <a:t> </a:t>
            </a:r>
            <a:r>
              <a:rPr lang="en-US" dirty="0" err="1"/>
              <a:t>tố</a:t>
            </a:r>
            <a:r>
              <a:rPr lang="en-US" dirty="0"/>
              <a:t> </a:t>
            </a:r>
            <a:r>
              <a:rPr lang="en-US" dirty="0" err="1"/>
              <a:t>kim</a:t>
            </a:r>
            <a:r>
              <a:rPr lang="en-US" dirty="0"/>
              <a:t> </a:t>
            </a:r>
            <a:r>
              <a:rPr lang="en-US" dirty="0" err="1"/>
              <a:t>loại</a:t>
            </a:r>
            <a:r>
              <a:rPr lang="en-US" dirty="0"/>
              <a:t>, </a:t>
            </a:r>
            <a:r>
              <a:rPr lang="en-US" dirty="0" err="1"/>
              <a:t>một</a:t>
            </a:r>
            <a:r>
              <a:rPr lang="en-US" dirty="0"/>
              <a:t> </a:t>
            </a:r>
            <a:r>
              <a:rPr lang="en-US" dirty="0" err="1"/>
              <a:t>nguyên</a:t>
            </a:r>
            <a:r>
              <a:rPr lang="en-US" dirty="0"/>
              <a:t> </a:t>
            </a:r>
            <a:r>
              <a:rPr lang="en-US" dirty="0" err="1"/>
              <a:t>tố</a:t>
            </a:r>
            <a:r>
              <a:rPr lang="en-US" dirty="0"/>
              <a:t> phi </a:t>
            </a:r>
            <a:r>
              <a:rPr lang="en-US" dirty="0" err="1"/>
              <a:t>kim</a:t>
            </a:r>
            <a:r>
              <a:rPr lang="en-US" dirty="0"/>
              <a:t> </a:t>
            </a:r>
            <a:r>
              <a:rPr lang="en-US" dirty="0" err="1"/>
              <a:t>và</a:t>
            </a:r>
            <a:r>
              <a:rPr lang="en-US" dirty="0"/>
              <a:t> </a:t>
            </a:r>
            <a:r>
              <a:rPr lang="en-US" dirty="0" err="1"/>
              <a:t>một</a:t>
            </a:r>
            <a:r>
              <a:rPr lang="en-US" dirty="0"/>
              <a:t> </a:t>
            </a:r>
            <a:r>
              <a:rPr lang="en-US" dirty="0" err="1"/>
              <a:t>nguyên</a:t>
            </a:r>
            <a:r>
              <a:rPr lang="en-US" dirty="0"/>
              <a:t> </a:t>
            </a:r>
            <a:r>
              <a:rPr lang="en-US" dirty="0" err="1"/>
              <a:t>tố</a:t>
            </a:r>
            <a:r>
              <a:rPr lang="en-US" dirty="0"/>
              <a:t> </a:t>
            </a:r>
            <a:r>
              <a:rPr lang="en-US" dirty="0" err="1"/>
              <a:t>khí</a:t>
            </a:r>
            <a:r>
              <a:rPr lang="en-US" dirty="0"/>
              <a:t> </a:t>
            </a:r>
            <a:r>
              <a:rPr lang="en-US" dirty="0" err="1"/>
              <a:t>hiếm</a:t>
            </a:r>
            <a:r>
              <a:rPr lang="en-US" dirty="0"/>
              <a:t> </a:t>
            </a:r>
            <a:r>
              <a:rPr lang="en-US" dirty="0" err="1"/>
              <a:t>bất</a:t>
            </a:r>
            <a:r>
              <a:rPr lang="en-US" dirty="0"/>
              <a:t> </a:t>
            </a:r>
            <a:r>
              <a:rPr lang="en-US" dirty="0" err="1"/>
              <a:t>kì</a:t>
            </a:r>
            <a:r>
              <a:rPr lang="en-US" dirty="0"/>
              <a:t> </a:t>
            </a:r>
            <a:r>
              <a:rPr lang="en-US" dirty="0" err="1"/>
              <a:t>trong</a:t>
            </a:r>
            <a:r>
              <a:rPr lang="en-US" dirty="0"/>
              <a:t> </a:t>
            </a:r>
            <a:r>
              <a:rPr lang="en-US" dirty="0" err="1"/>
              <a:t>bảng</a:t>
            </a:r>
            <a:r>
              <a:rPr lang="en-US" dirty="0"/>
              <a:t> </a:t>
            </a:r>
            <a:r>
              <a:rPr lang="en-US" dirty="0" err="1"/>
              <a:t>trên</a:t>
            </a:r>
            <a:r>
              <a:rPr lang="en-US" dirty="0"/>
              <a:t>. </a:t>
            </a:r>
            <a:br>
              <a:rPr lang="en-US" dirty="0"/>
            </a:br>
            <a:endParaRPr lang="en-US" dirty="0"/>
          </a:p>
          <a:p>
            <a:endParaRPr lang="en-US" dirty="0"/>
          </a:p>
        </p:txBody>
      </p:sp>
    </p:spTree>
    <p:extLst>
      <p:ext uri="{BB962C8B-B14F-4D97-AF65-F5344CB8AC3E}">
        <p14:creationId xmlns:p14="http://schemas.microsoft.com/office/powerpoint/2010/main" val="1791947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image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685" y="604299"/>
            <a:ext cx="11449878" cy="5637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60333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vi-VN" b="1" dirty="0">
                <a:solidFill>
                  <a:srgbClr val="FF0000"/>
                </a:solidFill>
                <a:cs typeface="Times New Roman" panose="02020603050405020304" pitchFamily="18" charset="0"/>
              </a:rPr>
              <a:t>BẢNG TUÂN HOÀN CÁC NGUYÊN TỐ HOÁ HỌC</a:t>
            </a:r>
            <a:r>
              <a:rPr lang="en-US" b="1" dirty="0">
                <a:solidFill>
                  <a:srgbClr val="FF0000"/>
                </a:solidFill>
                <a:latin typeface="Times New Roman" panose="02020603050405020304" pitchFamily="18" charset="0"/>
                <a:cs typeface="Times New Roman" panose="02020603050405020304" pitchFamily="18" charset="0"/>
              </a:rPr>
              <a:t/>
            </a:r>
            <a:br>
              <a:rPr lang="en-US" b="1"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01577351"/>
              </p:ext>
            </p:extLst>
          </p:nvPr>
        </p:nvGraphicFramePr>
        <p:xfrm>
          <a:off x="97967" y="1690688"/>
          <a:ext cx="11940310" cy="5044848"/>
        </p:xfrm>
        <a:graphic>
          <a:graphicData uri="http://schemas.openxmlformats.org/drawingml/2006/table">
            <a:tbl>
              <a:tblPr firstRow="1" firstCol="1" bandRow="1">
                <a:tableStyleId>{5C22544A-7EE6-4342-B048-85BDC9FD1C3A}</a:tableStyleId>
              </a:tblPr>
              <a:tblGrid>
                <a:gridCol w="642585">
                  <a:extLst>
                    <a:ext uri="{9D8B030D-6E8A-4147-A177-3AD203B41FA5}">
                      <a16:colId xmlns:a16="http://schemas.microsoft.com/office/drawing/2014/main" val="186442325"/>
                    </a:ext>
                  </a:extLst>
                </a:gridCol>
                <a:gridCol w="629473">
                  <a:extLst>
                    <a:ext uri="{9D8B030D-6E8A-4147-A177-3AD203B41FA5}">
                      <a16:colId xmlns:a16="http://schemas.microsoft.com/office/drawing/2014/main" val="2773199600"/>
                    </a:ext>
                  </a:extLst>
                </a:gridCol>
                <a:gridCol w="622916">
                  <a:extLst>
                    <a:ext uri="{9D8B030D-6E8A-4147-A177-3AD203B41FA5}">
                      <a16:colId xmlns:a16="http://schemas.microsoft.com/office/drawing/2014/main" val="1520818374"/>
                    </a:ext>
                  </a:extLst>
                </a:gridCol>
                <a:gridCol w="629473">
                  <a:extLst>
                    <a:ext uri="{9D8B030D-6E8A-4147-A177-3AD203B41FA5}">
                      <a16:colId xmlns:a16="http://schemas.microsoft.com/office/drawing/2014/main" val="583542475"/>
                    </a:ext>
                  </a:extLst>
                </a:gridCol>
                <a:gridCol w="622916">
                  <a:extLst>
                    <a:ext uri="{9D8B030D-6E8A-4147-A177-3AD203B41FA5}">
                      <a16:colId xmlns:a16="http://schemas.microsoft.com/office/drawing/2014/main" val="4097292803"/>
                    </a:ext>
                  </a:extLst>
                </a:gridCol>
                <a:gridCol w="622916">
                  <a:extLst>
                    <a:ext uri="{9D8B030D-6E8A-4147-A177-3AD203B41FA5}">
                      <a16:colId xmlns:a16="http://schemas.microsoft.com/office/drawing/2014/main" val="9463373"/>
                    </a:ext>
                  </a:extLst>
                </a:gridCol>
                <a:gridCol w="611113">
                  <a:extLst>
                    <a:ext uri="{9D8B030D-6E8A-4147-A177-3AD203B41FA5}">
                      <a16:colId xmlns:a16="http://schemas.microsoft.com/office/drawing/2014/main" val="2223579821"/>
                    </a:ext>
                  </a:extLst>
                </a:gridCol>
                <a:gridCol w="642585">
                  <a:extLst>
                    <a:ext uri="{9D8B030D-6E8A-4147-A177-3AD203B41FA5}">
                      <a16:colId xmlns:a16="http://schemas.microsoft.com/office/drawing/2014/main" val="3756192004"/>
                    </a:ext>
                  </a:extLst>
                </a:gridCol>
                <a:gridCol w="629473">
                  <a:extLst>
                    <a:ext uri="{9D8B030D-6E8A-4147-A177-3AD203B41FA5}">
                      <a16:colId xmlns:a16="http://schemas.microsoft.com/office/drawing/2014/main" val="4088415206"/>
                    </a:ext>
                  </a:extLst>
                </a:gridCol>
                <a:gridCol w="629473">
                  <a:extLst>
                    <a:ext uri="{9D8B030D-6E8A-4147-A177-3AD203B41FA5}">
                      <a16:colId xmlns:a16="http://schemas.microsoft.com/office/drawing/2014/main" val="718166084"/>
                    </a:ext>
                  </a:extLst>
                </a:gridCol>
                <a:gridCol w="622916">
                  <a:extLst>
                    <a:ext uri="{9D8B030D-6E8A-4147-A177-3AD203B41FA5}">
                      <a16:colId xmlns:a16="http://schemas.microsoft.com/office/drawing/2014/main" val="161079957"/>
                    </a:ext>
                  </a:extLst>
                </a:gridCol>
                <a:gridCol w="622916">
                  <a:extLst>
                    <a:ext uri="{9D8B030D-6E8A-4147-A177-3AD203B41FA5}">
                      <a16:colId xmlns:a16="http://schemas.microsoft.com/office/drawing/2014/main" val="4087289801"/>
                    </a:ext>
                  </a:extLst>
                </a:gridCol>
                <a:gridCol w="629473">
                  <a:extLst>
                    <a:ext uri="{9D8B030D-6E8A-4147-A177-3AD203B41FA5}">
                      <a16:colId xmlns:a16="http://schemas.microsoft.com/office/drawing/2014/main" val="1473617727"/>
                    </a:ext>
                  </a:extLst>
                </a:gridCol>
                <a:gridCol w="622916">
                  <a:extLst>
                    <a:ext uri="{9D8B030D-6E8A-4147-A177-3AD203B41FA5}">
                      <a16:colId xmlns:a16="http://schemas.microsoft.com/office/drawing/2014/main" val="827934864"/>
                    </a:ext>
                  </a:extLst>
                </a:gridCol>
                <a:gridCol w="629473">
                  <a:extLst>
                    <a:ext uri="{9D8B030D-6E8A-4147-A177-3AD203B41FA5}">
                      <a16:colId xmlns:a16="http://schemas.microsoft.com/office/drawing/2014/main" val="3276210073"/>
                    </a:ext>
                  </a:extLst>
                </a:gridCol>
                <a:gridCol w="622916">
                  <a:extLst>
                    <a:ext uri="{9D8B030D-6E8A-4147-A177-3AD203B41FA5}">
                      <a16:colId xmlns:a16="http://schemas.microsoft.com/office/drawing/2014/main" val="1469291962"/>
                    </a:ext>
                  </a:extLst>
                </a:gridCol>
                <a:gridCol w="629473">
                  <a:extLst>
                    <a:ext uri="{9D8B030D-6E8A-4147-A177-3AD203B41FA5}">
                      <a16:colId xmlns:a16="http://schemas.microsoft.com/office/drawing/2014/main" val="2500776094"/>
                    </a:ext>
                  </a:extLst>
                </a:gridCol>
                <a:gridCol w="622916">
                  <a:extLst>
                    <a:ext uri="{9D8B030D-6E8A-4147-A177-3AD203B41FA5}">
                      <a16:colId xmlns:a16="http://schemas.microsoft.com/office/drawing/2014/main" val="1598088706"/>
                    </a:ext>
                  </a:extLst>
                </a:gridCol>
                <a:gridCol w="654388">
                  <a:extLst>
                    <a:ext uri="{9D8B030D-6E8A-4147-A177-3AD203B41FA5}">
                      <a16:colId xmlns:a16="http://schemas.microsoft.com/office/drawing/2014/main" val="3523927412"/>
                    </a:ext>
                  </a:extLst>
                </a:gridCol>
              </a:tblGrid>
              <a:tr h="947812">
                <a:tc>
                  <a:txBody>
                    <a:bodyPr/>
                    <a:lstStyle/>
                    <a:p>
                      <a:pPr marL="0" marR="0" indent="0" algn="ctr">
                        <a:lnSpc>
                          <a:spcPct val="132000"/>
                        </a:lnSpc>
                        <a:spcBef>
                          <a:spcPts val="0"/>
                        </a:spcBef>
                        <a:spcAft>
                          <a:spcPts val="0"/>
                        </a:spcAft>
                      </a:pPr>
                      <a:r>
                        <a:rPr lang="vi-VN" sz="550">
                          <a:effectLst/>
                        </a:rPr>
                        <a:t>ỉ.hMl</a:t>
                      </a:r>
                      <a:endParaRPr lang="en-US" sz="1100">
                        <a:effectLst/>
                      </a:endParaRPr>
                    </a:p>
                    <a:p>
                      <a:pPr marL="0" marR="0" indent="0">
                        <a:lnSpc>
                          <a:spcPct val="132000"/>
                        </a:lnSpc>
                        <a:spcBef>
                          <a:spcPts val="0"/>
                        </a:spcBef>
                        <a:spcAft>
                          <a:spcPts val="0"/>
                        </a:spcAft>
                      </a:pPr>
                      <a:r>
                        <a:rPr lang="vi-VN" sz="550">
                          <a:effectLst/>
                        </a:rPr>
                        <a:t>ChubX,</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dirty="0">
                          <a:effectLst/>
                        </a:rPr>
                        <a:t>IA</a:t>
                      </a:r>
                      <a:endParaRPr lang="en-US" sz="1100" dirty="0">
                        <a:effectLst/>
                        <a:latin typeface="Times New Roman" panose="02020603050405020304" pitchFamily="18" charset="0"/>
                        <a:ea typeface="Times New Roman" panose="02020603050405020304" pitchFamily="18" charset="0"/>
                      </a:endParaRPr>
                    </a:p>
                  </a:txBody>
                  <a:tcPr marL="6350" marR="6350" marT="0" marB="0" anchor="ctr"/>
                </a:tc>
                <a:tc gridSpan="16">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en-US" sz="750">
                          <a:effectLst/>
                        </a:rPr>
                        <a:t>VlifA-</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1983447680"/>
                  </a:ext>
                </a:extLst>
              </a:tr>
              <a:tr h="821582">
                <a:tc>
                  <a:txBody>
                    <a:bodyPr/>
                    <a:lstStyle/>
                    <a:p>
                      <a:pPr marL="0" marR="0" indent="114300">
                        <a:lnSpc>
                          <a:spcPct val="132000"/>
                        </a:lnSpc>
                        <a:spcBef>
                          <a:spcPts val="0"/>
                        </a:spcBef>
                        <a:spcAft>
                          <a:spcPts val="0"/>
                        </a:spcAft>
                      </a:pPr>
                      <a:r>
                        <a:rPr lang="vi-VN" sz="850">
                          <a:effectLst/>
                        </a:rPr>
                        <a:t>1</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dirty="0">
                          <a:effectLst/>
                        </a:rPr>
                        <a:t>H</a:t>
                      </a:r>
                      <a:endParaRPr lang="en-US" sz="1100" dirty="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a:effectLst/>
                        </a:rPr>
                        <a:t>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indent="0" algn="r">
                        <a:lnSpc>
                          <a:spcPct val="132000"/>
                        </a:lnSpc>
                        <a:spcBef>
                          <a:spcPts val="0"/>
                        </a:spcBef>
                        <a:spcAft>
                          <a:spcPts val="0"/>
                        </a:spcAft>
                      </a:pPr>
                      <a:r>
                        <a:rPr lang="vi-VN" sz="750">
                          <a:effectLst/>
                        </a:rPr>
                        <a:t>IIIA IVA VA VIA VIIA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vi-VN" sz="850">
                          <a:effectLst/>
                        </a:rPr>
                        <a:t>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2349982083"/>
                  </a:ext>
                </a:extLst>
              </a:tr>
              <a:tr h="1206532">
                <a:tc>
                  <a:txBody>
                    <a:bodyPr/>
                    <a:lstStyle/>
                    <a:p>
                      <a:pPr marL="0" marR="0" indent="114300">
                        <a:lnSpc>
                          <a:spcPct val="132000"/>
                        </a:lnSpc>
                        <a:spcBef>
                          <a:spcPts val="0"/>
                        </a:spcBef>
                        <a:spcAft>
                          <a:spcPts val="0"/>
                        </a:spcAft>
                      </a:pPr>
                      <a:r>
                        <a:rPr lang="vi-VN" sz="850">
                          <a:effectLst/>
                        </a:rPr>
                        <a:t>2</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Li</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Be</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ctr">
                        <a:lnSpc>
                          <a:spcPct val="132000"/>
                        </a:lnSpc>
                        <a:spcBef>
                          <a:spcPts val="0"/>
                        </a:spcBef>
                        <a:spcAft>
                          <a:spcPts val="0"/>
                        </a:spcAft>
                      </a:pPr>
                      <a:r>
                        <a:rPr lang="vi-VN" sz="850">
                          <a:effectLst/>
                        </a:rPr>
                        <a:t>B</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c</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N</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o</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F</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en-US" sz="850">
                          <a:effectLst/>
                        </a:rPr>
                        <a:t>Nt-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1531661511"/>
                  </a:ext>
                </a:extLst>
              </a:tr>
              <a:tr h="1206532">
                <a:tc>
                  <a:txBody>
                    <a:bodyPr/>
                    <a:lstStyle/>
                    <a:p>
                      <a:pPr marL="0" marR="0" indent="114300">
                        <a:lnSpc>
                          <a:spcPct val="132000"/>
                        </a:lnSpc>
                        <a:spcBef>
                          <a:spcPts val="0"/>
                        </a:spcBef>
                        <a:spcAft>
                          <a:spcPts val="0"/>
                        </a:spcAft>
                      </a:pPr>
                      <a:r>
                        <a:rPr lang="vi-VN" sz="850">
                          <a:effectLst/>
                        </a:rPr>
                        <a:t>3</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Mg</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750">
                          <a:effectLst/>
                        </a:rPr>
                        <a:t>VIB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vi-VN" sz="750">
                          <a:effectLst/>
                        </a:rPr>
                        <a:t>VIIIB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en-US" sz="750">
                          <a:effectLst/>
                        </a:rPr>
                        <a:t>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AI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p</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1400">
                          <a:effectLst/>
                        </a:rPr>
                        <a:t>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r">
                        <a:lnSpc>
                          <a:spcPct val="132000"/>
                        </a:lnSpc>
                        <a:spcBef>
                          <a:spcPts val="0"/>
                        </a:spcBef>
                        <a:spcAft>
                          <a:spcPts val="0"/>
                        </a:spcAft>
                      </a:pPr>
                      <a:r>
                        <a:rPr lang="vi-VN" sz="850">
                          <a:effectLst/>
                        </a:rPr>
                        <a:t>/ự"</a:t>
                      </a:r>
                      <a:endParaRPr lang="en-US" sz="110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val="744226433"/>
                  </a:ext>
                </a:extLst>
              </a:tr>
              <a:tr h="862390">
                <a:tc>
                  <a:txBody>
                    <a:bodyPr/>
                    <a:lstStyle/>
                    <a:p>
                      <a:pPr marL="0" marR="0" indent="0" algn="ctr">
                        <a:lnSpc>
                          <a:spcPct val="132000"/>
                        </a:lnSpc>
                        <a:spcBef>
                          <a:spcPts val="0"/>
                        </a:spcBef>
                        <a:spcAft>
                          <a:spcPts val="0"/>
                        </a:spcAft>
                      </a:pPr>
                      <a:r>
                        <a:rPr lang="vi-VN" sz="850">
                          <a:effectLst/>
                        </a:rPr>
                        <a:t>4</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K</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Sc</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Ti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V</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Le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Co</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Cu</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Zn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en-US" sz="850">
                          <a:effectLst/>
                        </a:rPr>
                        <a:t>As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Br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extLst>
                  <a:ext uri="{0D108BD9-81ED-4DB2-BD59-A6C34878D82A}">
                    <a16:rowId xmlns:a16="http://schemas.microsoft.com/office/drawing/2014/main" val="2093124322"/>
                  </a:ext>
                </a:extLst>
              </a:tr>
            </a:tbl>
          </a:graphicData>
        </a:graphic>
      </p:graphicFrame>
    </p:spTree>
    <p:extLst>
      <p:ext uri="{BB962C8B-B14F-4D97-AF65-F5344CB8AC3E}">
        <p14:creationId xmlns:p14="http://schemas.microsoft.com/office/powerpoint/2010/main" val="371662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DẶN DÒ VỀ NHÀ</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r>
              <a:rPr lang="en-US" b="1" dirty="0"/>
              <a:t>-</a:t>
            </a:r>
            <a:r>
              <a:rPr lang="en-US" dirty="0" err="1">
                <a:solidFill>
                  <a:srgbClr val="FF0000"/>
                </a:solidFill>
                <a:latin typeface="Times New Roman" panose="02020603050405020304" pitchFamily="18" charset="0"/>
                <a:cs typeface="Times New Roman" panose="02020603050405020304" pitchFamily="18" charset="0"/>
              </a:rPr>
              <a:t>Chuẩn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bị</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bài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mới</a:t>
            </a:r>
            <a:r>
              <a:rPr lang="en-US" dirty="0">
                <a:solidFill>
                  <a:srgbClr val="FF0000"/>
                </a:solidFill>
                <a:latin typeface="Times New Roman" panose="02020603050405020304" pitchFamily="18" charset="0"/>
                <a:cs typeface="Times New Roman" panose="02020603050405020304" pitchFamily="18" charset="0"/>
              </a:rPr>
              <a:t> BÀI 5. PHÂN TỬ - ĐƠN CHẤT - HỢP CHẤT</a:t>
            </a:r>
            <a:endParaRPr lang="en-US" b="1"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Khái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niệm</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hợp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và</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phần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tử</a:t>
            </a:r>
            <a:r>
              <a:rPr lang="en-US" dirty="0">
                <a:solidFill>
                  <a:srgbClr val="FF0000"/>
                </a:solidFill>
                <a:latin typeface="Times New Roman" panose="02020603050405020304" pitchFamily="18" charset="0"/>
                <a:cs typeface="Times New Roman" panose="02020603050405020304" pitchFamily="18" charset="0"/>
              </a:rPr>
              <a:t>?</a:t>
            </a:r>
          </a:p>
          <a:p>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Ví</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dụ</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về</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va</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hợp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a:t>
            </a:r>
          </a:p>
          <a:p>
            <a:r>
              <a:rPr lang="en-US" dirty="0">
                <a:solidFill>
                  <a:srgbClr val="FF0000"/>
                </a:solidFill>
                <a:latin typeface="Times New Roman" panose="02020603050405020304" pitchFamily="18" charset="0"/>
                <a:cs typeface="Times New Roman" panose="02020603050405020304" pitchFamily="18" charset="0"/>
              </a:rPr>
              <a:t>-</a:t>
            </a:r>
            <a:r>
              <a:rPr lang="en-US" dirty="0" err="1">
                <a:solidFill>
                  <a:srgbClr val="FF0000"/>
                </a:solidFill>
                <a:latin typeface="Times New Roman" panose="02020603050405020304" pitchFamily="18" charset="0"/>
                <a:cs typeface="Times New Roman" panose="02020603050405020304" pitchFamily="18" charset="0"/>
              </a:rPr>
              <a:t>Tính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được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khối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lượng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phần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tử</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theo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vị</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amu</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7933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25783"/>
          </a:xfrm>
        </p:spPr>
        <p:txBody>
          <a:bodyPr>
            <a:normAutofit fontScale="90000"/>
          </a:bodyPr>
          <a:lstStyle/>
          <a:p>
            <a:pPr lvl="0"/>
            <a:r>
              <a:rPr lang="en-US" b="1" dirty="0" smtClean="0">
                <a:solidFill>
                  <a:srgbClr val="FF0000"/>
                </a:solidFill>
              </a:rPr>
              <a:t>I.</a:t>
            </a:r>
            <a:r>
              <a:rPr lang="vi-VN" b="1" dirty="0" smtClean="0">
                <a:solidFill>
                  <a:srgbClr val="FF0000"/>
                </a:solidFill>
              </a:rPr>
              <a:t>Nguyên </a:t>
            </a:r>
            <a:r>
              <a:rPr lang="vi-VN" b="1" dirty="0">
                <a:solidFill>
                  <a:srgbClr val="FF0000"/>
                </a:solidFill>
              </a:rPr>
              <a:t>tắc sắp xếp các nguyên tố hóa học trong bảng tuần hoàn</a:t>
            </a:r>
            <a:r>
              <a:rPr lang="en-US" dirty="0">
                <a:solidFill>
                  <a:srgbClr val="FF0000"/>
                </a:solidFill>
              </a:rPr>
              <a:t/>
            </a:r>
            <a:br>
              <a:rPr lang="en-US" dirty="0">
                <a:solidFill>
                  <a:srgbClr val="FF0000"/>
                </a:solidFill>
              </a:rPr>
            </a:b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r>
              <a:rPr lang="vi-VN" b="1" dirty="0" smtClean="0">
                <a:latin typeface="+mj-lt"/>
              </a:rPr>
              <a:t>Sắp xếp các nguyên tố hóa học</a:t>
            </a:r>
            <a:r>
              <a:rPr lang="en-US" dirty="0" smtClean="0">
                <a:latin typeface="+mj-lt"/>
              </a:rPr>
              <a:t/>
            </a:r>
            <a:br>
              <a:rPr lang="en-US" dirty="0" smtClean="0">
                <a:latin typeface="+mj-lt"/>
              </a:rPr>
            </a:br>
            <a:endParaRPr lang="en-US" dirty="0">
              <a:latin typeface="+mj-lt"/>
            </a:endParaRPr>
          </a:p>
        </p:txBody>
      </p:sp>
    </p:spTree>
    <p:extLst>
      <p:ext uri="{BB962C8B-B14F-4D97-AF65-F5344CB8AC3E}">
        <p14:creationId xmlns:p14="http://schemas.microsoft.com/office/powerpoint/2010/main" val="3193339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40468"/>
          </a:xfrm>
        </p:spPr>
        <p:txBody>
          <a:bodyPr>
            <a:noAutofit/>
          </a:bodyPr>
          <a:lstStyle/>
          <a:p>
            <a:pPr lvl="0" eaLnBrk="0" fontAlgn="base" hangingPunct="0">
              <a:lnSpc>
                <a:spcPct val="100000"/>
              </a:lnSpc>
              <a:spcAft>
                <a:spcPct val="0"/>
              </a:spcAft>
              <a:tabLst>
                <a:tab pos="241300" algn="l"/>
              </a:tabLst>
            </a:pPr>
            <a:r>
              <a:rPr lang="en-US" altLang="en-US" sz="2400" i="1" dirty="0" smtClean="0">
                <a:solidFill>
                  <a:srgbClr val="FF0000"/>
                </a:solidFill>
                <a:latin typeface="Arial" panose="020B0604020202020204" pitchFamily="34" charset="0"/>
                <a:ea typeface="Times New Roman" panose="02020603050405020304" pitchFamily="18" charset="0"/>
              </a:rPr>
              <a:t>*</a:t>
            </a:r>
            <a:r>
              <a:rPr lang="vi-VN" altLang="en-US" sz="2400" i="1" dirty="0" smtClean="0">
                <a:solidFill>
                  <a:srgbClr val="FF0000"/>
                </a:solidFill>
                <a:latin typeface="Arial" panose="020B0604020202020204" pitchFamily="34" charset="0"/>
                <a:ea typeface="Times New Roman" panose="02020603050405020304" pitchFamily="18" charset="0"/>
              </a:rPr>
              <a:t>Tiến </a:t>
            </a:r>
            <a:r>
              <a:rPr lang="vi-VN" altLang="en-US" sz="2400" i="1" dirty="0">
                <a:solidFill>
                  <a:srgbClr val="FF0000"/>
                </a:solidFill>
                <a:latin typeface="Arial" panose="020B0604020202020204" pitchFamily="34" charset="0"/>
                <a:ea typeface="Times New Roman" panose="02020603050405020304" pitchFamily="18" charset="0"/>
              </a:rPr>
              <a:t>hành: </a:t>
            </a:r>
            <a:r>
              <a:rPr lang="vi-VN" altLang="en-US" sz="2400" dirty="0">
                <a:solidFill>
                  <a:srgbClr val="FF0000"/>
                </a:solidFill>
                <a:latin typeface="Arial" panose="020B0604020202020204" pitchFamily="34" charset="0"/>
                <a:ea typeface="Times New Roman" panose="02020603050405020304" pitchFamily="18" charset="0"/>
              </a:rPr>
              <a:t>gắn các thẻ vào bảng mẫu ở trên từ trái qua phải, từ trên xuống dưới, mỗi thẻ vào 1 ô </a:t>
            </a:r>
            <a:r>
              <a:rPr lang="vi-VN" altLang="en-US" sz="2400" dirty="0" smtClean="0">
                <a:solidFill>
                  <a:srgbClr val="FF0000"/>
                </a:solidFill>
                <a:latin typeface="Arial" panose="020B0604020202020204" pitchFamily="34" charset="0"/>
                <a:ea typeface="Times New Roman" panose="02020603050405020304" pitchFamily="18" charset="0"/>
              </a:rPr>
              <a:t>theo</a:t>
            </a:r>
            <a:r>
              <a:rPr lang="en-US" altLang="en-US" sz="2400" dirty="0" smtClean="0">
                <a:solidFill>
                  <a:srgbClr val="FF0000"/>
                </a:solidFill>
                <a:latin typeface="Arial" panose="020B0604020202020204" pitchFamily="34" charset="0"/>
                <a:ea typeface="Times New Roman" panose="02020603050405020304" pitchFamily="18" charset="0"/>
              </a:rPr>
              <a:t/>
            </a:r>
            <a:br>
              <a:rPr lang="en-US" altLang="en-US" sz="2400" dirty="0" smtClean="0">
                <a:solidFill>
                  <a:srgbClr val="FF0000"/>
                </a:solidFill>
                <a:latin typeface="Arial" panose="020B0604020202020204" pitchFamily="34" charset="0"/>
                <a:ea typeface="Times New Roman" panose="02020603050405020304" pitchFamily="18" charset="0"/>
              </a:rPr>
            </a:br>
            <a:r>
              <a:rPr lang="vi-VN" altLang="en-US" sz="2400" dirty="0" smtClean="0">
                <a:solidFill>
                  <a:srgbClr val="FF0000"/>
                </a:solidFill>
                <a:latin typeface="Arial" panose="020B0604020202020204" pitchFamily="34" charset="0"/>
                <a:ea typeface="Times New Roman" panose="02020603050405020304" pitchFamily="18" charset="0"/>
              </a:rPr>
              <a:t> chiều </a:t>
            </a:r>
            <a:r>
              <a:rPr lang="vi-VN" altLang="en-US" sz="2400" dirty="0">
                <a:solidFill>
                  <a:srgbClr val="FF0000"/>
                </a:solidFill>
                <a:latin typeface="Arial" panose="020B0604020202020204" pitchFamily="34" charset="0"/>
                <a:ea typeface="Times New Roman" panose="02020603050405020304" pitchFamily="18" charset="0"/>
              </a:rPr>
              <a:t>tăng dần số đơn vị điện tích hạt nhân của các nguyên tố.</a:t>
            </a:r>
            <a:r>
              <a:rPr lang="en-US" altLang="en-US" sz="2400" dirty="0">
                <a:solidFill>
                  <a:srgbClr val="FF0000"/>
                </a:solidFill>
                <a:latin typeface="Arial" panose="020B0604020202020204" pitchFamily="34" charset="0"/>
              </a:rPr>
              <a:t/>
            </a:r>
            <a:br>
              <a:rPr lang="en-US" altLang="en-US" sz="2400" dirty="0">
                <a:solidFill>
                  <a:srgbClr val="FF0000"/>
                </a:solidFill>
                <a:latin typeface="Arial" panose="020B0604020202020204" pitchFamily="34" charset="0"/>
              </a:rPr>
            </a:br>
            <a:endParaRPr lang="en-US" sz="2400"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77381011"/>
              </p:ext>
            </p:extLst>
          </p:nvPr>
        </p:nvGraphicFramePr>
        <p:xfrm>
          <a:off x="138794" y="4245996"/>
          <a:ext cx="11859721" cy="2401293"/>
        </p:xfrm>
        <a:graphic>
          <a:graphicData uri="http://schemas.openxmlformats.org/drawingml/2006/table">
            <a:tbl>
              <a:tblPr firstRow="1" firstCol="1" lastRow="1" lastCol="1" bandRow="1" bandCol="1">
                <a:tableStyleId>{5C22544A-7EE6-4342-B048-85BDC9FD1C3A}</a:tableStyleId>
              </a:tblPr>
              <a:tblGrid>
                <a:gridCol w="1482148">
                  <a:extLst>
                    <a:ext uri="{9D8B030D-6E8A-4147-A177-3AD203B41FA5}">
                      <a16:colId xmlns:a16="http://schemas.microsoft.com/office/drawing/2014/main" val="1888390554"/>
                    </a:ext>
                  </a:extLst>
                </a:gridCol>
                <a:gridCol w="1479612">
                  <a:extLst>
                    <a:ext uri="{9D8B030D-6E8A-4147-A177-3AD203B41FA5}">
                      <a16:colId xmlns:a16="http://schemas.microsoft.com/office/drawing/2014/main" val="1827778692"/>
                    </a:ext>
                  </a:extLst>
                </a:gridCol>
                <a:gridCol w="1485952">
                  <a:extLst>
                    <a:ext uri="{9D8B030D-6E8A-4147-A177-3AD203B41FA5}">
                      <a16:colId xmlns:a16="http://schemas.microsoft.com/office/drawing/2014/main" val="3917061558"/>
                    </a:ext>
                  </a:extLst>
                </a:gridCol>
                <a:gridCol w="1482148">
                  <a:extLst>
                    <a:ext uri="{9D8B030D-6E8A-4147-A177-3AD203B41FA5}">
                      <a16:colId xmlns:a16="http://schemas.microsoft.com/office/drawing/2014/main" val="2549711493"/>
                    </a:ext>
                  </a:extLst>
                </a:gridCol>
                <a:gridCol w="1482148">
                  <a:extLst>
                    <a:ext uri="{9D8B030D-6E8A-4147-A177-3AD203B41FA5}">
                      <a16:colId xmlns:a16="http://schemas.microsoft.com/office/drawing/2014/main" val="50361528"/>
                    </a:ext>
                  </a:extLst>
                </a:gridCol>
                <a:gridCol w="1482148">
                  <a:extLst>
                    <a:ext uri="{9D8B030D-6E8A-4147-A177-3AD203B41FA5}">
                      <a16:colId xmlns:a16="http://schemas.microsoft.com/office/drawing/2014/main" val="209642389"/>
                    </a:ext>
                  </a:extLst>
                </a:gridCol>
                <a:gridCol w="1483417">
                  <a:extLst>
                    <a:ext uri="{9D8B030D-6E8A-4147-A177-3AD203B41FA5}">
                      <a16:colId xmlns:a16="http://schemas.microsoft.com/office/drawing/2014/main" val="1524932844"/>
                    </a:ext>
                  </a:extLst>
                </a:gridCol>
                <a:gridCol w="1482148">
                  <a:extLst>
                    <a:ext uri="{9D8B030D-6E8A-4147-A177-3AD203B41FA5}">
                      <a16:colId xmlns:a16="http://schemas.microsoft.com/office/drawing/2014/main" val="2244411880"/>
                    </a:ext>
                  </a:extLst>
                </a:gridCol>
              </a:tblGrid>
              <a:tr h="1198160">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4055289722"/>
                  </a:ext>
                </a:extLst>
              </a:tr>
              <a:tr h="1203133">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dirty="0">
                          <a:effectLst/>
                        </a:rPr>
                        <a:t> </a:t>
                      </a:r>
                      <a:endParaRPr lang="en-US" sz="11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046296933"/>
                  </a:ext>
                </a:extLst>
              </a:tr>
            </a:tbl>
          </a:graphicData>
        </a:graphic>
      </p:graphicFrame>
      <p:grpSp>
        <p:nvGrpSpPr>
          <p:cNvPr id="5" name="Group 4"/>
          <p:cNvGrpSpPr>
            <a:grpSpLocks/>
          </p:cNvGrpSpPr>
          <p:nvPr/>
        </p:nvGrpSpPr>
        <p:grpSpPr bwMode="auto">
          <a:xfrm>
            <a:off x="4040188" y="12198350"/>
            <a:ext cx="5945187" cy="319088"/>
            <a:chOff x="1440" y="168"/>
            <a:chExt cx="9362" cy="502"/>
          </a:xfrm>
        </p:grpSpPr>
        <p:sp>
          <p:nvSpPr>
            <p:cNvPr id="6" name="Rectangle 5"/>
            <p:cNvSpPr>
              <a:spLocks noChangeArrowheads="1"/>
            </p:cNvSpPr>
            <p:nvPr/>
          </p:nvSpPr>
          <p:spPr bwMode="auto">
            <a:xfrm>
              <a:off x="1450"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7" name="AutoShape 36"/>
            <p:cNvSpPr>
              <a:spLocks/>
            </p:cNvSpPr>
            <p:nvPr/>
          </p:nvSpPr>
          <p:spPr bwMode="auto">
            <a:xfrm>
              <a:off x="1440" y="168"/>
              <a:ext cx="1179" cy="502"/>
            </a:xfrm>
            <a:custGeom>
              <a:avLst/>
              <a:gdLst>
                <a:gd name="T0" fmla="+- 0 2619 1440"/>
                <a:gd name="T1" fmla="*/ T0 w 1179"/>
                <a:gd name="T2" fmla="+- 0 660 168"/>
                <a:gd name="T3" fmla="*/ 660 h 502"/>
                <a:gd name="T4" fmla="+- 0 2609 1440"/>
                <a:gd name="T5" fmla="*/ T4 w 1179"/>
                <a:gd name="T6" fmla="+- 0 660 168"/>
                <a:gd name="T7" fmla="*/ 660 h 502"/>
                <a:gd name="T8" fmla="+- 0 2609 1440"/>
                <a:gd name="T9" fmla="*/ T8 w 1179"/>
                <a:gd name="T10" fmla="+- 0 660 168"/>
                <a:gd name="T11" fmla="*/ 660 h 502"/>
                <a:gd name="T12" fmla="+- 0 1450 1440"/>
                <a:gd name="T13" fmla="*/ T12 w 1179"/>
                <a:gd name="T14" fmla="+- 0 660 168"/>
                <a:gd name="T15" fmla="*/ 660 h 502"/>
                <a:gd name="T16" fmla="+- 0 1440 1440"/>
                <a:gd name="T17" fmla="*/ T16 w 1179"/>
                <a:gd name="T18" fmla="+- 0 660 168"/>
                <a:gd name="T19" fmla="*/ 660 h 502"/>
                <a:gd name="T20" fmla="+- 0 1440 1440"/>
                <a:gd name="T21" fmla="*/ T20 w 1179"/>
                <a:gd name="T22" fmla="+- 0 670 168"/>
                <a:gd name="T23" fmla="*/ 670 h 502"/>
                <a:gd name="T24" fmla="+- 0 1450 1440"/>
                <a:gd name="T25" fmla="*/ T24 w 1179"/>
                <a:gd name="T26" fmla="+- 0 670 168"/>
                <a:gd name="T27" fmla="*/ 670 h 502"/>
                <a:gd name="T28" fmla="+- 0 2609 1440"/>
                <a:gd name="T29" fmla="*/ T28 w 1179"/>
                <a:gd name="T30" fmla="+- 0 670 168"/>
                <a:gd name="T31" fmla="*/ 670 h 502"/>
                <a:gd name="T32" fmla="+- 0 2609 1440"/>
                <a:gd name="T33" fmla="*/ T32 w 1179"/>
                <a:gd name="T34" fmla="+- 0 670 168"/>
                <a:gd name="T35" fmla="*/ 670 h 502"/>
                <a:gd name="T36" fmla="+- 0 2619 1440"/>
                <a:gd name="T37" fmla="*/ T36 w 1179"/>
                <a:gd name="T38" fmla="+- 0 670 168"/>
                <a:gd name="T39" fmla="*/ 670 h 502"/>
                <a:gd name="T40" fmla="+- 0 2619 1440"/>
                <a:gd name="T41" fmla="*/ T40 w 1179"/>
                <a:gd name="T42" fmla="+- 0 660 168"/>
                <a:gd name="T43" fmla="*/ 660 h 502"/>
                <a:gd name="T44" fmla="+- 0 2619 1440"/>
                <a:gd name="T45" fmla="*/ T44 w 1179"/>
                <a:gd name="T46" fmla="+- 0 168 168"/>
                <a:gd name="T47" fmla="*/ 168 h 502"/>
                <a:gd name="T48" fmla="+- 0 2609 1440"/>
                <a:gd name="T49" fmla="*/ T48 w 1179"/>
                <a:gd name="T50" fmla="+- 0 168 168"/>
                <a:gd name="T51" fmla="*/ 168 h 502"/>
                <a:gd name="T52" fmla="+- 0 2609 1440"/>
                <a:gd name="T53" fmla="*/ T52 w 1179"/>
                <a:gd name="T54" fmla="+- 0 168 168"/>
                <a:gd name="T55" fmla="*/ 168 h 502"/>
                <a:gd name="T56" fmla="+- 0 1450 1440"/>
                <a:gd name="T57" fmla="*/ T56 w 1179"/>
                <a:gd name="T58" fmla="+- 0 168 168"/>
                <a:gd name="T59" fmla="*/ 168 h 502"/>
                <a:gd name="T60" fmla="+- 0 1440 1440"/>
                <a:gd name="T61" fmla="*/ T60 w 1179"/>
                <a:gd name="T62" fmla="+- 0 168 168"/>
                <a:gd name="T63" fmla="*/ 168 h 502"/>
                <a:gd name="T64" fmla="+- 0 1440 1440"/>
                <a:gd name="T65" fmla="*/ T64 w 1179"/>
                <a:gd name="T66" fmla="+- 0 660 168"/>
                <a:gd name="T67" fmla="*/ 660 h 502"/>
                <a:gd name="T68" fmla="+- 0 1450 1440"/>
                <a:gd name="T69" fmla="*/ T68 w 1179"/>
                <a:gd name="T70" fmla="+- 0 660 168"/>
                <a:gd name="T71" fmla="*/ 660 h 502"/>
                <a:gd name="T72" fmla="+- 0 1450 1440"/>
                <a:gd name="T73" fmla="*/ T72 w 1179"/>
                <a:gd name="T74" fmla="+- 0 178 168"/>
                <a:gd name="T75" fmla="*/ 178 h 502"/>
                <a:gd name="T76" fmla="+- 0 2609 1440"/>
                <a:gd name="T77" fmla="*/ T76 w 1179"/>
                <a:gd name="T78" fmla="+- 0 178 168"/>
                <a:gd name="T79" fmla="*/ 178 h 502"/>
                <a:gd name="T80" fmla="+- 0 2609 1440"/>
                <a:gd name="T81" fmla="*/ T80 w 1179"/>
                <a:gd name="T82" fmla="+- 0 660 168"/>
                <a:gd name="T83" fmla="*/ 660 h 502"/>
                <a:gd name="T84" fmla="+- 0 2619 1440"/>
                <a:gd name="T85" fmla="*/ T84 w 1179"/>
                <a:gd name="T86" fmla="+- 0 660 168"/>
                <a:gd name="T87" fmla="*/ 660 h 502"/>
                <a:gd name="T88" fmla="+- 0 2619 1440"/>
                <a:gd name="T89" fmla="*/ T88 w 1179"/>
                <a:gd name="T90" fmla="+- 0 168 168"/>
                <a:gd name="T91"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Lst>
              <a:rect l="0" t="0" r="r" b="b"/>
              <a:pathLst>
                <a:path w="1179" h="502">
                  <a:moveTo>
                    <a:pt x="1179" y="492"/>
                  </a:moveTo>
                  <a:lnTo>
                    <a:pt x="1169" y="492"/>
                  </a:lnTo>
                  <a:lnTo>
                    <a:pt x="10" y="492"/>
                  </a:lnTo>
                  <a:lnTo>
                    <a:pt x="0" y="492"/>
                  </a:lnTo>
                  <a:lnTo>
                    <a:pt x="0" y="502"/>
                  </a:lnTo>
                  <a:lnTo>
                    <a:pt x="10" y="502"/>
                  </a:lnTo>
                  <a:lnTo>
                    <a:pt x="1169" y="502"/>
                  </a:lnTo>
                  <a:lnTo>
                    <a:pt x="1179" y="502"/>
                  </a:lnTo>
                  <a:lnTo>
                    <a:pt x="1179" y="492"/>
                  </a:lnTo>
                  <a:close/>
                  <a:moveTo>
                    <a:pt x="1179" y="0"/>
                  </a:moveTo>
                  <a:lnTo>
                    <a:pt x="1169" y="0"/>
                  </a:lnTo>
                  <a:lnTo>
                    <a:pt x="10" y="0"/>
                  </a:lnTo>
                  <a:lnTo>
                    <a:pt x="0" y="0"/>
                  </a:lnTo>
                  <a:lnTo>
                    <a:pt x="0" y="492"/>
                  </a:lnTo>
                  <a:lnTo>
                    <a:pt x="10" y="492"/>
                  </a:lnTo>
                  <a:lnTo>
                    <a:pt x="10" y="10"/>
                  </a:lnTo>
                  <a:lnTo>
                    <a:pt x="1169" y="10"/>
                  </a:lnTo>
                  <a:lnTo>
                    <a:pt x="1169" y="492"/>
                  </a:lnTo>
                  <a:lnTo>
                    <a:pt x="1179" y="492"/>
                  </a:lnTo>
                  <a:lnTo>
                    <a:pt x="11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9633"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9" name="AutoShape 34"/>
            <p:cNvSpPr>
              <a:spLocks/>
            </p:cNvSpPr>
            <p:nvPr/>
          </p:nvSpPr>
          <p:spPr bwMode="auto">
            <a:xfrm>
              <a:off x="2618" y="168"/>
              <a:ext cx="8184" cy="502"/>
            </a:xfrm>
            <a:custGeom>
              <a:avLst/>
              <a:gdLst>
                <a:gd name="T0" fmla="+- 0 9623 2619"/>
                <a:gd name="T1" fmla="*/ T0 w 8184"/>
                <a:gd name="T2" fmla="+- 0 660 168"/>
                <a:gd name="T3" fmla="*/ 660 h 502"/>
                <a:gd name="T4" fmla="+- 0 2619 2619"/>
                <a:gd name="T5" fmla="*/ T4 w 8184"/>
                <a:gd name="T6" fmla="+- 0 660 168"/>
                <a:gd name="T7" fmla="*/ 660 h 502"/>
                <a:gd name="T8" fmla="+- 0 2619 2619"/>
                <a:gd name="T9" fmla="*/ T8 w 8184"/>
                <a:gd name="T10" fmla="+- 0 670 168"/>
                <a:gd name="T11" fmla="*/ 670 h 502"/>
                <a:gd name="T12" fmla="+- 0 9623 2619"/>
                <a:gd name="T13" fmla="*/ T12 w 8184"/>
                <a:gd name="T14" fmla="+- 0 670 168"/>
                <a:gd name="T15" fmla="*/ 670 h 502"/>
                <a:gd name="T16" fmla="+- 0 9623 2619"/>
                <a:gd name="T17" fmla="*/ T16 w 8184"/>
                <a:gd name="T18" fmla="+- 0 660 168"/>
                <a:gd name="T19" fmla="*/ 660 h 502"/>
                <a:gd name="T20" fmla="+- 0 10802 2619"/>
                <a:gd name="T21" fmla="*/ T20 w 8184"/>
                <a:gd name="T22" fmla="+- 0 660 168"/>
                <a:gd name="T23" fmla="*/ 660 h 502"/>
                <a:gd name="T24" fmla="+- 0 10792 2619"/>
                <a:gd name="T25" fmla="*/ T24 w 8184"/>
                <a:gd name="T26" fmla="+- 0 660 168"/>
                <a:gd name="T27" fmla="*/ 660 h 502"/>
                <a:gd name="T28" fmla="+- 0 9633 2619"/>
                <a:gd name="T29" fmla="*/ T28 w 8184"/>
                <a:gd name="T30" fmla="+- 0 660 168"/>
                <a:gd name="T31" fmla="*/ 660 h 502"/>
                <a:gd name="T32" fmla="+- 0 9624 2619"/>
                <a:gd name="T33" fmla="*/ T32 w 8184"/>
                <a:gd name="T34" fmla="+- 0 660 168"/>
                <a:gd name="T35" fmla="*/ 660 h 502"/>
                <a:gd name="T36" fmla="+- 0 9624 2619"/>
                <a:gd name="T37" fmla="*/ T36 w 8184"/>
                <a:gd name="T38" fmla="+- 0 670 168"/>
                <a:gd name="T39" fmla="*/ 670 h 502"/>
                <a:gd name="T40" fmla="+- 0 9633 2619"/>
                <a:gd name="T41" fmla="*/ T40 w 8184"/>
                <a:gd name="T42" fmla="+- 0 670 168"/>
                <a:gd name="T43" fmla="*/ 670 h 502"/>
                <a:gd name="T44" fmla="+- 0 10792 2619"/>
                <a:gd name="T45" fmla="*/ T44 w 8184"/>
                <a:gd name="T46" fmla="+- 0 670 168"/>
                <a:gd name="T47" fmla="*/ 670 h 502"/>
                <a:gd name="T48" fmla="+- 0 10802 2619"/>
                <a:gd name="T49" fmla="*/ T48 w 8184"/>
                <a:gd name="T50" fmla="+- 0 670 168"/>
                <a:gd name="T51" fmla="*/ 670 h 502"/>
                <a:gd name="T52" fmla="+- 0 10802 2619"/>
                <a:gd name="T53" fmla="*/ T52 w 8184"/>
                <a:gd name="T54" fmla="+- 0 660 168"/>
                <a:gd name="T55" fmla="*/ 660 h 502"/>
                <a:gd name="T56" fmla="+- 0 10802 2619"/>
                <a:gd name="T57" fmla="*/ T56 w 8184"/>
                <a:gd name="T58" fmla="+- 0 168 168"/>
                <a:gd name="T59" fmla="*/ 168 h 502"/>
                <a:gd name="T60" fmla="+- 0 10792 2619"/>
                <a:gd name="T61" fmla="*/ T60 w 8184"/>
                <a:gd name="T62" fmla="+- 0 168 168"/>
                <a:gd name="T63" fmla="*/ 168 h 502"/>
                <a:gd name="T64" fmla="+- 0 10792 2619"/>
                <a:gd name="T65" fmla="*/ T64 w 8184"/>
                <a:gd name="T66" fmla="+- 0 168 168"/>
                <a:gd name="T67" fmla="*/ 168 h 502"/>
                <a:gd name="T68" fmla="+- 0 9633 2619"/>
                <a:gd name="T69" fmla="*/ T68 w 8184"/>
                <a:gd name="T70" fmla="+- 0 168 168"/>
                <a:gd name="T71" fmla="*/ 168 h 502"/>
                <a:gd name="T72" fmla="+- 0 9624 2619"/>
                <a:gd name="T73" fmla="*/ T72 w 8184"/>
                <a:gd name="T74" fmla="+- 0 168 168"/>
                <a:gd name="T75" fmla="*/ 168 h 502"/>
                <a:gd name="T76" fmla="+- 0 9624 2619"/>
                <a:gd name="T77" fmla="*/ T76 w 8184"/>
                <a:gd name="T78" fmla="+- 0 660 168"/>
                <a:gd name="T79" fmla="*/ 660 h 502"/>
                <a:gd name="T80" fmla="+- 0 9633 2619"/>
                <a:gd name="T81" fmla="*/ T80 w 8184"/>
                <a:gd name="T82" fmla="+- 0 660 168"/>
                <a:gd name="T83" fmla="*/ 660 h 502"/>
                <a:gd name="T84" fmla="+- 0 9633 2619"/>
                <a:gd name="T85" fmla="*/ T84 w 8184"/>
                <a:gd name="T86" fmla="+- 0 178 168"/>
                <a:gd name="T87" fmla="*/ 178 h 502"/>
                <a:gd name="T88" fmla="+- 0 10792 2619"/>
                <a:gd name="T89" fmla="*/ T88 w 8184"/>
                <a:gd name="T90" fmla="+- 0 178 168"/>
                <a:gd name="T91" fmla="*/ 178 h 502"/>
                <a:gd name="T92" fmla="+- 0 10792 2619"/>
                <a:gd name="T93" fmla="*/ T92 w 8184"/>
                <a:gd name="T94" fmla="+- 0 660 168"/>
                <a:gd name="T95" fmla="*/ 660 h 502"/>
                <a:gd name="T96" fmla="+- 0 10802 2619"/>
                <a:gd name="T97" fmla="*/ T96 w 8184"/>
                <a:gd name="T98" fmla="+- 0 660 168"/>
                <a:gd name="T99" fmla="*/ 660 h 502"/>
                <a:gd name="T100" fmla="+- 0 10802 2619"/>
                <a:gd name="T101" fmla="*/ T100 w 8184"/>
                <a:gd name="T102" fmla="+- 0 168 168"/>
                <a:gd name="T103"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Lst>
              <a:rect l="0" t="0" r="r" b="b"/>
              <a:pathLst>
                <a:path w="8184" h="502">
                  <a:moveTo>
                    <a:pt x="7004" y="492"/>
                  </a:moveTo>
                  <a:lnTo>
                    <a:pt x="0" y="492"/>
                  </a:lnTo>
                  <a:lnTo>
                    <a:pt x="0" y="502"/>
                  </a:lnTo>
                  <a:lnTo>
                    <a:pt x="7004" y="502"/>
                  </a:lnTo>
                  <a:lnTo>
                    <a:pt x="7004" y="492"/>
                  </a:lnTo>
                  <a:close/>
                  <a:moveTo>
                    <a:pt x="8183" y="492"/>
                  </a:moveTo>
                  <a:lnTo>
                    <a:pt x="8173" y="492"/>
                  </a:lnTo>
                  <a:lnTo>
                    <a:pt x="7014" y="492"/>
                  </a:lnTo>
                  <a:lnTo>
                    <a:pt x="7005" y="492"/>
                  </a:lnTo>
                  <a:lnTo>
                    <a:pt x="7005" y="502"/>
                  </a:lnTo>
                  <a:lnTo>
                    <a:pt x="7014" y="502"/>
                  </a:lnTo>
                  <a:lnTo>
                    <a:pt x="8173" y="502"/>
                  </a:lnTo>
                  <a:lnTo>
                    <a:pt x="8183" y="502"/>
                  </a:lnTo>
                  <a:lnTo>
                    <a:pt x="8183" y="492"/>
                  </a:lnTo>
                  <a:close/>
                  <a:moveTo>
                    <a:pt x="8183" y="0"/>
                  </a:moveTo>
                  <a:lnTo>
                    <a:pt x="8173" y="0"/>
                  </a:lnTo>
                  <a:lnTo>
                    <a:pt x="7014" y="0"/>
                  </a:lnTo>
                  <a:lnTo>
                    <a:pt x="7005" y="0"/>
                  </a:lnTo>
                  <a:lnTo>
                    <a:pt x="7005" y="492"/>
                  </a:lnTo>
                  <a:lnTo>
                    <a:pt x="7014" y="492"/>
                  </a:lnTo>
                  <a:lnTo>
                    <a:pt x="7014" y="10"/>
                  </a:lnTo>
                  <a:lnTo>
                    <a:pt x="8173" y="10"/>
                  </a:lnTo>
                  <a:lnTo>
                    <a:pt x="8173" y="492"/>
                  </a:lnTo>
                  <a:lnTo>
                    <a:pt x="8183" y="492"/>
                  </a:lnTo>
                  <a:lnTo>
                    <a:pt x="8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1" name="Rectangle 8"/>
          <p:cNvSpPr>
            <a:spLocks noChangeArrowheads="1"/>
          </p:cNvSpPr>
          <p:nvPr/>
        </p:nvSpPr>
        <p:spPr bwMode="auto">
          <a:xfrm>
            <a:off x="3125788" y="4151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Bảng mẫu:</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9"/>
          <p:cNvSpPr>
            <a:spLocks noChangeArrowheads="1"/>
          </p:cNvSpPr>
          <p:nvPr/>
        </p:nvSpPr>
        <p:spPr bwMode="auto">
          <a:xfrm>
            <a:off x="489858" y="2737611"/>
            <a:ext cx="115938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1300" algn="l"/>
              </a:tabLst>
              <a:defRPr>
                <a:solidFill>
                  <a:schemeClr val="tx1"/>
                </a:solidFill>
                <a:latin typeface="Arial" panose="020B0604020202020204" pitchFamily="34" charset="0"/>
              </a:defRPr>
            </a:lvl1pPr>
            <a:lvl2pPr eaLnBrk="0" fontAlgn="base" hangingPunct="0">
              <a:spcBef>
                <a:spcPct val="0"/>
              </a:spcBef>
              <a:spcAft>
                <a:spcPct val="0"/>
              </a:spcAft>
              <a:tabLst>
                <a:tab pos="241300" algn="l"/>
              </a:tabLst>
              <a:defRPr>
                <a:solidFill>
                  <a:schemeClr val="tx1"/>
                </a:solidFill>
                <a:latin typeface="Arial" panose="020B0604020202020204" pitchFamily="34" charset="0"/>
              </a:defRPr>
            </a:lvl2pPr>
            <a:lvl3pPr eaLnBrk="0" fontAlgn="base" hangingPunct="0">
              <a:spcBef>
                <a:spcPct val="0"/>
              </a:spcBef>
              <a:spcAft>
                <a:spcPct val="0"/>
              </a:spcAft>
              <a:tabLst>
                <a:tab pos="241300" algn="l"/>
              </a:tabLst>
              <a:defRPr>
                <a:solidFill>
                  <a:schemeClr val="tx1"/>
                </a:solidFill>
                <a:latin typeface="Arial" panose="020B0604020202020204" pitchFamily="34" charset="0"/>
              </a:defRPr>
            </a:lvl3pPr>
            <a:lvl4pPr eaLnBrk="0" fontAlgn="base" hangingPunct="0">
              <a:spcBef>
                <a:spcPct val="0"/>
              </a:spcBef>
              <a:spcAft>
                <a:spcPct val="0"/>
              </a:spcAft>
              <a:tabLst>
                <a:tab pos="241300" algn="l"/>
              </a:tabLst>
              <a:defRPr>
                <a:solidFill>
                  <a:schemeClr val="tx1"/>
                </a:solidFill>
                <a:latin typeface="Arial" panose="020B0604020202020204" pitchFamily="34" charset="0"/>
              </a:defRPr>
            </a:lvl4pPr>
            <a:lvl5pPr eaLnBrk="0" fontAlgn="base" hangingPunct="0">
              <a:spcBef>
                <a:spcPct val="0"/>
              </a:spcBef>
              <a:spcAft>
                <a:spcPct val="0"/>
              </a:spcAft>
              <a:tabLst>
                <a:tab pos="241300" algn="l"/>
              </a:tabLst>
              <a:defRPr>
                <a:solidFill>
                  <a:schemeClr val="tx1"/>
                </a:solidFill>
                <a:latin typeface="Arial" panose="020B0604020202020204" pitchFamily="34" charset="0"/>
              </a:defRPr>
            </a:lvl5pPr>
            <a:lvl6pPr eaLnBrk="0" fontAlgn="base" hangingPunct="0">
              <a:spcBef>
                <a:spcPct val="0"/>
              </a:spcBef>
              <a:spcAft>
                <a:spcPct val="0"/>
              </a:spcAft>
              <a:tabLst>
                <a:tab pos="241300" algn="l"/>
              </a:tabLst>
              <a:defRPr>
                <a:solidFill>
                  <a:schemeClr val="tx1"/>
                </a:solidFill>
                <a:latin typeface="Arial" panose="020B0604020202020204" pitchFamily="34" charset="0"/>
              </a:defRPr>
            </a:lvl6pPr>
            <a:lvl7pPr eaLnBrk="0" fontAlgn="base" hangingPunct="0">
              <a:spcBef>
                <a:spcPct val="0"/>
              </a:spcBef>
              <a:spcAft>
                <a:spcPct val="0"/>
              </a:spcAft>
              <a:tabLst>
                <a:tab pos="241300" algn="l"/>
              </a:tabLst>
              <a:defRPr>
                <a:solidFill>
                  <a:schemeClr val="tx1"/>
                </a:solidFill>
                <a:latin typeface="Arial" panose="020B0604020202020204" pitchFamily="34" charset="0"/>
              </a:defRPr>
            </a:lvl7pPr>
            <a:lvl8pPr eaLnBrk="0" fontAlgn="base" hangingPunct="0">
              <a:spcBef>
                <a:spcPct val="0"/>
              </a:spcBef>
              <a:spcAft>
                <a:spcPct val="0"/>
              </a:spcAft>
              <a:tabLst>
                <a:tab pos="241300" algn="l"/>
              </a:tabLst>
              <a:defRPr>
                <a:solidFill>
                  <a:schemeClr val="tx1"/>
                </a:solidFill>
                <a:latin typeface="Arial" panose="020B0604020202020204" pitchFamily="34" charset="0"/>
              </a:defRPr>
            </a:lvl8pPr>
            <a:lvl9pPr eaLnBrk="0" fontAlgn="base" hangingPunct="0">
              <a:spcBef>
                <a:spcPct val="0"/>
              </a:spcBef>
              <a:spcAft>
                <a:spcPct val="0"/>
              </a:spcAft>
              <a:tabLst>
                <a:tab pos="2413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45427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40468"/>
          </a:xfrm>
        </p:spPr>
        <p:txBody>
          <a:bodyPr>
            <a:noAutofit/>
          </a:bodyPr>
          <a:lstStyle/>
          <a:p>
            <a:pPr lvl="0" eaLnBrk="0" fontAlgn="base" hangingPunct="0">
              <a:lnSpc>
                <a:spcPct val="100000"/>
              </a:lnSpc>
              <a:spcAft>
                <a:spcPct val="0"/>
              </a:spcAft>
              <a:tabLst>
                <a:tab pos="241300" algn="l"/>
              </a:tabLst>
            </a:pPr>
            <a:r>
              <a:rPr lang="en-US" altLang="en-US" sz="2400" dirty="0" smtClean="0">
                <a:latin typeface="Arial" panose="020B0604020202020204" pitchFamily="34" charset="0"/>
              </a:rPr>
              <a:t>*</a:t>
            </a:r>
            <a:r>
              <a:rPr lang="vi-VN" altLang="en-US" sz="2400" i="1" dirty="0" smtClean="0">
                <a:latin typeface="Arial" panose="020B0604020202020204" pitchFamily="34" charset="0"/>
                <a:ea typeface="Times New Roman" panose="02020603050405020304" pitchFamily="18" charset="0"/>
              </a:rPr>
              <a:t>Thảo </a:t>
            </a:r>
            <a:r>
              <a:rPr lang="vi-VN" altLang="en-US" sz="2400" i="1" dirty="0">
                <a:latin typeface="Arial" panose="020B0604020202020204" pitchFamily="34" charset="0"/>
                <a:ea typeface="Times New Roman" panose="02020603050405020304" pitchFamily="18" charset="0"/>
              </a:rPr>
              <a:t>luận nhóm và nhận xét về các đặc điểm của bảng sau khi đã sắp xếp:</a:t>
            </a:r>
            <a:r>
              <a:rPr lang="en-US" altLang="en-US" sz="2400" dirty="0">
                <a:latin typeface="Arial" panose="020B0604020202020204" pitchFamily="34" charset="0"/>
              </a:rPr>
              <a:t/>
            </a:r>
            <a:br>
              <a:rPr lang="en-US" altLang="en-US" sz="2400" dirty="0">
                <a:latin typeface="Arial" panose="020B0604020202020204" pitchFamily="34" charset="0"/>
              </a:rPr>
            </a:br>
            <a:r>
              <a:rPr lang="vi-VN" altLang="en-US" sz="2400" dirty="0">
                <a:latin typeface="Arial" panose="020B0604020202020204" pitchFamily="34" charset="0"/>
                <a:ea typeface="Times New Roman" panose="02020603050405020304" pitchFamily="18" charset="0"/>
              </a:rPr>
              <a:t>Sự thay đổi số electron ở lớp ngoài cùng của nguyên tử các nguyên tố trong một hàng khi đi từ trái sang phải.</a:t>
            </a:r>
            <a:r>
              <a:rPr lang="en-US" altLang="en-US" sz="2400" dirty="0">
                <a:latin typeface="Arial" panose="020B0604020202020204" pitchFamily="34" charset="0"/>
              </a:rPr>
              <a:t/>
            </a:r>
            <a:br>
              <a:rPr lang="en-US" altLang="en-US" sz="2400" dirty="0">
                <a:latin typeface="Arial" panose="020B0604020202020204" pitchFamily="34" charset="0"/>
              </a:rPr>
            </a:br>
            <a:r>
              <a:rPr lang="vi-VN" altLang="en-US" sz="2400" dirty="0">
                <a:latin typeface="Arial" panose="020B0604020202020204" pitchFamily="34" charset="0"/>
                <a:ea typeface="Times New Roman" panose="02020603050405020304" pitchFamily="18" charset="0"/>
              </a:rPr>
              <a:t>Số electron ở lớp ngoài cùng của nguyên tử các nguyên tố trong cùng một cột</a:t>
            </a:r>
            <a:endParaRPr lang="en-US" sz="2400" dirty="0"/>
          </a:p>
        </p:txBody>
      </p:sp>
      <p:graphicFrame>
        <p:nvGraphicFramePr>
          <p:cNvPr id="4" name="Content Placeholder 3"/>
          <p:cNvGraphicFramePr>
            <a:graphicFrameLocks noGrp="1"/>
          </p:cNvGraphicFramePr>
          <p:nvPr>
            <p:ph idx="1"/>
            <p:extLst/>
          </p:nvPr>
        </p:nvGraphicFramePr>
        <p:xfrm>
          <a:off x="138794" y="4245996"/>
          <a:ext cx="11859721" cy="2401293"/>
        </p:xfrm>
        <a:graphic>
          <a:graphicData uri="http://schemas.openxmlformats.org/drawingml/2006/table">
            <a:tbl>
              <a:tblPr firstRow="1" firstCol="1" lastRow="1" lastCol="1" bandRow="1" bandCol="1">
                <a:tableStyleId>{5C22544A-7EE6-4342-B048-85BDC9FD1C3A}</a:tableStyleId>
              </a:tblPr>
              <a:tblGrid>
                <a:gridCol w="1482148">
                  <a:extLst>
                    <a:ext uri="{9D8B030D-6E8A-4147-A177-3AD203B41FA5}">
                      <a16:colId xmlns:a16="http://schemas.microsoft.com/office/drawing/2014/main" val="1888390554"/>
                    </a:ext>
                  </a:extLst>
                </a:gridCol>
                <a:gridCol w="1479612">
                  <a:extLst>
                    <a:ext uri="{9D8B030D-6E8A-4147-A177-3AD203B41FA5}">
                      <a16:colId xmlns:a16="http://schemas.microsoft.com/office/drawing/2014/main" val="1827778692"/>
                    </a:ext>
                  </a:extLst>
                </a:gridCol>
                <a:gridCol w="1485952">
                  <a:extLst>
                    <a:ext uri="{9D8B030D-6E8A-4147-A177-3AD203B41FA5}">
                      <a16:colId xmlns:a16="http://schemas.microsoft.com/office/drawing/2014/main" val="3917061558"/>
                    </a:ext>
                  </a:extLst>
                </a:gridCol>
                <a:gridCol w="1482148">
                  <a:extLst>
                    <a:ext uri="{9D8B030D-6E8A-4147-A177-3AD203B41FA5}">
                      <a16:colId xmlns:a16="http://schemas.microsoft.com/office/drawing/2014/main" val="2549711493"/>
                    </a:ext>
                  </a:extLst>
                </a:gridCol>
                <a:gridCol w="1482148">
                  <a:extLst>
                    <a:ext uri="{9D8B030D-6E8A-4147-A177-3AD203B41FA5}">
                      <a16:colId xmlns:a16="http://schemas.microsoft.com/office/drawing/2014/main" val="50361528"/>
                    </a:ext>
                  </a:extLst>
                </a:gridCol>
                <a:gridCol w="1482148">
                  <a:extLst>
                    <a:ext uri="{9D8B030D-6E8A-4147-A177-3AD203B41FA5}">
                      <a16:colId xmlns:a16="http://schemas.microsoft.com/office/drawing/2014/main" val="209642389"/>
                    </a:ext>
                  </a:extLst>
                </a:gridCol>
                <a:gridCol w="1483417">
                  <a:extLst>
                    <a:ext uri="{9D8B030D-6E8A-4147-A177-3AD203B41FA5}">
                      <a16:colId xmlns:a16="http://schemas.microsoft.com/office/drawing/2014/main" val="1524932844"/>
                    </a:ext>
                  </a:extLst>
                </a:gridCol>
                <a:gridCol w="1482148">
                  <a:extLst>
                    <a:ext uri="{9D8B030D-6E8A-4147-A177-3AD203B41FA5}">
                      <a16:colId xmlns:a16="http://schemas.microsoft.com/office/drawing/2014/main" val="2244411880"/>
                    </a:ext>
                  </a:extLst>
                </a:gridCol>
              </a:tblGrid>
              <a:tr h="1198160">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4055289722"/>
                  </a:ext>
                </a:extLst>
              </a:tr>
              <a:tr h="1203133">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dirty="0">
                          <a:effectLst/>
                        </a:rPr>
                        <a:t> </a:t>
                      </a:r>
                      <a:endParaRPr lang="en-US" sz="11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046296933"/>
                  </a:ext>
                </a:extLst>
              </a:tr>
            </a:tbl>
          </a:graphicData>
        </a:graphic>
      </p:graphicFrame>
      <p:grpSp>
        <p:nvGrpSpPr>
          <p:cNvPr id="5" name="Group 4"/>
          <p:cNvGrpSpPr>
            <a:grpSpLocks/>
          </p:cNvGrpSpPr>
          <p:nvPr/>
        </p:nvGrpSpPr>
        <p:grpSpPr bwMode="auto">
          <a:xfrm>
            <a:off x="4040188" y="12198350"/>
            <a:ext cx="5945187" cy="319088"/>
            <a:chOff x="1440" y="168"/>
            <a:chExt cx="9362" cy="502"/>
          </a:xfrm>
        </p:grpSpPr>
        <p:sp>
          <p:nvSpPr>
            <p:cNvPr id="6" name="Rectangle 5"/>
            <p:cNvSpPr>
              <a:spLocks noChangeArrowheads="1"/>
            </p:cNvSpPr>
            <p:nvPr/>
          </p:nvSpPr>
          <p:spPr bwMode="auto">
            <a:xfrm>
              <a:off x="1450"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7" name="AutoShape 36"/>
            <p:cNvSpPr>
              <a:spLocks/>
            </p:cNvSpPr>
            <p:nvPr/>
          </p:nvSpPr>
          <p:spPr bwMode="auto">
            <a:xfrm>
              <a:off x="1440" y="168"/>
              <a:ext cx="1179" cy="502"/>
            </a:xfrm>
            <a:custGeom>
              <a:avLst/>
              <a:gdLst>
                <a:gd name="T0" fmla="+- 0 2619 1440"/>
                <a:gd name="T1" fmla="*/ T0 w 1179"/>
                <a:gd name="T2" fmla="+- 0 660 168"/>
                <a:gd name="T3" fmla="*/ 660 h 502"/>
                <a:gd name="T4" fmla="+- 0 2609 1440"/>
                <a:gd name="T5" fmla="*/ T4 w 1179"/>
                <a:gd name="T6" fmla="+- 0 660 168"/>
                <a:gd name="T7" fmla="*/ 660 h 502"/>
                <a:gd name="T8" fmla="+- 0 2609 1440"/>
                <a:gd name="T9" fmla="*/ T8 w 1179"/>
                <a:gd name="T10" fmla="+- 0 660 168"/>
                <a:gd name="T11" fmla="*/ 660 h 502"/>
                <a:gd name="T12" fmla="+- 0 1450 1440"/>
                <a:gd name="T13" fmla="*/ T12 w 1179"/>
                <a:gd name="T14" fmla="+- 0 660 168"/>
                <a:gd name="T15" fmla="*/ 660 h 502"/>
                <a:gd name="T16" fmla="+- 0 1440 1440"/>
                <a:gd name="T17" fmla="*/ T16 w 1179"/>
                <a:gd name="T18" fmla="+- 0 660 168"/>
                <a:gd name="T19" fmla="*/ 660 h 502"/>
                <a:gd name="T20" fmla="+- 0 1440 1440"/>
                <a:gd name="T21" fmla="*/ T20 w 1179"/>
                <a:gd name="T22" fmla="+- 0 670 168"/>
                <a:gd name="T23" fmla="*/ 670 h 502"/>
                <a:gd name="T24" fmla="+- 0 1450 1440"/>
                <a:gd name="T25" fmla="*/ T24 w 1179"/>
                <a:gd name="T26" fmla="+- 0 670 168"/>
                <a:gd name="T27" fmla="*/ 670 h 502"/>
                <a:gd name="T28" fmla="+- 0 2609 1440"/>
                <a:gd name="T29" fmla="*/ T28 w 1179"/>
                <a:gd name="T30" fmla="+- 0 670 168"/>
                <a:gd name="T31" fmla="*/ 670 h 502"/>
                <a:gd name="T32" fmla="+- 0 2609 1440"/>
                <a:gd name="T33" fmla="*/ T32 w 1179"/>
                <a:gd name="T34" fmla="+- 0 670 168"/>
                <a:gd name="T35" fmla="*/ 670 h 502"/>
                <a:gd name="T36" fmla="+- 0 2619 1440"/>
                <a:gd name="T37" fmla="*/ T36 w 1179"/>
                <a:gd name="T38" fmla="+- 0 670 168"/>
                <a:gd name="T39" fmla="*/ 670 h 502"/>
                <a:gd name="T40" fmla="+- 0 2619 1440"/>
                <a:gd name="T41" fmla="*/ T40 w 1179"/>
                <a:gd name="T42" fmla="+- 0 660 168"/>
                <a:gd name="T43" fmla="*/ 660 h 502"/>
                <a:gd name="T44" fmla="+- 0 2619 1440"/>
                <a:gd name="T45" fmla="*/ T44 w 1179"/>
                <a:gd name="T46" fmla="+- 0 168 168"/>
                <a:gd name="T47" fmla="*/ 168 h 502"/>
                <a:gd name="T48" fmla="+- 0 2609 1440"/>
                <a:gd name="T49" fmla="*/ T48 w 1179"/>
                <a:gd name="T50" fmla="+- 0 168 168"/>
                <a:gd name="T51" fmla="*/ 168 h 502"/>
                <a:gd name="T52" fmla="+- 0 2609 1440"/>
                <a:gd name="T53" fmla="*/ T52 w 1179"/>
                <a:gd name="T54" fmla="+- 0 168 168"/>
                <a:gd name="T55" fmla="*/ 168 h 502"/>
                <a:gd name="T56" fmla="+- 0 1450 1440"/>
                <a:gd name="T57" fmla="*/ T56 w 1179"/>
                <a:gd name="T58" fmla="+- 0 168 168"/>
                <a:gd name="T59" fmla="*/ 168 h 502"/>
                <a:gd name="T60" fmla="+- 0 1440 1440"/>
                <a:gd name="T61" fmla="*/ T60 w 1179"/>
                <a:gd name="T62" fmla="+- 0 168 168"/>
                <a:gd name="T63" fmla="*/ 168 h 502"/>
                <a:gd name="T64" fmla="+- 0 1440 1440"/>
                <a:gd name="T65" fmla="*/ T64 w 1179"/>
                <a:gd name="T66" fmla="+- 0 660 168"/>
                <a:gd name="T67" fmla="*/ 660 h 502"/>
                <a:gd name="T68" fmla="+- 0 1450 1440"/>
                <a:gd name="T69" fmla="*/ T68 w 1179"/>
                <a:gd name="T70" fmla="+- 0 660 168"/>
                <a:gd name="T71" fmla="*/ 660 h 502"/>
                <a:gd name="T72" fmla="+- 0 1450 1440"/>
                <a:gd name="T73" fmla="*/ T72 w 1179"/>
                <a:gd name="T74" fmla="+- 0 178 168"/>
                <a:gd name="T75" fmla="*/ 178 h 502"/>
                <a:gd name="T76" fmla="+- 0 2609 1440"/>
                <a:gd name="T77" fmla="*/ T76 w 1179"/>
                <a:gd name="T78" fmla="+- 0 178 168"/>
                <a:gd name="T79" fmla="*/ 178 h 502"/>
                <a:gd name="T80" fmla="+- 0 2609 1440"/>
                <a:gd name="T81" fmla="*/ T80 w 1179"/>
                <a:gd name="T82" fmla="+- 0 660 168"/>
                <a:gd name="T83" fmla="*/ 660 h 502"/>
                <a:gd name="T84" fmla="+- 0 2619 1440"/>
                <a:gd name="T85" fmla="*/ T84 w 1179"/>
                <a:gd name="T86" fmla="+- 0 660 168"/>
                <a:gd name="T87" fmla="*/ 660 h 502"/>
                <a:gd name="T88" fmla="+- 0 2619 1440"/>
                <a:gd name="T89" fmla="*/ T88 w 1179"/>
                <a:gd name="T90" fmla="+- 0 168 168"/>
                <a:gd name="T91"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Lst>
              <a:rect l="0" t="0" r="r" b="b"/>
              <a:pathLst>
                <a:path w="1179" h="502">
                  <a:moveTo>
                    <a:pt x="1179" y="492"/>
                  </a:moveTo>
                  <a:lnTo>
                    <a:pt x="1169" y="492"/>
                  </a:lnTo>
                  <a:lnTo>
                    <a:pt x="10" y="492"/>
                  </a:lnTo>
                  <a:lnTo>
                    <a:pt x="0" y="492"/>
                  </a:lnTo>
                  <a:lnTo>
                    <a:pt x="0" y="502"/>
                  </a:lnTo>
                  <a:lnTo>
                    <a:pt x="10" y="502"/>
                  </a:lnTo>
                  <a:lnTo>
                    <a:pt x="1169" y="502"/>
                  </a:lnTo>
                  <a:lnTo>
                    <a:pt x="1179" y="502"/>
                  </a:lnTo>
                  <a:lnTo>
                    <a:pt x="1179" y="492"/>
                  </a:lnTo>
                  <a:close/>
                  <a:moveTo>
                    <a:pt x="1179" y="0"/>
                  </a:moveTo>
                  <a:lnTo>
                    <a:pt x="1169" y="0"/>
                  </a:lnTo>
                  <a:lnTo>
                    <a:pt x="10" y="0"/>
                  </a:lnTo>
                  <a:lnTo>
                    <a:pt x="0" y="0"/>
                  </a:lnTo>
                  <a:lnTo>
                    <a:pt x="0" y="492"/>
                  </a:lnTo>
                  <a:lnTo>
                    <a:pt x="10" y="492"/>
                  </a:lnTo>
                  <a:lnTo>
                    <a:pt x="10" y="10"/>
                  </a:lnTo>
                  <a:lnTo>
                    <a:pt x="1169" y="10"/>
                  </a:lnTo>
                  <a:lnTo>
                    <a:pt x="1169" y="492"/>
                  </a:lnTo>
                  <a:lnTo>
                    <a:pt x="1179" y="492"/>
                  </a:lnTo>
                  <a:lnTo>
                    <a:pt x="11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9633"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9" name="AutoShape 34"/>
            <p:cNvSpPr>
              <a:spLocks/>
            </p:cNvSpPr>
            <p:nvPr/>
          </p:nvSpPr>
          <p:spPr bwMode="auto">
            <a:xfrm>
              <a:off x="2618" y="168"/>
              <a:ext cx="8184" cy="502"/>
            </a:xfrm>
            <a:custGeom>
              <a:avLst/>
              <a:gdLst>
                <a:gd name="T0" fmla="+- 0 9623 2619"/>
                <a:gd name="T1" fmla="*/ T0 w 8184"/>
                <a:gd name="T2" fmla="+- 0 660 168"/>
                <a:gd name="T3" fmla="*/ 660 h 502"/>
                <a:gd name="T4" fmla="+- 0 2619 2619"/>
                <a:gd name="T5" fmla="*/ T4 w 8184"/>
                <a:gd name="T6" fmla="+- 0 660 168"/>
                <a:gd name="T7" fmla="*/ 660 h 502"/>
                <a:gd name="T8" fmla="+- 0 2619 2619"/>
                <a:gd name="T9" fmla="*/ T8 w 8184"/>
                <a:gd name="T10" fmla="+- 0 670 168"/>
                <a:gd name="T11" fmla="*/ 670 h 502"/>
                <a:gd name="T12" fmla="+- 0 9623 2619"/>
                <a:gd name="T13" fmla="*/ T12 w 8184"/>
                <a:gd name="T14" fmla="+- 0 670 168"/>
                <a:gd name="T15" fmla="*/ 670 h 502"/>
                <a:gd name="T16" fmla="+- 0 9623 2619"/>
                <a:gd name="T17" fmla="*/ T16 w 8184"/>
                <a:gd name="T18" fmla="+- 0 660 168"/>
                <a:gd name="T19" fmla="*/ 660 h 502"/>
                <a:gd name="T20" fmla="+- 0 10802 2619"/>
                <a:gd name="T21" fmla="*/ T20 w 8184"/>
                <a:gd name="T22" fmla="+- 0 660 168"/>
                <a:gd name="T23" fmla="*/ 660 h 502"/>
                <a:gd name="T24" fmla="+- 0 10792 2619"/>
                <a:gd name="T25" fmla="*/ T24 w 8184"/>
                <a:gd name="T26" fmla="+- 0 660 168"/>
                <a:gd name="T27" fmla="*/ 660 h 502"/>
                <a:gd name="T28" fmla="+- 0 9633 2619"/>
                <a:gd name="T29" fmla="*/ T28 w 8184"/>
                <a:gd name="T30" fmla="+- 0 660 168"/>
                <a:gd name="T31" fmla="*/ 660 h 502"/>
                <a:gd name="T32" fmla="+- 0 9624 2619"/>
                <a:gd name="T33" fmla="*/ T32 w 8184"/>
                <a:gd name="T34" fmla="+- 0 660 168"/>
                <a:gd name="T35" fmla="*/ 660 h 502"/>
                <a:gd name="T36" fmla="+- 0 9624 2619"/>
                <a:gd name="T37" fmla="*/ T36 w 8184"/>
                <a:gd name="T38" fmla="+- 0 670 168"/>
                <a:gd name="T39" fmla="*/ 670 h 502"/>
                <a:gd name="T40" fmla="+- 0 9633 2619"/>
                <a:gd name="T41" fmla="*/ T40 w 8184"/>
                <a:gd name="T42" fmla="+- 0 670 168"/>
                <a:gd name="T43" fmla="*/ 670 h 502"/>
                <a:gd name="T44" fmla="+- 0 10792 2619"/>
                <a:gd name="T45" fmla="*/ T44 w 8184"/>
                <a:gd name="T46" fmla="+- 0 670 168"/>
                <a:gd name="T47" fmla="*/ 670 h 502"/>
                <a:gd name="T48" fmla="+- 0 10802 2619"/>
                <a:gd name="T49" fmla="*/ T48 w 8184"/>
                <a:gd name="T50" fmla="+- 0 670 168"/>
                <a:gd name="T51" fmla="*/ 670 h 502"/>
                <a:gd name="T52" fmla="+- 0 10802 2619"/>
                <a:gd name="T53" fmla="*/ T52 w 8184"/>
                <a:gd name="T54" fmla="+- 0 660 168"/>
                <a:gd name="T55" fmla="*/ 660 h 502"/>
                <a:gd name="T56" fmla="+- 0 10802 2619"/>
                <a:gd name="T57" fmla="*/ T56 w 8184"/>
                <a:gd name="T58" fmla="+- 0 168 168"/>
                <a:gd name="T59" fmla="*/ 168 h 502"/>
                <a:gd name="T60" fmla="+- 0 10792 2619"/>
                <a:gd name="T61" fmla="*/ T60 w 8184"/>
                <a:gd name="T62" fmla="+- 0 168 168"/>
                <a:gd name="T63" fmla="*/ 168 h 502"/>
                <a:gd name="T64" fmla="+- 0 10792 2619"/>
                <a:gd name="T65" fmla="*/ T64 w 8184"/>
                <a:gd name="T66" fmla="+- 0 168 168"/>
                <a:gd name="T67" fmla="*/ 168 h 502"/>
                <a:gd name="T68" fmla="+- 0 9633 2619"/>
                <a:gd name="T69" fmla="*/ T68 w 8184"/>
                <a:gd name="T70" fmla="+- 0 168 168"/>
                <a:gd name="T71" fmla="*/ 168 h 502"/>
                <a:gd name="T72" fmla="+- 0 9624 2619"/>
                <a:gd name="T73" fmla="*/ T72 w 8184"/>
                <a:gd name="T74" fmla="+- 0 168 168"/>
                <a:gd name="T75" fmla="*/ 168 h 502"/>
                <a:gd name="T76" fmla="+- 0 9624 2619"/>
                <a:gd name="T77" fmla="*/ T76 w 8184"/>
                <a:gd name="T78" fmla="+- 0 660 168"/>
                <a:gd name="T79" fmla="*/ 660 h 502"/>
                <a:gd name="T80" fmla="+- 0 9633 2619"/>
                <a:gd name="T81" fmla="*/ T80 w 8184"/>
                <a:gd name="T82" fmla="+- 0 660 168"/>
                <a:gd name="T83" fmla="*/ 660 h 502"/>
                <a:gd name="T84" fmla="+- 0 9633 2619"/>
                <a:gd name="T85" fmla="*/ T84 w 8184"/>
                <a:gd name="T86" fmla="+- 0 178 168"/>
                <a:gd name="T87" fmla="*/ 178 h 502"/>
                <a:gd name="T88" fmla="+- 0 10792 2619"/>
                <a:gd name="T89" fmla="*/ T88 w 8184"/>
                <a:gd name="T90" fmla="+- 0 178 168"/>
                <a:gd name="T91" fmla="*/ 178 h 502"/>
                <a:gd name="T92" fmla="+- 0 10792 2619"/>
                <a:gd name="T93" fmla="*/ T92 w 8184"/>
                <a:gd name="T94" fmla="+- 0 660 168"/>
                <a:gd name="T95" fmla="*/ 660 h 502"/>
                <a:gd name="T96" fmla="+- 0 10802 2619"/>
                <a:gd name="T97" fmla="*/ T96 w 8184"/>
                <a:gd name="T98" fmla="+- 0 660 168"/>
                <a:gd name="T99" fmla="*/ 660 h 502"/>
                <a:gd name="T100" fmla="+- 0 10802 2619"/>
                <a:gd name="T101" fmla="*/ T100 w 8184"/>
                <a:gd name="T102" fmla="+- 0 168 168"/>
                <a:gd name="T103"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Lst>
              <a:rect l="0" t="0" r="r" b="b"/>
              <a:pathLst>
                <a:path w="8184" h="502">
                  <a:moveTo>
                    <a:pt x="7004" y="492"/>
                  </a:moveTo>
                  <a:lnTo>
                    <a:pt x="0" y="492"/>
                  </a:lnTo>
                  <a:lnTo>
                    <a:pt x="0" y="502"/>
                  </a:lnTo>
                  <a:lnTo>
                    <a:pt x="7004" y="502"/>
                  </a:lnTo>
                  <a:lnTo>
                    <a:pt x="7004" y="492"/>
                  </a:lnTo>
                  <a:close/>
                  <a:moveTo>
                    <a:pt x="8183" y="492"/>
                  </a:moveTo>
                  <a:lnTo>
                    <a:pt x="8173" y="492"/>
                  </a:lnTo>
                  <a:lnTo>
                    <a:pt x="7014" y="492"/>
                  </a:lnTo>
                  <a:lnTo>
                    <a:pt x="7005" y="492"/>
                  </a:lnTo>
                  <a:lnTo>
                    <a:pt x="7005" y="502"/>
                  </a:lnTo>
                  <a:lnTo>
                    <a:pt x="7014" y="502"/>
                  </a:lnTo>
                  <a:lnTo>
                    <a:pt x="8173" y="502"/>
                  </a:lnTo>
                  <a:lnTo>
                    <a:pt x="8183" y="502"/>
                  </a:lnTo>
                  <a:lnTo>
                    <a:pt x="8183" y="492"/>
                  </a:lnTo>
                  <a:close/>
                  <a:moveTo>
                    <a:pt x="8183" y="0"/>
                  </a:moveTo>
                  <a:lnTo>
                    <a:pt x="8173" y="0"/>
                  </a:lnTo>
                  <a:lnTo>
                    <a:pt x="7014" y="0"/>
                  </a:lnTo>
                  <a:lnTo>
                    <a:pt x="7005" y="0"/>
                  </a:lnTo>
                  <a:lnTo>
                    <a:pt x="7005" y="492"/>
                  </a:lnTo>
                  <a:lnTo>
                    <a:pt x="7014" y="492"/>
                  </a:lnTo>
                  <a:lnTo>
                    <a:pt x="7014" y="10"/>
                  </a:lnTo>
                  <a:lnTo>
                    <a:pt x="8173" y="10"/>
                  </a:lnTo>
                  <a:lnTo>
                    <a:pt x="8173" y="492"/>
                  </a:lnTo>
                  <a:lnTo>
                    <a:pt x="8183" y="492"/>
                  </a:lnTo>
                  <a:lnTo>
                    <a:pt x="8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1" name="Rectangle 8"/>
          <p:cNvSpPr>
            <a:spLocks noChangeArrowheads="1"/>
          </p:cNvSpPr>
          <p:nvPr/>
        </p:nvSpPr>
        <p:spPr bwMode="auto">
          <a:xfrm>
            <a:off x="3125788" y="4151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Bảng mẫu:</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9"/>
          <p:cNvSpPr>
            <a:spLocks noChangeArrowheads="1"/>
          </p:cNvSpPr>
          <p:nvPr/>
        </p:nvSpPr>
        <p:spPr bwMode="auto">
          <a:xfrm>
            <a:off x="489858" y="2737611"/>
            <a:ext cx="115938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1300" algn="l"/>
              </a:tabLst>
              <a:defRPr>
                <a:solidFill>
                  <a:schemeClr val="tx1"/>
                </a:solidFill>
                <a:latin typeface="Arial" panose="020B0604020202020204" pitchFamily="34" charset="0"/>
              </a:defRPr>
            </a:lvl1pPr>
            <a:lvl2pPr eaLnBrk="0" fontAlgn="base" hangingPunct="0">
              <a:spcBef>
                <a:spcPct val="0"/>
              </a:spcBef>
              <a:spcAft>
                <a:spcPct val="0"/>
              </a:spcAft>
              <a:tabLst>
                <a:tab pos="241300" algn="l"/>
              </a:tabLst>
              <a:defRPr>
                <a:solidFill>
                  <a:schemeClr val="tx1"/>
                </a:solidFill>
                <a:latin typeface="Arial" panose="020B0604020202020204" pitchFamily="34" charset="0"/>
              </a:defRPr>
            </a:lvl2pPr>
            <a:lvl3pPr eaLnBrk="0" fontAlgn="base" hangingPunct="0">
              <a:spcBef>
                <a:spcPct val="0"/>
              </a:spcBef>
              <a:spcAft>
                <a:spcPct val="0"/>
              </a:spcAft>
              <a:tabLst>
                <a:tab pos="241300" algn="l"/>
              </a:tabLst>
              <a:defRPr>
                <a:solidFill>
                  <a:schemeClr val="tx1"/>
                </a:solidFill>
                <a:latin typeface="Arial" panose="020B0604020202020204" pitchFamily="34" charset="0"/>
              </a:defRPr>
            </a:lvl3pPr>
            <a:lvl4pPr eaLnBrk="0" fontAlgn="base" hangingPunct="0">
              <a:spcBef>
                <a:spcPct val="0"/>
              </a:spcBef>
              <a:spcAft>
                <a:spcPct val="0"/>
              </a:spcAft>
              <a:tabLst>
                <a:tab pos="241300" algn="l"/>
              </a:tabLst>
              <a:defRPr>
                <a:solidFill>
                  <a:schemeClr val="tx1"/>
                </a:solidFill>
                <a:latin typeface="Arial" panose="020B0604020202020204" pitchFamily="34" charset="0"/>
              </a:defRPr>
            </a:lvl4pPr>
            <a:lvl5pPr eaLnBrk="0" fontAlgn="base" hangingPunct="0">
              <a:spcBef>
                <a:spcPct val="0"/>
              </a:spcBef>
              <a:spcAft>
                <a:spcPct val="0"/>
              </a:spcAft>
              <a:tabLst>
                <a:tab pos="241300" algn="l"/>
              </a:tabLst>
              <a:defRPr>
                <a:solidFill>
                  <a:schemeClr val="tx1"/>
                </a:solidFill>
                <a:latin typeface="Arial" panose="020B0604020202020204" pitchFamily="34" charset="0"/>
              </a:defRPr>
            </a:lvl5pPr>
            <a:lvl6pPr eaLnBrk="0" fontAlgn="base" hangingPunct="0">
              <a:spcBef>
                <a:spcPct val="0"/>
              </a:spcBef>
              <a:spcAft>
                <a:spcPct val="0"/>
              </a:spcAft>
              <a:tabLst>
                <a:tab pos="241300" algn="l"/>
              </a:tabLst>
              <a:defRPr>
                <a:solidFill>
                  <a:schemeClr val="tx1"/>
                </a:solidFill>
                <a:latin typeface="Arial" panose="020B0604020202020204" pitchFamily="34" charset="0"/>
              </a:defRPr>
            </a:lvl6pPr>
            <a:lvl7pPr eaLnBrk="0" fontAlgn="base" hangingPunct="0">
              <a:spcBef>
                <a:spcPct val="0"/>
              </a:spcBef>
              <a:spcAft>
                <a:spcPct val="0"/>
              </a:spcAft>
              <a:tabLst>
                <a:tab pos="241300" algn="l"/>
              </a:tabLst>
              <a:defRPr>
                <a:solidFill>
                  <a:schemeClr val="tx1"/>
                </a:solidFill>
                <a:latin typeface="Arial" panose="020B0604020202020204" pitchFamily="34" charset="0"/>
              </a:defRPr>
            </a:lvl7pPr>
            <a:lvl8pPr eaLnBrk="0" fontAlgn="base" hangingPunct="0">
              <a:spcBef>
                <a:spcPct val="0"/>
              </a:spcBef>
              <a:spcAft>
                <a:spcPct val="0"/>
              </a:spcAft>
              <a:tabLst>
                <a:tab pos="241300" algn="l"/>
              </a:tabLst>
              <a:defRPr>
                <a:solidFill>
                  <a:schemeClr val="tx1"/>
                </a:solidFill>
                <a:latin typeface="Arial" panose="020B0604020202020204" pitchFamily="34" charset="0"/>
              </a:defRPr>
            </a:lvl8pPr>
            <a:lvl9pPr eaLnBrk="0" fontAlgn="base" hangingPunct="0">
              <a:spcBef>
                <a:spcPct val="0"/>
              </a:spcBef>
              <a:spcAft>
                <a:spcPct val="0"/>
              </a:spcAft>
              <a:tabLst>
                <a:tab pos="2413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07657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t"/>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endParaRPr lang="en-US" dirty="0"/>
          </a:p>
        </p:txBody>
      </p:sp>
      <p:grpSp>
        <p:nvGrpSpPr>
          <p:cNvPr id="5" name="Group 4"/>
          <p:cNvGrpSpPr>
            <a:grpSpLocks/>
          </p:cNvGrpSpPr>
          <p:nvPr/>
        </p:nvGrpSpPr>
        <p:grpSpPr bwMode="auto">
          <a:xfrm>
            <a:off x="4040188" y="12198350"/>
            <a:ext cx="5945187" cy="319088"/>
            <a:chOff x="1440" y="168"/>
            <a:chExt cx="9362" cy="502"/>
          </a:xfrm>
        </p:grpSpPr>
        <p:sp>
          <p:nvSpPr>
            <p:cNvPr id="6" name="Rectangle 5"/>
            <p:cNvSpPr>
              <a:spLocks noChangeArrowheads="1"/>
            </p:cNvSpPr>
            <p:nvPr/>
          </p:nvSpPr>
          <p:spPr bwMode="auto">
            <a:xfrm>
              <a:off x="1450"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7" name="AutoShape 36"/>
            <p:cNvSpPr>
              <a:spLocks/>
            </p:cNvSpPr>
            <p:nvPr/>
          </p:nvSpPr>
          <p:spPr bwMode="auto">
            <a:xfrm>
              <a:off x="1440" y="168"/>
              <a:ext cx="1179" cy="502"/>
            </a:xfrm>
            <a:custGeom>
              <a:avLst/>
              <a:gdLst>
                <a:gd name="T0" fmla="+- 0 2619 1440"/>
                <a:gd name="T1" fmla="*/ T0 w 1179"/>
                <a:gd name="T2" fmla="+- 0 660 168"/>
                <a:gd name="T3" fmla="*/ 660 h 502"/>
                <a:gd name="T4" fmla="+- 0 2609 1440"/>
                <a:gd name="T5" fmla="*/ T4 w 1179"/>
                <a:gd name="T6" fmla="+- 0 660 168"/>
                <a:gd name="T7" fmla="*/ 660 h 502"/>
                <a:gd name="T8" fmla="+- 0 2609 1440"/>
                <a:gd name="T9" fmla="*/ T8 w 1179"/>
                <a:gd name="T10" fmla="+- 0 660 168"/>
                <a:gd name="T11" fmla="*/ 660 h 502"/>
                <a:gd name="T12" fmla="+- 0 1450 1440"/>
                <a:gd name="T13" fmla="*/ T12 w 1179"/>
                <a:gd name="T14" fmla="+- 0 660 168"/>
                <a:gd name="T15" fmla="*/ 660 h 502"/>
                <a:gd name="T16" fmla="+- 0 1440 1440"/>
                <a:gd name="T17" fmla="*/ T16 w 1179"/>
                <a:gd name="T18" fmla="+- 0 660 168"/>
                <a:gd name="T19" fmla="*/ 660 h 502"/>
                <a:gd name="T20" fmla="+- 0 1440 1440"/>
                <a:gd name="T21" fmla="*/ T20 w 1179"/>
                <a:gd name="T22" fmla="+- 0 670 168"/>
                <a:gd name="T23" fmla="*/ 670 h 502"/>
                <a:gd name="T24" fmla="+- 0 1450 1440"/>
                <a:gd name="T25" fmla="*/ T24 w 1179"/>
                <a:gd name="T26" fmla="+- 0 670 168"/>
                <a:gd name="T27" fmla="*/ 670 h 502"/>
                <a:gd name="T28" fmla="+- 0 2609 1440"/>
                <a:gd name="T29" fmla="*/ T28 w 1179"/>
                <a:gd name="T30" fmla="+- 0 670 168"/>
                <a:gd name="T31" fmla="*/ 670 h 502"/>
                <a:gd name="T32" fmla="+- 0 2609 1440"/>
                <a:gd name="T33" fmla="*/ T32 w 1179"/>
                <a:gd name="T34" fmla="+- 0 670 168"/>
                <a:gd name="T35" fmla="*/ 670 h 502"/>
                <a:gd name="T36" fmla="+- 0 2619 1440"/>
                <a:gd name="T37" fmla="*/ T36 w 1179"/>
                <a:gd name="T38" fmla="+- 0 670 168"/>
                <a:gd name="T39" fmla="*/ 670 h 502"/>
                <a:gd name="T40" fmla="+- 0 2619 1440"/>
                <a:gd name="T41" fmla="*/ T40 w 1179"/>
                <a:gd name="T42" fmla="+- 0 660 168"/>
                <a:gd name="T43" fmla="*/ 660 h 502"/>
                <a:gd name="T44" fmla="+- 0 2619 1440"/>
                <a:gd name="T45" fmla="*/ T44 w 1179"/>
                <a:gd name="T46" fmla="+- 0 168 168"/>
                <a:gd name="T47" fmla="*/ 168 h 502"/>
                <a:gd name="T48" fmla="+- 0 2609 1440"/>
                <a:gd name="T49" fmla="*/ T48 w 1179"/>
                <a:gd name="T50" fmla="+- 0 168 168"/>
                <a:gd name="T51" fmla="*/ 168 h 502"/>
                <a:gd name="T52" fmla="+- 0 2609 1440"/>
                <a:gd name="T53" fmla="*/ T52 w 1179"/>
                <a:gd name="T54" fmla="+- 0 168 168"/>
                <a:gd name="T55" fmla="*/ 168 h 502"/>
                <a:gd name="T56" fmla="+- 0 1450 1440"/>
                <a:gd name="T57" fmla="*/ T56 w 1179"/>
                <a:gd name="T58" fmla="+- 0 168 168"/>
                <a:gd name="T59" fmla="*/ 168 h 502"/>
                <a:gd name="T60" fmla="+- 0 1440 1440"/>
                <a:gd name="T61" fmla="*/ T60 w 1179"/>
                <a:gd name="T62" fmla="+- 0 168 168"/>
                <a:gd name="T63" fmla="*/ 168 h 502"/>
                <a:gd name="T64" fmla="+- 0 1440 1440"/>
                <a:gd name="T65" fmla="*/ T64 w 1179"/>
                <a:gd name="T66" fmla="+- 0 660 168"/>
                <a:gd name="T67" fmla="*/ 660 h 502"/>
                <a:gd name="T68" fmla="+- 0 1450 1440"/>
                <a:gd name="T69" fmla="*/ T68 w 1179"/>
                <a:gd name="T70" fmla="+- 0 660 168"/>
                <a:gd name="T71" fmla="*/ 660 h 502"/>
                <a:gd name="T72" fmla="+- 0 1450 1440"/>
                <a:gd name="T73" fmla="*/ T72 w 1179"/>
                <a:gd name="T74" fmla="+- 0 178 168"/>
                <a:gd name="T75" fmla="*/ 178 h 502"/>
                <a:gd name="T76" fmla="+- 0 2609 1440"/>
                <a:gd name="T77" fmla="*/ T76 w 1179"/>
                <a:gd name="T78" fmla="+- 0 178 168"/>
                <a:gd name="T79" fmla="*/ 178 h 502"/>
                <a:gd name="T80" fmla="+- 0 2609 1440"/>
                <a:gd name="T81" fmla="*/ T80 w 1179"/>
                <a:gd name="T82" fmla="+- 0 660 168"/>
                <a:gd name="T83" fmla="*/ 660 h 502"/>
                <a:gd name="T84" fmla="+- 0 2619 1440"/>
                <a:gd name="T85" fmla="*/ T84 w 1179"/>
                <a:gd name="T86" fmla="+- 0 660 168"/>
                <a:gd name="T87" fmla="*/ 660 h 502"/>
                <a:gd name="T88" fmla="+- 0 2619 1440"/>
                <a:gd name="T89" fmla="*/ T88 w 1179"/>
                <a:gd name="T90" fmla="+- 0 168 168"/>
                <a:gd name="T91"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Lst>
              <a:rect l="0" t="0" r="r" b="b"/>
              <a:pathLst>
                <a:path w="1179" h="502">
                  <a:moveTo>
                    <a:pt x="1179" y="492"/>
                  </a:moveTo>
                  <a:lnTo>
                    <a:pt x="1169" y="492"/>
                  </a:lnTo>
                  <a:lnTo>
                    <a:pt x="10" y="492"/>
                  </a:lnTo>
                  <a:lnTo>
                    <a:pt x="0" y="492"/>
                  </a:lnTo>
                  <a:lnTo>
                    <a:pt x="0" y="502"/>
                  </a:lnTo>
                  <a:lnTo>
                    <a:pt x="10" y="502"/>
                  </a:lnTo>
                  <a:lnTo>
                    <a:pt x="1169" y="502"/>
                  </a:lnTo>
                  <a:lnTo>
                    <a:pt x="1179" y="502"/>
                  </a:lnTo>
                  <a:lnTo>
                    <a:pt x="1179" y="492"/>
                  </a:lnTo>
                  <a:close/>
                  <a:moveTo>
                    <a:pt x="1179" y="0"/>
                  </a:moveTo>
                  <a:lnTo>
                    <a:pt x="1169" y="0"/>
                  </a:lnTo>
                  <a:lnTo>
                    <a:pt x="10" y="0"/>
                  </a:lnTo>
                  <a:lnTo>
                    <a:pt x="0" y="0"/>
                  </a:lnTo>
                  <a:lnTo>
                    <a:pt x="0" y="492"/>
                  </a:lnTo>
                  <a:lnTo>
                    <a:pt x="10" y="492"/>
                  </a:lnTo>
                  <a:lnTo>
                    <a:pt x="10" y="10"/>
                  </a:lnTo>
                  <a:lnTo>
                    <a:pt x="1169" y="10"/>
                  </a:lnTo>
                  <a:lnTo>
                    <a:pt x="1169" y="492"/>
                  </a:lnTo>
                  <a:lnTo>
                    <a:pt x="1179" y="492"/>
                  </a:lnTo>
                  <a:lnTo>
                    <a:pt x="11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9633"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9" name="AutoShape 34"/>
            <p:cNvSpPr>
              <a:spLocks/>
            </p:cNvSpPr>
            <p:nvPr/>
          </p:nvSpPr>
          <p:spPr bwMode="auto">
            <a:xfrm>
              <a:off x="2618" y="168"/>
              <a:ext cx="8184" cy="502"/>
            </a:xfrm>
            <a:custGeom>
              <a:avLst/>
              <a:gdLst>
                <a:gd name="T0" fmla="+- 0 9623 2619"/>
                <a:gd name="T1" fmla="*/ T0 w 8184"/>
                <a:gd name="T2" fmla="+- 0 660 168"/>
                <a:gd name="T3" fmla="*/ 660 h 502"/>
                <a:gd name="T4" fmla="+- 0 2619 2619"/>
                <a:gd name="T5" fmla="*/ T4 w 8184"/>
                <a:gd name="T6" fmla="+- 0 660 168"/>
                <a:gd name="T7" fmla="*/ 660 h 502"/>
                <a:gd name="T8" fmla="+- 0 2619 2619"/>
                <a:gd name="T9" fmla="*/ T8 w 8184"/>
                <a:gd name="T10" fmla="+- 0 670 168"/>
                <a:gd name="T11" fmla="*/ 670 h 502"/>
                <a:gd name="T12" fmla="+- 0 9623 2619"/>
                <a:gd name="T13" fmla="*/ T12 w 8184"/>
                <a:gd name="T14" fmla="+- 0 670 168"/>
                <a:gd name="T15" fmla="*/ 670 h 502"/>
                <a:gd name="T16" fmla="+- 0 9623 2619"/>
                <a:gd name="T17" fmla="*/ T16 w 8184"/>
                <a:gd name="T18" fmla="+- 0 660 168"/>
                <a:gd name="T19" fmla="*/ 660 h 502"/>
                <a:gd name="T20" fmla="+- 0 10802 2619"/>
                <a:gd name="T21" fmla="*/ T20 w 8184"/>
                <a:gd name="T22" fmla="+- 0 660 168"/>
                <a:gd name="T23" fmla="*/ 660 h 502"/>
                <a:gd name="T24" fmla="+- 0 10792 2619"/>
                <a:gd name="T25" fmla="*/ T24 w 8184"/>
                <a:gd name="T26" fmla="+- 0 660 168"/>
                <a:gd name="T27" fmla="*/ 660 h 502"/>
                <a:gd name="T28" fmla="+- 0 9633 2619"/>
                <a:gd name="T29" fmla="*/ T28 w 8184"/>
                <a:gd name="T30" fmla="+- 0 660 168"/>
                <a:gd name="T31" fmla="*/ 660 h 502"/>
                <a:gd name="T32" fmla="+- 0 9624 2619"/>
                <a:gd name="T33" fmla="*/ T32 w 8184"/>
                <a:gd name="T34" fmla="+- 0 660 168"/>
                <a:gd name="T35" fmla="*/ 660 h 502"/>
                <a:gd name="T36" fmla="+- 0 9624 2619"/>
                <a:gd name="T37" fmla="*/ T36 w 8184"/>
                <a:gd name="T38" fmla="+- 0 670 168"/>
                <a:gd name="T39" fmla="*/ 670 h 502"/>
                <a:gd name="T40" fmla="+- 0 9633 2619"/>
                <a:gd name="T41" fmla="*/ T40 w 8184"/>
                <a:gd name="T42" fmla="+- 0 670 168"/>
                <a:gd name="T43" fmla="*/ 670 h 502"/>
                <a:gd name="T44" fmla="+- 0 10792 2619"/>
                <a:gd name="T45" fmla="*/ T44 w 8184"/>
                <a:gd name="T46" fmla="+- 0 670 168"/>
                <a:gd name="T47" fmla="*/ 670 h 502"/>
                <a:gd name="T48" fmla="+- 0 10802 2619"/>
                <a:gd name="T49" fmla="*/ T48 w 8184"/>
                <a:gd name="T50" fmla="+- 0 670 168"/>
                <a:gd name="T51" fmla="*/ 670 h 502"/>
                <a:gd name="T52" fmla="+- 0 10802 2619"/>
                <a:gd name="T53" fmla="*/ T52 w 8184"/>
                <a:gd name="T54" fmla="+- 0 660 168"/>
                <a:gd name="T55" fmla="*/ 660 h 502"/>
                <a:gd name="T56" fmla="+- 0 10802 2619"/>
                <a:gd name="T57" fmla="*/ T56 w 8184"/>
                <a:gd name="T58" fmla="+- 0 168 168"/>
                <a:gd name="T59" fmla="*/ 168 h 502"/>
                <a:gd name="T60" fmla="+- 0 10792 2619"/>
                <a:gd name="T61" fmla="*/ T60 w 8184"/>
                <a:gd name="T62" fmla="+- 0 168 168"/>
                <a:gd name="T63" fmla="*/ 168 h 502"/>
                <a:gd name="T64" fmla="+- 0 10792 2619"/>
                <a:gd name="T65" fmla="*/ T64 w 8184"/>
                <a:gd name="T66" fmla="+- 0 168 168"/>
                <a:gd name="T67" fmla="*/ 168 h 502"/>
                <a:gd name="T68" fmla="+- 0 9633 2619"/>
                <a:gd name="T69" fmla="*/ T68 w 8184"/>
                <a:gd name="T70" fmla="+- 0 168 168"/>
                <a:gd name="T71" fmla="*/ 168 h 502"/>
                <a:gd name="T72" fmla="+- 0 9624 2619"/>
                <a:gd name="T73" fmla="*/ T72 w 8184"/>
                <a:gd name="T74" fmla="+- 0 168 168"/>
                <a:gd name="T75" fmla="*/ 168 h 502"/>
                <a:gd name="T76" fmla="+- 0 9624 2619"/>
                <a:gd name="T77" fmla="*/ T76 w 8184"/>
                <a:gd name="T78" fmla="+- 0 660 168"/>
                <a:gd name="T79" fmla="*/ 660 h 502"/>
                <a:gd name="T80" fmla="+- 0 9633 2619"/>
                <a:gd name="T81" fmla="*/ T80 w 8184"/>
                <a:gd name="T82" fmla="+- 0 660 168"/>
                <a:gd name="T83" fmla="*/ 660 h 502"/>
                <a:gd name="T84" fmla="+- 0 9633 2619"/>
                <a:gd name="T85" fmla="*/ T84 w 8184"/>
                <a:gd name="T86" fmla="+- 0 178 168"/>
                <a:gd name="T87" fmla="*/ 178 h 502"/>
                <a:gd name="T88" fmla="+- 0 10792 2619"/>
                <a:gd name="T89" fmla="*/ T88 w 8184"/>
                <a:gd name="T90" fmla="+- 0 178 168"/>
                <a:gd name="T91" fmla="*/ 178 h 502"/>
                <a:gd name="T92" fmla="+- 0 10792 2619"/>
                <a:gd name="T93" fmla="*/ T92 w 8184"/>
                <a:gd name="T94" fmla="+- 0 660 168"/>
                <a:gd name="T95" fmla="*/ 660 h 502"/>
                <a:gd name="T96" fmla="+- 0 10802 2619"/>
                <a:gd name="T97" fmla="*/ T96 w 8184"/>
                <a:gd name="T98" fmla="+- 0 660 168"/>
                <a:gd name="T99" fmla="*/ 660 h 502"/>
                <a:gd name="T100" fmla="+- 0 10802 2619"/>
                <a:gd name="T101" fmla="*/ T100 w 8184"/>
                <a:gd name="T102" fmla="+- 0 168 168"/>
                <a:gd name="T103"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Lst>
              <a:rect l="0" t="0" r="r" b="b"/>
              <a:pathLst>
                <a:path w="8184" h="502">
                  <a:moveTo>
                    <a:pt x="7004" y="492"/>
                  </a:moveTo>
                  <a:lnTo>
                    <a:pt x="0" y="492"/>
                  </a:lnTo>
                  <a:lnTo>
                    <a:pt x="0" y="502"/>
                  </a:lnTo>
                  <a:lnTo>
                    <a:pt x="7004" y="502"/>
                  </a:lnTo>
                  <a:lnTo>
                    <a:pt x="7004" y="492"/>
                  </a:lnTo>
                  <a:close/>
                  <a:moveTo>
                    <a:pt x="8183" y="492"/>
                  </a:moveTo>
                  <a:lnTo>
                    <a:pt x="8173" y="492"/>
                  </a:lnTo>
                  <a:lnTo>
                    <a:pt x="7014" y="492"/>
                  </a:lnTo>
                  <a:lnTo>
                    <a:pt x="7005" y="492"/>
                  </a:lnTo>
                  <a:lnTo>
                    <a:pt x="7005" y="502"/>
                  </a:lnTo>
                  <a:lnTo>
                    <a:pt x="7014" y="502"/>
                  </a:lnTo>
                  <a:lnTo>
                    <a:pt x="8173" y="502"/>
                  </a:lnTo>
                  <a:lnTo>
                    <a:pt x="8183" y="502"/>
                  </a:lnTo>
                  <a:lnTo>
                    <a:pt x="8183" y="492"/>
                  </a:lnTo>
                  <a:close/>
                  <a:moveTo>
                    <a:pt x="8183" y="0"/>
                  </a:moveTo>
                  <a:lnTo>
                    <a:pt x="8173" y="0"/>
                  </a:lnTo>
                  <a:lnTo>
                    <a:pt x="7014" y="0"/>
                  </a:lnTo>
                  <a:lnTo>
                    <a:pt x="7005" y="0"/>
                  </a:lnTo>
                  <a:lnTo>
                    <a:pt x="7005" y="492"/>
                  </a:lnTo>
                  <a:lnTo>
                    <a:pt x="7014" y="492"/>
                  </a:lnTo>
                  <a:lnTo>
                    <a:pt x="7014" y="10"/>
                  </a:lnTo>
                  <a:lnTo>
                    <a:pt x="8173" y="10"/>
                  </a:lnTo>
                  <a:lnTo>
                    <a:pt x="8173" y="492"/>
                  </a:lnTo>
                  <a:lnTo>
                    <a:pt x="8183" y="492"/>
                  </a:lnTo>
                  <a:lnTo>
                    <a:pt x="8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2054" name="image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685" y="604299"/>
            <a:ext cx="11449878" cy="5637751"/>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8"/>
          <p:cNvSpPr>
            <a:spLocks noChangeArrowheads="1"/>
          </p:cNvSpPr>
          <p:nvPr/>
        </p:nvSpPr>
        <p:spPr bwMode="auto">
          <a:xfrm>
            <a:off x="3125788" y="4151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Bảng mẫu:</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92990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61317"/>
          </a:xfrm>
        </p:spPr>
        <p:txBody>
          <a:bodyPr>
            <a:noAutofit/>
          </a:bodyPr>
          <a:lstStyle/>
          <a:p>
            <a:r>
              <a:rPr lang="vi-VN" sz="2800" b="1" dirty="0">
                <a:solidFill>
                  <a:srgbClr val="FF0000"/>
                </a:solidFill>
              </a:rPr>
              <a:t>Câu hỏi 1 trang 24 SGK Khoa học tự nhiên 7: </a:t>
            </a:r>
            <a:r>
              <a:rPr lang="en-US" sz="2800" b="1" dirty="0" smtClean="0">
                <a:solidFill>
                  <a:srgbClr val="FF0000"/>
                </a:solidFill>
              </a:rPr>
              <a:t/>
            </a:r>
            <a:br>
              <a:rPr lang="en-US" sz="2800" b="1" dirty="0" smtClean="0">
                <a:solidFill>
                  <a:srgbClr val="FF0000"/>
                </a:solidFill>
              </a:rPr>
            </a:br>
            <a:r>
              <a:rPr lang="vi-VN" sz="2800" dirty="0" smtClean="0">
                <a:solidFill>
                  <a:srgbClr val="FF0000"/>
                </a:solidFill>
              </a:rPr>
              <a:t>Dựa </a:t>
            </a:r>
            <a:r>
              <a:rPr lang="vi-VN" sz="2800" dirty="0">
                <a:solidFill>
                  <a:srgbClr val="FF0000"/>
                </a:solidFill>
              </a:rPr>
              <a:t>vào đặc điểm nào về cấu tạo nguyên tử để sắp xếp các nguyên tố vào hàng, vào cột trong bảng tuần hoàn?</a:t>
            </a:r>
            <a:r>
              <a:rPr lang="en-US" sz="2800" dirty="0"/>
              <a:t/>
            </a:r>
            <a:br>
              <a:rPr lang="en-US" sz="2800" dirty="0"/>
            </a:br>
            <a:endParaRPr lang="en-US" sz="2800" dirty="0"/>
          </a:p>
        </p:txBody>
      </p:sp>
    </p:spTree>
    <p:extLst>
      <p:ext uri="{BB962C8B-B14F-4D97-AF65-F5344CB8AC3E}">
        <p14:creationId xmlns:p14="http://schemas.microsoft.com/office/powerpoint/2010/main" val="3068531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rPr>
              <a:t>Câu hỏi 1 trang 24 SGK Khoa học tự nhiên 7:</a:t>
            </a:r>
            <a:endParaRPr lang="en-US" dirty="0"/>
          </a:p>
        </p:txBody>
      </p:sp>
      <p:sp>
        <p:nvSpPr>
          <p:cNvPr id="3" name="Content Placeholder 2"/>
          <p:cNvSpPr>
            <a:spLocks noGrp="1"/>
          </p:cNvSpPr>
          <p:nvPr>
            <p:ph idx="1"/>
          </p:nvPr>
        </p:nvSpPr>
        <p:spPr/>
        <p:txBody>
          <a:bodyPr>
            <a:normAutofit fontScale="92500" lnSpcReduction="20000"/>
          </a:bodyPr>
          <a:lstStyle/>
          <a:p>
            <a:r>
              <a:rPr lang="vi-VN" dirty="0"/>
              <a:t>Dựa vào các đặc điểm về điện tích hạt nhân, số lớp electron, số electron lớp ngoài cùng của nguyên tử các nguyên tố để sắp xếp chúng vào hàng, cột trong bảng tuần hoàn.</a:t>
            </a:r>
            <a:endParaRPr lang="en-US" dirty="0"/>
          </a:p>
          <a:p>
            <a:r>
              <a:rPr lang="vi-VN" b="1" dirty="0"/>
              <a:t>Bảng tuần hoàn được xây dựng theo nguyên tắc sau:</a:t>
            </a:r>
            <a:endParaRPr lang="en-US" b="1" dirty="0"/>
          </a:p>
          <a:p>
            <a:pPr lvl="0"/>
            <a:r>
              <a:rPr lang="vi-VN" dirty="0"/>
              <a:t>Các nguyên tố hóa học được sắp xếp vào bảng tuần hoàn theo chiều tăng dần của điện tích hạt nhân nguyên tử.</a:t>
            </a:r>
            <a:endParaRPr lang="en-US" dirty="0"/>
          </a:p>
          <a:p>
            <a:pPr lvl="0"/>
            <a:r>
              <a:rPr lang="vi-VN" dirty="0"/>
              <a:t>Các nguyên tố trong cùng một hàng có cùng số lớp electron trong nguyên tử.</a:t>
            </a:r>
            <a:endParaRPr lang="en-US" dirty="0"/>
          </a:p>
          <a:p>
            <a:pPr lvl="0"/>
            <a:r>
              <a:rPr lang="vi-VN" dirty="0"/>
              <a:t/>
            </a:r>
            <a:br>
              <a:rPr lang="vi-VN" dirty="0"/>
            </a:br>
            <a:r>
              <a:rPr lang="vi-VN" dirty="0"/>
              <a:t>Các nguyên tố trong cùng một cột có tính chất gần giống nhau. (Các nguyên tố trong cùng một cột có số electron lớp ngoài cùng bằng nhau, chính các electron lớp ngoài cùng này quyết định tính chất của nguyên tố).</a:t>
            </a:r>
            <a:endParaRPr lang="en-US" dirty="0"/>
          </a:p>
          <a:p>
            <a:endParaRPr lang="en-US" dirty="0"/>
          </a:p>
          <a:p>
            <a:endParaRPr lang="en-US" dirty="0"/>
          </a:p>
        </p:txBody>
      </p:sp>
    </p:spTree>
    <p:extLst>
      <p:ext uri="{BB962C8B-B14F-4D97-AF65-F5344CB8AC3E}">
        <p14:creationId xmlns:p14="http://schemas.microsoft.com/office/powerpoint/2010/main" val="1431949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2241</Words>
  <Application>Microsoft Office PowerPoint</Application>
  <PresentationFormat>Widescreen</PresentationFormat>
  <Paragraphs>339</Paragraphs>
  <Slides>36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Calibri Light</vt:lpstr>
      <vt:lpstr>Microsoft Sans Serif</vt:lpstr>
      <vt:lpstr>Times New Roman</vt:lpstr>
      <vt:lpstr>VNI-Cooper</vt:lpstr>
      <vt:lpstr>Office Theme</vt:lpstr>
      <vt:lpstr>Ngày nay, người ta đã xác định được hàng chục triệu chất hóa học với các tính chất khác nhau được tạo thành từ hơn một trăm nguyên tố hóa học. Liệu có nguyên tắc nào sắp xếp các nguyên tố để dễ dàng nhận ra tính chất của chúng không? </vt:lpstr>
      <vt:lpstr>PowerPoint Presentation</vt:lpstr>
      <vt:lpstr>Bài 4. Sơ lược về bảng tuần hoàn các nguyên tố hóa học </vt:lpstr>
      <vt:lpstr>I.Nguyên tắc sắp xếp các nguyên tố hóa học trong bảng tuần hoàn  </vt:lpstr>
      <vt:lpstr>*Tiến hành: gắn các thẻ vào bảng mẫu ở trên từ trái qua phải, từ trên xuống dưới, mỗi thẻ vào 1 ô theo  chiều tăng dần số đơn vị điện tích hạt nhân của các nguyên tố. </vt:lpstr>
      <vt:lpstr>*Thảo luận nhóm và nhận xét về các đặc điểm của bảng sau khi đã sắp xếp: Sự thay đổi số electron ở lớp ngoài cùng của nguyên tử các nguyên tố trong một hàng khi đi từ trái sang phải. Số electron ở lớp ngoài cùng của nguyên tử các nguyên tố trong cùng một cột</vt:lpstr>
      <vt:lpstr>                                </vt:lpstr>
      <vt:lpstr>Câu hỏi 1 trang 24 SGK Khoa học tự nhiên 7:  Dựa vào đặc điểm nào về cấu tạo nguyên tử để sắp xếp các nguyên tố vào hàng, vào cột trong bảng tuần hoàn? </vt:lpstr>
      <vt:lpstr>Câu hỏi 1 trang 24 SGK Khoa học tự nhiên 7:</vt:lpstr>
      <vt:lpstr>Câu hỏi 2 trang 24 SGK Khoa học tự nhiên 7: Sử dụng bảng tuần hoàn, hãy cho biết các nguyên tố nào trong số các nguyên tố Li, Na, C, O có cùng số lớp electron trong nguyên tử.</vt:lpstr>
      <vt:lpstr>Câu hỏi 2 trang 24 SGK Khoa học tự nhiên 7: Sử dụng bảng tuần hoàn, hãy cho biết các nguyên tố nào trong số các nguyên tố Li, Na, C, O có cùng số lớp electron trong nguyên tử.</vt:lpstr>
      <vt:lpstr>PowerPoint Presentation</vt:lpstr>
      <vt:lpstr>Câu hỏi 2 trang 24 SGK Khoa học tự nhiên 7: Sử dụng bảng tuần hoàn, hãy cho biết các nguyên tố nào trong số các nguyên tố Li, Na, C, O có cùng số lớp electron trong nguyên tử.</vt:lpstr>
      <vt:lpstr>I. NGUYÊN TẮC SẮP XẾP CÁC NGUYÊN TỐ HOÁ HỌC TRONG BẢNG TUÂN HOÀN </vt:lpstr>
      <vt:lpstr>II.Cấu tạo bảng tuần hoàn các nguyên tố hóa học </vt:lpstr>
      <vt:lpstr>Câu hỏi 2 trang 26 SGK Khoa học tự nhiên 7: Sử dụng bảng tuần hoàn và cho biết kí hiệu hóa học, tên nguyên tố, số hiệu nguyên tử, khối lượng nguyên tử và số electron trong nguyên tử của các nguyên tố ở ô số 6, 11. </vt:lpstr>
      <vt:lpstr>2.Chu kì Tìm hiểu mối quan hệ giữa số lớp electron của nguyên tử các nguyên tố với số thứ tự của chu kì </vt:lpstr>
      <vt:lpstr>Câu hỏi 1 trang 27 SGK Khoa học tự nhiên 7: Quan sát Hình 4.3 và cho biết tên, kí hiệu hóa học và điện tích hạt nhân của nguyên tử các nguyên tố xung quanh nguyên tố carbon. </vt:lpstr>
      <vt:lpstr>Câu hỏi 2 trang 27 SGK Khoa học tự nhiên 7: Hãy cho biết số lớp electron của nguyên tử các nguyên tố thuộc chu kì 3. Giải thích. </vt:lpstr>
      <vt:lpstr>3.Nhóm Tìm hiểu mối quan hệ giữa số electron ở lớp ngoài cùng của nguyên tử các nguyên tố với số thứ tự của nhóm </vt:lpstr>
      <vt:lpstr>Câu hỏi trang 29 SGK Khoa học tự nhiên 7: Sử dụng bảng tuần hoàn, hãy cho biết: Số electron lớp ngoài cùng của nguyên tử hai nguyên tố Al và S. Giải thích. Hãy kể tên nguyên tố thuộc chu kì nhỏ và cùng nhóm với nguyên tố beryllium. </vt:lpstr>
      <vt:lpstr>III.Vị trí các nhóm nguyên tố kim loại, phi kim và khí hiếm trong bảng tuần hoàn 1.Các nguyên tố kim loại </vt:lpstr>
      <vt:lpstr>Câu hỏi 1 trang 30 SGK Khoa học tự nhiên 7: Sử dụng bảng tuần hoàn, hãy xác định vị trí (số thứ tự, chu kì, nhóm) của các nguyên tố Al, Ca, Na. </vt:lpstr>
      <vt:lpstr>Câu hỏi 2 trang 30 SGK Khoa học tự nhiên 7: Tính chất nào của nhôm, sắt, đồng đã được dùng trong các ứng dụng ở trong Hình 4.6? </vt:lpstr>
      <vt:lpstr>2.Các nguyên tố phi kim Câu hỏi trang 30 SGK Khoa học tự nhiên 7: Sử dụng bảng tuần hoàn, hãy xác định vị trí (số thứ tự, chu kì, nhóm) của các nguyên tố có tên trong Hình 4.7 </vt:lpstr>
      <vt:lpstr>3.Các nguyên tố khí hiếm Câu hỏi 1 trang 31 SGK Khoa học tự nhiên 7: Sử dụng bảng tuần hoàn, hãy xác định vị trí (số thứ tự, chu kì, nhóm) của khí hiếm neon. </vt:lpstr>
      <vt:lpstr>Câu hỏi 2 trang 31 SGK Khoa học tự nhiên 7: Bảng tuần hoàn các nguyên tố hóa học gồm các nguyên tố: Kim loại và phi kim Phi kim và khí hiếm Kim loại và khí hiếm Kim loại, phi kim và khí hiếm.  Hãy chọn đáp án đúng nhất. </vt:lpstr>
      <vt:lpstr>PowerPoint Presentation</vt:lpstr>
      <vt:lpstr>Câu hỏi 3 trang 31 SGK Khoa học tự nhiên 7:</vt:lpstr>
      <vt:lpstr>III.VỊ TRÍ CÁC NHÓM NGUYÊN TỐ KIM LOẠI, PHI KIM VÀ KHÍ HIẾM TRONG BẢNG TUÂN HOÀN </vt:lpstr>
      <vt:lpstr>III.VỊ TRÍ CÁC NHÓM NGUYÊN TỐ KIM LOẠI, PHI KIM VÀ KHÍ HIẾM TRONG BẢNG TUÂN HOÀN </vt:lpstr>
      <vt:lpstr>III.VỊ TRÍ CÁC NHÓM NGUYÊN TỐ KIM LOẠI, PHI KIM VÀ KHÍ HIẾM TRONG BẢNG TUÂN HOÀN </vt:lpstr>
      <vt:lpstr>PHIẾU HỌC TẬP BÀI 4. SƠ LƯỢC VẼ BẢNG TUÂN HOÀN CÁC NGUYÊN TỐ HOÁ HỌC </vt:lpstr>
      <vt:lpstr>PowerPoint Presentation</vt:lpstr>
      <vt:lpstr>BẢNG TUÂN HOÀN CÁC NGUYÊN TỐ HOÁ HỌC </vt:lpstr>
      <vt:lpstr>DẶN DÒ VỀ NHÀ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nay, người ta đã xác định được hàng chục triệu chất hóa học với các tính chất khác nhau được tạo thành từ hơn một trăm nguyên tố hóa học. Liệu có nguyên tắc nào sắp xếp các nguyên tố để dễ dàng nhận ra tính chất của chúng không?</dc:title>
  <dc:creator>DELL</dc:creator>
  <cp:lastModifiedBy>Admin</cp:lastModifiedBy>
  <cp:revision>14</cp:revision>
  <dcterms:created xsi:type="dcterms:W3CDTF">2022-07-08T01:18:06Z</dcterms:created>
  <dcterms:modified xsi:type="dcterms:W3CDTF">2022-07-13T13:43:59Z</dcterms:modified>
</cp:coreProperties>
</file>