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4"/>
  </p:notesMasterIdLst>
  <p:sldIdLst>
    <p:sldId id="256" r:id="rId2"/>
    <p:sldId id="257" r:id="rId3"/>
    <p:sldId id="280" r:id="rId4"/>
    <p:sldId id="281" r:id="rId5"/>
    <p:sldId id="292" r:id="rId6"/>
    <p:sldId id="259" r:id="rId7"/>
    <p:sldId id="282" r:id="rId8"/>
    <p:sldId id="283" r:id="rId9"/>
    <p:sldId id="262" r:id="rId10"/>
    <p:sldId id="263" r:id="rId11"/>
    <p:sldId id="265" r:id="rId12"/>
    <p:sldId id="266" r:id="rId13"/>
    <p:sldId id="267" r:id="rId14"/>
    <p:sldId id="284" r:id="rId15"/>
    <p:sldId id="285" r:id="rId16"/>
    <p:sldId id="271" r:id="rId17"/>
    <p:sldId id="272" r:id="rId18"/>
    <p:sldId id="287" r:id="rId19"/>
    <p:sldId id="288" r:id="rId20"/>
    <p:sldId id="289" r:id="rId21"/>
    <p:sldId id="290" r:id="rId22"/>
    <p:sldId id="291" r:id="rId2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1498" y="53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34580D-492C-4C2D-910D-C30FCDFCFDF0}" type="datetimeFigureOut">
              <a:rPr lang="en-US" smtClean="0"/>
              <a:pPr/>
              <a:t>5/10/2024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6FC762F-C08F-43C0-86E7-99734BFAA98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8D7B382-DA9F-4C0C-9B59-E62281D80788}" type="slidenum">
              <a:rPr lang="en-US" altLang="en-US" smtClean="0"/>
              <a:pPr/>
              <a:t>8</a:t>
            </a:fld>
            <a:endParaRPr lang="en-US" altLang="en-US"/>
          </a:p>
        </p:txBody>
      </p:sp>
      <p:sp>
        <p:nvSpPr>
          <p:cNvPr id="40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altLang="en-US"/>
              <a:t>dangtrunggian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ED11411-0139-40DD-A5A7-FD33551F127C}" type="slidenum">
              <a:rPr lang="en-US" altLang="en-US" smtClean="0"/>
              <a:pPr/>
              <a:t>10</a:t>
            </a:fld>
            <a:endParaRPr lang="en-US" altLang="en-US"/>
          </a:p>
        </p:txBody>
      </p:sp>
      <p:sp>
        <p:nvSpPr>
          <p:cNvPr id="419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altLang="en-US"/>
              <a:t>dangtrunggian</a:t>
            </a: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683302B-F5FB-49ED-BFE2-BF968E33F9D5}" type="slidenum">
              <a:rPr lang="en-US" altLang="en-US" smtClean="0"/>
              <a:pPr/>
              <a:t>11</a:t>
            </a:fld>
            <a:endParaRPr lang="en-US" altLang="en-US"/>
          </a:p>
        </p:txBody>
      </p:sp>
      <p:sp>
        <p:nvSpPr>
          <p:cNvPr id="430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altLang="en-US"/>
              <a:t>dangtrunggian</a:t>
            </a: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EE5549D-7D6A-47EA-A9C2-6AC75BC06576}" type="slidenum">
              <a:rPr lang="en-US" altLang="en-US" smtClean="0"/>
              <a:pPr/>
              <a:t>12</a:t>
            </a:fld>
            <a:endParaRPr lang="en-US" altLang="en-US"/>
          </a:p>
        </p:txBody>
      </p:sp>
      <p:sp>
        <p:nvSpPr>
          <p:cNvPr id="440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altLang="en-US"/>
              <a:t>dangtrunggian</a:t>
            </a: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87F0899-639F-42C4-9F03-19EB5A29CC6A}" type="slidenum">
              <a:rPr lang="en-US" altLang="en-US" smtClean="0"/>
              <a:pPr/>
              <a:t>16</a:t>
            </a:fld>
            <a:endParaRPr lang="en-US" altLang="en-US"/>
          </a:p>
        </p:txBody>
      </p:sp>
      <p:sp>
        <p:nvSpPr>
          <p:cNvPr id="460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altLang="en-US"/>
              <a:t>dangtrunggian</a:t>
            </a: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D093683-6ED1-4264-898F-6E3BB56D5F2F}" type="slidenum">
              <a:rPr lang="en-US" altLang="en-US" smtClean="0"/>
              <a:pPr/>
              <a:t>17</a:t>
            </a:fld>
            <a:endParaRPr lang="en-US" altLang="en-US"/>
          </a:p>
        </p:txBody>
      </p:sp>
      <p:sp>
        <p:nvSpPr>
          <p:cNvPr id="471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1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altLang="en-US"/>
              <a:t>dangtrunggian</a:t>
            </a: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87F0899-639F-42C4-9F03-19EB5A29CC6A}" type="slidenum">
              <a:rPr lang="en-US" altLang="en-US" smtClean="0"/>
              <a:pPr/>
              <a:t>18</a:t>
            </a:fld>
            <a:endParaRPr lang="en-US" altLang="en-US"/>
          </a:p>
        </p:txBody>
      </p:sp>
      <p:sp>
        <p:nvSpPr>
          <p:cNvPr id="460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altLang="en-US"/>
              <a:t>dangtrunggian</a:t>
            </a: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87F0899-639F-42C4-9F03-19EB5A29CC6A}" type="slidenum">
              <a:rPr lang="en-US" altLang="en-US" smtClean="0"/>
              <a:pPr/>
              <a:t>19</a:t>
            </a:fld>
            <a:endParaRPr lang="en-US" altLang="en-US"/>
          </a:p>
        </p:txBody>
      </p:sp>
      <p:sp>
        <p:nvSpPr>
          <p:cNvPr id="460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altLang="en-US"/>
              <a:t>dangtrunggian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FA71D-E934-4D3A-90B0-55F60ACD355A}" type="datetimeFigureOut">
              <a:rPr lang="en-US" smtClean="0"/>
              <a:pPr/>
              <a:t>5/10/2024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2DFFAB-AD76-40B7-90B5-E1B8096BF6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FA71D-E934-4D3A-90B0-55F60ACD355A}" type="datetimeFigureOut">
              <a:rPr lang="en-US" smtClean="0"/>
              <a:pPr/>
              <a:t>5/10/2024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2DFFAB-AD76-40B7-90B5-E1B8096BF6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FA71D-E934-4D3A-90B0-55F60ACD355A}" type="datetimeFigureOut">
              <a:rPr lang="en-US" smtClean="0"/>
              <a:pPr/>
              <a:t>5/10/2024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2DFFAB-AD76-40B7-90B5-E1B8096BF6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FB357E-5F8A-4F17-8337-7D2F8ADD8F2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FA71D-E934-4D3A-90B0-55F60ACD355A}" type="datetimeFigureOut">
              <a:rPr lang="en-US" smtClean="0"/>
              <a:pPr/>
              <a:t>5/10/2024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2DFFAB-AD76-40B7-90B5-E1B8096BF6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FA71D-E934-4D3A-90B0-55F60ACD355A}" type="datetimeFigureOut">
              <a:rPr lang="en-US" smtClean="0"/>
              <a:pPr/>
              <a:t>5/10/2024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2DFFAB-AD76-40B7-90B5-E1B8096BF6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FA71D-E934-4D3A-90B0-55F60ACD355A}" type="datetimeFigureOut">
              <a:rPr lang="en-US" smtClean="0"/>
              <a:pPr/>
              <a:t>5/10/2024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2DFFAB-AD76-40B7-90B5-E1B8096BF6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FA71D-E934-4D3A-90B0-55F60ACD355A}" type="datetimeFigureOut">
              <a:rPr lang="en-US" smtClean="0"/>
              <a:pPr/>
              <a:t>5/10/2024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2DFFAB-AD76-40B7-90B5-E1B8096BF6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FA71D-E934-4D3A-90B0-55F60ACD355A}" type="datetimeFigureOut">
              <a:rPr lang="en-US" smtClean="0"/>
              <a:pPr/>
              <a:t>5/10/2024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2DFFAB-AD76-40B7-90B5-E1B8096BF6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FA71D-E934-4D3A-90B0-55F60ACD355A}" type="datetimeFigureOut">
              <a:rPr lang="en-US" smtClean="0"/>
              <a:pPr/>
              <a:t>5/10/2024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2DFFAB-AD76-40B7-90B5-E1B8096BF6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FA71D-E934-4D3A-90B0-55F60ACD355A}" type="datetimeFigureOut">
              <a:rPr lang="en-US" smtClean="0"/>
              <a:pPr/>
              <a:t>5/10/2024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2DFFAB-AD76-40B7-90B5-E1B8096BF6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FA71D-E934-4D3A-90B0-55F60ACD355A}" type="datetimeFigureOut">
              <a:rPr lang="en-US" smtClean="0"/>
              <a:pPr/>
              <a:t>5/10/2024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2DFFAB-AD76-40B7-90B5-E1B8096BF6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6FA71D-E934-4D3A-90B0-55F60ACD355A}" type="datetimeFigureOut">
              <a:rPr lang="en-US" smtClean="0"/>
              <a:pPr/>
              <a:t>5/10/2024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2DFFAB-AD76-40B7-90B5-E1B8096BF62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058" name="Picture 2" descr="Đối tượng thí nghiệm – Đậu Hà Lan | Sinh học THPT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038600" y="1066800"/>
            <a:ext cx="4648200" cy="5562601"/>
          </a:xfrm>
          <a:prstGeom prst="rect">
            <a:avLst/>
          </a:prstGeom>
          <a:noFill/>
        </p:spPr>
      </p:pic>
      <p:sp>
        <p:nvSpPr>
          <p:cNvPr id="45059" name="Rectangle 3"/>
          <p:cNvSpPr>
            <a:spLocks noChangeArrowheads="1"/>
          </p:cNvSpPr>
          <p:nvPr/>
        </p:nvSpPr>
        <p:spPr bwMode="auto">
          <a:xfrm>
            <a:off x="0" y="381000"/>
            <a:ext cx="9144000" cy="52322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1" i="0" u="none" strike="noStrike" cap="none" normalizeH="0" baseline="0" dirty="0" err="1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Tiết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4: </a:t>
            </a:r>
            <a:r>
              <a:rPr kumimoji="0" lang="en-US" sz="2800" b="1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LAI HAI CẶP TÍNH TRẠNG</a:t>
            </a:r>
            <a:endParaRPr kumimoji="0" lang="en-US" sz="2800" b="0" i="0" u="none" strike="noStrike" cap="none" normalizeH="0" baseline="0" dirty="0">
              <a:ln>
                <a:noFill/>
              </a:ln>
              <a:solidFill>
                <a:srgbClr val="C00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ext Box 2"/>
          <p:cNvSpPr txBox="1">
            <a:spLocks noChangeArrowheads="1"/>
          </p:cNvSpPr>
          <p:nvPr/>
        </p:nvSpPr>
        <p:spPr bwMode="auto">
          <a:xfrm>
            <a:off x="136525" y="4886325"/>
            <a:ext cx="2449513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endParaRPr lang="en-US" altLang="en-US" sz="2800">
              <a:latin typeface="VNI-Times" pitchFamily="2" charset="0"/>
            </a:endParaRPr>
          </a:p>
        </p:txBody>
      </p:sp>
      <p:sp>
        <p:nvSpPr>
          <p:cNvPr id="22532" name="Text Box 8"/>
          <p:cNvSpPr txBox="1">
            <a:spLocks noChangeArrowheads="1"/>
          </p:cNvSpPr>
          <p:nvPr/>
        </p:nvSpPr>
        <p:spPr bwMode="auto">
          <a:xfrm>
            <a:off x="2590800" y="3505200"/>
            <a:ext cx="3886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endParaRPr lang="en-US" altLang="en-US"/>
          </a:p>
        </p:txBody>
      </p:sp>
      <p:sp>
        <p:nvSpPr>
          <p:cNvPr id="11278" name="Text Box 14"/>
          <p:cNvSpPr txBox="1">
            <a:spLocks noChangeArrowheads="1"/>
          </p:cNvSpPr>
          <p:nvPr/>
        </p:nvSpPr>
        <p:spPr bwMode="auto">
          <a:xfrm>
            <a:off x="609600" y="1447800"/>
            <a:ext cx="6858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kết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quả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thí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nghiệm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cuả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Men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đen</a:t>
            </a:r>
            <a:endParaRPr lang="en-US" alt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1355" name="Group 91"/>
          <p:cNvGraphicFramePr>
            <a:graphicFrameLocks noGrp="1"/>
          </p:cNvGraphicFramePr>
          <p:nvPr>
            <p:ph/>
          </p:nvPr>
        </p:nvGraphicFramePr>
        <p:xfrm>
          <a:off x="228600" y="1981200"/>
          <a:ext cx="8915400" cy="4443414"/>
        </p:xfrm>
        <a:graphic>
          <a:graphicData uri="http://schemas.openxmlformats.org/drawingml/2006/table">
            <a:tbl>
              <a:tblPr/>
              <a:tblGrid>
                <a:gridCol w="1219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438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0386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762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Kiểu hình F</a:t>
                      </a:r>
                      <a:r>
                        <a:rPr kumimoji="0" lang="en-US" sz="2000" b="1" i="0" u="none" strike="noStrike" cap="none" normalizeH="0" baseline="-25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Số</a:t>
                      </a: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0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hạt</a:t>
                      </a: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Tỉ</a:t>
                      </a: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0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lệ</a:t>
                      </a: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0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kiểu</a:t>
                      </a: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0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hình</a:t>
                      </a: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F</a:t>
                      </a:r>
                      <a:r>
                        <a:rPr kumimoji="0" lang="en-US" sz="2000" b="1" i="0" u="none" strike="noStrike" cap="none" normalizeH="0" baseline="-25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Tỉ lệ từng cặp tính trạng ở F</a:t>
                      </a:r>
                      <a:r>
                        <a:rPr kumimoji="0" lang="en-US" sz="2000" b="1" i="0" u="none" strike="noStrike" cap="none" normalizeH="0" baseline="-25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445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Vàng  trơn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445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Vàng</a:t>
                      </a: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0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nhăn</a:t>
                      </a: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302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Xanh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Trơn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62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Xanh</a:t>
                      </a: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0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nhăn</a:t>
                      </a: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11347" name="Text Box 83"/>
          <p:cNvSpPr txBox="1">
            <a:spLocks noChangeArrowheads="1"/>
          </p:cNvSpPr>
          <p:nvPr/>
        </p:nvSpPr>
        <p:spPr bwMode="auto">
          <a:xfrm>
            <a:off x="1524000" y="2895600"/>
            <a:ext cx="1066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2400" b="1" dirty="0">
                <a:solidFill>
                  <a:srgbClr val="A50021"/>
                </a:solidFill>
                <a:latin typeface="Times New Roman" pitchFamily="18" charset="0"/>
                <a:cs typeface="Times New Roman" pitchFamily="18" charset="0"/>
              </a:rPr>
              <a:t>315</a:t>
            </a:r>
          </a:p>
        </p:txBody>
      </p:sp>
      <p:sp>
        <p:nvSpPr>
          <p:cNvPr id="22565" name="Text Box 84"/>
          <p:cNvSpPr txBox="1">
            <a:spLocks noChangeArrowheads="1"/>
          </p:cNvSpPr>
          <p:nvPr/>
        </p:nvSpPr>
        <p:spPr bwMode="auto">
          <a:xfrm>
            <a:off x="1600200" y="3886200"/>
            <a:ext cx="990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endParaRPr lang="en-US" altLang="en-US"/>
          </a:p>
        </p:txBody>
      </p:sp>
      <p:sp>
        <p:nvSpPr>
          <p:cNvPr id="22566" name="Text Box 85"/>
          <p:cNvSpPr txBox="1">
            <a:spLocks noChangeArrowheads="1"/>
          </p:cNvSpPr>
          <p:nvPr/>
        </p:nvSpPr>
        <p:spPr bwMode="auto">
          <a:xfrm>
            <a:off x="1828800" y="3886200"/>
            <a:ext cx="533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endParaRPr lang="en-US" altLang="en-US"/>
          </a:p>
        </p:txBody>
      </p:sp>
      <p:sp>
        <p:nvSpPr>
          <p:cNvPr id="11351" name="Text Box 87"/>
          <p:cNvSpPr txBox="1">
            <a:spLocks noChangeArrowheads="1"/>
          </p:cNvSpPr>
          <p:nvPr/>
        </p:nvSpPr>
        <p:spPr bwMode="auto">
          <a:xfrm>
            <a:off x="1524000" y="3886200"/>
            <a:ext cx="1066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2400" b="1" dirty="0">
                <a:solidFill>
                  <a:srgbClr val="A50021"/>
                </a:solidFill>
                <a:latin typeface="Times New Roman" pitchFamily="18" charset="0"/>
                <a:cs typeface="Times New Roman" pitchFamily="18" charset="0"/>
              </a:rPr>
              <a:t>101</a:t>
            </a:r>
          </a:p>
        </p:txBody>
      </p:sp>
      <p:sp>
        <p:nvSpPr>
          <p:cNvPr id="11352" name="Text Box 88"/>
          <p:cNvSpPr txBox="1">
            <a:spLocks noChangeArrowheads="1"/>
          </p:cNvSpPr>
          <p:nvPr/>
        </p:nvSpPr>
        <p:spPr bwMode="auto">
          <a:xfrm>
            <a:off x="1524000" y="4800600"/>
            <a:ext cx="76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24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108</a:t>
            </a:r>
          </a:p>
        </p:txBody>
      </p:sp>
      <p:sp>
        <p:nvSpPr>
          <p:cNvPr id="11353" name="Text Box 89"/>
          <p:cNvSpPr txBox="1">
            <a:spLocks noChangeArrowheads="1"/>
          </p:cNvSpPr>
          <p:nvPr/>
        </p:nvSpPr>
        <p:spPr bwMode="auto">
          <a:xfrm>
            <a:off x="1712913" y="5824538"/>
            <a:ext cx="685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24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32</a:t>
            </a:r>
          </a:p>
        </p:txBody>
      </p:sp>
      <p:sp>
        <p:nvSpPr>
          <p:cNvPr id="75" name="Text Box 96"/>
          <p:cNvSpPr txBox="1">
            <a:spLocks noChangeArrowheads="1"/>
          </p:cNvSpPr>
          <p:nvPr/>
        </p:nvSpPr>
        <p:spPr bwMode="auto">
          <a:xfrm>
            <a:off x="3306763" y="5799138"/>
            <a:ext cx="600075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2400" dirty="0">
                <a:solidFill>
                  <a:srgbClr val="0000CC"/>
                </a:solidFill>
              </a:rPr>
              <a:t> </a:t>
            </a:r>
            <a:r>
              <a:rPr lang="en-US" altLang="en-US" sz="24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1</a:t>
            </a:r>
          </a:p>
        </p:txBody>
      </p:sp>
      <p:sp>
        <p:nvSpPr>
          <p:cNvPr id="76" name="Text Box 96"/>
          <p:cNvSpPr txBox="1">
            <a:spLocks noChangeArrowheads="1"/>
          </p:cNvSpPr>
          <p:nvPr/>
        </p:nvSpPr>
        <p:spPr bwMode="auto">
          <a:xfrm>
            <a:off x="3324225" y="4930775"/>
            <a:ext cx="56356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2400" dirty="0">
                <a:solidFill>
                  <a:srgbClr val="0000CC"/>
                </a:solidFill>
              </a:rPr>
              <a:t> </a:t>
            </a:r>
            <a:r>
              <a:rPr lang="en-US" altLang="en-US" sz="24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3</a:t>
            </a:r>
          </a:p>
        </p:txBody>
      </p:sp>
      <p:sp>
        <p:nvSpPr>
          <p:cNvPr id="77" name="Text Box 96"/>
          <p:cNvSpPr txBox="1">
            <a:spLocks noChangeArrowheads="1"/>
          </p:cNvSpPr>
          <p:nvPr/>
        </p:nvSpPr>
        <p:spPr bwMode="auto">
          <a:xfrm>
            <a:off x="3281363" y="3886200"/>
            <a:ext cx="698500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2400" dirty="0">
                <a:solidFill>
                  <a:srgbClr val="0000CC"/>
                </a:solidFill>
              </a:rPr>
              <a:t> </a:t>
            </a:r>
            <a:r>
              <a:rPr lang="en-US" altLang="en-US" sz="24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3</a:t>
            </a:r>
          </a:p>
        </p:txBody>
      </p:sp>
      <p:sp>
        <p:nvSpPr>
          <p:cNvPr id="78" name="Text Box 96"/>
          <p:cNvSpPr txBox="1">
            <a:spLocks noChangeArrowheads="1"/>
          </p:cNvSpPr>
          <p:nvPr/>
        </p:nvSpPr>
        <p:spPr bwMode="auto">
          <a:xfrm>
            <a:off x="3276600" y="3006725"/>
            <a:ext cx="6604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2400" dirty="0">
                <a:solidFill>
                  <a:srgbClr val="0000CC"/>
                </a:solidFill>
              </a:rPr>
              <a:t> </a:t>
            </a:r>
            <a:r>
              <a:rPr lang="en-US" altLang="en-US" sz="24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9</a:t>
            </a:r>
          </a:p>
        </p:txBody>
      </p:sp>
      <p:sp>
        <p:nvSpPr>
          <p:cNvPr id="22575" name="TextBox 66"/>
          <p:cNvSpPr txBox="1">
            <a:spLocks noChangeArrowheads="1"/>
          </p:cNvSpPr>
          <p:nvPr/>
        </p:nvSpPr>
        <p:spPr bwMode="auto">
          <a:xfrm>
            <a:off x="228600" y="990600"/>
            <a:ext cx="32004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Thí</a:t>
            </a:r>
            <a:r>
              <a:rPr lang="en-US" alt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nghiệm</a:t>
            </a:r>
            <a:endParaRPr lang="en-US" altLang="en-US" sz="2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Rectangle 3"/>
          <p:cNvSpPr>
            <a:spLocks noChangeArrowheads="1"/>
          </p:cNvSpPr>
          <p:nvPr/>
        </p:nvSpPr>
        <p:spPr bwMode="auto">
          <a:xfrm>
            <a:off x="0" y="0"/>
            <a:ext cx="9144000" cy="52322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1" i="0" u="none" strike="noStrike" cap="none" normalizeH="0" baseline="0" dirty="0" err="1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Tiết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4: </a:t>
            </a:r>
            <a:r>
              <a:rPr kumimoji="0" lang="en-US" sz="2800" b="1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LAI HAI CẶP TÍNH TRẠNG</a:t>
            </a:r>
            <a:endParaRPr kumimoji="0" lang="en-US" sz="2800" b="0" i="0" u="none" strike="noStrike" cap="none" normalizeH="0" baseline="0" dirty="0">
              <a:ln>
                <a:noFill/>
              </a:ln>
              <a:solidFill>
                <a:srgbClr val="C00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Text Box 4"/>
          <p:cNvSpPr txBox="1">
            <a:spLocks noChangeArrowheads="1"/>
          </p:cNvSpPr>
          <p:nvPr/>
        </p:nvSpPr>
        <p:spPr bwMode="auto">
          <a:xfrm>
            <a:off x="0" y="533400"/>
            <a:ext cx="4953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I/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Thí</a:t>
            </a:r>
            <a:r>
              <a:rPr lang="en-US" alt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nghiệm</a:t>
            </a:r>
            <a:r>
              <a:rPr lang="en-US" alt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alt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Men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đen</a:t>
            </a:r>
            <a:endParaRPr lang="en-US" altLang="en-US" sz="2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12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13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13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13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13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13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13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13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13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13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78" grpId="0"/>
      <p:bldP spid="11347" grpId="0"/>
      <p:bldP spid="11351" grpId="0"/>
      <p:bldP spid="11352" grpId="0"/>
      <p:bldP spid="11353" grpId="0"/>
      <p:bldP spid="75" grpId="0"/>
      <p:bldP spid="76" grpId="0"/>
      <p:bldP spid="77" grpId="0"/>
      <p:bldP spid="78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ext Box 2"/>
          <p:cNvSpPr txBox="1">
            <a:spLocks noChangeArrowheads="1"/>
          </p:cNvSpPr>
          <p:nvPr/>
        </p:nvSpPr>
        <p:spPr bwMode="auto">
          <a:xfrm>
            <a:off x="0" y="5267325"/>
            <a:ext cx="2449513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endParaRPr lang="en-US" altLang="en-US" sz="2800">
              <a:latin typeface="VNI-Times" pitchFamily="2" charset="0"/>
            </a:endParaRPr>
          </a:p>
        </p:txBody>
      </p:sp>
      <p:sp>
        <p:nvSpPr>
          <p:cNvPr id="24580" name="Text Box 8"/>
          <p:cNvSpPr txBox="1">
            <a:spLocks noChangeArrowheads="1"/>
          </p:cNvSpPr>
          <p:nvPr/>
        </p:nvSpPr>
        <p:spPr bwMode="auto">
          <a:xfrm>
            <a:off x="2454275" y="3886200"/>
            <a:ext cx="3886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endParaRPr lang="en-US" altLang="en-US"/>
          </a:p>
        </p:txBody>
      </p:sp>
      <p:sp>
        <p:nvSpPr>
          <p:cNvPr id="24581" name="Text Box 14"/>
          <p:cNvSpPr txBox="1">
            <a:spLocks noChangeArrowheads="1"/>
          </p:cNvSpPr>
          <p:nvPr/>
        </p:nvSpPr>
        <p:spPr bwMode="auto">
          <a:xfrm>
            <a:off x="1143000" y="1676400"/>
            <a:ext cx="68580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altLang="en-US" sz="24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altLang="en-US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altLang="en-US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kết</a:t>
            </a:r>
            <a:r>
              <a:rPr lang="en-US" altLang="en-US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quả</a:t>
            </a:r>
            <a:r>
              <a:rPr lang="en-US" altLang="en-US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thí</a:t>
            </a:r>
            <a:r>
              <a:rPr lang="en-US" altLang="en-US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nghiệm</a:t>
            </a:r>
            <a:r>
              <a:rPr lang="en-US" altLang="en-US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cuả</a:t>
            </a:r>
            <a:r>
              <a:rPr lang="en-US" altLang="en-US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Men </a:t>
            </a:r>
            <a:r>
              <a:rPr lang="en-US" altLang="en-US" sz="24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đen</a:t>
            </a:r>
            <a:endParaRPr lang="en-US" altLang="en-US" sz="24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1355" name="Group 91"/>
          <p:cNvGraphicFramePr>
            <a:graphicFrameLocks noGrp="1"/>
          </p:cNvGraphicFramePr>
          <p:nvPr>
            <p:ph/>
          </p:nvPr>
        </p:nvGraphicFramePr>
        <p:xfrm>
          <a:off x="1" y="2209799"/>
          <a:ext cx="9007474" cy="4595815"/>
        </p:xfrm>
        <a:graphic>
          <a:graphicData uri="http://schemas.openxmlformats.org/drawingml/2006/table">
            <a:tbl>
              <a:tblPr/>
              <a:tblGrid>
                <a:gridCol w="123179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3179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46358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08030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78813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Kiểu hình F</a:t>
                      </a:r>
                      <a:r>
                        <a:rPr kumimoji="0" lang="en-US" sz="2000" b="1" i="0" u="none" strike="noStrike" cap="none" normalizeH="0" baseline="-25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Số</a:t>
                      </a: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0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hạt</a:t>
                      </a: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Tỉ</a:t>
                      </a: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0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lệ</a:t>
                      </a: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0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kiểu</a:t>
                      </a: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0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hình</a:t>
                      </a: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F</a:t>
                      </a:r>
                      <a:r>
                        <a:rPr kumimoji="0" lang="en-US" sz="2000" b="1" i="0" u="none" strike="noStrike" cap="none" normalizeH="0" baseline="-25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Tỉ lệ từng cặp tính trạng ở F</a:t>
                      </a:r>
                      <a:r>
                        <a:rPr kumimoji="0" lang="en-US" sz="2000" b="1" i="0" u="none" strike="noStrike" cap="none" normalizeH="0" baseline="-25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769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Vàng  trơn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769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Vàng</a:t>
                      </a: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0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nhăn</a:t>
                      </a: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656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Xanh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Trơn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8813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Xanh</a:t>
                      </a: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0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nhăn</a:t>
                      </a: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24612" name="Text Box 83"/>
          <p:cNvSpPr txBox="1">
            <a:spLocks noChangeArrowheads="1"/>
          </p:cNvSpPr>
          <p:nvPr/>
        </p:nvSpPr>
        <p:spPr bwMode="auto">
          <a:xfrm>
            <a:off x="1387475" y="3276600"/>
            <a:ext cx="1066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2400" b="1" dirty="0">
                <a:solidFill>
                  <a:srgbClr val="A50021"/>
                </a:solidFill>
                <a:latin typeface="Times New Roman" pitchFamily="18" charset="0"/>
                <a:cs typeface="Times New Roman" pitchFamily="18" charset="0"/>
              </a:rPr>
              <a:t>315</a:t>
            </a:r>
          </a:p>
        </p:txBody>
      </p:sp>
      <p:sp>
        <p:nvSpPr>
          <p:cNvPr id="24613" name="Text Box 84"/>
          <p:cNvSpPr txBox="1">
            <a:spLocks noChangeArrowheads="1"/>
          </p:cNvSpPr>
          <p:nvPr/>
        </p:nvSpPr>
        <p:spPr bwMode="auto">
          <a:xfrm>
            <a:off x="1463675" y="4267200"/>
            <a:ext cx="990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endParaRPr lang="en-US" altLang="en-US"/>
          </a:p>
        </p:txBody>
      </p:sp>
      <p:sp>
        <p:nvSpPr>
          <p:cNvPr id="24614" name="Text Box 85"/>
          <p:cNvSpPr txBox="1">
            <a:spLocks noChangeArrowheads="1"/>
          </p:cNvSpPr>
          <p:nvPr/>
        </p:nvSpPr>
        <p:spPr bwMode="auto">
          <a:xfrm>
            <a:off x="1692275" y="4267200"/>
            <a:ext cx="533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endParaRPr lang="en-US" altLang="en-US"/>
          </a:p>
        </p:txBody>
      </p:sp>
      <p:sp>
        <p:nvSpPr>
          <p:cNvPr id="24615" name="Text Box 87"/>
          <p:cNvSpPr txBox="1">
            <a:spLocks noChangeArrowheads="1"/>
          </p:cNvSpPr>
          <p:nvPr/>
        </p:nvSpPr>
        <p:spPr bwMode="auto">
          <a:xfrm>
            <a:off x="1387475" y="4267200"/>
            <a:ext cx="1066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2400" b="1" dirty="0">
                <a:solidFill>
                  <a:srgbClr val="A50021"/>
                </a:solidFill>
                <a:latin typeface="Times New Roman" pitchFamily="18" charset="0"/>
                <a:cs typeface="Times New Roman" pitchFamily="18" charset="0"/>
              </a:rPr>
              <a:t>101</a:t>
            </a:r>
          </a:p>
        </p:txBody>
      </p:sp>
      <p:sp>
        <p:nvSpPr>
          <p:cNvPr id="24616" name="Text Box 88"/>
          <p:cNvSpPr txBox="1">
            <a:spLocks noChangeArrowheads="1"/>
          </p:cNvSpPr>
          <p:nvPr/>
        </p:nvSpPr>
        <p:spPr bwMode="auto">
          <a:xfrm>
            <a:off x="1387475" y="5181600"/>
            <a:ext cx="76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24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108</a:t>
            </a:r>
          </a:p>
        </p:txBody>
      </p:sp>
      <p:sp>
        <p:nvSpPr>
          <p:cNvPr id="24617" name="Text Box 89"/>
          <p:cNvSpPr txBox="1">
            <a:spLocks noChangeArrowheads="1"/>
          </p:cNvSpPr>
          <p:nvPr/>
        </p:nvSpPr>
        <p:spPr bwMode="auto">
          <a:xfrm>
            <a:off x="1576388" y="6205538"/>
            <a:ext cx="685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24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32</a:t>
            </a:r>
          </a:p>
        </p:txBody>
      </p:sp>
      <p:sp>
        <p:nvSpPr>
          <p:cNvPr id="11358" name="Text Box 94"/>
          <p:cNvSpPr txBox="1">
            <a:spLocks noChangeArrowheads="1"/>
          </p:cNvSpPr>
          <p:nvPr/>
        </p:nvSpPr>
        <p:spPr bwMode="auto">
          <a:xfrm>
            <a:off x="3787775" y="4321175"/>
            <a:ext cx="12954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2400" b="1" dirty="0">
                <a:solidFill>
                  <a:srgbClr val="A50021"/>
                </a:solidFill>
                <a:latin typeface="Times New Roman" pitchFamily="18" charset="0"/>
                <a:cs typeface="Times New Roman" pitchFamily="18" charset="0"/>
              </a:rPr>
              <a:t>3/16</a:t>
            </a:r>
          </a:p>
        </p:txBody>
      </p:sp>
      <p:sp>
        <p:nvSpPr>
          <p:cNvPr id="11360" name="Text Box 96"/>
          <p:cNvSpPr txBox="1">
            <a:spLocks noChangeArrowheads="1"/>
          </p:cNvSpPr>
          <p:nvPr/>
        </p:nvSpPr>
        <p:spPr bwMode="auto">
          <a:xfrm>
            <a:off x="3825875" y="6172200"/>
            <a:ext cx="107473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2400" b="1" dirty="0">
                <a:solidFill>
                  <a:srgbClr val="CC0000"/>
                </a:solidFill>
                <a:latin typeface="Times New Roman" pitchFamily="18" charset="0"/>
                <a:cs typeface="Times New Roman" pitchFamily="18" charset="0"/>
              </a:rPr>
              <a:t>1/16</a:t>
            </a:r>
          </a:p>
        </p:txBody>
      </p:sp>
      <p:grpSp>
        <p:nvGrpSpPr>
          <p:cNvPr id="2" name="Group 100"/>
          <p:cNvGrpSpPr>
            <a:grpSpLocks/>
          </p:cNvGrpSpPr>
          <p:nvPr/>
        </p:nvGrpSpPr>
        <p:grpSpPr bwMode="auto">
          <a:xfrm>
            <a:off x="7331075" y="4025900"/>
            <a:ext cx="1676400" cy="774700"/>
            <a:chOff x="4785" y="1380"/>
            <a:chExt cx="1079" cy="503"/>
          </a:xfrm>
        </p:grpSpPr>
        <p:grpSp>
          <p:nvGrpSpPr>
            <p:cNvPr id="3" name="Group 101"/>
            <p:cNvGrpSpPr>
              <a:grpSpLocks/>
            </p:cNvGrpSpPr>
            <p:nvPr/>
          </p:nvGrpSpPr>
          <p:grpSpPr bwMode="auto">
            <a:xfrm>
              <a:off x="4930" y="1380"/>
              <a:ext cx="499" cy="487"/>
              <a:chOff x="2925" y="3203"/>
              <a:chExt cx="499" cy="487"/>
            </a:xfrm>
          </p:grpSpPr>
          <p:sp>
            <p:nvSpPr>
              <p:cNvPr id="24669" name="Text Box 102"/>
              <p:cNvSpPr txBox="1">
                <a:spLocks noChangeArrowheads="1"/>
              </p:cNvSpPr>
              <p:nvPr/>
            </p:nvSpPr>
            <p:spPr bwMode="auto">
              <a:xfrm>
                <a:off x="2925" y="3203"/>
                <a:ext cx="499" cy="26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eaLnBrk="1" hangingPunct="1">
                  <a:spcBef>
                    <a:spcPct val="50000"/>
                  </a:spcBef>
                </a:pPr>
                <a:r>
                  <a:rPr lang="en-US" altLang="en-US" sz="2000" b="1" dirty="0">
                    <a:solidFill>
                      <a:srgbClr val="A50021"/>
                    </a:solidFill>
                    <a:latin typeface="Times New Roman" pitchFamily="18" charset="0"/>
                    <a:cs typeface="Times New Roman" pitchFamily="18" charset="0"/>
                  </a:rPr>
                  <a:t>416</a:t>
                </a:r>
              </a:p>
            </p:txBody>
          </p:sp>
          <p:sp>
            <p:nvSpPr>
              <p:cNvPr id="24670" name="Text Box 103"/>
              <p:cNvSpPr txBox="1">
                <a:spLocks noChangeArrowheads="1"/>
              </p:cNvSpPr>
              <p:nvPr/>
            </p:nvSpPr>
            <p:spPr bwMode="auto">
              <a:xfrm>
                <a:off x="2925" y="3430"/>
                <a:ext cx="499" cy="26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eaLnBrk="1" hangingPunct="1">
                  <a:spcBef>
                    <a:spcPct val="50000"/>
                  </a:spcBef>
                </a:pPr>
                <a:r>
                  <a:rPr lang="en-US" altLang="en-US" sz="2000" b="1" dirty="0">
                    <a:solidFill>
                      <a:srgbClr val="A50021"/>
                    </a:solidFill>
                    <a:latin typeface="Times New Roman" pitchFamily="18" charset="0"/>
                    <a:cs typeface="Times New Roman" pitchFamily="18" charset="0"/>
                  </a:rPr>
                  <a:t>140</a:t>
                </a:r>
              </a:p>
            </p:txBody>
          </p:sp>
          <p:sp>
            <p:nvSpPr>
              <p:cNvPr id="24671" name="Line 104"/>
              <p:cNvSpPr>
                <a:spLocks noChangeShapeType="1"/>
              </p:cNvSpPr>
              <p:nvPr/>
            </p:nvSpPr>
            <p:spPr bwMode="auto">
              <a:xfrm>
                <a:off x="2970" y="3475"/>
                <a:ext cx="318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4" name="Group 105"/>
            <p:cNvGrpSpPr>
              <a:grpSpLocks/>
            </p:cNvGrpSpPr>
            <p:nvPr/>
          </p:nvGrpSpPr>
          <p:grpSpPr bwMode="auto">
            <a:xfrm>
              <a:off x="5356" y="1416"/>
              <a:ext cx="508" cy="467"/>
              <a:chOff x="5048" y="1407"/>
              <a:chExt cx="508" cy="467"/>
            </a:xfrm>
          </p:grpSpPr>
          <p:sp>
            <p:nvSpPr>
              <p:cNvPr id="24666" name="Text Box 106"/>
              <p:cNvSpPr txBox="1">
                <a:spLocks noChangeArrowheads="1"/>
              </p:cNvSpPr>
              <p:nvPr/>
            </p:nvSpPr>
            <p:spPr bwMode="auto">
              <a:xfrm>
                <a:off x="5048" y="1407"/>
                <a:ext cx="327" cy="25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just" eaLnBrk="1" hangingPunct="1">
                  <a:spcBef>
                    <a:spcPct val="50000"/>
                  </a:spcBef>
                </a:pPr>
                <a:r>
                  <a:rPr lang="en-US" altLang="en-US" sz="2000" dirty="0">
                    <a:latin typeface="VNI-Times" pitchFamily="2" charset="0"/>
                  </a:rPr>
                  <a:t>  </a:t>
                </a:r>
                <a:r>
                  <a:rPr lang="en-US" altLang="en-US" sz="2000" b="1" dirty="0">
                    <a:solidFill>
                      <a:srgbClr val="A50021"/>
                    </a:solidFill>
                    <a:latin typeface="VNI-Times" pitchFamily="2" charset="0"/>
                  </a:rPr>
                  <a:t>3</a:t>
                </a:r>
              </a:p>
            </p:txBody>
          </p:sp>
          <p:sp>
            <p:nvSpPr>
              <p:cNvPr id="24667" name="Text Box 107"/>
              <p:cNvSpPr txBox="1">
                <a:spLocks noChangeArrowheads="1"/>
              </p:cNvSpPr>
              <p:nvPr/>
            </p:nvSpPr>
            <p:spPr bwMode="auto">
              <a:xfrm>
                <a:off x="5057" y="1616"/>
                <a:ext cx="499" cy="25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eaLnBrk="1" hangingPunct="1">
                  <a:spcBef>
                    <a:spcPct val="50000"/>
                  </a:spcBef>
                </a:pPr>
                <a:r>
                  <a:rPr lang="en-US" altLang="en-US" sz="2000" dirty="0">
                    <a:latin typeface="VNI-Times" pitchFamily="2" charset="0"/>
                  </a:rPr>
                  <a:t>  </a:t>
                </a:r>
                <a:r>
                  <a:rPr lang="en-US" altLang="en-US" sz="2000" b="1" dirty="0">
                    <a:solidFill>
                      <a:srgbClr val="A50021"/>
                    </a:solidFill>
                    <a:latin typeface="VNI-Times" pitchFamily="2" charset="0"/>
                  </a:rPr>
                  <a:t>1</a:t>
                </a:r>
              </a:p>
            </p:txBody>
          </p:sp>
          <p:sp>
            <p:nvSpPr>
              <p:cNvPr id="24668" name="Line 108"/>
              <p:cNvSpPr>
                <a:spLocks noChangeShapeType="1"/>
              </p:cNvSpPr>
              <p:nvPr/>
            </p:nvSpPr>
            <p:spPr bwMode="auto">
              <a:xfrm>
                <a:off x="5102" y="1643"/>
                <a:ext cx="273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24664" name="Text Box 109"/>
            <p:cNvSpPr txBox="1">
              <a:spLocks noChangeArrowheads="1"/>
            </p:cNvSpPr>
            <p:nvPr/>
          </p:nvSpPr>
          <p:spPr bwMode="auto">
            <a:xfrm>
              <a:off x="4785" y="1507"/>
              <a:ext cx="227" cy="25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n-US" altLang="en-US" sz="2000">
                  <a:solidFill>
                    <a:srgbClr val="A50021"/>
                  </a:solidFill>
                  <a:latin typeface="VNI-Times" pitchFamily="2" charset="0"/>
                </a:rPr>
                <a:t>=</a:t>
              </a:r>
            </a:p>
          </p:txBody>
        </p:sp>
        <p:sp>
          <p:nvSpPr>
            <p:cNvPr id="24665" name="Text Box 110"/>
            <p:cNvSpPr txBox="1">
              <a:spLocks noChangeArrowheads="1"/>
            </p:cNvSpPr>
            <p:nvPr/>
          </p:nvSpPr>
          <p:spPr bwMode="auto">
            <a:xfrm>
              <a:off x="5247" y="1507"/>
              <a:ext cx="227" cy="25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n-US" altLang="en-US" sz="2000">
                  <a:solidFill>
                    <a:srgbClr val="A50021"/>
                  </a:solidFill>
                  <a:latin typeface="VNI-Times" pitchFamily="2" charset="0"/>
                </a:rPr>
                <a:t>≈</a:t>
              </a:r>
            </a:p>
          </p:txBody>
        </p:sp>
      </p:grpSp>
      <p:grpSp>
        <p:nvGrpSpPr>
          <p:cNvPr id="5" name="Group 111"/>
          <p:cNvGrpSpPr>
            <a:grpSpLocks/>
          </p:cNvGrpSpPr>
          <p:nvPr/>
        </p:nvGrpSpPr>
        <p:grpSpPr bwMode="auto">
          <a:xfrm>
            <a:off x="5349875" y="4025900"/>
            <a:ext cx="935038" cy="757238"/>
            <a:chOff x="1882" y="3203"/>
            <a:chExt cx="589" cy="477"/>
          </a:xfrm>
        </p:grpSpPr>
        <p:sp>
          <p:nvSpPr>
            <p:cNvPr id="24659" name="Text Box 112"/>
            <p:cNvSpPr txBox="1">
              <a:spLocks noChangeArrowheads="1"/>
            </p:cNvSpPr>
            <p:nvPr/>
          </p:nvSpPr>
          <p:spPr bwMode="auto">
            <a:xfrm>
              <a:off x="1882" y="3203"/>
              <a:ext cx="589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n-US" altLang="en-US" sz="2000" b="1" dirty="0" err="1">
                  <a:solidFill>
                    <a:srgbClr val="A50021"/>
                  </a:solidFill>
                  <a:latin typeface="Times New Roman" pitchFamily="18" charset="0"/>
                  <a:cs typeface="Times New Roman" pitchFamily="18" charset="0"/>
                </a:rPr>
                <a:t>V</a:t>
              </a:r>
              <a:r>
                <a:rPr lang="en-US" altLang="en-US" b="1" dirty="0" err="1">
                  <a:solidFill>
                    <a:srgbClr val="A50021"/>
                  </a:solidFill>
                  <a:latin typeface="Times New Roman" pitchFamily="18" charset="0"/>
                  <a:cs typeface="Times New Roman" pitchFamily="18" charset="0"/>
                </a:rPr>
                <a:t>à</a:t>
              </a:r>
              <a:r>
                <a:rPr lang="en-US" altLang="en-US" sz="2000" b="1" dirty="0" err="1">
                  <a:solidFill>
                    <a:srgbClr val="A50021"/>
                  </a:solidFill>
                  <a:latin typeface="Times New Roman" pitchFamily="18" charset="0"/>
                  <a:cs typeface="Times New Roman" pitchFamily="18" charset="0"/>
                </a:rPr>
                <a:t>ng</a:t>
              </a:r>
              <a:endParaRPr lang="en-US" altLang="en-US" sz="2000" b="1" dirty="0">
                <a:solidFill>
                  <a:srgbClr val="A5002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4660" name="Text Box 113"/>
            <p:cNvSpPr txBox="1">
              <a:spLocks noChangeArrowheads="1"/>
            </p:cNvSpPr>
            <p:nvPr/>
          </p:nvSpPr>
          <p:spPr bwMode="auto">
            <a:xfrm>
              <a:off x="1882" y="3430"/>
              <a:ext cx="589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n-US" altLang="en-US" sz="2000" b="1" dirty="0" err="1">
                  <a:solidFill>
                    <a:srgbClr val="A50021"/>
                  </a:solidFill>
                  <a:latin typeface="Times New Roman" pitchFamily="18" charset="0"/>
                  <a:cs typeface="Times New Roman" pitchFamily="18" charset="0"/>
                </a:rPr>
                <a:t>Xanh</a:t>
              </a:r>
              <a:endParaRPr lang="en-US" altLang="en-US" sz="2000" b="1" dirty="0">
                <a:solidFill>
                  <a:srgbClr val="A5002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4661" name="Line 114"/>
            <p:cNvSpPr>
              <a:spLocks noChangeShapeType="1"/>
            </p:cNvSpPr>
            <p:nvPr/>
          </p:nvSpPr>
          <p:spPr bwMode="auto">
            <a:xfrm>
              <a:off x="1927" y="3475"/>
              <a:ext cx="45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6" name="Group 115"/>
          <p:cNvGrpSpPr>
            <a:grpSpLocks/>
          </p:cNvGrpSpPr>
          <p:nvPr/>
        </p:nvGrpSpPr>
        <p:grpSpPr bwMode="auto">
          <a:xfrm>
            <a:off x="6111875" y="4025900"/>
            <a:ext cx="1585913" cy="757238"/>
            <a:chOff x="4040" y="1380"/>
            <a:chExt cx="999" cy="477"/>
          </a:xfrm>
        </p:grpSpPr>
        <p:grpSp>
          <p:nvGrpSpPr>
            <p:cNvPr id="7" name="Group 116"/>
            <p:cNvGrpSpPr>
              <a:grpSpLocks/>
            </p:cNvGrpSpPr>
            <p:nvPr/>
          </p:nvGrpSpPr>
          <p:grpSpPr bwMode="auto">
            <a:xfrm>
              <a:off x="4177" y="1380"/>
              <a:ext cx="862" cy="477"/>
              <a:chOff x="4241" y="1389"/>
              <a:chExt cx="862" cy="477"/>
            </a:xfrm>
          </p:grpSpPr>
          <p:sp>
            <p:nvSpPr>
              <p:cNvPr id="24656" name="Text Box 117"/>
              <p:cNvSpPr txBox="1">
                <a:spLocks noChangeArrowheads="1"/>
              </p:cNvSpPr>
              <p:nvPr/>
            </p:nvSpPr>
            <p:spPr bwMode="auto">
              <a:xfrm>
                <a:off x="4241" y="1389"/>
                <a:ext cx="862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eaLnBrk="1" hangingPunct="1">
                  <a:spcBef>
                    <a:spcPct val="50000"/>
                  </a:spcBef>
                </a:pPr>
                <a:r>
                  <a:rPr lang="en-US" altLang="en-US" sz="2000" b="1" dirty="0">
                    <a:solidFill>
                      <a:srgbClr val="A50021"/>
                    </a:solidFill>
                    <a:latin typeface="Times New Roman" pitchFamily="18" charset="0"/>
                    <a:cs typeface="Times New Roman" pitchFamily="18" charset="0"/>
                  </a:rPr>
                  <a:t>315+101</a:t>
                </a:r>
              </a:p>
            </p:txBody>
          </p:sp>
          <p:sp>
            <p:nvSpPr>
              <p:cNvPr id="24657" name="Text Box 118"/>
              <p:cNvSpPr txBox="1">
                <a:spLocks noChangeArrowheads="1"/>
              </p:cNvSpPr>
              <p:nvPr/>
            </p:nvSpPr>
            <p:spPr bwMode="auto">
              <a:xfrm>
                <a:off x="4241" y="1616"/>
                <a:ext cx="771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eaLnBrk="1" hangingPunct="1">
                  <a:spcBef>
                    <a:spcPct val="50000"/>
                  </a:spcBef>
                </a:pPr>
                <a:r>
                  <a:rPr lang="en-US" altLang="en-US" sz="2000" b="1" dirty="0">
                    <a:solidFill>
                      <a:srgbClr val="A50021"/>
                    </a:solidFill>
                    <a:latin typeface="Times New Roman" pitchFamily="18" charset="0"/>
                    <a:cs typeface="Times New Roman" pitchFamily="18" charset="0"/>
                  </a:rPr>
                  <a:t>108+32</a:t>
                </a:r>
              </a:p>
            </p:txBody>
          </p:sp>
          <p:sp>
            <p:nvSpPr>
              <p:cNvPr id="24658" name="Line 119"/>
              <p:cNvSpPr>
                <a:spLocks noChangeShapeType="1"/>
              </p:cNvSpPr>
              <p:nvPr/>
            </p:nvSpPr>
            <p:spPr bwMode="auto">
              <a:xfrm>
                <a:off x="4286" y="1661"/>
                <a:ext cx="59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24655" name="Text Box 120"/>
            <p:cNvSpPr txBox="1">
              <a:spLocks noChangeArrowheads="1"/>
            </p:cNvSpPr>
            <p:nvPr/>
          </p:nvSpPr>
          <p:spPr bwMode="auto">
            <a:xfrm>
              <a:off x="4040" y="1507"/>
              <a:ext cx="227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n-US" altLang="en-US" sz="2000">
                  <a:solidFill>
                    <a:srgbClr val="A50021"/>
                  </a:solidFill>
                  <a:latin typeface="VNI-Times" pitchFamily="2" charset="0"/>
                </a:rPr>
                <a:t>=</a:t>
              </a:r>
            </a:p>
          </p:txBody>
        </p:sp>
      </p:grpSp>
      <p:grpSp>
        <p:nvGrpSpPr>
          <p:cNvPr id="8" name="Group 127"/>
          <p:cNvGrpSpPr>
            <a:grpSpLocks/>
          </p:cNvGrpSpPr>
          <p:nvPr/>
        </p:nvGrpSpPr>
        <p:grpSpPr bwMode="auto">
          <a:xfrm>
            <a:off x="5349875" y="5867400"/>
            <a:ext cx="914400" cy="757238"/>
            <a:chOff x="3624" y="2461"/>
            <a:chExt cx="589" cy="477"/>
          </a:xfrm>
        </p:grpSpPr>
        <p:sp>
          <p:nvSpPr>
            <p:cNvPr id="24651" name="Text Box 128"/>
            <p:cNvSpPr txBox="1">
              <a:spLocks noChangeArrowheads="1"/>
            </p:cNvSpPr>
            <p:nvPr/>
          </p:nvSpPr>
          <p:spPr bwMode="auto">
            <a:xfrm>
              <a:off x="3624" y="2461"/>
              <a:ext cx="589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n-US" altLang="en-US" sz="2000" b="1" dirty="0" err="1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rPr>
                <a:t>Trơn</a:t>
              </a:r>
              <a:endParaRPr lang="en-US" altLang="en-US" sz="2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4652" name="Text Box 129"/>
            <p:cNvSpPr txBox="1">
              <a:spLocks noChangeArrowheads="1"/>
            </p:cNvSpPr>
            <p:nvPr/>
          </p:nvSpPr>
          <p:spPr bwMode="auto">
            <a:xfrm>
              <a:off x="3624" y="2688"/>
              <a:ext cx="589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n-US" altLang="en-US" sz="2000" b="1" dirty="0" err="1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rPr>
                <a:t>Nh</a:t>
              </a:r>
              <a:r>
                <a:rPr lang="en-US" altLang="en-US" b="1" dirty="0" err="1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rPr>
                <a:t>ă</a:t>
              </a:r>
              <a:r>
                <a:rPr lang="en-US" altLang="en-US" sz="2000" b="1" dirty="0" err="1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rPr>
                <a:t>n</a:t>
              </a:r>
              <a:endParaRPr lang="en-US" altLang="en-US" sz="2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4653" name="Line 130"/>
            <p:cNvSpPr>
              <a:spLocks noChangeShapeType="1"/>
            </p:cNvSpPr>
            <p:nvPr/>
          </p:nvSpPr>
          <p:spPr bwMode="auto">
            <a:xfrm>
              <a:off x="3651" y="2733"/>
              <a:ext cx="45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9" name="Group 131"/>
          <p:cNvGrpSpPr>
            <a:grpSpLocks/>
          </p:cNvGrpSpPr>
          <p:nvPr/>
        </p:nvGrpSpPr>
        <p:grpSpPr bwMode="auto">
          <a:xfrm>
            <a:off x="6111875" y="5867400"/>
            <a:ext cx="1524000" cy="720725"/>
            <a:chOff x="4014" y="2391"/>
            <a:chExt cx="1025" cy="505"/>
          </a:xfrm>
        </p:grpSpPr>
        <p:grpSp>
          <p:nvGrpSpPr>
            <p:cNvPr id="10" name="Group 132"/>
            <p:cNvGrpSpPr>
              <a:grpSpLocks/>
            </p:cNvGrpSpPr>
            <p:nvPr/>
          </p:nvGrpSpPr>
          <p:grpSpPr bwMode="auto">
            <a:xfrm>
              <a:off x="4177" y="2391"/>
              <a:ext cx="862" cy="505"/>
              <a:chOff x="4422" y="3430"/>
              <a:chExt cx="862" cy="505"/>
            </a:xfrm>
          </p:grpSpPr>
          <p:sp>
            <p:nvSpPr>
              <p:cNvPr id="24648" name="Text Box 133"/>
              <p:cNvSpPr txBox="1">
                <a:spLocks noChangeArrowheads="1"/>
              </p:cNvSpPr>
              <p:nvPr/>
            </p:nvSpPr>
            <p:spPr bwMode="auto">
              <a:xfrm>
                <a:off x="4422" y="3430"/>
                <a:ext cx="862" cy="27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eaLnBrk="1" hangingPunct="1">
                  <a:spcBef>
                    <a:spcPct val="50000"/>
                  </a:spcBef>
                </a:pPr>
                <a:r>
                  <a:rPr lang="en-US" altLang="en-US" sz="2000" b="1" dirty="0">
                    <a:solidFill>
                      <a:srgbClr val="0000CC"/>
                    </a:solidFill>
                    <a:latin typeface="VNI-Times" pitchFamily="2" charset="0"/>
                  </a:rPr>
                  <a:t>315+108</a:t>
                </a:r>
              </a:p>
            </p:txBody>
          </p:sp>
          <p:sp>
            <p:nvSpPr>
              <p:cNvPr id="24649" name="Text Box 134"/>
              <p:cNvSpPr txBox="1">
                <a:spLocks noChangeArrowheads="1"/>
              </p:cNvSpPr>
              <p:nvPr/>
            </p:nvSpPr>
            <p:spPr bwMode="auto">
              <a:xfrm>
                <a:off x="4422" y="3657"/>
                <a:ext cx="771" cy="27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eaLnBrk="1" hangingPunct="1">
                  <a:spcBef>
                    <a:spcPct val="50000"/>
                  </a:spcBef>
                </a:pPr>
                <a:r>
                  <a:rPr lang="en-US" altLang="en-US" sz="2000" b="1" dirty="0">
                    <a:solidFill>
                      <a:srgbClr val="0000CC"/>
                    </a:solidFill>
                    <a:latin typeface="VNI-Times" pitchFamily="2" charset="0"/>
                  </a:rPr>
                  <a:t>101+32</a:t>
                </a:r>
              </a:p>
            </p:txBody>
          </p:sp>
          <p:sp>
            <p:nvSpPr>
              <p:cNvPr id="24650" name="Line 135"/>
              <p:cNvSpPr>
                <a:spLocks noChangeShapeType="1"/>
              </p:cNvSpPr>
              <p:nvPr/>
            </p:nvSpPr>
            <p:spPr bwMode="auto">
              <a:xfrm>
                <a:off x="4467" y="3702"/>
                <a:ext cx="59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24647" name="Text Box 136"/>
            <p:cNvSpPr txBox="1">
              <a:spLocks noChangeArrowheads="1"/>
            </p:cNvSpPr>
            <p:nvPr/>
          </p:nvSpPr>
          <p:spPr bwMode="auto">
            <a:xfrm>
              <a:off x="4014" y="2527"/>
              <a:ext cx="227" cy="27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n-US" altLang="en-US" sz="2000">
                  <a:solidFill>
                    <a:srgbClr val="0000CC"/>
                  </a:solidFill>
                  <a:latin typeface="VNI-Times" pitchFamily="2" charset="0"/>
                </a:rPr>
                <a:t>=</a:t>
              </a:r>
            </a:p>
          </p:txBody>
        </p:sp>
      </p:grpSp>
      <p:grpSp>
        <p:nvGrpSpPr>
          <p:cNvPr id="11" name="Group 137"/>
          <p:cNvGrpSpPr>
            <a:grpSpLocks/>
          </p:cNvGrpSpPr>
          <p:nvPr/>
        </p:nvGrpSpPr>
        <p:grpSpPr bwMode="auto">
          <a:xfrm>
            <a:off x="7407275" y="5867400"/>
            <a:ext cx="1676400" cy="785813"/>
            <a:chOff x="4786" y="2391"/>
            <a:chExt cx="1078" cy="495"/>
          </a:xfrm>
        </p:grpSpPr>
        <p:grpSp>
          <p:nvGrpSpPr>
            <p:cNvPr id="12" name="Group 138"/>
            <p:cNvGrpSpPr>
              <a:grpSpLocks/>
            </p:cNvGrpSpPr>
            <p:nvPr/>
          </p:nvGrpSpPr>
          <p:grpSpPr bwMode="auto">
            <a:xfrm>
              <a:off x="4920" y="2391"/>
              <a:ext cx="499" cy="477"/>
              <a:chOff x="2925" y="3203"/>
              <a:chExt cx="499" cy="477"/>
            </a:xfrm>
          </p:grpSpPr>
          <p:sp>
            <p:nvSpPr>
              <p:cNvPr id="24643" name="Text Box 139"/>
              <p:cNvSpPr txBox="1">
                <a:spLocks noChangeArrowheads="1"/>
              </p:cNvSpPr>
              <p:nvPr/>
            </p:nvSpPr>
            <p:spPr bwMode="auto">
              <a:xfrm>
                <a:off x="2925" y="3203"/>
                <a:ext cx="499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eaLnBrk="1" hangingPunct="1">
                  <a:spcBef>
                    <a:spcPct val="50000"/>
                  </a:spcBef>
                </a:pPr>
                <a:r>
                  <a:rPr lang="en-US" altLang="en-US" sz="2000" b="1" dirty="0">
                    <a:solidFill>
                      <a:srgbClr val="0000CC"/>
                    </a:solidFill>
                    <a:latin typeface="VNI-Times" pitchFamily="2" charset="0"/>
                  </a:rPr>
                  <a:t>423</a:t>
                </a:r>
              </a:p>
            </p:txBody>
          </p:sp>
          <p:sp>
            <p:nvSpPr>
              <p:cNvPr id="24644" name="Text Box 140"/>
              <p:cNvSpPr txBox="1">
                <a:spLocks noChangeArrowheads="1"/>
              </p:cNvSpPr>
              <p:nvPr/>
            </p:nvSpPr>
            <p:spPr bwMode="auto">
              <a:xfrm>
                <a:off x="2925" y="3430"/>
                <a:ext cx="499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eaLnBrk="1" hangingPunct="1">
                  <a:spcBef>
                    <a:spcPct val="50000"/>
                  </a:spcBef>
                </a:pPr>
                <a:r>
                  <a:rPr lang="en-US" altLang="en-US" sz="2000" dirty="0">
                    <a:solidFill>
                      <a:srgbClr val="0000CC"/>
                    </a:solidFill>
                    <a:latin typeface="VNI-Times" pitchFamily="2" charset="0"/>
                  </a:rPr>
                  <a:t>1</a:t>
                </a:r>
                <a:r>
                  <a:rPr lang="en-US" altLang="en-US" sz="2000" b="1" dirty="0">
                    <a:solidFill>
                      <a:srgbClr val="0000CC"/>
                    </a:solidFill>
                    <a:latin typeface="VNI-Times" pitchFamily="2" charset="0"/>
                  </a:rPr>
                  <a:t>33</a:t>
                </a:r>
              </a:p>
            </p:txBody>
          </p:sp>
          <p:sp>
            <p:nvSpPr>
              <p:cNvPr id="24645" name="Line 141"/>
              <p:cNvSpPr>
                <a:spLocks noChangeShapeType="1"/>
              </p:cNvSpPr>
              <p:nvPr/>
            </p:nvSpPr>
            <p:spPr bwMode="auto">
              <a:xfrm>
                <a:off x="2970" y="3475"/>
                <a:ext cx="318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24637" name="Text Box 142"/>
            <p:cNvSpPr txBox="1">
              <a:spLocks noChangeArrowheads="1"/>
            </p:cNvSpPr>
            <p:nvPr/>
          </p:nvSpPr>
          <p:spPr bwMode="auto">
            <a:xfrm>
              <a:off x="4786" y="2517"/>
              <a:ext cx="227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n-US" altLang="en-US" sz="2000">
                  <a:solidFill>
                    <a:srgbClr val="0000CC"/>
                  </a:solidFill>
                  <a:latin typeface="VNI-Times" pitchFamily="2" charset="0"/>
                </a:rPr>
                <a:t>=</a:t>
              </a:r>
            </a:p>
          </p:txBody>
        </p:sp>
        <p:sp>
          <p:nvSpPr>
            <p:cNvPr id="24638" name="Text Box 143"/>
            <p:cNvSpPr txBox="1">
              <a:spLocks noChangeArrowheads="1"/>
            </p:cNvSpPr>
            <p:nvPr/>
          </p:nvSpPr>
          <p:spPr bwMode="auto">
            <a:xfrm>
              <a:off x="5168" y="2518"/>
              <a:ext cx="315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n-US" altLang="en-US" sz="2000">
                  <a:latin typeface="VNI-Times" pitchFamily="2" charset="0"/>
                </a:rPr>
                <a:t>≈</a:t>
              </a:r>
            </a:p>
          </p:txBody>
        </p:sp>
        <p:grpSp>
          <p:nvGrpSpPr>
            <p:cNvPr id="13" name="Group 144"/>
            <p:cNvGrpSpPr>
              <a:grpSpLocks/>
            </p:cNvGrpSpPr>
            <p:nvPr/>
          </p:nvGrpSpPr>
          <p:grpSpPr bwMode="auto">
            <a:xfrm>
              <a:off x="5356" y="2427"/>
              <a:ext cx="508" cy="459"/>
              <a:chOff x="5048" y="1407"/>
              <a:chExt cx="508" cy="459"/>
            </a:xfrm>
          </p:grpSpPr>
          <p:sp>
            <p:nvSpPr>
              <p:cNvPr id="24640" name="Text Box 145"/>
              <p:cNvSpPr txBox="1">
                <a:spLocks noChangeArrowheads="1"/>
              </p:cNvSpPr>
              <p:nvPr/>
            </p:nvSpPr>
            <p:spPr bwMode="auto">
              <a:xfrm>
                <a:off x="5048" y="1407"/>
                <a:ext cx="327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just" eaLnBrk="1" hangingPunct="1">
                  <a:spcBef>
                    <a:spcPct val="50000"/>
                  </a:spcBef>
                </a:pPr>
                <a:r>
                  <a:rPr lang="en-US" altLang="en-US" sz="2000" dirty="0">
                    <a:latin typeface="VNI-Times" pitchFamily="2" charset="0"/>
                  </a:rPr>
                  <a:t>  </a:t>
                </a:r>
                <a:r>
                  <a:rPr lang="en-US" altLang="en-US" sz="2000" dirty="0">
                    <a:solidFill>
                      <a:srgbClr val="0000CC"/>
                    </a:solidFill>
                    <a:latin typeface="VNI-Times" pitchFamily="2" charset="0"/>
                  </a:rPr>
                  <a:t>3</a:t>
                </a:r>
              </a:p>
            </p:txBody>
          </p:sp>
          <p:sp>
            <p:nvSpPr>
              <p:cNvPr id="24641" name="Text Box 146"/>
              <p:cNvSpPr txBox="1">
                <a:spLocks noChangeArrowheads="1"/>
              </p:cNvSpPr>
              <p:nvPr/>
            </p:nvSpPr>
            <p:spPr bwMode="auto">
              <a:xfrm>
                <a:off x="5057" y="1616"/>
                <a:ext cx="499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eaLnBrk="1" hangingPunct="1">
                  <a:spcBef>
                    <a:spcPct val="50000"/>
                  </a:spcBef>
                </a:pPr>
                <a:r>
                  <a:rPr lang="en-US" altLang="en-US" sz="2000">
                    <a:solidFill>
                      <a:srgbClr val="0000CC"/>
                    </a:solidFill>
                    <a:latin typeface="VNI-Times" pitchFamily="2" charset="0"/>
                  </a:rPr>
                  <a:t>  1</a:t>
                </a:r>
              </a:p>
            </p:txBody>
          </p:sp>
          <p:sp>
            <p:nvSpPr>
              <p:cNvPr id="24642" name="Line 147"/>
              <p:cNvSpPr>
                <a:spLocks noChangeShapeType="1"/>
              </p:cNvSpPr>
              <p:nvPr/>
            </p:nvSpPr>
            <p:spPr bwMode="auto">
              <a:xfrm>
                <a:off x="5102" y="1643"/>
                <a:ext cx="273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11412" name="Oval 148"/>
          <p:cNvSpPr>
            <a:spLocks noChangeArrowheads="1"/>
          </p:cNvSpPr>
          <p:nvPr/>
        </p:nvSpPr>
        <p:spPr bwMode="auto">
          <a:xfrm>
            <a:off x="5684838" y="3314700"/>
            <a:ext cx="1752600" cy="685800"/>
          </a:xfrm>
          <a:prstGeom prst="ellipse">
            <a:avLst/>
          </a:prstGeom>
          <a:ln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anchor="ctr"/>
          <a:lstStyle/>
          <a:p>
            <a:pPr algn="ctr" eaLnBrk="1" hangingPunct="1"/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Màu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hạt</a:t>
            </a:r>
            <a:endParaRPr lang="en-US" alt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413" name="Oval 149"/>
          <p:cNvSpPr>
            <a:spLocks noChangeArrowheads="1"/>
          </p:cNvSpPr>
          <p:nvPr/>
        </p:nvSpPr>
        <p:spPr bwMode="auto">
          <a:xfrm>
            <a:off x="5654675" y="5181600"/>
            <a:ext cx="2286000" cy="762000"/>
          </a:xfrm>
          <a:prstGeom prst="ellipse">
            <a:avLst/>
          </a:prstGeom>
          <a:ln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anchor="ctr"/>
          <a:lstStyle/>
          <a:p>
            <a:pPr algn="ctr" eaLnBrk="1" hangingPunct="1">
              <a:defRPr/>
            </a:pPr>
            <a:r>
              <a:rPr lang="en-US" altLang="en-US" dirty="0">
                <a:solidFill>
                  <a:schemeClr val="tx2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en-US" sz="24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altLang="en-US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dạng</a:t>
            </a:r>
            <a:r>
              <a:rPr lang="en-US" altLang="en-US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hạt</a:t>
            </a:r>
            <a:endParaRPr lang="en-US" altLang="en-US" sz="24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9" name="Text Box 94"/>
          <p:cNvSpPr txBox="1">
            <a:spLocks noChangeArrowheads="1"/>
          </p:cNvSpPr>
          <p:nvPr/>
        </p:nvSpPr>
        <p:spPr bwMode="auto">
          <a:xfrm>
            <a:off x="3716338" y="5176838"/>
            <a:ext cx="12954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2400" dirty="0">
                <a:solidFill>
                  <a:srgbClr val="A50021"/>
                </a:solidFill>
              </a:rPr>
              <a:t>  </a:t>
            </a:r>
            <a:r>
              <a:rPr lang="en-US" altLang="en-US" sz="2400" b="1" dirty="0">
                <a:solidFill>
                  <a:srgbClr val="A50021"/>
                </a:solidFill>
                <a:latin typeface="Times New Roman" pitchFamily="18" charset="0"/>
                <a:cs typeface="Times New Roman" pitchFamily="18" charset="0"/>
              </a:rPr>
              <a:t>3/16</a:t>
            </a:r>
          </a:p>
        </p:txBody>
      </p:sp>
      <p:sp>
        <p:nvSpPr>
          <p:cNvPr id="74" name="Text Box 94"/>
          <p:cNvSpPr txBox="1">
            <a:spLocks noChangeArrowheads="1"/>
          </p:cNvSpPr>
          <p:nvPr/>
        </p:nvSpPr>
        <p:spPr bwMode="auto">
          <a:xfrm>
            <a:off x="3749675" y="3424238"/>
            <a:ext cx="12954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2400" dirty="0">
                <a:solidFill>
                  <a:srgbClr val="A50021"/>
                </a:solidFill>
              </a:rPr>
              <a:t> </a:t>
            </a:r>
            <a:r>
              <a:rPr lang="en-US" altLang="en-US" sz="2400" b="1" dirty="0">
                <a:solidFill>
                  <a:srgbClr val="A50021"/>
                </a:solidFill>
                <a:latin typeface="Times New Roman" pitchFamily="18" charset="0"/>
                <a:cs typeface="Times New Roman" pitchFamily="18" charset="0"/>
              </a:rPr>
              <a:t>9/16</a:t>
            </a:r>
          </a:p>
        </p:txBody>
      </p:sp>
      <p:sp>
        <p:nvSpPr>
          <p:cNvPr id="75" name="Text Box 96"/>
          <p:cNvSpPr txBox="1">
            <a:spLocks noChangeArrowheads="1"/>
          </p:cNvSpPr>
          <p:nvPr/>
        </p:nvSpPr>
        <p:spPr bwMode="auto">
          <a:xfrm>
            <a:off x="2614613" y="6180138"/>
            <a:ext cx="601662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2400" dirty="0">
                <a:solidFill>
                  <a:srgbClr val="0000CC"/>
                </a:solidFill>
              </a:rPr>
              <a:t> </a:t>
            </a:r>
            <a:r>
              <a:rPr lang="en-US" altLang="en-US" sz="24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1</a:t>
            </a:r>
          </a:p>
        </p:txBody>
      </p:sp>
      <p:sp>
        <p:nvSpPr>
          <p:cNvPr id="76" name="Text Box 96"/>
          <p:cNvSpPr txBox="1">
            <a:spLocks noChangeArrowheads="1"/>
          </p:cNvSpPr>
          <p:nvPr/>
        </p:nvSpPr>
        <p:spPr bwMode="auto">
          <a:xfrm>
            <a:off x="2492375" y="5267325"/>
            <a:ext cx="56356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2400" dirty="0">
                <a:solidFill>
                  <a:srgbClr val="0000CC"/>
                </a:solidFill>
              </a:rPr>
              <a:t> </a:t>
            </a:r>
            <a:r>
              <a:rPr lang="en-US" altLang="en-US" sz="24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3</a:t>
            </a:r>
          </a:p>
        </p:txBody>
      </p:sp>
      <p:sp>
        <p:nvSpPr>
          <p:cNvPr id="77" name="Text Box 96"/>
          <p:cNvSpPr txBox="1">
            <a:spLocks noChangeArrowheads="1"/>
          </p:cNvSpPr>
          <p:nvPr/>
        </p:nvSpPr>
        <p:spPr bwMode="auto">
          <a:xfrm>
            <a:off x="2517775" y="4392613"/>
            <a:ext cx="698500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2400" dirty="0">
                <a:solidFill>
                  <a:srgbClr val="0000CC"/>
                </a:solidFill>
              </a:rPr>
              <a:t> </a:t>
            </a:r>
            <a:r>
              <a:rPr lang="en-US" altLang="en-US" sz="24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3</a:t>
            </a:r>
          </a:p>
        </p:txBody>
      </p:sp>
      <p:sp>
        <p:nvSpPr>
          <p:cNvPr id="78" name="Text Box 96"/>
          <p:cNvSpPr txBox="1">
            <a:spLocks noChangeArrowheads="1"/>
          </p:cNvSpPr>
          <p:nvPr/>
        </p:nvSpPr>
        <p:spPr bwMode="auto">
          <a:xfrm>
            <a:off x="2555875" y="3425825"/>
            <a:ext cx="6604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2400" dirty="0">
                <a:solidFill>
                  <a:srgbClr val="0000CC"/>
                </a:solidFill>
              </a:rPr>
              <a:t> </a:t>
            </a:r>
            <a:r>
              <a:rPr lang="en-US" altLang="en-US" sz="24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9</a:t>
            </a:r>
          </a:p>
        </p:txBody>
      </p:sp>
      <p:sp>
        <p:nvSpPr>
          <p:cNvPr id="67" name="Rectangle 3"/>
          <p:cNvSpPr>
            <a:spLocks noChangeArrowheads="1"/>
          </p:cNvSpPr>
          <p:nvPr/>
        </p:nvSpPr>
        <p:spPr bwMode="auto">
          <a:xfrm>
            <a:off x="0" y="0"/>
            <a:ext cx="9144000" cy="52322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1" i="0" u="none" strike="noStrike" cap="none" normalizeH="0" baseline="0" dirty="0" err="1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Tiết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4: </a:t>
            </a:r>
            <a:r>
              <a:rPr kumimoji="0" lang="en-US" sz="2800" b="1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LAI HAI CẶP TÍNH TRẠNG</a:t>
            </a:r>
            <a:endParaRPr kumimoji="0" lang="en-US" sz="2800" b="0" i="0" u="none" strike="noStrike" cap="none" normalizeH="0" baseline="0" dirty="0">
              <a:ln>
                <a:noFill/>
              </a:ln>
              <a:solidFill>
                <a:srgbClr val="C00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8" name="Text Box 4"/>
          <p:cNvSpPr txBox="1">
            <a:spLocks noChangeArrowheads="1"/>
          </p:cNvSpPr>
          <p:nvPr/>
        </p:nvSpPr>
        <p:spPr bwMode="auto">
          <a:xfrm>
            <a:off x="0" y="533400"/>
            <a:ext cx="4953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I/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Thí</a:t>
            </a:r>
            <a:r>
              <a:rPr lang="en-US" alt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nghiệm</a:t>
            </a:r>
            <a:r>
              <a:rPr lang="en-US" alt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alt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Men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đen</a:t>
            </a:r>
            <a:endParaRPr lang="en-US" altLang="en-US" sz="2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0" name="TextBox 66"/>
          <p:cNvSpPr txBox="1">
            <a:spLocks noChangeArrowheads="1"/>
          </p:cNvSpPr>
          <p:nvPr/>
        </p:nvSpPr>
        <p:spPr bwMode="auto">
          <a:xfrm>
            <a:off x="0" y="990600"/>
            <a:ext cx="34290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Thí</a:t>
            </a:r>
            <a:r>
              <a:rPr lang="en-US" alt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nghiệm</a:t>
            </a:r>
            <a:endParaRPr lang="en-US" altLang="en-US" sz="2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42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10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42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" dur="10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42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2" dur="10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42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7" dur="10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14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 nodeType="clickPar">
                      <p:stCondLst>
                        <p:cond delay="indefinite"/>
                      </p:stCondLst>
                      <p:childTnLst>
                        <p:par>
                          <p:cTn id="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358" grpId="0"/>
      <p:bldP spid="11360" grpId="0"/>
      <p:bldP spid="11412" grpId="0" animBg="1"/>
      <p:bldP spid="11413" grpId="0" animBg="1"/>
      <p:bldP spid="69" grpId="0"/>
      <p:bldP spid="74" grpId="0"/>
      <p:bldP spid="75" grpId="0"/>
      <p:bldP spid="76" grpId="0"/>
      <p:bldP spid="77" grpId="0"/>
      <p:bldP spid="78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ext Box 2"/>
          <p:cNvSpPr txBox="1">
            <a:spLocks noChangeArrowheads="1"/>
          </p:cNvSpPr>
          <p:nvPr/>
        </p:nvSpPr>
        <p:spPr bwMode="auto">
          <a:xfrm>
            <a:off x="136525" y="5191125"/>
            <a:ext cx="2449513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endParaRPr lang="en-US" altLang="en-US" sz="2800">
              <a:latin typeface="VNI-Times" pitchFamily="2" charset="0"/>
            </a:endParaRPr>
          </a:p>
        </p:txBody>
      </p:sp>
      <p:sp>
        <p:nvSpPr>
          <p:cNvPr id="25604" name="Text Box 8"/>
          <p:cNvSpPr txBox="1">
            <a:spLocks noChangeArrowheads="1"/>
          </p:cNvSpPr>
          <p:nvPr/>
        </p:nvSpPr>
        <p:spPr bwMode="auto">
          <a:xfrm>
            <a:off x="2590800" y="3810000"/>
            <a:ext cx="3886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endParaRPr lang="en-US" altLang="en-US"/>
          </a:p>
        </p:txBody>
      </p:sp>
      <p:sp>
        <p:nvSpPr>
          <p:cNvPr id="25605" name="Text Box 14"/>
          <p:cNvSpPr txBox="1">
            <a:spLocks noChangeArrowheads="1"/>
          </p:cNvSpPr>
          <p:nvPr/>
        </p:nvSpPr>
        <p:spPr bwMode="auto">
          <a:xfrm>
            <a:off x="990600" y="1524000"/>
            <a:ext cx="7467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kết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quả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thí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nghiệm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cuả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Men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đen</a:t>
            </a:r>
            <a:endParaRPr lang="en-US" alt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1355" name="Group 91"/>
          <p:cNvGraphicFramePr>
            <a:graphicFrameLocks noGrp="1"/>
          </p:cNvGraphicFramePr>
          <p:nvPr>
            <p:ph/>
          </p:nvPr>
        </p:nvGraphicFramePr>
        <p:xfrm>
          <a:off x="228600" y="2057400"/>
          <a:ext cx="8915400" cy="4443414"/>
        </p:xfrm>
        <a:graphic>
          <a:graphicData uri="http://schemas.openxmlformats.org/drawingml/2006/table">
            <a:tbl>
              <a:tblPr/>
              <a:tblGrid>
                <a:gridCol w="1219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438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0386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762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Kiểu hình F</a:t>
                      </a:r>
                      <a:r>
                        <a:rPr kumimoji="0" lang="en-US" sz="2000" b="1" i="0" u="none" strike="noStrike" cap="none" normalizeH="0" baseline="-25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Số hạt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Tỉ</a:t>
                      </a: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0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lệ</a:t>
                      </a: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0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kiểu</a:t>
                      </a: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0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hình</a:t>
                      </a: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F</a:t>
                      </a:r>
                      <a:r>
                        <a:rPr kumimoji="0" lang="en-US" sz="2000" b="1" i="0" u="none" strike="noStrike" cap="none" normalizeH="0" baseline="-25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Tỉ</a:t>
                      </a: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0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lệ</a:t>
                      </a: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0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cặp</a:t>
                      </a: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0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tính</a:t>
                      </a: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0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trạng</a:t>
                      </a: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ở F</a:t>
                      </a:r>
                      <a:r>
                        <a:rPr kumimoji="0" lang="en-US" sz="2000" b="1" i="0" u="none" strike="noStrike" cap="none" normalizeH="0" baseline="-25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445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Vàng  trơn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445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Vàng</a:t>
                      </a: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0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nhăn</a:t>
                      </a: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302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Xanh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Trơn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62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Xanh</a:t>
                      </a: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0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nhăn</a:t>
                      </a: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25636" name="Text Box 83"/>
          <p:cNvSpPr txBox="1">
            <a:spLocks noChangeArrowheads="1"/>
          </p:cNvSpPr>
          <p:nvPr/>
        </p:nvSpPr>
        <p:spPr bwMode="auto">
          <a:xfrm>
            <a:off x="1524000" y="3200400"/>
            <a:ext cx="1066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2400" b="1" dirty="0">
                <a:solidFill>
                  <a:srgbClr val="A50021"/>
                </a:solidFill>
                <a:latin typeface="Times New Roman" pitchFamily="18" charset="0"/>
                <a:cs typeface="Times New Roman" pitchFamily="18" charset="0"/>
              </a:rPr>
              <a:t>315</a:t>
            </a:r>
          </a:p>
        </p:txBody>
      </p:sp>
      <p:sp>
        <p:nvSpPr>
          <p:cNvPr id="25637" name="Text Box 84"/>
          <p:cNvSpPr txBox="1">
            <a:spLocks noChangeArrowheads="1"/>
          </p:cNvSpPr>
          <p:nvPr/>
        </p:nvSpPr>
        <p:spPr bwMode="auto">
          <a:xfrm>
            <a:off x="1600200" y="4191000"/>
            <a:ext cx="990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endParaRPr lang="en-US" altLang="en-US"/>
          </a:p>
        </p:txBody>
      </p:sp>
      <p:sp>
        <p:nvSpPr>
          <p:cNvPr id="25638" name="Text Box 85"/>
          <p:cNvSpPr txBox="1">
            <a:spLocks noChangeArrowheads="1"/>
          </p:cNvSpPr>
          <p:nvPr/>
        </p:nvSpPr>
        <p:spPr bwMode="auto">
          <a:xfrm>
            <a:off x="1828800" y="4191000"/>
            <a:ext cx="533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endParaRPr lang="en-US" altLang="en-US"/>
          </a:p>
        </p:txBody>
      </p:sp>
      <p:sp>
        <p:nvSpPr>
          <p:cNvPr id="25639" name="Text Box 87"/>
          <p:cNvSpPr txBox="1">
            <a:spLocks noChangeArrowheads="1"/>
          </p:cNvSpPr>
          <p:nvPr/>
        </p:nvSpPr>
        <p:spPr bwMode="auto">
          <a:xfrm>
            <a:off x="1524000" y="4191000"/>
            <a:ext cx="1066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2400" b="1" dirty="0">
                <a:solidFill>
                  <a:srgbClr val="A50021"/>
                </a:solidFill>
                <a:latin typeface="Times New Roman" pitchFamily="18" charset="0"/>
                <a:cs typeface="Times New Roman" pitchFamily="18" charset="0"/>
              </a:rPr>
              <a:t>101</a:t>
            </a:r>
          </a:p>
        </p:txBody>
      </p:sp>
      <p:sp>
        <p:nvSpPr>
          <p:cNvPr id="25640" name="Text Box 88"/>
          <p:cNvSpPr txBox="1">
            <a:spLocks noChangeArrowheads="1"/>
          </p:cNvSpPr>
          <p:nvPr/>
        </p:nvSpPr>
        <p:spPr bwMode="auto">
          <a:xfrm>
            <a:off x="1524000" y="5105400"/>
            <a:ext cx="76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24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108</a:t>
            </a:r>
          </a:p>
        </p:txBody>
      </p:sp>
      <p:sp>
        <p:nvSpPr>
          <p:cNvPr id="25641" name="Text Box 89"/>
          <p:cNvSpPr txBox="1">
            <a:spLocks noChangeArrowheads="1"/>
          </p:cNvSpPr>
          <p:nvPr/>
        </p:nvSpPr>
        <p:spPr bwMode="auto">
          <a:xfrm>
            <a:off x="1524000" y="5943600"/>
            <a:ext cx="798513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24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32</a:t>
            </a:r>
          </a:p>
        </p:txBody>
      </p:sp>
      <p:sp>
        <p:nvSpPr>
          <p:cNvPr id="11357" name="Text Box 93"/>
          <p:cNvSpPr txBox="1">
            <a:spLocks noChangeArrowheads="1"/>
          </p:cNvSpPr>
          <p:nvPr/>
        </p:nvSpPr>
        <p:spPr bwMode="auto">
          <a:xfrm>
            <a:off x="2667000" y="3276600"/>
            <a:ext cx="4572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2800" b="1" dirty="0">
                <a:solidFill>
                  <a:srgbClr val="A50021"/>
                </a:solidFill>
                <a:latin typeface="Times New Roman" pitchFamily="18" charset="0"/>
                <a:cs typeface="Times New Roman" pitchFamily="18" charset="0"/>
              </a:rPr>
              <a:t>¾</a:t>
            </a:r>
            <a:r>
              <a:rPr lang="en-US" altLang="en-US" sz="2800" dirty="0">
                <a:solidFill>
                  <a:srgbClr val="A50021"/>
                </a:solidFill>
              </a:rPr>
              <a:t>  </a:t>
            </a:r>
            <a:endParaRPr lang="en-US" altLang="en-US" sz="2800" b="1" dirty="0">
              <a:solidFill>
                <a:srgbClr val="A50021"/>
              </a:solidFill>
            </a:endParaRPr>
          </a:p>
        </p:txBody>
      </p:sp>
      <p:sp>
        <p:nvSpPr>
          <p:cNvPr id="25643" name="Text Box 94"/>
          <p:cNvSpPr txBox="1">
            <a:spLocks noChangeArrowheads="1"/>
          </p:cNvSpPr>
          <p:nvPr/>
        </p:nvSpPr>
        <p:spPr bwMode="auto">
          <a:xfrm>
            <a:off x="3962400" y="4191000"/>
            <a:ext cx="12954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2400" b="1" dirty="0">
                <a:solidFill>
                  <a:srgbClr val="A50021"/>
                </a:solidFill>
                <a:latin typeface="Times New Roman" pitchFamily="18" charset="0"/>
                <a:cs typeface="Times New Roman" pitchFamily="18" charset="0"/>
              </a:rPr>
              <a:t> = 3/16</a:t>
            </a:r>
          </a:p>
        </p:txBody>
      </p:sp>
      <p:sp>
        <p:nvSpPr>
          <p:cNvPr id="25644" name="Text Box 96"/>
          <p:cNvSpPr txBox="1">
            <a:spLocks noChangeArrowheads="1"/>
          </p:cNvSpPr>
          <p:nvPr/>
        </p:nvSpPr>
        <p:spPr bwMode="auto">
          <a:xfrm>
            <a:off x="3962400" y="6096000"/>
            <a:ext cx="107473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2400">
                <a:solidFill>
                  <a:srgbClr val="0000CC"/>
                </a:solidFill>
              </a:rPr>
              <a:t>= 1/16</a:t>
            </a:r>
            <a:endParaRPr lang="en-US" altLang="en-US" sz="2400" b="1">
              <a:solidFill>
                <a:srgbClr val="0000CC"/>
              </a:solidFill>
            </a:endParaRPr>
          </a:p>
        </p:txBody>
      </p:sp>
      <p:grpSp>
        <p:nvGrpSpPr>
          <p:cNvPr id="2" name="Group 100"/>
          <p:cNvGrpSpPr>
            <a:grpSpLocks/>
          </p:cNvGrpSpPr>
          <p:nvPr/>
        </p:nvGrpSpPr>
        <p:grpSpPr bwMode="auto">
          <a:xfrm>
            <a:off x="7467600" y="3949700"/>
            <a:ext cx="1676400" cy="774700"/>
            <a:chOff x="4785" y="1380"/>
            <a:chExt cx="1079" cy="503"/>
          </a:xfrm>
        </p:grpSpPr>
        <p:grpSp>
          <p:nvGrpSpPr>
            <p:cNvPr id="3" name="Group 101"/>
            <p:cNvGrpSpPr>
              <a:grpSpLocks/>
            </p:cNvGrpSpPr>
            <p:nvPr/>
          </p:nvGrpSpPr>
          <p:grpSpPr bwMode="auto">
            <a:xfrm>
              <a:off x="4930" y="1380"/>
              <a:ext cx="499" cy="487"/>
              <a:chOff x="2925" y="3203"/>
              <a:chExt cx="499" cy="487"/>
            </a:xfrm>
          </p:grpSpPr>
          <p:sp>
            <p:nvSpPr>
              <p:cNvPr id="25698" name="Text Box 102"/>
              <p:cNvSpPr txBox="1">
                <a:spLocks noChangeArrowheads="1"/>
              </p:cNvSpPr>
              <p:nvPr/>
            </p:nvSpPr>
            <p:spPr bwMode="auto">
              <a:xfrm>
                <a:off x="2925" y="3203"/>
                <a:ext cx="499" cy="26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eaLnBrk="1" hangingPunct="1">
                  <a:spcBef>
                    <a:spcPct val="50000"/>
                  </a:spcBef>
                </a:pPr>
                <a:r>
                  <a:rPr lang="en-US" altLang="en-US" sz="2000" b="1" dirty="0">
                    <a:solidFill>
                      <a:srgbClr val="A50021"/>
                    </a:solidFill>
                    <a:latin typeface="VNI-Times" pitchFamily="2" charset="0"/>
                  </a:rPr>
                  <a:t>416</a:t>
                </a:r>
              </a:p>
            </p:txBody>
          </p:sp>
          <p:sp>
            <p:nvSpPr>
              <p:cNvPr id="25699" name="Text Box 103"/>
              <p:cNvSpPr txBox="1">
                <a:spLocks noChangeArrowheads="1"/>
              </p:cNvSpPr>
              <p:nvPr/>
            </p:nvSpPr>
            <p:spPr bwMode="auto">
              <a:xfrm>
                <a:off x="2925" y="3430"/>
                <a:ext cx="499" cy="26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eaLnBrk="1" hangingPunct="1">
                  <a:spcBef>
                    <a:spcPct val="50000"/>
                  </a:spcBef>
                </a:pPr>
                <a:r>
                  <a:rPr lang="en-US" altLang="en-US" sz="2000" b="1" dirty="0">
                    <a:solidFill>
                      <a:srgbClr val="A50021"/>
                    </a:solidFill>
                    <a:latin typeface="VNI-Times" pitchFamily="2" charset="0"/>
                  </a:rPr>
                  <a:t>140</a:t>
                </a:r>
              </a:p>
            </p:txBody>
          </p:sp>
          <p:sp>
            <p:nvSpPr>
              <p:cNvPr id="25700" name="Line 104"/>
              <p:cNvSpPr>
                <a:spLocks noChangeShapeType="1"/>
              </p:cNvSpPr>
              <p:nvPr/>
            </p:nvSpPr>
            <p:spPr bwMode="auto">
              <a:xfrm>
                <a:off x="2970" y="3475"/>
                <a:ext cx="318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4" name="Group 105"/>
            <p:cNvGrpSpPr>
              <a:grpSpLocks/>
            </p:cNvGrpSpPr>
            <p:nvPr/>
          </p:nvGrpSpPr>
          <p:grpSpPr bwMode="auto">
            <a:xfrm>
              <a:off x="5356" y="1416"/>
              <a:ext cx="508" cy="467"/>
              <a:chOff x="5048" y="1407"/>
              <a:chExt cx="508" cy="467"/>
            </a:xfrm>
          </p:grpSpPr>
          <p:sp>
            <p:nvSpPr>
              <p:cNvPr id="25695" name="Text Box 106"/>
              <p:cNvSpPr txBox="1">
                <a:spLocks noChangeArrowheads="1"/>
              </p:cNvSpPr>
              <p:nvPr/>
            </p:nvSpPr>
            <p:spPr bwMode="auto">
              <a:xfrm>
                <a:off x="5048" y="1407"/>
                <a:ext cx="327" cy="25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just" eaLnBrk="1" hangingPunct="1">
                  <a:spcBef>
                    <a:spcPct val="50000"/>
                  </a:spcBef>
                </a:pPr>
                <a:r>
                  <a:rPr lang="en-US" altLang="en-US" sz="2000" dirty="0">
                    <a:latin typeface="VNI-Times" pitchFamily="2" charset="0"/>
                  </a:rPr>
                  <a:t>  </a:t>
                </a:r>
                <a:r>
                  <a:rPr lang="en-US" altLang="en-US" sz="2000" b="1" dirty="0">
                    <a:solidFill>
                      <a:srgbClr val="A50021"/>
                    </a:solidFill>
                    <a:latin typeface="VNI-Times" pitchFamily="2" charset="0"/>
                  </a:rPr>
                  <a:t>3</a:t>
                </a:r>
              </a:p>
            </p:txBody>
          </p:sp>
          <p:sp>
            <p:nvSpPr>
              <p:cNvPr id="25696" name="Text Box 107"/>
              <p:cNvSpPr txBox="1">
                <a:spLocks noChangeArrowheads="1"/>
              </p:cNvSpPr>
              <p:nvPr/>
            </p:nvSpPr>
            <p:spPr bwMode="auto">
              <a:xfrm>
                <a:off x="5057" y="1616"/>
                <a:ext cx="499" cy="25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eaLnBrk="1" hangingPunct="1">
                  <a:spcBef>
                    <a:spcPct val="50000"/>
                  </a:spcBef>
                </a:pPr>
                <a:r>
                  <a:rPr lang="en-US" altLang="en-US" sz="2000" dirty="0">
                    <a:latin typeface="VNI-Times" pitchFamily="2" charset="0"/>
                  </a:rPr>
                  <a:t>  </a:t>
                </a:r>
                <a:r>
                  <a:rPr lang="en-US" altLang="en-US" sz="2000" b="1" dirty="0">
                    <a:solidFill>
                      <a:srgbClr val="A50021"/>
                    </a:solidFill>
                    <a:latin typeface="VNI-Times" pitchFamily="2" charset="0"/>
                  </a:rPr>
                  <a:t>1</a:t>
                </a:r>
              </a:p>
            </p:txBody>
          </p:sp>
          <p:sp>
            <p:nvSpPr>
              <p:cNvPr id="25697" name="Line 108"/>
              <p:cNvSpPr>
                <a:spLocks noChangeShapeType="1"/>
              </p:cNvSpPr>
              <p:nvPr/>
            </p:nvSpPr>
            <p:spPr bwMode="auto">
              <a:xfrm>
                <a:off x="5102" y="1643"/>
                <a:ext cx="273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25693" name="Text Box 109"/>
            <p:cNvSpPr txBox="1">
              <a:spLocks noChangeArrowheads="1"/>
            </p:cNvSpPr>
            <p:nvPr/>
          </p:nvSpPr>
          <p:spPr bwMode="auto">
            <a:xfrm>
              <a:off x="4785" y="1507"/>
              <a:ext cx="227" cy="25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n-US" altLang="en-US" sz="2000">
                  <a:solidFill>
                    <a:srgbClr val="A50021"/>
                  </a:solidFill>
                  <a:latin typeface="VNI-Times" pitchFamily="2" charset="0"/>
                </a:rPr>
                <a:t>=</a:t>
              </a:r>
            </a:p>
          </p:txBody>
        </p:sp>
        <p:sp>
          <p:nvSpPr>
            <p:cNvPr id="25694" name="Text Box 110"/>
            <p:cNvSpPr txBox="1">
              <a:spLocks noChangeArrowheads="1"/>
            </p:cNvSpPr>
            <p:nvPr/>
          </p:nvSpPr>
          <p:spPr bwMode="auto">
            <a:xfrm>
              <a:off x="5247" y="1507"/>
              <a:ext cx="227" cy="25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n-US" altLang="en-US" sz="2000">
                  <a:solidFill>
                    <a:srgbClr val="A50021"/>
                  </a:solidFill>
                  <a:latin typeface="VNI-Times" pitchFamily="2" charset="0"/>
                </a:rPr>
                <a:t>≈</a:t>
              </a:r>
            </a:p>
          </p:txBody>
        </p:sp>
      </p:grpSp>
      <p:grpSp>
        <p:nvGrpSpPr>
          <p:cNvPr id="5" name="Group 111"/>
          <p:cNvGrpSpPr>
            <a:grpSpLocks/>
          </p:cNvGrpSpPr>
          <p:nvPr/>
        </p:nvGrpSpPr>
        <p:grpSpPr bwMode="auto">
          <a:xfrm>
            <a:off x="5486400" y="3949700"/>
            <a:ext cx="935038" cy="757238"/>
            <a:chOff x="1882" y="3203"/>
            <a:chExt cx="589" cy="477"/>
          </a:xfrm>
        </p:grpSpPr>
        <p:sp>
          <p:nvSpPr>
            <p:cNvPr id="25688" name="Text Box 112"/>
            <p:cNvSpPr txBox="1">
              <a:spLocks noChangeArrowheads="1"/>
            </p:cNvSpPr>
            <p:nvPr/>
          </p:nvSpPr>
          <p:spPr bwMode="auto">
            <a:xfrm>
              <a:off x="1882" y="3203"/>
              <a:ext cx="589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n-US" altLang="en-US" sz="2000" b="1" dirty="0" err="1">
                  <a:solidFill>
                    <a:srgbClr val="A50021"/>
                  </a:solidFill>
                  <a:latin typeface="Times New Roman" pitchFamily="18" charset="0"/>
                  <a:cs typeface="Times New Roman" pitchFamily="18" charset="0"/>
                </a:rPr>
                <a:t>V</a:t>
              </a:r>
              <a:r>
                <a:rPr lang="en-US" altLang="en-US" b="1" dirty="0" err="1">
                  <a:solidFill>
                    <a:srgbClr val="A50021"/>
                  </a:solidFill>
                  <a:latin typeface="Times New Roman" pitchFamily="18" charset="0"/>
                  <a:cs typeface="Times New Roman" pitchFamily="18" charset="0"/>
                </a:rPr>
                <a:t>à</a:t>
              </a:r>
              <a:r>
                <a:rPr lang="en-US" altLang="en-US" sz="2000" b="1" dirty="0" err="1">
                  <a:solidFill>
                    <a:srgbClr val="A50021"/>
                  </a:solidFill>
                  <a:latin typeface="Times New Roman" pitchFamily="18" charset="0"/>
                  <a:cs typeface="Times New Roman" pitchFamily="18" charset="0"/>
                </a:rPr>
                <a:t>ng</a:t>
              </a:r>
              <a:endParaRPr lang="en-US" altLang="en-US" sz="2000" b="1" dirty="0">
                <a:solidFill>
                  <a:srgbClr val="A5002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5689" name="Text Box 113"/>
            <p:cNvSpPr txBox="1">
              <a:spLocks noChangeArrowheads="1"/>
            </p:cNvSpPr>
            <p:nvPr/>
          </p:nvSpPr>
          <p:spPr bwMode="auto">
            <a:xfrm>
              <a:off x="1882" y="3430"/>
              <a:ext cx="589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n-US" altLang="en-US" sz="2000" b="1" dirty="0" err="1">
                  <a:solidFill>
                    <a:srgbClr val="A50021"/>
                  </a:solidFill>
                  <a:latin typeface="Times New Roman" pitchFamily="18" charset="0"/>
                  <a:cs typeface="Times New Roman" pitchFamily="18" charset="0"/>
                </a:rPr>
                <a:t>Xanh</a:t>
              </a:r>
              <a:endParaRPr lang="en-US" altLang="en-US" sz="2000" b="1" dirty="0">
                <a:solidFill>
                  <a:srgbClr val="A5002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5690" name="Line 114"/>
            <p:cNvSpPr>
              <a:spLocks noChangeShapeType="1"/>
            </p:cNvSpPr>
            <p:nvPr/>
          </p:nvSpPr>
          <p:spPr bwMode="auto">
            <a:xfrm>
              <a:off x="1927" y="3475"/>
              <a:ext cx="45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6" name="Group 115"/>
          <p:cNvGrpSpPr>
            <a:grpSpLocks/>
          </p:cNvGrpSpPr>
          <p:nvPr/>
        </p:nvGrpSpPr>
        <p:grpSpPr bwMode="auto">
          <a:xfrm>
            <a:off x="6248400" y="3949700"/>
            <a:ext cx="1585913" cy="757238"/>
            <a:chOff x="4040" y="1380"/>
            <a:chExt cx="999" cy="477"/>
          </a:xfrm>
        </p:grpSpPr>
        <p:grpSp>
          <p:nvGrpSpPr>
            <p:cNvPr id="7" name="Group 116"/>
            <p:cNvGrpSpPr>
              <a:grpSpLocks/>
            </p:cNvGrpSpPr>
            <p:nvPr/>
          </p:nvGrpSpPr>
          <p:grpSpPr bwMode="auto">
            <a:xfrm>
              <a:off x="4177" y="1380"/>
              <a:ext cx="862" cy="477"/>
              <a:chOff x="4241" y="1389"/>
              <a:chExt cx="862" cy="477"/>
            </a:xfrm>
          </p:grpSpPr>
          <p:sp>
            <p:nvSpPr>
              <p:cNvPr id="25685" name="Text Box 117"/>
              <p:cNvSpPr txBox="1">
                <a:spLocks noChangeArrowheads="1"/>
              </p:cNvSpPr>
              <p:nvPr/>
            </p:nvSpPr>
            <p:spPr bwMode="auto">
              <a:xfrm>
                <a:off x="4241" y="1389"/>
                <a:ext cx="862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eaLnBrk="1" hangingPunct="1">
                  <a:spcBef>
                    <a:spcPct val="50000"/>
                  </a:spcBef>
                </a:pPr>
                <a:r>
                  <a:rPr lang="en-US" altLang="en-US" sz="2000" b="1" dirty="0">
                    <a:solidFill>
                      <a:srgbClr val="A50021"/>
                    </a:solidFill>
                    <a:latin typeface="VNI-Times" pitchFamily="2" charset="0"/>
                  </a:rPr>
                  <a:t>315+101</a:t>
                </a:r>
              </a:p>
            </p:txBody>
          </p:sp>
          <p:sp>
            <p:nvSpPr>
              <p:cNvPr id="25686" name="Text Box 118"/>
              <p:cNvSpPr txBox="1">
                <a:spLocks noChangeArrowheads="1"/>
              </p:cNvSpPr>
              <p:nvPr/>
            </p:nvSpPr>
            <p:spPr bwMode="auto">
              <a:xfrm>
                <a:off x="4241" y="1616"/>
                <a:ext cx="771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eaLnBrk="1" hangingPunct="1">
                  <a:spcBef>
                    <a:spcPct val="50000"/>
                  </a:spcBef>
                </a:pPr>
                <a:r>
                  <a:rPr lang="en-US" altLang="en-US" sz="2000" b="1" dirty="0">
                    <a:solidFill>
                      <a:srgbClr val="A50021"/>
                    </a:solidFill>
                    <a:latin typeface="VNI-Times" pitchFamily="2" charset="0"/>
                  </a:rPr>
                  <a:t>108+32</a:t>
                </a:r>
              </a:p>
            </p:txBody>
          </p:sp>
          <p:sp>
            <p:nvSpPr>
              <p:cNvPr id="25687" name="Line 119"/>
              <p:cNvSpPr>
                <a:spLocks noChangeShapeType="1"/>
              </p:cNvSpPr>
              <p:nvPr/>
            </p:nvSpPr>
            <p:spPr bwMode="auto">
              <a:xfrm>
                <a:off x="4286" y="1661"/>
                <a:ext cx="59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25684" name="Text Box 120"/>
            <p:cNvSpPr txBox="1">
              <a:spLocks noChangeArrowheads="1"/>
            </p:cNvSpPr>
            <p:nvPr/>
          </p:nvSpPr>
          <p:spPr bwMode="auto">
            <a:xfrm>
              <a:off x="4040" y="1507"/>
              <a:ext cx="227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n-US" altLang="en-US" sz="2000" dirty="0">
                  <a:solidFill>
                    <a:srgbClr val="A50021"/>
                  </a:solidFill>
                  <a:latin typeface="VNI-Times" pitchFamily="2" charset="0"/>
                </a:rPr>
                <a:t>=</a:t>
              </a:r>
            </a:p>
          </p:txBody>
        </p:sp>
      </p:grpSp>
      <p:grpSp>
        <p:nvGrpSpPr>
          <p:cNvPr id="8" name="Group 127"/>
          <p:cNvGrpSpPr>
            <a:grpSpLocks/>
          </p:cNvGrpSpPr>
          <p:nvPr/>
        </p:nvGrpSpPr>
        <p:grpSpPr bwMode="auto">
          <a:xfrm>
            <a:off x="5486400" y="5791200"/>
            <a:ext cx="914400" cy="757238"/>
            <a:chOff x="3624" y="2461"/>
            <a:chExt cx="589" cy="477"/>
          </a:xfrm>
        </p:grpSpPr>
        <p:sp>
          <p:nvSpPr>
            <p:cNvPr id="25680" name="Text Box 128"/>
            <p:cNvSpPr txBox="1">
              <a:spLocks noChangeArrowheads="1"/>
            </p:cNvSpPr>
            <p:nvPr/>
          </p:nvSpPr>
          <p:spPr bwMode="auto">
            <a:xfrm>
              <a:off x="3624" y="2461"/>
              <a:ext cx="589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n-US" altLang="en-US" sz="2000" b="1" dirty="0" err="1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rPr>
                <a:t>Trơn</a:t>
              </a:r>
              <a:endParaRPr lang="en-US" altLang="en-US" sz="2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5681" name="Text Box 129"/>
            <p:cNvSpPr txBox="1">
              <a:spLocks noChangeArrowheads="1"/>
            </p:cNvSpPr>
            <p:nvPr/>
          </p:nvSpPr>
          <p:spPr bwMode="auto">
            <a:xfrm>
              <a:off x="3624" y="2688"/>
              <a:ext cx="589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n-US" altLang="en-US" sz="2000" b="1" dirty="0" err="1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rPr>
                <a:t>Nh</a:t>
              </a:r>
              <a:r>
                <a:rPr lang="en-US" altLang="en-US" b="1" dirty="0" err="1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rPr>
                <a:t>ă</a:t>
              </a:r>
              <a:r>
                <a:rPr lang="en-US" altLang="en-US" sz="2000" b="1" dirty="0" err="1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rPr>
                <a:t>n</a:t>
              </a:r>
              <a:endParaRPr lang="en-US" altLang="en-US" sz="2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5682" name="Line 130"/>
            <p:cNvSpPr>
              <a:spLocks noChangeShapeType="1"/>
            </p:cNvSpPr>
            <p:nvPr/>
          </p:nvSpPr>
          <p:spPr bwMode="auto">
            <a:xfrm>
              <a:off x="3651" y="2733"/>
              <a:ext cx="45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9" name="Group 131"/>
          <p:cNvGrpSpPr>
            <a:grpSpLocks/>
          </p:cNvGrpSpPr>
          <p:nvPr/>
        </p:nvGrpSpPr>
        <p:grpSpPr bwMode="auto">
          <a:xfrm>
            <a:off x="6248400" y="5791202"/>
            <a:ext cx="1524000" cy="702172"/>
            <a:chOff x="4014" y="2391"/>
            <a:chExt cx="1025" cy="492"/>
          </a:xfrm>
        </p:grpSpPr>
        <p:grpSp>
          <p:nvGrpSpPr>
            <p:cNvPr id="10" name="Group 132"/>
            <p:cNvGrpSpPr>
              <a:grpSpLocks/>
            </p:cNvGrpSpPr>
            <p:nvPr/>
          </p:nvGrpSpPr>
          <p:grpSpPr bwMode="auto">
            <a:xfrm>
              <a:off x="4177" y="2391"/>
              <a:ext cx="862" cy="492"/>
              <a:chOff x="4422" y="3430"/>
              <a:chExt cx="862" cy="492"/>
            </a:xfrm>
          </p:grpSpPr>
          <p:sp>
            <p:nvSpPr>
              <p:cNvPr id="25677" name="Text Box 133"/>
              <p:cNvSpPr txBox="1">
                <a:spLocks noChangeArrowheads="1"/>
              </p:cNvSpPr>
              <p:nvPr/>
            </p:nvSpPr>
            <p:spPr bwMode="auto">
              <a:xfrm>
                <a:off x="4422" y="3430"/>
                <a:ext cx="862" cy="27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eaLnBrk="1" hangingPunct="1">
                  <a:spcBef>
                    <a:spcPct val="50000"/>
                  </a:spcBef>
                </a:pPr>
                <a:r>
                  <a:rPr lang="en-US" altLang="en-US" sz="2000" b="1" dirty="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315+108</a:t>
                </a:r>
              </a:p>
            </p:txBody>
          </p:sp>
          <p:sp>
            <p:nvSpPr>
              <p:cNvPr id="25678" name="Text Box 134"/>
              <p:cNvSpPr txBox="1">
                <a:spLocks noChangeArrowheads="1"/>
              </p:cNvSpPr>
              <p:nvPr/>
            </p:nvSpPr>
            <p:spPr bwMode="auto">
              <a:xfrm>
                <a:off x="4464" y="3644"/>
                <a:ext cx="771" cy="27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eaLnBrk="1" hangingPunct="1">
                  <a:spcBef>
                    <a:spcPct val="50000"/>
                  </a:spcBef>
                </a:pPr>
                <a:r>
                  <a:rPr lang="en-US" altLang="en-US" sz="2000" b="1" dirty="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101+32</a:t>
                </a:r>
              </a:p>
            </p:txBody>
          </p:sp>
          <p:sp>
            <p:nvSpPr>
              <p:cNvPr id="25679" name="Line 135"/>
              <p:cNvSpPr>
                <a:spLocks noChangeShapeType="1"/>
              </p:cNvSpPr>
              <p:nvPr/>
            </p:nvSpPr>
            <p:spPr bwMode="auto">
              <a:xfrm>
                <a:off x="4467" y="3702"/>
                <a:ext cx="59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25676" name="Text Box 136"/>
            <p:cNvSpPr txBox="1">
              <a:spLocks noChangeArrowheads="1"/>
            </p:cNvSpPr>
            <p:nvPr/>
          </p:nvSpPr>
          <p:spPr bwMode="auto">
            <a:xfrm>
              <a:off x="4014" y="2527"/>
              <a:ext cx="227" cy="27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n-US" altLang="en-US" sz="2000">
                  <a:solidFill>
                    <a:srgbClr val="0000CC"/>
                  </a:solidFill>
                  <a:latin typeface="VNI-Times" pitchFamily="2" charset="0"/>
                </a:rPr>
                <a:t>=</a:t>
              </a:r>
            </a:p>
          </p:txBody>
        </p:sp>
      </p:grpSp>
      <p:grpSp>
        <p:nvGrpSpPr>
          <p:cNvPr id="11" name="Group 137"/>
          <p:cNvGrpSpPr>
            <a:grpSpLocks/>
          </p:cNvGrpSpPr>
          <p:nvPr/>
        </p:nvGrpSpPr>
        <p:grpSpPr bwMode="auto">
          <a:xfrm>
            <a:off x="7543800" y="5791200"/>
            <a:ext cx="1676400" cy="785813"/>
            <a:chOff x="4786" y="2391"/>
            <a:chExt cx="1078" cy="495"/>
          </a:xfrm>
        </p:grpSpPr>
        <p:grpSp>
          <p:nvGrpSpPr>
            <p:cNvPr id="12" name="Group 138"/>
            <p:cNvGrpSpPr>
              <a:grpSpLocks/>
            </p:cNvGrpSpPr>
            <p:nvPr/>
          </p:nvGrpSpPr>
          <p:grpSpPr bwMode="auto">
            <a:xfrm>
              <a:off x="4920" y="2391"/>
              <a:ext cx="499" cy="477"/>
              <a:chOff x="2925" y="3203"/>
              <a:chExt cx="499" cy="477"/>
            </a:xfrm>
          </p:grpSpPr>
          <p:sp>
            <p:nvSpPr>
              <p:cNvPr id="25672" name="Text Box 139"/>
              <p:cNvSpPr txBox="1">
                <a:spLocks noChangeArrowheads="1"/>
              </p:cNvSpPr>
              <p:nvPr/>
            </p:nvSpPr>
            <p:spPr bwMode="auto">
              <a:xfrm>
                <a:off x="2925" y="3203"/>
                <a:ext cx="499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eaLnBrk="1" hangingPunct="1">
                  <a:spcBef>
                    <a:spcPct val="50000"/>
                  </a:spcBef>
                </a:pPr>
                <a:r>
                  <a:rPr lang="en-US" altLang="en-US" sz="2000" b="1" dirty="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423</a:t>
                </a:r>
              </a:p>
            </p:txBody>
          </p:sp>
          <p:sp>
            <p:nvSpPr>
              <p:cNvPr id="25673" name="Text Box 140"/>
              <p:cNvSpPr txBox="1">
                <a:spLocks noChangeArrowheads="1"/>
              </p:cNvSpPr>
              <p:nvPr/>
            </p:nvSpPr>
            <p:spPr bwMode="auto">
              <a:xfrm>
                <a:off x="2925" y="3430"/>
                <a:ext cx="499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eaLnBrk="1" hangingPunct="1">
                  <a:spcBef>
                    <a:spcPct val="50000"/>
                  </a:spcBef>
                </a:pPr>
                <a:r>
                  <a:rPr lang="en-US" altLang="en-US" sz="2000" b="1" dirty="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133</a:t>
                </a:r>
              </a:p>
            </p:txBody>
          </p:sp>
          <p:sp>
            <p:nvSpPr>
              <p:cNvPr id="25674" name="Line 141"/>
              <p:cNvSpPr>
                <a:spLocks noChangeShapeType="1"/>
              </p:cNvSpPr>
              <p:nvPr/>
            </p:nvSpPr>
            <p:spPr bwMode="auto">
              <a:xfrm>
                <a:off x="2970" y="3475"/>
                <a:ext cx="318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25666" name="Text Box 142"/>
            <p:cNvSpPr txBox="1">
              <a:spLocks noChangeArrowheads="1"/>
            </p:cNvSpPr>
            <p:nvPr/>
          </p:nvSpPr>
          <p:spPr bwMode="auto">
            <a:xfrm>
              <a:off x="4786" y="2517"/>
              <a:ext cx="227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n-US" altLang="en-US" sz="2000">
                  <a:solidFill>
                    <a:srgbClr val="0000CC"/>
                  </a:solidFill>
                  <a:latin typeface="VNI-Times" pitchFamily="2" charset="0"/>
                </a:rPr>
                <a:t>=</a:t>
              </a:r>
            </a:p>
          </p:txBody>
        </p:sp>
        <p:sp>
          <p:nvSpPr>
            <p:cNvPr id="25667" name="Text Box 143"/>
            <p:cNvSpPr txBox="1">
              <a:spLocks noChangeArrowheads="1"/>
            </p:cNvSpPr>
            <p:nvPr/>
          </p:nvSpPr>
          <p:spPr bwMode="auto">
            <a:xfrm>
              <a:off x="5256" y="2518"/>
              <a:ext cx="227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n-US" altLang="en-US" sz="2000">
                  <a:latin typeface="VNI-Times" pitchFamily="2" charset="0"/>
                </a:rPr>
                <a:t>≈</a:t>
              </a:r>
            </a:p>
          </p:txBody>
        </p:sp>
        <p:grpSp>
          <p:nvGrpSpPr>
            <p:cNvPr id="13" name="Group 144"/>
            <p:cNvGrpSpPr>
              <a:grpSpLocks/>
            </p:cNvGrpSpPr>
            <p:nvPr/>
          </p:nvGrpSpPr>
          <p:grpSpPr bwMode="auto">
            <a:xfrm>
              <a:off x="5356" y="2427"/>
              <a:ext cx="508" cy="459"/>
              <a:chOff x="5048" y="1407"/>
              <a:chExt cx="508" cy="459"/>
            </a:xfrm>
          </p:grpSpPr>
          <p:sp>
            <p:nvSpPr>
              <p:cNvPr id="25669" name="Text Box 145"/>
              <p:cNvSpPr txBox="1">
                <a:spLocks noChangeArrowheads="1"/>
              </p:cNvSpPr>
              <p:nvPr/>
            </p:nvSpPr>
            <p:spPr bwMode="auto">
              <a:xfrm>
                <a:off x="5048" y="1407"/>
                <a:ext cx="327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just" eaLnBrk="1" hangingPunct="1">
                  <a:spcBef>
                    <a:spcPct val="50000"/>
                  </a:spcBef>
                </a:pPr>
                <a:r>
                  <a:rPr lang="en-US" altLang="en-US" sz="2000" dirty="0">
                    <a:latin typeface="VNI-Times" pitchFamily="2" charset="0"/>
                  </a:rPr>
                  <a:t>  </a:t>
                </a:r>
                <a:r>
                  <a:rPr lang="en-US" altLang="en-US" sz="2000" b="1" dirty="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3</a:t>
                </a:r>
              </a:p>
            </p:txBody>
          </p:sp>
          <p:sp>
            <p:nvSpPr>
              <p:cNvPr id="25670" name="Text Box 146"/>
              <p:cNvSpPr txBox="1">
                <a:spLocks noChangeArrowheads="1"/>
              </p:cNvSpPr>
              <p:nvPr/>
            </p:nvSpPr>
            <p:spPr bwMode="auto">
              <a:xfrm>
                <a:off x="5057" y="1616"/>
                <a:ext cx="499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eaLnBrk="1" hangingPunct="1">
                  <a:spcBef>
                    <a:spcPct val="50000"/>
                  </a:spcBef>
                </a:pPr>
                <a:r>
                  <a:rPr lang="en-US" altLang="en-US" sz="2000" dirty="0">
                    <a:solidFill>
                      <a:srgbClr val="0000CC"/>
                    </a:solidFill>
                    <a:latin typeface="VNI-Times" pitchFamily="2" charset="0"/>
                  </a:rPr>
                  <a:t>  </a:t>
                </a:r>
                <a:r>
                  <a:rPr lang="en-US" altLang="en-US" sz="2000" b="1" dirty="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1</a:t>
                </a:r>
              </a:p>
            </p:txBody>
          </p:sp>
          <p:sp>
            <p:nvSpPr>
              <p:cNvPr id="25671" name="Line 147"/>
              <p:cNvSpPr>
                <a:spLocks noChangeShapeType="1"/>
              </p:cNvSpPr>
              <p:nvPr/>
            </p:nvSpPr>
            <p:spPr bwMode="auto">
              <a:xfrm>
                <a:off x="5102" y="1643"/>
                <a:ext cx="273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25651" name="Oval 148"/>
          <p:cNvSpPr>
            <a:spLocks noChangeArrowheads="1"/>
          </p:cNvSpPr>
          <p:nvPr/>
        </p:nvSpPr>
        <p:spPr bwMode="auto">
          <a:xfrm>
            <a:off x="5867400" y="2895600"/>
            <a:ext cx="1752600" cy="685800"/>
          </a:xfrm>
          <a:prstGeom prst="ellipse">
            <a:avLst/>
          </a:prstGeom>
          <a:ln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anchor="ctr"/>
          <a:lstStyle/>
          <a:p>
            <a:pPr algn="ctr" eaLnBrk="1" hangingPunct="1"/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Màu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hạt</a:t>
            </a:r>
            <a:endParaRPr lang="en-US" alt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413" name="Oval 149"/>
          <p:cNvSpPr>
            <a:spLocks noChangeArrowheads="1"/>
          </p:cNvSpPr>
          <p:nvPr/>
        </p:nvSpPr>
        <p:spPr bwMode="auto">
          <a:xfrm>
            <a:off x="5867400" y="4876800"/>
            <a:ext cx="2286000" cy="762000"/>
          </a:xfrm>
          <a:prstGeom prst="ellipse">
            <a:avLst/>
          </a:prstGeom>
          <a:ln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anchor="ctr"/>
          <a:lstStyle/>
          <a:p>
            <a:pPr algn="ctr" eaLnBrk="1" hangingPunct="1">
              <a:defRPr/>
            </a:pPr>
            <a:r>
              <a:rPr lang="en-US" altLang="en-US" dirty="0">
                <a:solidFill>
                  <a:schemeClr val="tx2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Hình dạng hạt</a:t>
            </a:r>
          </a:p>
        </p:txBody>
      </p:sp>
      <p:sp>
        <p:nvSpPr>
          <p:cNvPr id="25654" name="Text Box 93"/>
          <p:cNvSpPr txBox="1">
            <a:spLocks noChangeArrowheads="1"/>
          </p:cNvSpPr>
          <p:nvPr/>
        </p:nvSpPr>
        <p:spPr bwMode="auto">
          <a:xfrm>
            <a:off x="3911600" y="3254375"/>
            <a:ext cx="13462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2400" dirty="0">
                <a:solidFill>
                  <a:srgbClr val="A50021"/>
                </a:solidFill>
              </a:rPr>
              <a:t> </a:t>
            </a:r>
            <a:r>
              <a:rPr lang="en-US" altLang="en-US" sz="2400" b="1" dirty="0">
                <a:solidFill>
                  <a:srgbClr val="A50021"/>
                </a:solidFill>
                <a:latin typeface="Times New Roman" pitchFamily="18" charset="0"/>
                <a:cs typeface="Times New Roman" pitchFamily="18" charset="0"/>
              </a:rPr>
              <a:t>= 9/16 </a:t>
            </a:r>
          </a:p>
        </p:txBody>
      </p:sp>
      <p:sp>
        <p:nvSpPr>
          <p:cNvPr id="66" name="Text Box 93"/>
          <p:cNvSpPr txBox="1">
            <a:spLocks noChangeArrowheads="1"/>
          </p:cNvSpPr>
          <p:nvPr/>
        </p:nvSpPr>
        <p:spPr bwMode="auto">
          <a:xfrm>
            <a:off x="3186113" y="3238500"/>
            <a:ext cx="7874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2000" dirty="0">
                <a:solidFill>
                  <a:srgbClr val="A50021"/>
                </a:solidFill>
              </a:rPr>
              <a:t>    </a:t>
            </a:r>
            <a:r>
              <a:rPr lang="en-US" altLang="en-US" sz="2800" b="1" dirty="0">
                <a:solidFill>
                  <a:srgbClr val="A50021"/>
                </a:solidFill>
                <a:latin typeface="Times New Roman" pitchFamily="18" charset="0"/>
                <a:cs typeface="Times New Roman" pitchFamily="18" charset="0"/>
              </a:rPr>
              <a:t>¾</a:t>
            </a:r>
          </a:p>
        </p:txBody>
      </p:sp>
      <p:sp>
        <p:nvSpPr>
          <p:cNvPr id="67" name="Text Box 93"/>
          <p:cNvSpPr txBox="1">
            <a:spLocks noChangeArrowheads="1"/>
          </p:cNvSpPr>
          <p:nvPr/>
        </p:nvSpPr>
        <p:spPr bwMode="auto">
          <a:xfrm>
            <a:off x="2725738" y="4151313"/>
            <a:ext cx="55086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2800" b="1" dirty="0">
                <a:solidFill>
                  <a:srgbClr val="A50021"/>
                </a:solidFill>
                <a:latin typeface="Times New Roman" pitchFamily="18" charset="0"/>
                <a:cs typeface="Times New Roman" pitchFamily="18" charset="0"/>
              </a:rPr>
              <a:t>¾</a:t>
            </a:r>
            <a:r>
              <a:rPr lang="en-US" altLang="en-US" sz="2800" dirty="0">
                <a:solidFill>
                  <a:srgbClr val="A5002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>
                <a:solidFill>
                  <a:srgbClr val="A50021"/>
                </a:solidFill>
              </a:rPr>
              <a:t> </a:t>
            </a:r>
            <a:endParaRPr lang="en-US" altLang="en-US" sz="2800" b="1" dirty="0">
              <a:solidFill>
                <a:srgbClr val="A50021"/>
              </a:solidFill>
            </a:endParaRPr>
          </a:p>
        </p:txBody>
      </p:sp>
      <p:sp>
        <p:nvSpPr>
          <p:cNvPr id="68" name="Text Box 93"/>
          <p:cNvSpPr txBox="1">
            <a:spLocks noChangeArrowheads="1"/>
          </p:cNvSpPr>
          <p:nvPr/>
        </p:nvSpPr>
        <p:spPr bwMode="auto">
          <a:xfrm>
            <a:off x="3251200" y="4143375"/>
            <a:ext cx="787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2000" b="1" dirty="0">
                <a:solidFill>
                  <a:srgbClr val="FF0000"/>
                </a:solidFill>
              </a:rPr>
              <a:t>x</a:t>
            </a:r>
            <a:r>
              <a:rPr lang="en-US" altLang="en-US" sz="2000" dirty="0">
                <a:solidFill>
                  <a:srgbClr val="A50021"/>
                </a:solidFill>
              </a:rPr>
              <a:t>  </a:t>
            </a:r>
            <a:r>
              <a:rPr lang="en-US" altLang="en-US" sz="2800" b="1" dirty="0">
                <a:solidFill>
                  <a:srgbClr val="A50021"/>
                </a:solidFill>
                <a:latin typeface="Times New Roman" pitchFamily="18" charset="0"/>
                <a:cs typeface="Times New Roman" pitchFamily="18" charset="0"/>
              </a:rPr>
              <a:t>¼</a:t>
            </a:r>
            <a:r>
              <a:rPr lang="en-US" altLang="en-US" sz="2800" dirty="0">
                <a:solidFill>
                  <a:srgbClr val="A50021"/>
                </a:solidFill>
              </a:rPr>
              <a:t> </a:t>
            </a:r>
            <a:endParaRPr lang="en-US" altLang="en-US" sz="2800" b="1" dirty="0">
              <a:solidFill>
                <a:srgbClr val="A50021"/>
              </a:solidFill>
            </a:endParaRPr>
          </a:p>
        </p:txBody>
      </p:sp>
      <p:sp>
        <p:nvSpPr>
          <p:cNvPr id="25658" name="Text Box 94"/>
          <p:cNvSpPr txBox="1">
            <a:spLocks noChangeArrowheads="1"/>
          </p:cNvSpPr>
          <p:nvPr/>
        </p:nvSpPr>
        <p:spPr bwMode="auto">
          <a:xfrm>
            <a:off x="3962400" y="5100638"/>
            <a:ext cx="12954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2400">
                <a:solidFill>
                  <a:srgbClr val="A50021"/>
                </a:solidFill>
              </a:rPr>
              <a:t> = 3/16</a:t>
            </a:r>
            <a:endParaRPr lang="en-US" altLang="en-US" sz="2400" b="1">
              <a:solidFill>
                <a:srgbClr val="A50021"/>
              </a:solidFill>
            </a:endParaRPr>
          </a:p>
        </p:txBody>
      </p:sp>
      <p:sp>
        <p:nvSpPr>
          <p:cNvPr id="70" name="Text Box 93"/>
          <p:cNvSpPr txBox="1">
            <a:spLocks noChangeArrowheads="1"/>
          </p:cNvSpPr>
          <p:nvPr/>
        </p:nvSpPr>
        <p:spPr bwMode="auto">
          <a:xfrm>
            <a:off x="3119438" y="5029200"/>
            <a:ext cx="919162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  </a:t>
            </a:r>
            <a:r>
              <a:rPr lang="en-US" altLang="en-US" sz="2800" b="1" dirty="0">
                <a:solidFill>
                  <a:srgbClr val="A50021"/>
                </a:solidFill>
                <a:latin typeface="Times New Roman" pitchFamily="18" charset="0"/>
                <a:cs typeface="Times New Roman" pitchFamily="18" charset="0"/>
              </a:rPr>
              <a:t>¾  </a:t>
            </a:r>
          </a:p>
        </p:txBody>
      </p:sp>
      <p:sp>
        <p:nvSpPr>
          <p:cNvPr id="71" name="Text Box 93"/>
          <p:cNvSpPr txBox="1">
            <a:spLocks noChangeArrowheads="1"/>
          </p:cNvSpPr>
          <p:nvPr/>
        </p:nvSpPr>
        <p:spPr bwMode="auto">
          <a:xfrm>
            <a:off x="2667000" y="5041900"/>
            <a:ext cx="787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2800" b="1" dirty="0">
                <a:solidFill>
                  <a:srgbClr val="A50021"/>
                </a:solidFill>
                <a:latin typeface="Times New Roman" pitchFamily="18" charset="0"/>
                <a:cs typeface="Times New Roman" pitchFamily="18" charset="0"/>
              </a:rPr>
              <a:t>¼</a:t>
            </a:r>
            <a:r>
              <a:rPr lang="en-US" altLang="en-US" sz="2800" dirty="0">
                <a:solidFill>
                  <a:srgbClr val="A50021"/>
                </a:solidFill>
              </a:rPr>
              <a:t> </a:t>
            </a:r>
            <a:endParaRPr lang="en-US" altLang="en-US" sz="2800" b="1" dirty="0">
              <a:solidFill>
                <a:srgbClr val="A50021"/>
              </a:solidFill>
            </a:endParaRPr>
          </a:p>
        </p:txBody>
      </p:sp>
      <p:sp>
        <p:nvSpPr>
          <p:cNvPr id="72" name="Text Box 93"/>
          <p:cNvSpPr txBox="1">
            <a:spLocks noChangeArrowheads="1"/>
          </p:cNvSpPr>
          <p:nvPr/>
        </p:nvSpPr>
        <p:spPr bwMode="auto">
          <a:xfrm>
            <a:off x="2711450" y="6099175"/>
            <a:ext cx="787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2000">
                <a:solidFill>
                  <a:srgbClr val="A50021"/>
                </a:solidFill>
              </a:rPr>
              <a:t> </a:t>
            </a:r>
            <a:r>
              <a:rPr lang="en-US" altLang="en-US" sz="2800">
                <a:solidFill>
                  <a:srgbClr val="A50021"/>
                </a:solidFill>
              </a:rPr>
              <a:t>¼ </a:t>
            </a:r>
            <a:endParaRPr lang="en-US" altLang="en-US" sz="2800" b="1">
              <a:solidFill>
                <a:srgbClr val="A50021"/>
              </a:solidFill>
            </a:endParaRPr>
          </a:p>
        </p:txBody>
      </p:sp>
      <p:sp>
        <p:nvSpPr>
          <p:cNvPr id="73" name="Text Box 93"/>
          <p:cNvSpPr txBox="1">
            <a:spLocks noChangeArrowheads="1"/>
          </p:cNvSpPr>
          <p:nvPr/>
        </p:nvSpPr>
        <p:spPr bwMode="auto">
          <a:xfrm>
            <a:off x="3276600" y="6046788"/>
            <a:ext cx="7874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2000" b="1">
                <a:solidFill>
                  <a:srgbClr val="FF0000"/>
                </a:solidFill>
              </a:rPr>
              <a:t>x</a:t>
            </a:r>
            <a:r>
              <a:rPr lang="en-US" altLang="en-US" sz="2000">
                <a:solidFill>
                  <a:srgbClr val="A50021"/>
                </a:solidFill>
              </a:rPr>
              <a:t>  </a:t>
            </a:r>
            <a:r>
              <a:rPr lang="en-US" altLang="en-US" sz="2800">
                <a:solidFill>
                  <a:srgbClr val="A50021"/>
                </a:solidFill>
              </a:rPr>
              <a:t>¼ </a:t>
            </a:r>
            <a:endParaRPr lang="en-US" altLang="en-US" sz="2800" b="1">
              <a:solidFill>
                <a:srgbClr val="A50021"/>
              </a:solidFill>
            </a:endParaRPr>
          </a:p>
        </p:txBody>
      </p:sp>
      <p:sp>
        <p:nvSpPr>
          <p:cNvPr id="74" name="Text Box 93"/>
          <p:cNvSpPr txBox="1">
            <a:spLocks noChangeArrowheads="1"/>
          </p:cNvSpPr>
          <p:nvPr/>
        </p:nvSpPr>
        <p:spPr bwMode="auto">
          <a:xfrm>
            <a:off x="2903538" y="3224213"/>
            <a:ext cx="787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2000" dirty="0">
                <a:solidFill>
                  <a:srgbClr val="A50021"/>
                </a:solidFill>
              </a:rPr>
              <a:t>   </a:t>
            </a:r>
            <a:r>
              <a:rPr lang="en-US" altLang="en-US" sz="2000" b="1" dirty="0">
                <a:solidFill>
                  <a:srgbClr val="FF0000"/>
                </a:solidFill>
              </a:rPr>
              <a:t>x</a:t>
            </a:r>
            <a:endParaRPr lang="en-US" altLang="en-US" sz="2800" b="1" dirty="0">
              <a:solidFill>
                <a:srgbClr val="FF0000"/>
              </a:solidFill>
            </a:endParaRPr>
          </a:p>
        </p:txBody>
      </p:sp>
      <p:sp>
        <p:nvSpPr>
          <p:cNvPr id="75" name="Rectangle 3"/>
          <p:cNvSpPr>
            <a:spLocks noChangeArrowheads="1"/>
          </p:cNvSpPr>
          <p:nvPr/>
        </p:nvSpPr>
        <p:spPr bwMode="auto">
          <a:xfrm>
            <a:off x="0" y="0"/>
            <a:ext cx="9144000" cy="52322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1" i="0" u="none" strike="noStrike" cap="none" normalizeH="0" baseline="0" dirty="0" err="1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Tiết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4: </a:t>
            </a:r>
            <a:r>
              <a:rPr kumimoji="0" lang="en-US" sz="2800" b="1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LAI HAI CẶP TÍNH TRẠNG</a:t>
            </a:r>
            <a:endParaRPr kumimoji="0" lang="en-US" sz="2800" b="0" i="0" u="none" strike="noStrike" cap="none" normalizeH="0" baseline="0" dirty="0">
              <a:ln>
                <a:noFill/>
              </a:ln>
              <a:solidFill>
                <a:srgbClr val="C00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6" name="Text Box 4"/>
          <p:cNvSpPr txBox="1">
            <a:spLocks noChangeArrowheads="1"/>
          </p:cNvSpPr>
          <p:nvPr/>
        </p:nvSpPr>
        <p:spPr bwMode="auto">
          <a:xfrm>
            <a:off x="0" y="533400"/>
            <a:ext cx="4953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I/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Thí</a:t>
            </a:r>
            <a:r>
              <a:rPr lang="en-US" alt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nghiệm</a:t>
            </a:r>
            <a:r>
              <a:rPr lang="en-US" alt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alt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Men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đen</a:t>
            </a:r>
            <a:endParaRPr lang="en-US" altLang="en-US" sz="2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7" name="TextBox 66"/>
          <p:cNvSpPr txBox="1">
            <a:spLocks noChangeArrowheads="1"/>
          </p:cNvSpPr>
          <p:nvPr/>
        </p:nvSpPr>
        <p:spPr bwMode="auto">
          <a:xfrm>
            <a:off x="0" y="990600"/>
            <a:ext cx="34290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Thí</a:t>
            </a:r>
            <a:r>
              <a:rPr lang="en-US" alt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nghiệm</a:t>
            </a:r>
            <a:endParaRPr lang="en-US" altLang="en-US" sz="2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357" grpId="0"/>
      <p:bldP spid="66" grpId="0"/>
      <p:bldP spid="67" grpId="0"/>
      <p:bldP spid="68" grpId="0"/>
      <p:bldP spid="70" grpId="0"/>
      <p:bldP spid="71" grpId="0"/>
      <p:bldP spid="72" grpId="0"/>
      <p:bldP spid="73" grpId="0"/>
      <p:bldP spid="7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80" name="TextBox 4"/>
          <p:cNvSpPr txBox="1">
            <a:spLocks noChangeArrowheads="1"/>
          </p:cNvSpPr>
          <p:nvPr/>
        </p:nvSpPr>
        <p:spPr bwMode="auto">
          <a:xfrm>
            <a:off x="457200" y="3352800"/>
            <a:ext cx="76962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Hạt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vàng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trơn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= ¾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vàng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  x   ¾ 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trơn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= 9/16  </a:t>
            </a:r>
          </a:p>
        </p:txBody>
      </p:sp>
      <p:sp>
        <p:nvSpPr>
          <p:cNvPr id="24581" name="TextBox 5"/>
          <p:cNvSpPr txBox="1">
            <a:spLocks noChangeArrowheads="1"/>
          </p:cNvSpPr>
          <p:nvPr/>
        </p:nvSpPr>
        <p:spPr bwMode="auto">
          <a:xfrm>
            <a:off x="457200" y="3886200"/>
            <a:ext cx="76962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Hạt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vàng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nhăn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= ¾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vàng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  x   ¼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nhăn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= 3/16  </a:t>
            </a:r>
          </a:p>
        </p:txBody>
      </p:sp>
      <p:sp>
        <p:nvSpPr>
          <p:cNvPr id="24582" name="TextBox 6"/>
          <p:cNvSpPr txBox="1">
            <a:spLocks noChangeArrowheads="1"/>
          </p:cNvSpPr>
          <p:nvPr/>
        </p:nvSpPr>
        <p:spPr bwMode="auto">
          <a:xfrm>
            <a:off x="457200" y="4343400"/>
            <a:ext cx="76962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Hạt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xanh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trơn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= ¼ 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xanh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  x   ¾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trơn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= 3/16  </a:t>
            </a:r>
          </a:p>
        </p:txBody>
      </p:sp>
      <p:sp>
        <p:nvSpPr>
          <p:cNvPr id="24583" name="TextBox 7"/>
          <p:cNvSpPr txBox="1">
            <a:spLocks noChangeArrowheads="1"/>
          </p:cNvSpPr>
          <p:nvPr/>
        </p:nvSpPr>
        <p:spPr bwMode="auto">
          <a:xfrm>
            <a:off x="457200" y="4876800"/>
            <a:ext cx="77724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Hạt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xanh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nhăn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= ¼ 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xanh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  x   ¼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nhăn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= 1/16  </a:t>
            </a:r>
          </a:p>
        </p:txBody>
      </p:sp>
      <p:grpSp>
        <p:nvGrpSpPr>
          <p:cNvPr id="2" name="Group 100"/>
          <p:cNvGrpSpPr>
            <a:grpSpLocks/>
          </p:cNvGrpSpPr>
          <p:nvPr/>
        </p:nvGrpSpPr>
        <p:grpSpPr bwMode="auto">
          <a:xfrm>
            <a:off x="2895600" y="1524374"/>
            <a:ext cx="1639888" cy="928313"/>
            <a:chOff x="4785" y="1308"/>
            <a:chExt cx="1056" cy="604"/>
          </a:xfrm>
        </p:grpSpPr>
        <p:grpSp>
          <p:nvGrpSpPr>
            <p:cNvPr id="3" name="Group 101"/>
            <p:cNvGrpSpPr>
              <a:grpSpLocks/>
            </p:cNvGrpSpPr>
            <p:nvPr/>
          </p:nvGrpSpPr>
          <p:grpSpPr bwMode="auto">
            <a:xfrm>
              <a:off x="4930" y="1380"/>
              <a:ext cx="499" cy="527"/>
              <a:chOff x="2925" y="3203"/>
              <a:chExt cx="499" cy="527"/>
            </a:xfrm>
          </p:grpSpPr>
          <p:sp>
            <p:nvSpPr>
              <p:cNvPr id="26672" name="Text Box 102"/>
              <p:cNvSpPr txBox="1">
                <a:spLocks noChangeArrowheads="1"/>
              </p:cNvSpPr>
              <p:nvPr/>
            </p:nvSpPr>
            <p:spPr bwMode="auto">
              <a:xfrm>
                <a:off x="2925" y="3203"/>
                <a:ext cx="499" cy="3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eaLnBrk="1" hangingPunct="1">
                  <a:spcBef>
                    <a:spcPct val="50000"/>
                  </a:spcBef>
                </a:pPr>
                <a:r>
                  <a:rPr lang="en-US" altLang="en-US" sz="2400" b="1">
                    <a:latin typeface="Times New Roman" pitchFamily="18" charset="0"/>
                    <a:cs typeface="Times New Roman" pitchFamily="18" charset="0"/>
                  </a:rPr>
                  <a:t>416</a:t>
                </a:r>
              </a:p>
            </p:txBody>
          </p:sp>
          <p:sp>
            <p:nvSpPr>
              <p:cNvPr id="26673" name="Text Box 103"/>
              <p:cNvSpPr txBox="1">
                <a:spLocks noChangeArrowheads="1"/>
              </p:cNvSpPr>
              <p:nvPr/>
            </p:nvSpPr>
            <p:spPr bwMode="auto">
              <a:xfrm>
                <a:off x="2925" y="3430"/>
                <a:ext cx="499" cy="3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eaLnBrk="1" hangingPunct="1">
                  <a:spcBef>
                    <a:spcPct val="50000"/>
                  </a:spcBef>
                </a:pPr>
                <a:r>
                  <a:rPr lang="en-US" altLang="en-US" sz="2400" b="1" dirty="0">
                    <a:latin typeface="Times New Roman" pitchFamily="18" charset="0"/>
                    <a:cs typeface="Times New Roman" pitchFamily="18" charset="0"/>
                  </a:rPr>
                  <a:t>140</a:t>
                </a:r>
              </a:p>
            </p:txBody>
          </p:sp>
          <p:sp>
            <p:nvSpPr>
              <p:cNvPr id="26674" name="Line 104"/>
              <p:cNvSpPr>
                <a:spLocks noChangeShapeType="1"/>
              </p:cNvSpPr>
              <p:nvPr/>
            </p:nvSpPr>
            <p:spPr bwMode="auto">
              <a:xfrm>
                <a:off x="2970" y="3475"/>
                <a:ext cx="318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sz="2400" b="1"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grpSp>
          <p:nvGrpSpPr>
            <p:cNvPr id="4" name="Group 105"/>
            <p:cNvGrpSpPr>
              <a:grpSpLocks/>
            </p:cNvGrpSpPr>
            <p:nvPr/>
          </p:nvGrpSpPr>
          <p:grpSpPr bwMode="auto">
            <a:xfrm>
              <a:off x="5342" y="1308"/>
              <a:ext cx="499" cy="604"/>
              <a:chOff x="5034" y="1299"/>
              <a:chExt cx="499" cy="604"/>
            </a:xfrm>
          </p:grpSpPr>
          <p:sp>
            <p:nvSpPr>
              <p:cNvPr id="26669" name="Text Box 106"/>
              <p:cNvSpPr txBox="1">
                <a:spLocks noChangeArrowheads="1"/>
              </p:cNvSpPr>
              <p:nvPr/>
            </p:nvSpPr>
            <p:spPr bwMode="auto">
              <a:xfrm>
                <a:off x="5115" y="1299"/>
                <a:ext cx="327" cy="3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just" eaLnBrk="1" hangingPunct="1">
                  <a:spcBef>
                    <a:spcPct val="50000"/>
                  </a:spcBef>
                </a:pPr>
                <a:r>
                  <a:rPr lang="en-US" altLang="en-US" sz="2400" b="1" dirty="0">
                    <a:latin typeface="Times New Roman" pitchFamily="18" charset="0"/>
                    <a:cs typeface="Times New Roman" pitchFamily="18" charset="0"/>
                  </a:rPr>
                  <a:t>  3</a:t>
                </a:r>
              </a:p>
            </p:txBody>
          </p:sp>
          <p:sp>
            <p:nvSpPr>
              <p:cNvPr id="26670" name="Text Box 107"/>
              <p:cNvSpPr txBox="1">
                <a:spLocks noChangeArrowheads="1"/>
              </p:cNvSpPr>
              <p:nvPr/>
            </p:nvSpPr>
            <p:spPr bwMode="auto">
              <a:xfrm>
                <a:off x="5034" y="1603"/>
                <a:ext cx="499" cy="3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eaLnBrk="1" hangingPunct="1">
                  <a:spcBef>
                    <a:spcPct val="50000"/>
                  </a:spcBef>
                </a:pPr>
                <a:r>
                  <a:rPr lang="en-US" altLang="en-US" sz="2400" b="1">
                    <a:latin typeface="Times New Roman" pitchFamily="18" charset="0"/>
                    <a:cs typeface="Times New Roman" pitchFamily="18" charset="0"/>
                  </a:rPr>
                  <a:t>  1</a:t>
                </a:r>
              </a:p>
            </p:txBody>
          </p:sp>
          <p:sp>
            <p:nvSpPr>
              <p:cNvPr id="26671" name="Line 108"/>
              <p:cNvSpPr>
                <a:spLocks noChangeShapeType="1"/>
              </p:cNvSpPr>
              <p:nvPr/>
            </p:nvSpPr>
            <p:spPr bwMode="auto">
              <a:xfrm>
                <a:off x="5102" y="1643"/>
                <a:ext cx="273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sz="2400" b="1"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sp>
          <p:nvSpPr>
            <p:cNvPr id="26667" name="Text Box 109"/>
            <p:cNvSpPr txBox="1">
              <a:spLocks noChangeArrowheads="1"/>
            </p:cNvSpPr>
            <p:nvPr/>
          </p:nvSpPr>
          <p:spPr bwMode="auto">
            <a:xfrm>
              <a:off x="4785" y="1507"/>
              <a:ext cx="227" cy="3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n-US" altLang="en-US" sz="2400" b="1">
                  <a:latin typeface="Times New Roman" pitchFamily="18" charset="0"/>
                  <a:cs typeface="Times New Roman" pitchFamily="18" charset="0"/>
                </a:rPr>
                <a:t>=</a:t>
              </a:r>
            </a:p>
          </p:txBody>
        </p:sp>
        <p:sp>
          <p:nvSpPr>
            <p:cNvPr id="26668" name="Text Box 110"/>
            <p:cNvSpPr txBox="1">
              <a:spLocks noChangeArrowheads="1"/>
            </p:cNvSpPr>
            <p:nvPr/>
          </p:nvSpPr>
          <p:spPr bwMode="auto">
            <a:xfrm>
              <a:off x="5247" y="1489"/>
              <a:ext cx="227" cy="3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n-US" altLang="en-US" sz="2400" b="1">
                  <a:latin typeface="Times New Roman" pitchFamily="18" charset="0"/>
                  <a:cs typeface="Times New Roman" pitchFamily="18" charset="0"/>
                </a:rPr>
                <a:t>≈</a:t>
              </a:r>
            </a:p>
          </p:txBody>
        </p:sp>
      </p:grpSp>
      <p:grpSp>
        <p:nvGrpSpPr>
          <p:cNvPr id="5" name="Group 111"/>
          <p:cNvGrpSpPr>
            <a:grpSpLocks/>
          </p:cNvGrpSpPr>
          <p:nvPr/>
        </p:nvGrpSpPr>
        <p:grpSpPr bwMode="auto">
          <a:xfrm>
            <a:off x="669925" y="1635125"/>
            <a:ext cx="935038" cy="822325"/>
            <a:chOff x="1882" y="3203"/>
            <a:chExt cx="589" cy="518"/>
          </a:xfrm>
        </p:grpSpPr>
        <p:sp>
          <p:nvSpPr>
            <p:cNvPr id="26662" name="Text Box 112"/>
            <p:cNvSpPr txBox="1">
              <a:spLocks noChangeArrowheads="1"/>
            </p:cNvSpPr>
            <p:nvPr/>
          </p:nvSpPr>
          <p:spPr bwMode="auto">
            <a:xfrm>
              <a:off x="1882" y="3203"/>
              <a:ext cx="589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n-US" altLang="en-US" sz="2400" b="1">
                  <a:latin typeface="Times New Roman" pitchFamily="18" charset="0"/>
                  <a:cs typeface="Times New Roman" pitchFamily="18" charset="0"/>
                </a:rPr>
                <a:t>Vàng</a:t>
              </a:r>
            </a:p>
          </p:txBody>
        </p:sp>
        <p:sp>
          <p:nvSpPr>
            <p:cNvPr id="26663" name="Text Box 113"/>
            <p:cNvSpPr txBox="1">
              <a:spLocks noChangeArrowheads="1"/>
            </p:cNvSpPr>
            <p:nvPr/>
          </p:nvSpPr>
          <p:spPr bwMode="auto">
            <a:xfrm>
              <a:off x="1882" y="3430"/>
              <a:ext cx="589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n-US" altLang="en-US" sz="2400" b="1">
                  <a:latin typeface="Times New Roman" pitchFamily="18" charset="0"/>
                  <a:cs typeface="Times New Roman" pitchFamily="18" charset="0"/>
                </a:rPr>
                <a:t>Xanh</a:t>
              </a:r>
            </a:p>
          </p:txBody>
        </p:sp>
        <p:sp>
          <p:nvSpPr>
            <p:cNvPr id="26664" name="Line 114"/>
            <p:cNvSpPr>
              <a:spLocks noChangeShapeType="1"/>
            </p:cNvSpPr>
            <p:nvPr/>
          </p:nvSpPr>
          <p:spPr bwMode="auto">
            <a:xfrm>
              <a:off x="1927" y="3475"/>
              <a:ext cx="45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2400" b="1"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6" name="Group 115"/>
          <p:cNvGrpSpPr>
            <a:grpSpLocks/>
          </p:cNvGrpSpPr>
          <p:nvPr/>
        </p:nvGrpSpPr>
        <p:grpSpPr bwMode="auto">
          <a:xfrm>
            <a:off x="1538288" y="1635125"/>
            <a:ext cx="1585912" cy="822325"/>
            <a:chOff x="4040" y="1380"/>
            <a:chExt cx="999" cy="518"/>
          </a:xfrm>
        </p:grpSpPr>
        <p:grpSp>
          <p:nvGrpSpPr>
            <p:cNvPr id="7" name="Group 116"/>
            <p:cNvGrpSpPr>
              <a:grpSpLocks/>
            </p:cNvGrpSpPr>
            <p:nvPr/>
          </p:nvGrpSpPr>
          <p:grpSpPr bwMode="auto">
            <a:xfrm>
              <a:off x="4177" y="1380"/>
              <a:ext cx="862" cy="518"/>
              <a:chOff x="4241" y="1389"/>
              <a:chExt cx="862" cy="518"/>
            </a:xfrm>
          </p:grpSpPr>
          <p:sp>
            <p:nvSpPr>
              <p:cNvPr id="26659" name="Text Box 117"/>
              <p:cNvSpPr txBox="1">
                <a:spLocks noChangeArrowheads="1"/>
              </p:cNvSpPr>
              <p:nvPr/>
            </p:nvSpPr>
            <p:spPr bwMode="auto">
              <a:xfrm>
                <a:off x="4241" y="1389"/>
                <a:ext cx="862" cy="29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eaLnBrk="1" hangingPunct="1">
                  <a:spcBef>
                    <a:spcPct val="50000"/>
                  </a:spcBef>
                </a:pPr>
                <a:r>
                  <a:rPr lang="en-US" altLang="en-US" sz="2400" b="1">
                    <a:latin typeface="Times New Roman" pitchFamily="18" charset="0"/>
                    <a:cs typeface="Times New Roman" pitchFamily="18" charset="0"/>
                  </a:rPr>
                  <a:t>315+101</a:t>
                </a:r>
              </a:p>
            </p:txBody>
          </p:sp>
          <p:sp>
            <p:nvSpPr>
              <p:cNvPr id="26660" name="Text Box 118"/>
              <p:cNvSpPr txBox="1">
                <a:spLocks noChangeArrowheads="1"/>
              </p:cNvSpPr>
              <p:nvPr/>
            </p:nvSpPr>
            <p:spPr bwMode="auto">
              <a:xfrm>
                <a:off x="4241" y="1616"/>
                <a:ext cx="771" cy="29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eaLnBrk="1" hangingPunct="1">
                  <a:spcBef>
                    <a:spcPct val="50000"/>
                  </a:spcBef>
                </a:pPr>
                <a:r>
                  <a:rPr lang="en-US" altLang="en-US" sz="2400" b="1">
                    <a:latin typeface="Times New Roman" pitchFamily="18" charset="0"/>
                    <a:cs typeface="Times New Roman" pitchFamily="18" charset="0"/>
                  </a:rPr>
                  <a:t>108+32</a:t>
                </a:r>
              </a:p>
            </p:txBody>
          </p:sp>
          <p:sp>
            <p:nvSpPr>
              <p:cNvPr id="26661" name="Line 119"/>
              <p:cNvSpPr>
                <a:spLocks noChangeShapeType="1"/>
              </p:cNvSpPr>
              <p:nvPr/>
            </p:nvSpPr>
            <p:spPr bwMode="auto">
              <a:xfrm>
                <a:off x="4286" y="1661"/>
                <a:ext cx="59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sz="2400" b="1"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sp>
          <p:nvSpPr>
            <p:cNvPr id="26658" name="Text Box 120"/>
            <p:cNvSpPr txBox="1">
              <a:spLocks noChangeArrowheads="1"/>
            </p:cNvSpPr>
            <p:nvPr/>
          </p:nvSpPr>
          <p:spPr bwMode="auto">
            <a:xfrm>
              <a:off x="4040" y="1507"/>
              <a:ext cx="227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n-US" altLang="en-US" sz="2400" b="1">
                  <a:latin typeface="Times New Roman" pitchFamily="18" charset="0"/>
                  <a:cs typeface="Times New Roman" pitchFamily="18" charset="0"/>
                </a:rPr>
                <a:t>=</a:t>
              </a:r>
            </a:p>
          </p:txBody>
        </p:sp>
      </p:grpSp>
      <p:grpSp>
        <p:nvGrpSpPr>
          <p:cNvPr id="8" name="Group 127"/>
          <p:cNvGrpSpPr>
            <a:grpSpLocks/>
          </p:cNvGrpSpPr>
          <p:nvPr/>
        </p:nvGrpSpPr>
        <p:grpSpPr bwMode="auto">
          <a:xfrm>
            <a:off x="669925" y="2501900"/>
            <a:ext cx="1147763" cy="822325"/>
            <a:chOff x="3624" y="2461"/>
            <a:chExt cx="739" cy="518"/>
          </a:xfrm>
        </p:grpSpPr>
        <p:sp>
          <p:nvSpPr>
            <p:cNvPr id="26654" name="Text Box 128"/>
            <p:cNvSpPr txBox="1">
              <a:spLocks noChangeArrowheads="1"/>
            </p:cNvSpPr>
            <p:nvPr/>
          </p:nvSpPr>
          <p:spPr bwMode="auto">
            <a:xfrm>
              <a:off x="3624" y="2461"/>
              <a:ext cx="589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n-US" altLang="en-US" sz="2400" b="1" dirty="0" err="1">
                  <a:latin typeface="Times New Roman" pitchFamily="18" charset="0"/>
                  <a:cs typeface="Times New Roman" pitchFamily="18" charset="0"/>
                </a:rPr>
                <a:t>Trơn</a:t>
              </a:r>
              <a:endParaRPr lang="en-US" altLang="en-US" sz="2400" b="1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6655" name="Text Box 129"/>
            <p:cNvSpPr txBox="1">
              <a:spLocks noChangeArrowheads="1"/>
            </p:cNvSpPr>
            <p:nvPr/>
          </p:nvSpPr>
          <p:spPr bwMode="auto">
            <a:xfrm>
              <a:off x="3624" y="2688"/>
              <a:ext cx="739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n-US" altLang="en-US" sz="2400" b="1">
                  <a:latin typeface="Times New Roman" pitchFamily="18" charset="0"/>
                  <a:cs typeface="Times New Roman" pitchFamily="18" charset="0"/>
                </a:rPr>
                <a:t>Nhăn</a:t>
              </a:r>
            </a:p>
          </p:txBody>
        </p:sp>
        <p:sp>
          <p:nvSpPr>
            <p:cNvPr id="26656" name="Line 130"/>
            <p:cNvSpPr>
              <a:spLocks noChangeShapeType="1"/>
            </p:cNvSpPr>
            <p:nvPr/>
          </p:nvSpPr>
          <p:spPr bwMode="auto">
            <a:xfrm>
              <a:off x="3651" y="2733"/>
              <a:ext cx="45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2400" b="1"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9" name="Group 131"/>
          <p:cNvGrpSpPr>
            <a:grpSpLocks/>
          </p:cNvGrpSpPr>
          <p:nvPr/>
        </p:nvGrpSpPr>
        <p:grpSpPr bwMode="auto">
          <a:xfrm>
            <a:off x="1590675" y="2465388"/>
            <a:ext cx="1762125" cy="820737"/>
            <a:chOff x="4014" y="2365"/>
            <a:chExt cx="1185" cy="576"/>
          </a:xfrm>
        </p:grpSpPr>
        <p:grpSp>
          <p:nvGrpSpPr>
            <p:cNvPr id="10" name="Group 132"/>
            <p:cNvGrpSpPr>
              <a:grpSpLocks/>
            </p:cNvGrpSpPr>
            <p:nvPr/>
          </p:nvGrpSpPr>
          <p:grpSpPr bwMode="auto">
            <a:xfrm>
              <a:off x="4141" y="2365"/>
              <a:ext cx="1058" cy="576"/>
              <a:chOff x="4386" y="3404"/>
              <a:chExt cx="1058" cy="576"/>
            </a:xfrm>
          </p:grpSpPr>
          <p:sp>
            <p:nvSpPr>
              <p:cNvPr id="26651" name="Text Box 133"/>
              <p:cNvSpPr txBox="1">
                <a:spLocks noChangeArrowheads="1"/>
              </p:cNvSpPr>
              <p:nvPr/>
            </p:nvSpPr>
            <p:spPr bwMode="auto">
              <a:xfrm>
                <a:off x="4386" y="3404"/>
                <a:ext cx="1058" cy="32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eaLnBrk="1" hangingPunct="1">
                  <a:spcBef>
                    <a:spcPct val="50000"/>
                  </a:spcBef>
                </a:pPr>
                <a:r>
                  <a:rPr lang="en-US" altLang="en-US" sz="2400" b="1">
                    <a:latin typeface="Times New Roman" pitchFamily="18" charset="0"/>
                    <a:cs typeface="Times New Roman" pitchFamily="18" charset="0"/>
                  </a:rPr>
                  <a:t>315+108</a:t>
                </a:r>
              </a:p>
            </p:txBody>
          </p:sp>
          <p:sp>
            <p:nvSpPr>
              <p:cNvPr id="26652" name="Text Box 134"/>
              <p:cNvSpPr txBox="1">
                <a:spLocks noChangeArrowheads="1"/>
              </p:cNvSpPr>
              <p:nvPr/>
            </p:nvSpPr>
            <p:spPr bwMode="auto">
              <a:xfrm>
                <a:off x="4422" y="3657"/>
                <a:ext cx="952" cy="32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eaLnBrk="1" hangingPunct="1">
                  <a:spcBef>
                    <a:spcPct val="50000"/>
                  </a:spcBef>
                </a:pPr>
                <a:r>
                  <a:rPr lang="en-US" altLang="en-US" sz="2400" b="1">
                    <a:latin typeface="Times New Roman" pitchFamily="18" charset="0"/>
                    <a:cs typeface="Times New Roman" pitchFamily="18" charset="0"/>
                  </a:rPr>
                  <a:t>101+32</a:t>
                </a:r>
              </a:p>
            </p:txBody>
          </p:sp>
          <p:sp>
            <p:nvSpPr>
              <p:cNvPr id="26653" name="Line 135"/>
              <p:cNvSpPr>
                <a:spLocks noChangeShapeType="1"/>
              </p:cNvSpPr>
              <p:nvPr/>
            </p:nvSpPr>
            <p:spPr bwMode="auto">
              <a:xfrm>
                <a:off x="4467" y="3702"/>
                <a:ext cx="59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sz="2400" b="1"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sp>
          <p:nvSpPr>
            <p:cNvPr id="26650" name="Text Box 136"/>
            <p:cNvSpPr txBox="1">
              <a:spLocks noChangeArrowheads="1"/>
            </p:cNvSpPr>
            <p:nvPr/>
          </p:nvSpPr>
          <p:spPr bwMode="auto">
            <a:xfrm>
              <a:off x="4014" y="2527"/>
              <a:ext cx="227" cy="32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n-US" altLang="en-US" sz="2400" b="1" dirty="0">
                  <a:latin typeface="Times New Roman" pitchFamily="18" charset="0"/>
                  <a:cs typeface="Times New Roman" pitchFamily="18" charset="0"/>
                </a:rPr>
                <a:t>=</a:t>
              </a:r>
            </a:p>
          </p:txBody>
        </p:sp>
      </p:grpSp>
      <p:grpSp>
        <p:nvGrpSpPr>
          <p:cNvPr id="11" name="Group 137"/>
          <p:cNvGrpSpPr>
            <a:grpSpLocks/>
          </p:cNvGrpSpPr>
          <p:nvPr/>
        </p:nvGrpSpPr>
        <p:grpSpPr bwMode="auto">
          <a:xfrm>
            <a:off x="2895600" y="2362200"/>
            <a:ext cx="1682750" cy="1057275"/>
            <a:chOff x="4786" y="2343"/>
            <a:chExt cx="1082" cy="666"/>
          </a:xfrm>
        </p:grpSpPr>
        <p:grpSp>
          <p:nvGrpSpPr>
            <p:cNvPr id="12" name="Group 138"/>
            <p:cNvGrpSpPr>
              <a:grpSpLocks/>
            </p:cNvGrpSpPr>
            <p:nvPr/>
          </p:nvGrpSpPr>
          <p:grpSpPr bwMode="auto">
            <a:xfrm>
              <a:off x="4920" y="2391"/>
              <a:ext cx="499" cy="518"/>
              <a:chOff x="2925" y="3203"/>
              <a:chExt cx="499" cy="518"/>
            </a:xfrm>
          </p:grpSpPr>
          <p:sp>
            <p:nvSpPr>
              <p:cNvPr id="26646" name="Text Box 139"/>
              <p:cNvSpPr txBox="1">
                <a:spLocks noChangeArrowheads="1"/>
              </p:cNvSpPr>
              <p:nvPr/>
            </p:nvSpPr>
            <p:spPr bwMode="auto">
              <a:xfrm>
                <a:off x="2925" y="3203"/>
                <a:ext cx="499" cy="29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eaLnBrk="1" hangingPunct="1">
                  <a:spcBef>
                    <a:spcPct val="50000"/>
                  </a:spcBef>
                </a:pPr>
                <a:r>
                  <a:rPr lang="en-US" altLang="en-US" sz="2400" b="1">
                    <a:latin typeface="Times New Roman" pitchFamily="18" charset="0"/>
                    <a:cs typeface="Times New Roman" pitchFamily="18" charset="0"/>
                  </a:rPr>
                  <a:t>423</a:t>
                </a:r>
              </a:p>
            </p:txBody>
          </p:sp>
          <p:sp>
            <p:nvSpPr>
              <p:cNvPr id="26647" name="Text Box 140"/>
              <p:cNvSpPr txBox="1">
                <a:spLocks noChangeArrowheads="1"/>
              </p:cNvSpPr>
              <p:nvPr/>
            </p:nvSpPr>
            <p:spPr bwMode="auto">
              <a:xfrm>
                <a:off x="2925" y="3430"/>
                <a:ext cx="499" cy="29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eaLnBrk="1" hangingPunct="1">
                  <a:spcBef>
                    <a:spcPct val="50000"/>
                  </a:spcBef>
                </a:pPr>
                <a:r>
                  <a:rPr lang="en-US" altLang="en-US" sz="2400" b="1">
                    <a:latin typeface="Times New Roman" pitchFamily="18" charset="0"/>
                    <a:cs typeface="Times New Roman" pitchFamily="18" charset="0"/>
                  </a:rPr>
                  <a:t>133</a:t>
                </a:r>
              </a:p>
            </p:txBody>
          </p:sp>
          <p:sp>
            <p:nvSpPr>
              <p:cNvPr id="26648" name="Line 141"/>
              <p:cNvSpPr>
                <a:spLocks noChangeShapeType="1"/>
              </p:cNvSpPr>
              <p:nvPr/>
            </p:nvSpPr>
            <p:spPr bwMode="auto">
              <a:xfrm>
                <a:off x="2970" y="3475"/>
                <a:ext cx="318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sz="2400" b="1"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sp>
          <p:nvSpPr>
            <p:cNvPr id="26640" name="Text Box 142"/>
            <p:cNvSpPr txBox="1">
              <a:spLocks noChangeArrowheads="1"/>
            </p:cNvSpPr>
            <p:nvPr/>
          </p:nvSpPr>
          <p:spPr bwMode="auto">
            <a:xfrm>
              <a:off x="4786" y="2517"/>
              <a:ext cx="227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n-US" altLang="en-US" sz="2400" b="1">
                  <a:latin typeface="Times New Roman" pitchFamily="18" charset="0"/>
                  <a:cs typeface="Times New Roman" pitchFamily="18" charset="0"/>
                </a:rPr>
                <a:t>=</a:t>
              </a:r>
            </a:p>
          </p:txBody>
        </p:sp>
        <p:sp>
          <p:nvSpPr>
            <p:cNvPr id="26641" name="Text Box 143"/>
            <p:cNvSpPr txBox="1">
              <a:spLocks noChangeArrowheads="1"/>
            </p:cNvSpPr>
            <p:nvPr/>
          </p:nvSpPr>
          <p:spPr bwMode="auto">
            <a:xfrm>
              <a:off x="5256" y="2518"/>
              <a:ext cx="227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n-US" altLang="en-US" sz="2400" b="1">
                  <a:latin typeface="Times New Roman" pitchFamily="18" charset="0"/>
                  <a:cs typeface="Times New Roman" pitchFamily="18" charset="0"/>
                </a:rPr>
                <a:t>≈</a:t>
              </a:r>
            </a:p>
          </p:txBody>
        </p:sp>
        <p:grpSp>
          <p:nvGrpSpPr>
            <p:cNvPr id="13" name="Group 144"/>
            <p:cNvGrpSpPr>
              <a:grpSpLocks/>
            </p:cNvGrpSpPr>
            <p:nvPr/>
          </p:nvGrpSpPr>
          <p:grpSpPr bwMode="auto">
            <a:xfrm>
              <a:off x="5410" y="2343"/>
              <a:ext cx="458" cy="666"/>
              <a:chOff x="5102" y="1323"/>
              <a:chExt cx="458" cy="666"/>
            </a:xfrm>
          </p:grpSpPr>
          <p:sp>
            <p:nvSpPr>
              <p:cNvPr id="26643" name="Text Box 145"/>
              <p:cNvSpPr txBox="1">
                <a:spLocks noChangeArrowheads="1"/>
              </p:cNvSpPr>
              <p:nvPr/>
            </p:nvSpPr>
            <p:spPr bwMode="auto">
              <a:xfrm>
                <a:off x="5115" y="1323"/>
                <a:ext cx="353" cy="29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algn="just" eaLnBrk="1" hangingPunct="1">
                  <a:spcBef>
                    <a:spcPct val="50000"/>
                  </a:spcBef>
                </a:pPr>
                <a:r>
                  <a:rPr lang="en-US" altLang="en-US" sz="2400" b="1" dirty="0">
                    <a:latin typeface="Times New Roman" pitchFamily="18" charset="0"/>
                    <a:cs typeface="Times New Roman" pitchFamily="18" charset="0"/>
                  </a:rPr>
                  <a:t>  3</a:t>
                </a:r>
              </a:p>
            </p:txBody>
          </p:sp>
          <p:sp>
            <p:nvSpPr>
              <p:cNvPr id="26644" name="Text Box 146"/>
              <p:cNvSpPr txBox="1">
                <a:spLocks noChangeArrowheads="1"/>
              </p:cNvSpPr>
              <p:nvPr/>
            </p:nvSpPr>
            <p:spPr bwMode="auto">
              <a:xfrm>
                <a:off x="5115" y="1698"/>
                <a:ext cx="445" cy="29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eaLnBrk="1" hangingPunct="1">
                  <a:spcBef>
                    <a:spcPct val="50000"/>
                  </a:spcBef>
                </a:pPr>
                <a:r>
                  <a:rPr lang="en-US" altLang="en-US" sz="2400" b="1" dirty="0">
                    <a:latin typeface="Times New Roman" pitchFamily="18" charset="0"/>
                    <a:cs typeface="Times New Roman" pitchFamily="18" charset="0"/>
                  </a:rPr>
                  <a:t>  1</a:t>
                </a:r>
              </a:p>
            </p:txBody>
          </p:sp>
          <p:sp>
            <p:nvSpPr>
              <p:cNvPr id="26645" name="Line 147"/>
              <p:cNvSpPr>
                <a:spLocks noChangeShapeType="1"/>
              </p:cNvSpPr>
              <p:nvPr/>
            </p:nvSpPr>
            <p:spPr bwMode="auto">
              <a:xfrm>
                <a:off x="5102" y="1643"/>
                <a:ext cx="273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sz="2400" b="1"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</p:grpSp>
      <p:sp>
        <p:nvSpPr>
          <p:cNvPr id="51" name="Rectangle 3"/>
          <p:cNvSpPr>
            <a:spLocks noChangeArrowheads="1"/>
          </p:cNvSpPr>
          <p:nvPr/>
        </p:nvSpPr>
        <p:spPr bwMode="auto">
          <a:xfrm>
            <a:off x="0" y="0"/>
            <a:ext cx="9144000" cy="461665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Tiết</a:t>
            </a:r>
            <a:r>
              <a:rPr lang="en-US" sz="2400" b="1" dirty="0">
                <a:solidFill>
                  <a:srgbClr val="C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4: 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LAI HAI CẶP TÍNH TRẠNG</a:t>
            </a:r>
            <a:endParaRPr kumimoji="0" lang="en-US" sz="2400" b="1" i="0" u="none" strike="noStrike" cap="none" normalizeH="0" baseline="0" dirty="0">
              <a:ln>
                <a:noFill/>
              </a:ln>
              <a:solidFill>
                <a:srgbClr val="C00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2" name="Text Box 4"/>
          <p:cNvSpPr txBox="1">
            <a:spLocks noChangeArrowheads="1"/>
          </p:cNvSpPr>
          <p:nvPr/>
        </p:nvSpPr>
        <p:spPr bwMode="auto">
          <a:xfrm>
            <a:off x="0" y="533400"/>
            <a:ext cx="4953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I/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Thí</a:t>
            </a:r>
            <a:r>
              <a:rPr lang="en-US" alt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nghiệm</a:t>
            </a:r>
            <a:r>
              <a:rPr lang="en-US" alt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alt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Men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đen</a:t>
            </a:r>
            <a:endParaRPr lang="en-US" altLang="en-US" sz="2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3" name="TextBox 66"/>
          <p:cNvSpPr txBox="1">
            <a:spLocks noChangeArrowheads="1"/>
          </p:cNvSpPr>
          <p:nvPr/>
        </p:nvSpPr>
        <p:spPr bwMode="auto">
          <a:xfrm>
            <a:off x="0" y="990600"/>
            <a:ext cx="34290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Thí</a:t>
            </a:r>
            <a:r>
              <a:rPr lang="en-US" alt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nghiệm</a:t>
            </a:r>
            <a:endParaRPr lang="en-US" altLang="en-US" sz="2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80" grpId="0"/>
      <p:bldP spid="24581" grpId="0"/>
      <p:bldP spid="24582" grpId="0"/>
      <p:bldP spid="24583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00"/>
          <p:cNvGrpSpPr>
            <a:grpSpLocks/>
          </p:cNvGrpSpPr>
          <p:nvPr/>
        </p:nvGrpSpPr>
        <p:grpSpPr bwMode="auto">
          <a:xfrm>
            <a:off x="2895600" y="1599685"/>
            <a:ext cx="1639888" cy="853003"/>
            <a:chOff x="4785" y="1357"/>
            <a:chExt cx="1056" cy="555"/>
          </a:xfrm>
        </p:grpSpPr>
        <p:grpSp>
          <p:nvGrpSpPr>
            <p:cNvPr id="3" name="Group 101"/>
            <p:cNvGrpSpPr>
              <a:grpSpLocks/>
            </p:cNvGrpSpPr>
            <p:nvPr/>
          </p:nvGrpSpPr>
          <p:grpSpPr bwMode="auto">
            <a:xfrm>
              <a:off x="4930" y="1380"/>
              <a:ext cx="499" cy="527"/>
              <a:chOff x="2925" y="3203"/>
              <a:chExt cx="499" cy="527"/>
            </a:xfrm>
          </p:grpSpPr>
          <p:sp>
            <p:nvSpPr>
              <p:cNvPr id="26672" name="Text Box 102"/>
              <p:cNvSpPr txBox="1">
                <a:spLocks noChangeArrowheads="1"/>
              </p:cNvSpPr>
              <p:nvPr/>
            </p:nvSpPr>
            <p:spPr bwMode="auto">
              <a:xfrm>
                <a:off x="2925" y="3203"/>
                <a:ext cx="499" cy="3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eaLnBrk="1" hangingPunct="1">
                  <a:spcBef>
                    <a:spcPct val="50000"/>
                  </a:spcBef>
                </a:pPr>
                <a:r>
                  <a:rPr lang="en-US" altLang="en-US" sz="2400" b="1">
                    <a:latin typeface="Times New Roman" pitchFamily="18" charset="0"/>
                    <a:cs typeface="Times New Roman" pitchFamily="18" charset="0"/>
                  </a:rPr>
                  <a:t>416</a:t>
                </a:r>
              </a:p>
            </p:txBody>
          </p:sp>
          <p:sp>
            <p:nvSpPr>
              <p:cNvPr id="26673" name="Text Box 103"/>
              <p:cNvSpPr txBox="1">
                <a:spLocks noChangeArrowheads="1"/>
              </p:cNvSpPr>
              <p:nvPr/>
            </p:nvSpPr>
            <p:spPr bwMode="auto">
              <a:xfrm>
                <a:off x="2925" y="3430"/>
                <a:ext cx="499" cy="3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eaLnBrk="1" hangingPunct="1">
                  <a:spcBef>
                    <a:spcPct val="50000"/>
                  </a:spcBef>
                </a:pPr>
                <a:r>
                  <a:rPr lang="en-US" altLang="en-US" sz="2400" b="1" dirty="0">
                    <a:latin typeface="Times New Roman" pitchFamily="18" charset="0"/>
                    <a:cs typeface="Times New Roman" pitchFamily="18" charset="0"/>
                  </a:rPr>
                  <a:t>140</a:t>
                </a:r>
              </a:p>
            </p:txBody>
          </p:sp>
          <p:sp>
            <p:nvSpPr>
              <p:cNvPr id="26674" name="Line 104"/>
              <p:cNvSpPr>
                <a:spLocks noChangeShapeType="1"/>
              </p:cNvSpPr>
              <p:nvPr/>
            </p:nvSpPr>
            <p:spPr bwMode="auto">
              <a:xfrm>
                <a:off x="2970" y="3475"/>
                <a:ext cx="318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sz="2400" b="1"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grpSp>
          <p:nvGrpSpPr>
            <p:cNvPr id="4" name="Group 105"/>
            <p:cNvGrpSpPr>
              <a:grpSpLocks/>
            </p:cNvGrpSpPr>
            <p:nvPr/>
          </p:nvGrpSpPr>
          <p:grpSpPr bwMode="auto">
            <a:xfrm>
              <a:off x="5342" y="1357"/>
              <a:ext cx="499" cy="555"/>
              <a:chOff x="5034" y="1348"/>
              <a:chExt cx="499" cy="555"/>
            </a:xfrm>
          </p:grpSpPr>
          <p:sp>
            <p:nvSpPr>
              <p:cNvPr id="26669" name="Text Box 106"/>
              <p:cNvSpPr txBox="1">
                <a:spLocks noChangeArrowheads="1"/>
              </p:cNvSpPr>
              <p:nvPr/>
            </p:nvSpPr>
            <p:spPr bwMode="auto">
              <a:xfrm>
                <a:off x="5066" y="1348"/>
                <a:ext cx="376" cy="3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algn="just" eaLnBrk="1" hangingPunct="1">
                  <a:spcBef>
                    <a:spcPct val="50000"/>
                  </a:spcBef>
                </a:pPr>
                <a:r>
                  <a:rPr lang="en-US" altLang="en-US" sz="2400" b="1" dirty="0">
                    <a:latin typeface="Times New Roman" pitchFamily="18" charset="0"/>
                    <a:cs typeface="Times New Roman" pitchFamily="18" charset="0"/>
                  </a:rPr>
                  <a:t>  3</a:t>
                </a:r>
              </a:p>
            </p:txBody>
          </p:sp>
          <p:sp>
            <p:nvSpPr>
              <p:cNvPr id="26670" name="Text Box 107"/>
              <p:cNvSpPr txBox="1">
                <a:spLocks noChangeArrowheads="1"/>
              </p:cNvSpPr>
              <p:nvPr/>
            </p:nvSpPr>
            <p:spPr bwMode="auto">
              <a:xfrm>
                <a:off x="5034" y="1603"/>
                <a:ext cx="499" cy="3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eaLnBrk="1" hangingPunct="1">
                  <a:spcBef>
                    <a:spcPct val="50000"/>
                  </a:spcBef>
                </a:pPr>
                <a:r>
                  <a:rPr lang="en-US" altLang="en-US" sz="2400" b="1">
                    <a:latin typeface="Times New Roman" pitchFamily="18" charset="0"/>
                    <a:cs typeface="Times New Roman" pitchFamily="18" charset="0"/>
                  </a:rPr>
                  <a:t>  1</a:t>
                </a:r>
              </a:p>
            </p:txBody>
          </p:sp>
          <p:sp>
            <p:nvSpPr>
              <p:cNvPr id="26671" name="Line 108"/>
              <p:cNvSpPr>
                <a:spLocks noChangeShapeType="1"/>
              </p:cNvSpPr>
              <p:nvPr/>
            </p:nvSpPr>
            <p:spPr bwMode="auto">
              <a:xfrm>
                <a:off x="5102" y="1643"/>
                <a:ext cx="273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sz="2400" b="1"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sp>
          <p:nvSpPr>
            <p:cNvPr id="26667" name="Text Box 109"/>
            <p:cNvSpPr txBox="1">
              <a:spLocks noChangeArrowheads="1"/>
            </p:cNvSpPr>
            <p:nvPr/>
          </p:nvSpPr>
          <p:spPr bwMode="auto">
            <a:xfrm>
              <a:off x="4785" y="1507"/>
              <a:ext cx="227" cy="3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n-US" altLang="en-US" sz="2400" b="1">
                  <a:latin typeface="Times New Roman" pitchFamily="18" charset="0"/>
                  <a:cs typeface="Times New Roman" pitchFamily="18" charset="0"/>
                </a:rPr>
                <a:t>=</a:t>
              </a:r>
            </a:p>
          </p:txBody>
        </p:sp>
        <p:sp>
          <p:nvSpPr>
            <p:cNvPr id="26668" name="Text Box 110"/>
            <p:cNvSpPr txBox="1">
              <a:spLocks noChangeArrowheads="1"/>
            </p:cNvSpPr>
            <p:nvPr/>
          </p:nvSpPr>
          <p:spPr bwMode="auto">
            <a:xfrm>
              <a:off x="5247" y="1489"/>
              <a:ext cx="227" cy="3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n-US" altLang="en-US" sz="2400" b="1">
                  <a:latin typeface="Times New Roman" pitchFamily="18" charset="0"/>
                  <a:cs typeface="Times New Roman" pitchFamily="18" charset="0"/>
                </a:rPr>
                <a:t>≈</a:t>
              </a:r>
            </a:p>
          </p:txBody>
        </p:sp>
      </p:grpSp>
      <p:grpSp>
        <p:nvGrpSpPr>
          <p:cNvPr id="5" name="Group 111"/>
          <p:cNvGrpSpPr>
            <a:grpSpLocks/>
          </p:cNvGrpSpPr>
          <p:nvPr/>
        </p:nvGrpSpPr>
        <p:grpSpPr bwMode="auto">
          <a:xfrm>
            <a:off x="669925" y="1635125"/>
            <a:ext cx="935038" cy="822325"/>
            <a:chOff x="1882" y="3203"/>
            <a:chExt cx="589" cy="518"/>
          </a:xfrm>
        </p:grpSpPr>
        <p:sp>
          <p:nvSpPr>
            <p:cNvPr id="26662" name="Text Box 112"/>
            <p:cNvSpPr txBox="1">
              <a:spLocks noChangeArrowheads="1"/>
            </p:cNvSpPr>
            <p:nvPr/>
          </p:nvSpPr>
          <p:spPr bwMode="auto">
            <a:xfrm>
              <a:off x="1882" y="3203"/>
              <a:ext cx="589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n-US" altLang="en-US" sz="2400" b="1">
                  <a:latin typeface="Times New Roman" pitchFamily="18" charset="0"/>
                  <a:cs typeface="Times New Roman" pitchFamily="18" charset="0"/>
                </a:rPr>
                <a:t>Vàng</a:t>
              </a:r>
            </a:p>
          </p:txBody>
        </p:sp>
        <p:sp>
          <p:nvSpPr>
            <p:cNvPr id="26663" name="Text Box 113"/>
            <p:cNvSpPr txBox="1">
              <a:spLocks noChangeArrowheads="1"/>
            </p:cNvSpPr>
            <p:nvPr/>
          </p:nvSpPr>
          <p:spPr bwMode="auto">
            <a:xfrm>
              <a:off x="1882" y="3430"/>
              <a:ext cx="589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n-US" altLang="en-US" sz="2400" b="1">
                  <a:latin typeface="Times New Roman" pitchFamily="18" charset="0"/>
                  <a:cs typeface="Times New Roman" pitchFamily="18" charset="0"/>
                </a:rPr>
                <a:t>Xanh</a:t>
              </a:r>
            </a:p>
          </p:txBody>
        </p:sp>
        <p:sp>
          <p:nvSpPr>
            <p:cNvPr id="26664" name="Line 114"/>
            <p:cNvSpPr>
              <a:spLocks noChangeShapeType="1"/>
            </p:cNvSpPr>
            <p:nvPr/>
          </p:nvSpPr>
          <p:spPr bwMode="auto">
            <a:xfrm>
              <a:off x="1927" y="3475"/>
              <a:ext cx="45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2400" b="1"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6" name="Group 115"/>
          <p:cNvGrpSpPr>
            <a:grpSpLocks/>
          </p:cNvGrpSpPr>
          <p:nvPr/>
        </p:nvGrpSpPr>
        <p:grpSpPr bwMode="auto">
          <a:xfrm>
            <a:off x="1538288" y="1635125"/>
            <a:ext cx="1585912" cy="822325"/>
            <a:chOff x="4040" y="1380"/>
            <a:chExt cx="999" cy="518"/>
          </a:xfrm>
        </p:grpSpPr>
        <p:grpSp>
          <p:nvGrpSpPr>
            <p:cNvPr id="7" name="Group 116"/>
            <p:cNvGrpSpPr>
              <a:grpSpLocks/>
            </p:cNvGrpSpPr>
            <p:nvPr/>
          </p:nvGrpSpPr>
          <p:grpSpPr bwMode="auto">
            <a:xfrm>
              <a:off x="4177" y="1380"/>
              <a:ext cx="862" cy="518"/>
              <a:chOff x="4241" y="1389"/>
              <a:chExt cx="862" cy="518"/>
            </a:xfrm>
          </p:grpSpPr>
          <p:sp>
            <p:nvSpPr>
              <p:cNvPr id="26659" name="Text Box 117"/>
              <p:cNvSpPr txBox="1">
                <a:spLocks noChangeArrowheads="1"/>
              </p:cNvSpPr>
              <p:nvPr/>
            </p:nvSpPr>
            <p:spPr bwMode="auto">
              <a:xfrm>
                <a:off x="4241" y="1389"/>
                <a:ext cx="862" cy="29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eaLnBrk="1" hangingPunct="1">
                  <a:spcBef>
                    <a:spcPct val="50000"/>
                  </a:spcBef>
                </a:pPr>
                <a:r>
                  <a:rPr lang="en-US" altLang="en-US" sz="2400" b="1">
                    <a:latin typeface="Times New Roman" pitchFamily="18" charset="0"/>
                    <a:cs typeface="Times New Roman" pitchFamily="18" charset="0"/>
                  </a:rPr>
                  <a:t>315+101</a:t>
                </a:r>
              </a:p>
            </p:txBody>
          </p:sp>
          <p:sp>
            <p:nvSpPr>
              <p:cNvPr id="26660" name="Text Box 118"/>
              <p:cNvSpPr txBox="1">
                <a:spLocks noChangeArrowheads="1"/>
              </p:cNvSpPr>
              <p:nvPr/>
            </p:nvSpPr>
            <p:spPr bwMode="auto">
              <a:xfrm>
                <a:off x="4241" y="1616"/>
                <a:ext cx="771" cy="29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eaLnBrk="1" hangingPunct="1">
                  <a:spcBef>
                    <a:spcPct val="50000"/>
                  </a:spcBef>
                </a:pPr>
                <a:r>
                  <a:rPr lang="en-US" altLang="en-US" sz="2400" b="1">
                    <a:latin typeface="Times New Roman" pitchFamily="18" charset="0"/>
                    <a:cs typeface="Times New Roman" pitchFamily="18" charset="0"/>
                  </a:rPr>
                  <a:t>108+32</a:t>
                </a:r>
              </a:p>
            </p:txBody>
          </p:sp>
          <p:sp>
            <p:nvSpPr>
              <p:cNvPr id="26661" name="Line 119"/>
              <p:cNvSpPr>
                <a:spLocks noChangeShapeType="1"/>
              </p:cNvSpPr>
              <p:nvPr/>
            </p:nvSpPr>
            <p:spPr bwMode="auto">
              <a:xfrm>
                <a:off x="4286" y="1661"/>
                <a:ext cx="59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sz="2400" b="1"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sp>
          <p:nvSpPr>
            <p:cNvPr id="26658" name="Text Box 120"/>
            <p:cNvSpPr txBox="1">
              <a:spLocks noChangeArrowheads="1"/>
            </p:cNvSpPr>
            <p:nvPr/>
          </p:nvSpPr>
          <p:spPr bwMode="auto">
            <a:xfrm>
              <a:off x="4040" y="1507"/>
              <a:ext cx="227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n-US" altLang="en-US" sz="2400" b="1">
                  <a:latin typeface="Times New Roman" pitchFamily="18" charset="0"/>
                  <a:cs typeface="Times New Roman" pitchFamily="18" charset="0"/>
                </a:rPr>
                <a:t>=</a:t>
              </a:r>
            </a:p>
          </p:txBody>
        </p:sp>
      </p:grpSp>
      <p:grpSp>
        <p:nvGrpSpPr>
          <p:cNvPr id="8" name="Group 127"/>
          <p:cNvGrpSpPr>
            <a:grpSpLocks/>
          </p:cNvGrpSpPr>
          <p:nvPr/>
        </p:nvGrpSpPr>
        <p:grpSpPr bwMode="auto">
          <a:xfrm>
            <a:off x="669925" y="2501900"/>
            <a:ext cx="1147763" cy="822325"/>
            <a:chOff x="3624" y="2461"/>
            <a:chExt cx="739" cy="518"/>
          </a:xfrm>
        </p:grpSpPr>
        <p:sp>
          <p:nvSpPr>
            <p:cNvPr id="26654" name="Text Box 128"/>
            <p:cNvSpPr txBox="1">
              <a:spLocks noChangeArrowheads="1"/>
            </p:cNvSpPr>
            <p:nvPr/>
          </p:nvSpPr>
          <p:spPr bwMode="auto">
            <a:xfrm>
              <a:off x="3624" y="2461"/>
              <a:ext cx="589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n-US" altLang="en-US" sz="2400" b="1" dirty="0" err="1">
                  <a:latin typeface="Times New Roman" pitchFamily="18" charset="0"/>
                  <a:cs typeface="Times New Roman" pitchFamily="18" charset="0"/>
                </a:rPr>
                <a:t>Trơn</a:t>
              </a:r>
              <a:endParaRPr lang="en-US" altLang="en-US" sz="2400" b="1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6655" name="Text Box 129"/>
            <p:cNvSpPr txBox="1">
              <a:spLocks noChangeArrowheads="1"/>
            </p:cNvSpPr>
            <p:nvPr/>
          </p:nvSpPr>
          <p:spPr bwMode="auto">
            <a:xfrm>
              <a:off x="3624" y="2688"/>
              <a:ext cx="739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n-US" altLang="en-US" sz="2400" b="1">
                  <a:latin typeface="Times New Roman" pitchFamily="18" charset="0"/>
                  <a:cs typeface="Times New Roman" pitchFamily="18" charset="0"/>
                </a:rPr>
                <a:t>Nhăn</a:t>
              </a:r>
            </a:p>
          </p:txBody>
        </p:sp>
        <p:sp>
          <p:nvSpPr>
            <p:cNvPr id="26656" name="Line 130"/>
            <p:cNvSpPr>
              <a:spLocks noChangeShapeType="1"/>
            </p:cNvSpPr>
            <p:nvPr/>
          </p:nvSpPr>
          <p:spPr bwMode="auto">
            <a:xfrm>
              <a:off x="3651" y="2733"/>
              <a:ext cx="45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2400" b="1"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9" name="Group 131"/>
          <p:cNvGrpSpPr>
            <a:grpSpLocks/>
          </p:cNvGrpSpPr>
          <p:nvPr/>
        </p:nvGrpSpPr>
        <p:grpSpPr bwMode="auto">
          <a:xfrm>
            <a:off x="1590675" y="2465388"/>
            <a:ext cx="1762125" cy="820737"/>
            <a:chOff x="4014" y="2365"/>
            <a:chExt cx="1185" cy="576"/>
          </a:xfrm>
        </p:grpSpPr>
        <p:grpSp>
          <p:nvGrpSpPr>
            <p:cNvPr id="10" name="Group 132"/>
            <p:cNvGrpSpPr>
              <a:grpSpLocks/>
            </p:cNvGrpSpPr>
            <p:nvPr/>
          </p:nvGrpSpPr>
          <p:grpSpPr bwMode="auto">
            <a:xfrm>
              <a:off x="4141" y="2365"/>
              <a:ext cx="1058" cy="576"/>
              <a:chOff x="4386" y="3404"/>
              <a:chExt cx="1058" cy="576"/>
            </a:xfrm>
          </p:grpSpPr>
          <p:sp>
            <p:nvSpPr>
              <p:cNvPr id="26651" name="Text Box 133"/>
              <p:cNvSpPr txBox="1">
                <a:spLocks noChangeArrowheads="1"/>
              </p:cNvSpPr>
              <p:nvPr/>
            </p:nvSpPr>
            <p:spPr bwMode="auto">
              <a:xfrm>
                <a:off x="4386" y="3404"/>
                <a:ext cx="1058" cy="32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eaLnBrk="1" hangingPunct="1">
                  <a:spcBef>
                    <a:spcPct val="50000"/>
                  </a:spcBef>
                </a:pPr>
                <a:r>
                  <a:rPr lang="en-US" altLang="en-US" sz="2400" b="1">
                    <a:latin typeface="Times New Roman" pitchFamily="18" charset="0"/>
                    <a:cs typeface="Times New Roman" pitchFamily="18" charset="0"/>
                  </a:rPr>
                  <a:t>315+108</a:t>
                </a:r>
              </a:p>
            </p:txBody>
          </p:sp>
          <p:sp>
            <p:nvSpPr>
              <p:cNvPr id="26652" name="Text Box 134"/>
              <p:cNvSpPr txBox="1">
                <a:spLocks noChangeArrowheads="1"/>
              </p:cNvSpPr>
              <p:nvPr/>
            </p:nvSpPr>
            <p:spPr bwMode="auto">
              <a:xfrm>
                <a:off x="4422" y="3657"/>
                <a:ext cx="952" cy="32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eaLnBrk="1" hangingPunct="1">
                  <a:spcBef>
                    <a:spcPct val="50000"/>
                  </a:spcBef>
                </a:pPr>
                <a:r>
                  <a:rPr lang="en-US" altLang="en-US" sz="2400" b="1">
                    <a:latin typeface="Times New Roman" pitchFamily="18" charset="0"/>
                    <a:cs typeface="Times New Roman" pitchFamily="18" charset="0"/>
                  </a:rPr>
                  <a:t>101+32</a:t>
                </a:r>
              </a:p>
            </p:txBody>
          </p:sp>
          <p:sp>
            <p:nvSpPr>
              <p:cNvPr id="26653" name="Line 135"/>
              <p:cNvSpPr>
                <a:spLocks noChangeShapeType="1"/>
              </p:cNvSpPr>
              <p:nvPr/>
            </p:nvSpPr>
            <p:spPr bwMode="auto">
              <a:xfrm>
                <a:off x="4467" y="3702"/>
                <a:ext cx="59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sz="2400" b="1"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sp>
          <p:nvSpPr>
            <p:cNvPr id="26650" name="Text Box 136"/>
            <p:cNvSpPr txBox="1">
              <a:spLocks noChangeArrowheads="1"/>
            </p:cNvSpPr>
            <p:nvPr/>
          </p:nvSpPr>
          <p:spPr bwMode="auto">
            <a:xfrm>
              <a:off x="4014" y="2527"/>
              <a:ext cx="227" cy="32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n-US" altLang="en-US" sz="2400" b="1" dirty="0">
                  <a:latin typeface="Times New Roman" pitchFamily="18" charset="0"/>
                  <a:cs typeface="Times New Roman" pitchFamily="18" charset="0"/>
                </a:rPr>
                <a:t>=</a:t>
              </a:r>
            </a:p>
          </p:txBody>
        </p:sp>
      </p:grpSp>
      <p:grpSp>
        <p:nvGrpSpPr>
          <p:cNvPr id="11" name="Group 137"/>
          <p:cNvGrpSpPr>
            <a:grpSpLocks/>
          </p:cNvGrpSpPr>
          <p:nvPr/>
        </p:nvGrpSpPr>
        <p:grpSpPr bwMode="auto">
          <a:xfrm>
            <a:off x="2895600" y="2362202"/>
            <a:ext cx="1682750" cy="919163"/>
            <a:chOff x="4786" y="2343"/>
            <a:chExt cx="1082" cy="579"/>
          </a:xfrm>
        </p:grpSpPr>
        <p:grpSp>
          <p:nvGrpSpPr>
            <p:cNvPr id="12" name="Group 138"/>
            <p:cNvGrpSpPr>
              <a:grpSpLocks/>
            </p:cNvGrpSpPr>
            <p:nvPr/>
          </p:nvGrpSpPr>
          <p:grpSpPr bwMode="auto">
            <a:xfrm>
              <a:off x="4920" y="2391"/>
              <a:ext cx="499" cy="518"/>
              <a:chOff x="2925" y="3203"/>
              <a:chExt cx="499" cy="518"/>
            </a:xfrm>
          </p:grpSpPr>
          <p:sp>
            <p:nvSpPr>
              <p:cNvPr id="26646" name="Text Box 139"/>
              <p:cNvSpPr txBox="1">
                <a:spLocks noChangeArrowheads="1"/>
              </p:cNvSpPr>
              <p:nvPr/>
            </p:nvSpPr>
            <p:spPr bwMode="auto">
              <a:xfrm>
                <a:off x="2925" y="3203"/>
                <a:ext cx="499" cy="29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eaLnBrk="1" hangingPunct="1">
                  <a:spcBef>
                    <a:spcPct val="50000"/>
                  </a:spcBef>
                </a:pPr>
                <a:r>
                  <a:rPr lang="en-US" altLang="en-US" sz="2400" b="1">
                    <a:latin typeface="Times New Roman" pitchFamily="18" charset="0"/>
                    <a:cs typeface="Times New Roman" pitchFamily="18" charset="0"/>
                  </a:rPr>
                  <a:t>423</a:t>
                </a:r>
              </a:p>
            </p:txBody>
          </p:sp>
          <p:sp>
            <p:nvSpPr>
              <p:cNvPr id="26647" name="Text Box 140"/>
              <p:cNvSpPr txBox="1">
                <a:spLocks noChangeArrowheads="1"/>
              </p:cNvSpPr>
              <p:nvPr/>
            </p:nvSpPr>
            <p:spPr bwMode="auto">
              <a:xfrm>
                <a:off x="2925" y="3430"/>
                <a:ext cx="499" cy="29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eaLnBrk="1" hangingPunct="1">
                  <a:spcBef>
                    <a:spcPct val="50000"/>
                  </a:spcBef>
                </a:pPr>
                <a:r>
                  <a:rPr lang="en-US" altLang="en-US" sz="2400" b="1">
                    <a:latin typeface="Times New Roman" pitchFamily="18" charset="0"/>
                    <a:cs typeface="Times New Roman" pitchFamily="18" charset="0"/>
                  </a:rPr>
                  <a:t>133</a:t>
                </a:r>
              </a:p>
            </p:txBody>
          </p:sp>
          <p:sp>
            <p:nvSpPr>
              <p:cNvPr id="26648" name="Line 141"/>
              <p:cNvSpPr>
                <a:spLocks noChangeShapeType="1"/>
              </p:cNvSpPr>
              <p:nvPr/>
            </p:nvSpPr>
            <p:spPr bwMode="auto">
              <a:xfrm>
                <a:off x="2970" y="3475"/>
                <a:ext cx="318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sz="2400" b="1"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sp>
          <p:nvSpPr>
            <p:cNvPr id="26640" name="Text Box 142"/>
            <p:cNvSpPr txBox="1">
              <a:spLocks noChangeArrowheads="1"/>
            </p:cNvSpPr>
            <p:nvPr/>
          </p:nvSpPr>
          <p:spPr bwMode="auto">
            <a:xfrm>
              <a:off x="4786" y="2517"/>
              <a:ext cx="227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n-US" altLang="en-US" sz="2400" b="1">
                  <a:latin typeface="Times New Roman" pitchFamily="18" charset="0"/>
                  <a:cs typeface="Times New Roman" pitchFamily="18" charset="0"/>
                </a:rPr>
                <a:t>=</a:t>
              </a:r>
            </a:p>
          </p:txBody>
        </p:sp>
        <p:sp>
          <p:nvSpPr>
            <p:cNvPr id="26641" name="Text Box 143"/>
            <p:cNvSpPr txBox="1">
              <a:spLocks noChangeArrowheads="1"/>
            </p:cNvSpPr>
            <p:nvPr/>
          </p:nvSpPr>
          <p:spPr bwMode="auto">
            <a:xfrm>
              <a:off x="5256" y="2518"/>
              <a:ext cx="227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n-US" altLang="en-US" sz="2400" b="1">
                  <a:latin typeface="Times New Roman" pitchFamily="18" charset="0"/>
                  <a:cs typeface="Times New Roman" pitchFamily="18" charset="0"/>
                </a:rPr>
                <a:t>≈</a:t>
              </a:r>
            </a:p>
          </p:txBody>
        </p:sp>
        <p:grpSp>
          <p:nvGrpSpPr>
            <p:cNvPr id="13" name="Group 144"/>
            <p:cNvGrpSpPr>
              <a:grpSpLocks/>
            </p:cNvGrpSpPr>
            <p:nvPr/>
          </p:nvGrpSpPr>
          <p:grpSpPr bwMode="auto">
            <a:xfrm>
              <a:off x="5410" y="2343"/>
              <a:ext cx="458" cy="579"/>
              <a:chOff x="5102" y="1323"/>
              <a:chExt cx="458" cy="579"/>
            </a:xfrm>
          </p:grpSpPr>
          <p:sp>
            <p:nvSpPr>
              <p:cNvPr id="26643" name="Text Box 145"/>
              <p:cNvSpPr txBox="1">
                <a:spLocks noChangeArrowheads="1"/>
              </p:cNvSpPr>
              <p:nvPr/>
            </p:nvSpPr>
            <p:spPr bwMode="auto">
              <a:xfrm>
                <a:off x="5115" y="1323"/>
                <a:ext cx="353" cy="29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algn="just" eaLnBrk="1" hangingPunct="1">
                  <a:spcBef>
                    <a:spcPct val="50000"/>
                  </a:spcBef>
                </a:pPr>
                <a:r>
                  <a:rPr lang="en-US" altLang="en-US" sz="2400" b="1" dirty="0">
                    <a:latin typeface="Times New Roman" pitchFamily="18" charset="0"/>
                    <a:cs typeface="Times New Roman" pitchFamily="18" charset="0"/>
                  </a:rPr>
                  <a:t>  3</a:t>
                </a:r>
              </a:p>
            </p:txBody>
          </p:sp>
          <p:sp>
            <p:nvSpPr>
              <p:cNvPr id="26644" name="Text Box 146"/>
              <p:cNvSpPr txBox="1">
                <a:spLocks noChangeArrowheads="1"/>
              </p:cNvSpPr>
              <p:nvPr/>
            </p:nvSpPr>
            <p:spPr bwMode="auto">
              <a:xfrm>
                <a:off x="5115" y="1611"/>
                <a:ext cx="445" cy="29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eaLnBrk="1" hangingPunct="1">
                  <a:spcBef>
                    <a:spcPct val="50000"/>
                  </a:spcBef>
                </a:pPr>
                <a:r>
                  <a:rPr lang="en-US" altLang="en-US" sz="2400" b="1" dirty="0">
                    <a:latin typeface="Times New Roman" pitchFamily="18" charset="0"/>
                    <a:cs typeface="Times New Roman" pitchFamily="18" charset="0"/>
                  </a:rPr>
                  <a:t>  1</a:t>
                </a:r>
              </a:p>
            </p:txBody>
          </p:sp>
          <p:sp>
            <p:nvSpPr>
              <p:cNvPr id="26645" name="Line 147"/>
              <p:cNvSpPr>
                <a:spLocks noChangeShapeType="1"/>
              </p:cNvSpPr>
              <p:nvPr/>
            </p:nvSpPr>
            <p:spPr bwMode="auto">
              <a:xfrm>
                <a:off x="5102" y="1643"/>
                <a:ext cx="273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sz="2400" b="1"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</p:grpSp>
      <p:sp>
        <p:nvSpPr>
          <p:cNvPr id="51" name="Rectangle 3"/>
          <p:cNvSpPr>
            <a:spLocks noChangeArrowheads="1"/>
          </p:cNvSpPr>
          <p:nvPr/>
        </p:nvSpPr>
        <p:spPr bwMode="auto">
          <a:xfrm>
            <a:off x="0" y="0"/>
            <a:ext cx="9144000" cy="461665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Tiết</a:t>
            </a:r>
            <a:r>
              <a:rPr lang="en-US" sz="2400" b="1" dirty="0">
                <a:solidFill>
                  <a:srgbClr val="C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4: 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LAI HAI CẶP TÍNH TRẠNG</a:t>
            </a:r>
            <a:endParaRPr kumimoji="0" lang="en-US" sz="2400" b="1" i="0" u="none" strike="noStrike" cap="none" normalizeH="0" baseline="0" dirty="0">
              <a:ln>
                <a:noFill/>
              </a:ln>
              <a:solidFill>
                <a:srgbClr val="C00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2" name="Text Box 4"/>
          <p:cNvSpPr txBox="1">
            <a:spLocks noChangeArrowheads="1"/>
          </p:cNvSpPr>
          <p:nvPr/>
        </p:nvSpPr>
        <p:spPr bwMode="auto">
          <a:xfrm>
            <a:off x="0" y="533400"/>
            <a:ext cx="4953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I/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Thí</a:t>
            </a:r>
            <a:r>
              <a:rPr lang="en-US" alt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nghiệm</a:t>
            </a:r>
            <a:r>
              <a:rPr lang="en-US" alt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alt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Men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đen</a:t>
            </a:r>
            <a:endParaRPr lang="en-US" altLang="en-US" sz="2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3" name="TextBox 66"/>
          <p:cNvSpPr txBox="1">
            <a:spLocks noChangeArrowheads="1"/>
          </p:cNvSpPr>
          <p:nvPr/>
        </p:nvSpPr>
        <p:spPr bwMode="auto">
          <a:xfrm>
            <a:off x="0" y="990600"/>
            <a:ext cx="34290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Thí</a:t>
            </a:r>
            <a:r>
              <a:rPr lang="en-US" alt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nghiệm</a:t>
            </a:r>
            <a:endParaRPr lang="en-US" altLang="en-US" sz="2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4" name="TextBox 53"/>
          <p:cNvSpPr txBox="1"/>
          <p:nvPr/>
        </p:nvSpPr>
        <p:spPr>
          <a:xfrm>
            <a:off x="304800" y="3276600"/>
            <a:ext cx="8458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? </a:t>
            </a:r>
            <a:r>
              <a:rPr lang="en-US" sz="24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Tỉ</a:t>
            </a:r>
            <a:r>
              <a:rPr lang="en-US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lệ</a:t>
            </a:r>
            <a:r>
              <a:rPr lang="en-US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chung</a:t>
            </a:r>
            <a:r>
              <a:rPr lang="en-US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cặp</a:t>
            </a:r>
            <a:r>
              <a:rPr lang="en-US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trạng</a:t>
            </a:r>
            <a:r>
              <a:rPr lang="en-US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vừa</a:t>
            </a:r>
            <a:r>
              <a:rPr lang="en-US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xét</a:t>
            </a:r>
            <a:r>
              <a:rPr lang="en-US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ở F2 </a:t>
            </a:r>
            <a:r>
              <a:rPr lang="en-US" sz="24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4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xét</a:t>
            </a:r>
            <a:r>
              <a:rPr lang="en-US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55" name="Text Box 19"/>
          <p:cNvSpPr txBox="1">
            <a:spLocks noChangeArrowheads="1"/>
          </p:cNvSpPr>
          <p:nvPr/>
        </p:nvSpPr>
        <p:spPr bwMode="auto">
          <a:xfrm>
            <a:off x="304800" y="5105400"/>
            <a:ext cx="85344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 eaLnBrk="1" hangingPunct="1">
              <a:spcBef>
                <a:spcPct val="50000"/>
              </a:spcBef>
            </a:pPr>
            <a:r>
              <a:rPr lang="en-US" alt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Tỉ</a:t>
            </a:r>
            <a:r>
              <a:rPr lang="en-US" alt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lệ</a:t>
            </a:r>
            <a:r>
              <a:rPr lang="en-US" alt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alt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KH ở F2 =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alt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tỉ</a:t>
            </a:r>
            <a:r>
              <a:rPr lang="en-US" alt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lệ</a:t>
            </a:r>
            <a:r>
              <a:rPr lang="en-US" alt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alt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alt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alt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trạng</a:t>
            </a:r>
            <a:r>
              <a:rPr lang="en-US" alt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alt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alt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nó</a:t>
            </a:r>
            <a:r>
              <a:rPr lang="en-US" alt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</p:txBody>
      </p:sp>
      <p:sp>
        <p:nvSpPr>
          <p:cNvPr id="56" name="Rectangle 55"/>
          <p:cNvSpPr/>
          <p:nvPr/>
        </p:nvSpPr>
        <p:spPr>
          <a:xfrm>
            <a:off x="381000" y="4114800"/>
            <a:ext cx="84582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altLang="en-US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Menden </a:t>
            </a:r>
            <a:r>
              <a:rPr lang="en-US" altLang="en-US" sz="24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kết</a:t>
            </a:r>
            <a:r>
              <a:rPr lang="en-US" altLang="en-US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luận</a:t>
            </a:r>
            <a:r>
              <a:rPr lang="en-US" altLang="en-US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altLang="en-US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altLang="en-US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sự</a:t>
            </a:r>
            <a:r>
              <a:rPr lang="en-US" altLang="en-US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di</a:t>
            </a:r>
            <a:r>
              <a:rPr lang="en-US" altLang="en-US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truyền</a:t>
            </a:r>
            <a:r>
              <a:rPr lang="en-US" altLang="en-US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altLang="en-US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altLang="en-US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altLang="en-US" sz="24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altLang="en-US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trạng</a:t>
            </a:r>
            <a:r>
              <a:rPr lang="en-US" altLang="en-US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u="sng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màu</a:t>
            </a:r>
            <a:r>
              <a:rPr lang="en-US" altLang="en-US" sz="2400" b="1" u="sng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u="sng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sắc</a:t>
            </a:r>
            <a:r>
              <a:rPr lang="en-US" altLang="en-US" sz="2400" b="1" u="sng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altLang="en-US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u="sng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altLang="en-US" sz="2400" b="1" u="sng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u="sng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dạng</a:t>
            </a:r>
            <a:r>
              <a:rPr lang="en-US" altLang="en-US" sz="2400" b="1" u="sng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hạt</a:t>
            </a:r>
            <a:r>
              <a:rPr lang="en-US" altLang="en-US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57" name="Rectangle 56"/>
          <p:cNvSpPr/>
          <p:nvPr/>
        </p:nvSpPr>
        <p:spPr>
          <a:xfrm>
            <a:off x="304800" y="5791200"/>
            <a:ext cx="86106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alt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alt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alt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trạng</a:t>
            </a:r>
            <a:r>
              <a:rPr lang="en-US" alt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màu</a:t>
            </a:r>
            <a:r>
              <a:rPr lang="en-US" alt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sắc</a:t>
            </a:r>
            <a:r>
              <a:rPr lang="en-US" alt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alt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alt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dạng</a:t>
            </a:r>
            <a:r>
              <a:rPr lang="en-US" alt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u="sng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di</a:t>
            </a:r>
            <a:r>
              <a:rPr lang="en-US" altLang="en-US" sz="2400" b="1" u="sng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u="sng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truyền</a:t>
            </a:r>
            <a:r>
              <a:rPr lang="en-US" altLang="en-US" sz="2400" b="1" u="sng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u="sng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độc</a:t>
            </a:r>
            <a:r>
              <a:rPr lang="en-US" altLang="en-US" sz="2400" b="1" u="sng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u="sng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lập</a:t>
            </a:r>
            <a:r>
              <a:rPr lang="en-US" altLang="en-US" sz="2400" b="1" u="sng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u="sng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altLang="en-US" sz="2400" b="1" u="sng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u="sng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alt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Rectangle 3"/>
          <p:cNvSpPr>
            <a:spLocks noChangeArrowheads="1"/>
          </p:cNvSpPr>
          <p:nvPr/>
        </p:nvSpPr>
        <p:spPr bwMode="auto">
          <a:xfrm>
            <a:off x="0" y="0"/>
            <a:ext cx="9144000" cy="461665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Tiết</a:t>
            </a:r>
            <a:r>
              <a:rPr lang="en-US" sz="2400" b="1" dirty="0">
                <a:solidFill>
                  <a:srgbClr val="C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4: 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LAI HAI CẶP TÍNH TRẠNG</a:t>
            </a:r>
            <a:endParaRPr kumimoji="0" lang="en-US" sz="2400" b="1" i="0" u="none" strike="noStrike" cap="none" normalizeH="0" baseline="0" dirty="0">
              <a:ln>
                <a:noFill/>
              </a:ln>
              <a:solidFill>
                <a:srgbClr val="C00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2" name="Text Box 4"/>
          <p:cNvSpPr txBox="1">
            <a:spLocks noChangeArrowheads="1"/>
          </p:cNvSpPr>
          <p:nvPr/>
        </p:nvSpPr>
        <p:spPr bwMode="auto">
          <a:xfrm>
            <a:off x="0" y="533400"/>
            <a:ext cx="4953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I/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Thí</a:t>
            </a:r>
            <a:r>
              <a:rPr lang="en-US" alt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nghiệm</a:t>
            </a:r>
            <a:r>
              <a:rPr lang="en-US" alt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alt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Men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đen</a:t>
            </a:r>
            <a:endParaRPr lang="en-US" altLang="en-US" sz="2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3" name="TextBox 66"/>
          <p:cNvSpPr txBox="1">
            <a:spLocks noChangeArrowheads="1"/>
          </p:cNvSpPr>
          <p:nvPr/>
        </p:nvSpPr>
        <p:spPr bwMode="auto">
          <a:xfrm>
            <a:off x="0" y="990600"/>
            <a:ext cx="34290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Thí</a:t>
            </a:r>
            <a:r>
              <a:rPr lang="en-US" alt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nghiệm</a:t>
            </a:r>
            <a:endParaRPr lang="en-US" altLang="en-US" sz="2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8" name="TextBox 57"/>
          <p:cNvSpPr txBox="1"/>
          <p:nvPr/>
        </p:nvSpPr>
        <p:spPr>
          <a:xfrm>
            <a:off x="152400" y="1524000"/>
            <a:ext cx="3429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Kết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luận</a:t>
            </a:r>
            <a:endParaRPr lang="en-US" sz="2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9" name="Rectangle 58"/>
          <p:cNvSpPr/>
          <p:nvPr/>
        </p:nvSpPr>
        <p:spPr>
          <a:xfrm>
            <a:off x="381000" y="2209800"/>
            <a:ext cx="8305800" cy="24211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2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lai</a:t>
            </a:r>
            <a:r>
              <a:rPr lang="en-US" sz="2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cặp</a:t>
            </a:r>
            <a:r>
              <a:rPr lang="en-US" sz="2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bố</a:t>
            </a:r>
            <a:r>
              <a:rPr lang="en-US" sz="2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mẹ</a:t>
            </a:r>
            <a:r>
              <a:rPr lang="en-US" sz="2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khác</a:t>
            </a:r>
            <a:r>
              <a:rPr lang="en-US" sz="2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2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2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cặp</a:t>
            </a:r>
            <a:r>
              <a:rPr lang="en-US" sz="2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2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trạng</a:t>
            </a:r>
            <a:r>
              <a:rPr lang="en-US" sz="2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thuần</a:t>
            </a:r>
            <a:r>
              <a:rPr lang="en-US" sz="2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chủng</a:t>
            </a:r>
            <a:r>
              <a:rPr lang="en-US" sz="2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tương</a:t>
            </a:r>
            <a:r>
              <a:rPr lang="en-US" sz="2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phản</a:t>
            </a:r>
            <a:r>
              <a:rPr lang="en-US" sz="2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di</a:t>
            </a:r>
            <a:r>
              <a:rPr lang="en-US" sz="2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truyền</a:t>
            </a:r>
            <a:r>
              <a:rPr lang="en-US" sz="2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độc</a:t>
            </a:r>
            <a:r>
              <a:rPr lang="en-US" sz="2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lập</a:t>
            </a:r>
            <a:r>
              <a:rPr lang="en-US" sz="2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2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2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F</a:t>
            </a:r>
            <a:r>
              <a:rPr lang="en-US" sz="2600" b="1" baseline="-25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tỉ</a:t>
            </a:r>
            <a:r>
              <a:rPr lang="en-US" sz="2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lệ</a:t>
            </a:r>
            <a:r>
              <a:rPr lang="en-US" sz="2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2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kiểu</a:t>
            </a:r>
            <a:r>
              <a:rPr lang="en-US" sz="2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26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6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tỉ</a:t>
            </a:r>
            <a:r>
              <a:rPr lang="en-US" sz="26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lệ</a:t>
            </a:r>
            <a:r>
              <a:rPr lang="en-US" sz="2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2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trạng</a:t>
            </a:r>
            <a:r>
              <a:rPr lang="en-US" sz="2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2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2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nó</a:t>
            </a:r>
            <a:r>
              <a:rPr lang="en-US" sz="2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ext Box 2"/>
          <p:cNvSpPr txBox="1">
            <a:spLocks noChangeArrowheads="1"/>
          </p:cNvSpPr>
          <p:nvPr/>
        </p:nvSpPr>
        <p:spPr bwMode="auto">
          <a:xfrm>
            <a:off x="136525" y="4581525"/>
            <a:ext cx="2449513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endParaRPr lang="en-US" altLang="en-US" sz="2800">
              <a:latin typeface="VNI-Times" pitchFamily="2" charset="0"/>
            </a:endParaRPr>
          </a:p>
        </p:txBody>
      </p:sp>
      <p:sp>
        <p:nvSpPr>
          <p:cNvPr id="30724" name="Text Box 6"/>
          <p:cNvSpPr txBox="1">
            <a:spLocks noChangeArrowheads="1"/>
          </p:cNvSpPr>
          <p:nvPr/>
        </p:nvSpPr>
        <p:spPr bwMode="auto">
          <a:xfrm>
            <a:off x="2590800" y="3200400"/>
            <a:ext cx="3886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endParaRPr lang="en-US" altLang="en-US"/>
          </a:p>
        </p:txBody>
      </p:sp>
      <p:sp>
        <p:nvSpPr>
          <p:cNvPr id="28684" name="Text Box 12"/>
          <p:cNvSpPr txBox="1">
            <a:spLocks noChangeArrowheads="1"/>
          </p:cNvSpPr>
          <p:nvPr/>
        </p:nvSpPr>
        <p:spPr bwMode="auto">
          <a:xfrm>
            <a:off x="0" y="990600"/>
            <a:ext cx="457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II/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Biến</a:t>
            </a:r>
            <a:r>
              <a:rPr lang="en-US" alt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dị</a:t>
            </a:r>
            <a:r>
              <a:rPr lang="en-US" alt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tổ</a:t>
            </a:r>
            <a:r>
              <a:rPr lang="en-US" alt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alt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 </a:t>
            </a:r>
          </a:p>
        </p:txBody>
      </p:sp>
      <p:pic>
        <p:nvPicPr>
          <p:cNvPr id="28685" name="Picture 13" descr="Lai hai cap tinh tra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1447800"/>
            <a:ext cx="5257800" cy="541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295" name="Rectangle 20"/>
          <p:cNvSpPr>
            <a:spLocks noChangeArrowheads="1"/>
          </p:cNvSpPr>
          <p:nvPr/>
        </p:nvSpPr>
        <p:spPr bwMode="auto">
          <a:xfrm>
            <a:off x="5715000" y="1447800"/>
            <a:ext cx="3352800" cy="26776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" eaLnBrk="1" hangingPunct="1">
              <a:lnSpc>
                <a:spcPct val="150000"/>
              </a:lnSpc>
              <a:defRPr/>
            </a:pPr>
            <a:r>
              <a:rPr lang="en-US" altLang="en-US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r>
              <a:rPr lang="en-US" altLang="en-US" sz="24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kiểu</a:t>
            </a:r>
            <a:r>
              <a:rPr lang="en-US" altLang="en-US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altLang="en-US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ở F2. </a:t>
            </a:r>
            <a:endParaRPr lang="en-US" altLang="en-US" sz="2400" b="1" i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150000"/>
              </a:lnSpc>
              <a:defRPr/>
            </a:pPr>
            <a:r>
              <a:rPr lang="en-US" altLang="en-US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r>
              <a:rPr lang="en-US" altLang="en-US" sz="24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kiểu</a:t>
            </a:r>
            <a:r>
              <a:rPr lang="en-US" altLang="en-US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altLang="en-US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khác</a:t>
            </a:r>
            <a:r>
              <a:rPr lang="en-US" altLang="en-US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 </a:t>
            </a:r>
            <a:r>
              <a:rPr lang="en-US" altLang="en-US" sz="24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altLang="en-US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F1? </a:t>
            </a:r>
            <a:r>
              <a:rPr lang="en-US" altLang="en-US" sz="24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altLang="en-US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altLang="en-US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altLang="en-US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kiểu</a:t>
            </a:r>
            <a:r>
              <a:rPr lang="en-US" altLang="en-US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altLang="en-US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altLang="en-US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eaLnBrk="1" hangingPunct="1">
              <a:defRPr/>
            </a:pPr>
            <a:endParaRPr lang="en-US" altLang="en-US" sz="2400" b="1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Rectangle 3"/>
          <p:cNvSpPr>
            <a:spLocks noChangeArrowheads="1"/>
          </p:cNvSpPr>
          <p:nvPr/>
        </p:nvSpPr>
        <p:spPr bwMode="auto">
          <a:xfrm>
            <a:off x="0" y="0"/>
            <a:ext cx="9144000" cy="461665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Tiết</a:t>
            </a:r>
            <a:r>
              <a:rPr lang="en-US" sz="2400" b="1" dirty="0">
                <a:solidFill>
                  <a:srgbClr val="C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4: 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LAI HAI CẶP TÍNH TRẠNG</a:t>
            </a:r>
            <a:endParaRPr kumimoji="0" lang="en-US" sz="2400" b="1" i="0" u="none" strike="noStrike" cap="none" normalizeH="0" baseline="0" dirty="0">
              <a:ln>
                <a:noFill/>
              </a:ln>
              <a:solidFill>
                <a:srgbClr val="C00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 Box 4"/>
          <p:cNvSpPr txBox="1">
            <a:spLocks noChangeArrowheads="1"/>
          </p:cNvSpPr>
          <p:nvPr/>
        </p:nvSpPr>
        <p:spPr bwMode="auto">
          <a:xfrm>
            <a:off x="0" y="533400"/>
            <a:ext cx="4953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I/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Thí</a:t>
            </a:r>
            <a:r>
              <a:rPr lang="en-US" alt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nghiệm</a:t>
            </a:r>
            <a:r>
              <a:rPr lang="en-US" alt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alt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Men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đen</a:t>
            </a:r>
            <a:endParaRPr lang="en-US" altLang="en-US" sz="2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868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868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868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4" dur="500"/>
                                        <p:tgtEl>
                                          <p:spTgt spid="286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122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84" grpId="0"/>
      <p:bldP spid="12295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ext Box 2"/>
          <p:cNvSpPr txBox="1">
            <a:spLocks noChangeArrowheads="1"/>
          </p:cNvSpPr>
          <p:nvPr/>
        </p:nvSpPr>
        <p:spPr bwMode="auto">
          <a:xfrm>
            <a:off x="136525" y="4581525"/>
            <a:ext cx="2449513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endParaRPr lang="en-US" altLang="en-US" sz="2800">
              <a:latin typeface="VNI-Times" pitchFamily="2" charset="0"/>
            </a:endParaRPr>
          </a:p>
        </p:txBody>
      </p:sp>
      <p:sp>
        <p:nvSpPr>
          <p:cNvPr id="31748" name="Text Box 6"/>
          <p:cNvSpPr txBox="1">
            <a:spLocks noChangeArrowheads="1"/>
          </p:cNvSpPr>
          <p:nvPr/>
        </p:nvSpPr>
        <p:spPr bwMode="auto">
          <a:xfrm>
            <a:off x="2590800" y="3200400"/>
            <a:ext cx="3886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endParaRPr lang="en-US" altLang="en-US"/>
          </a:p>
        </p:txBody>
      </p:sp>
      <p:pic>
        <p:nvPicPr>
          <p:cNvPr id="31750" name="Picture 13" descr="Lai hai cap tinh tra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1447800"/>
            <a:ext cx="5257800" cy="541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2775" name="Rectangle 20"/>
          <p:cNvSpPr>
            <a:spLocks noChangeArrowheads="1"/>
          </p:cNvSpPr>
          <p:nvPr/>
        </p:nvSpPr>
        <p:spPr bwMode="auto">
          <a:xfrm>
            <a:off x="5334000" y="304800"/>
            <a:ext cx="3733800" cy="526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endParaRPr lang="en-US" altLang="en-US" sz="2400" dirty="0">
              <a:latin typeface="Times New Roman" pitchFamily="18" charset="0"/>
              <a:cs typeface="Times New Roman" pitchFamily="18" charset="0"/>
            </a:endParaRPr>
          </a:p>
          <a:p>
            <a:pPr eaLnBrk="1" hangingPunct="1"/>
            <a:r>
              <a:rPr lang="en-US" altLang="en-US" sz="24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altLang="en-US" sz="24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altLang="en-US" sz="24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altLang="en-US" sz="24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altLang="en-US" sz="24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biến</a:t>
            </a:r>
            <a:r>
              <a:rPr lang="en-US" altLang="en-US" sz="24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dị</a:t>
            </a:r>
            <a:r>
              <a:rPr lang="en-US" altLang="en-US" sz="24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tổ</a:t>
            </a:r>
            <a:r>
              <a:rPr lang="en-US" altLang="en-US" sz="24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altLang="en-US" sz="24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?</a:t>
            </a:r>
          </a:p>
          <a:p>
            <a:pPr eaLnBrk="1" hangingPunct="1"/>
            <a:endParaRPr lang="en-US" altLang="en-US" sz="2400" b="1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/>
            <a:endParaRPr lang="en-US" altLang="en-US" sz="2400" b="1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/>
            <a:endParaRPr lang="en-US" altLang="en-US" sz="2400" b="1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/>
            <a:endParaRPr lang="en-US" altLang="en-US" sz="2400" b="1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eaLnBrk="1" hangingPunct="1"/>
            <a:r>
              <a:rPr lang="en-US" altLang="en-US" sz="24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altLang="en-US" sz="24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Nguyên</a:t>
            </a:r>
            <a:r>
              <a:rPr lang="en-US" altLang="en-US" sz="24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altLang="en-US" sz="24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altLang="en-US" sz="24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altLang="en-US" sz="24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xuất</a:t>
            </a:r>
            <a:r>
              <a:rPr lang="en-US" altLang="en-US" sz="24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altLang="en-US" sz="24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biến</a:t>
            </a:r>
            <a:r>
              <a:rPr lang="en-US" altLang="en-US" sz="24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dị</a:t>
            </a:r>
            <a:r>
              <a:rPr lang="en-US" altLang="en-US" sz="24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tổ</a:t>
            </a:r>
            <a:r>
              <a:rPr lang="en-US" altLang="en-US" sz="24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altLang="en-US" sz="24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 eaLnBrk="1" hangingPunct="1"/>
            <a:endParaRPr lang="en-US" altLang="en-US" sz="2400" b="1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/>
            <a:endParaRPr lang="en-US" altLang="en-US" sz="2400" b="1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/>
            <a:endParaRPr lang="en-US" altLang="en-US" sz="2400" b="1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/>
            <a:endParaRPr lang="en-US" altLang="en-US" sz="2400" b="1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/>
            <a:endParaRPr lang="en-US" altLang="en-US" sz="2400" b="1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/>
            <a:r>
              <a:rPr lang="en-US" altLang="en-US" sz="24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-ý </a:t>
            </a:r>
            <a:r>
              <a:rPr lang="en-US" altLang="en-US" sz="24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nghĩa</a:t>
            </a:r>
            <a:r>
              <a:rPr lang="en-US" altLang="en-US" sz="24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altLang="en-US" sz="24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biến</a:t>
            </a:r>
            <a:r>
              <a:rPr lang="en-US" altLang="en-US" sz="24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dị</a:t>
            </a:r>
            <a:r>
              <a:rPr lang="en-US" altLang="en-US" sz="24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tổ</a:t>
            </a:r>
            <a:r>
              <a:rPr lang="en-US" altLang="en-US" sz="24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altLang="en-US" sz="24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31752" name="Line 21"/>
          <p:cNvSpPr>
            <a:spLocks noChangeShapeType="1"/>
          </p:cNvSpPr>
          <p:nvPr/>
        </p:nvSpPr>
        <p:spPr bwMode="auto">
          <a:xfrm>
            <a:off x="5257800" y="838200"/>
            <a:ext cx="0" cy="6019800"/>
          </a:xfrm>
          <a:prstGeom prst="line">
            <a:avLst/>
          </a:prstGeom>
          <a:noFill/>
          <a:ln w="28575">
            <a:solidFill>
              <a:srgbClr val="0000CC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778" name="TextBox 1"/>
          <p:cNvSpPr txBox="1">
            <a:spLocks noChangeArrowheads="1"/>
          </p:cNvSpPr>
          <p:nvPr/>
        </p:nvSpPr>
        <p:spPr bwMode="auto">
          <a:xfrm>
            <a:off x="5334000" y="990600"/>
            <a:ext cx="3733800" cy="1570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en-US" altLang="en-US" sz="24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altLang="en-US" sz="2400" dirty="0" err="1">
                <a:latin typeface="Times New Roman" pitchFamily="18" charset="0"/>
                <a:cs typeface="Times New Roman" pitchFamily="18" charset="0"/>
              </a:rPr>
              <a:t>Biến</a:t>
            </a:r>
            <a:r>
              <a:rPr lang="en-US" alt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latin typeface="Times New Roman" pitchFamily="18" charset="0"/>
                <a:cs typeface="Times New Roman" pitchFamily="18" charset="0"/>
              </a:rPr>
              <a:t>dị</a:t>
            </a:r>
            <a:r>
              <a:rPr lang="en-US" alt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latin typeface="Times New Roman" pitchFamily="18" charset="0"/>
                <a:cs typeface="Times New Roman" pitchFamily="18" charset="0"/>
              </a:rPr>
              <a:t>tổ</a:t>
            </a:r>
            <a:r>
              <a:rPr lang="en-US" alt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alt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alt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latin typeface="Times New Roman" pitchFamily="18" charset="0"/>
                <a:cs typeface="Times New Roman" pitchFamily="18" charset="0"/>
              </a:rPr>
              <a:t>sự</a:t>
            </a:r>
            <a:r>
              <a:rPr lang="en-US" alt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latin typeface="Times New Roman" pitchFamily="18" charset="0"/>
                <a:cs typeface="Times New Roman" pitchFamily="18" charset="0"/>
              </a:rPr>
              <a:t>tổ</a:t>
            </a:r>
            <a:r>
              <a:rPr lang="en-US" alt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alt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alt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alt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latin typeface="Times New Roman" pitchFamily="18" charset="0"/>
                <a:cs typeface="Times New Roman" pitchFamily="18" charset="0"/>
              </a:rPr>
              <a:t>trạng</a:t>
            </a:r>
            <a:r>
              <a:rPr lang="en-US" alt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alt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latin typeface="Times New Roman" pitchFamily="18" charset="0"/>
                <a:cs typeface="Times New Roman" pitchFamily="18" charset="0"/>
              </a:rPr>
              <a:t>bố</a:t>
            </a:r>
            <a:r>
              <a:rPr lang="en-US" alt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altLang="en-US" sz="2400" dirty="0" err="1">
                <a:latin typeface="Times New Roman" pitchFamily="18" charset="0"/>
                <a:cs typeface="Times New Roman" pitchFamily="18" charset="0"/>
              </a:rPr>
              <a:t>mẹ</a:t>
            </a:r>
            <a:r>
              <a:rPr lang="en-US" alt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latin typeface="Times New Roman" pitchFamily="18" charset="0"/>
                <a:cs typeface="Times New Roman" pitchFamily="18" charset="0"/>
              </a:rPr>
              <a:t>dẫn</a:t>
            </a:r>
            <a:r>
              <a:rPr lang="en-US" alt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alt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latin typeface="Times New Roman" pitchFamily="18" charset="0"/>
                <a:cs typeface="Times New Roman" pitchFamily="18" charset="0"/>
              </a:rPr>
              <a:t>sự</a:t>
            </a:r>
            <a:r>
              <a:rPr lang="en-US" alt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latin typeface="Times New Roman" pitchFamily="18" charset="0"/>
                <a:cs typeface="Times New Roman" pitchFamily="18" charset="0"/>
              </a:rPr>
              <a:t>xuất</a:t>
            </a:r>
            <a:r>
              <a:rPr lang="en-US" alt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alt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alt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latin typeface="Times New Roman" pitchFamily="18" charset="0"/>
                <a:cs typeface="Times New Roman" pitchFamily="18" charset="0"/>
              </a:rPr>
              <a:t>kiểu</a:t>
            </a:r>
            <a:r>
              <a:rPr lang="en-US" alt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alt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latin typeface="Times New Roman" pitchFamily="18" charset="0"/>
                <a:cs typeface="Times New Roman" pitchFamily="18" charset="0"/>
              </a:rPr>
              <a:t>khác</a:t>
            </a:r>
            <a:r>
              <a:rPr lang="en-US" altLang="en-US" sz="2400" dirty="0">
                <a:latin typeface="Times New Roman" pitchFamily="18" charset="0"/>
                <a:cs typeface="Times New Roman" pitchFamily="18" charset="0"/>
              </a:rPr>
              <a:t> P</a:t>
            </a:r>
          </a:p>
        </p:txBody>
      </p:sp>
      <p:sp>
        <p:nvSpPr>
          <p:cNvPr id="32779" name="TextBox 10"/>
          <p:cNvSpPr txBox="1">
            <a:spLocks noChangeArrowheads="1"/>
          </p:cNvSpPr>
          <p:nvPr/>
        </p:nvSpPr>
        <p:spPr bwMode="auto">
          <a:xfrm>
            <a:off x="5334000" y="3243263"/>
            <a:ext cx="3733800" cy="1938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en-US" altLang="en-US" sz="2400" dirty="0">
                <a:latin typeface="Times New Roman" pitchFamily="18" charset="0"/>
                <a:cs typeface="Times New Roman" pitchFamily="18" charset="0"/>
              </a:rPr>
              <a:t>- Do </a:t>
            </a:r>
            <a:r>
              <a:rPr lang="en-US" altLang="en-US" sz="2400" dirty="0" err="1">
                <a:latin typeface="Times New Roman" pitchFamily="18" charset="0"/>
                <a:cs typeface="Times New Roman" pitchFamily="18" charset="0"/>
              </a:rPr>
              <a:t>sự</a:t>
            </a:r>
            <a:r>
              <a:rPr lang="en-US" alt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alt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latin typeface="Times New Roman" pitchFamily="18" charset="0"/>
                <a:cs typeface="Times New Roman" pitchFamily="18" charset="0"/>
              </a:rPr>
              <a:t>li</a:t>
            </a:r>
            <a:r>
              <a:rPr lang="en-US" alt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latin typeface="Times New Roman" pitchFamily="18" charset="0"/>
                <a:cs typeface="Times New Roman" pitchFamily="18" charset="0"/>
              </a:rPr>
              <a:t>độc</a:t>
            </a:r>
            <a:r>
              <a:rPr lang="en-US" alt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latin typeface="Times New Roman" pitchFamily="18" charset="0"/>
                <a:cs typeface="Times New Roman" pitchFamily="18" charset="0"/>
              </a:rPr>
              <a:t>lập</a:t>
            </a:r>
            <a:r>
              <a:rPr lang="en-US" alt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alt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alt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latin typeface="Times New Roman" pitchFamily="18" charset="0"/>
                <a:cs typeface="Times New Roman" pitchFamily="18" charset="0"/>
              </a:rPr>
              <a:t>cặp</a:t>
            </a:r>
            <a:r>
              <a:rPr lang="en-US" alt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alt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latin typeface="Times New Roman" pitchFamily="18" charset="0"/>
                <a:cs typeface="Times New Roman" pitchFamily="18" charset="0"/>
              </a:rPr>
              <a:t>trạng</a:t>
            </a:r>
            <a:r>
              <a:rPr lang="en-US" alt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alt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latin typeface="Times New Roman" pitchFamily="18" charset="0"/>
                <a:cs typeface="Times New Roman" pitchFamily="18" charset="0"/>
              </a:rPr>
              <a:t>sự</a:t>
            </a:r>
            <a:r>
              <a:rPr lang="en-US" alt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latin typeface="Times New Roman" pitchFamily="18" charset="0"/>
                <a:cs typeface="Times New Roman" pitchFamily="18" charset="0"/>
              </a:rPr>
              <a:t>tổ</a:t>
            </a:r>
            <a:r>
              <a:rPr lang="en-US" alt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alt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alt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alt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alt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latin typeface="Times New Roman" pitchFamily="18" charset="0"/>
                <a:cs typeface="Times New Roman" pitchFamily="18" charset="0"/>
              </a:rPr>
              <a:t>trạng</a:t>
            </a:r>
            <a:r>
              <a:rPr lang="en-US" alt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altLang="en-US" sz="2400" dirty="0">
                <a:latin typeface="Times New Roman" pitchFamily="18" charset="0"/>
                <a:cs typeface="Times New Roman" pitchFamily="18" charset="0"/>
              </a:rPr>
              <a:t> P,   </a:t>
            </a:r>
            <a:r>
              <a:rPr lang="en-US" altLang="en-US" sz="2400" dirty="0" err="1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alt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latin typeface="Times New Roman" pitchFamily="18" charset="0"/>
                <a:cs typeface="Times New Roman" pitchFamily="18" charset="0"/>
              </a:rPr>
              <a:t>xuất</a:t>
            </a:r>
            <a:r>
              <a:rPr lang="en-US" alt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alt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alt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latin typeface="Times New Roman" pitchFamily="18" charset="0"/>
                <a:cs typeface="Times New Roman" pitchFamily="18" charset="0"/>
              </a:rPr>
              <a:t>biến</a:t>
            </a:r>
            <a:r>
              <a:rPr lang="en-US" alt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latin typeface="Times New Roman" pitchFamily="18" charset="0"/>
                <a:cs typeface="Times New Roman" pitchFamily="18" charset="0"/>
              </a:rPr>
              <a:t>dị</a:t>
            </a:r>
            <a:r>
              <a:rPr lang="en-US" alt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latin typeface="Times New Roman" pitchFamily="18" charset="0"/>
                <a:cs typeface="Times New Roman" pitchFamily="18" charset="0"/>
              </a:rPr>
              <a:t>tổ</a:t>
            </a:r>
            <a:r>
              <a:rPr lang="en-US" alt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altLang="en-US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12" name="TextBox 10"/>
          <p:cNvSpPr txBox="1">
            <a:spLocks noChangeArrowheads="1"/>
          </p:cNvSpPr>
          <p:nvPr/>
        </p:nvSpPr>
        <p:spPr bwMode="auto">
          <a:xfrm>
            <a:off x="5257800" y="5562600"/>
            <a:ext cx="37338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en-US" altLang="en-US" sz="24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altLang="en-US" sz="2400" dirty="0" err="1">
                <a:latin typeface="Times New Roman" pitchFamily="18" charset="0"/>
                <a:cs typeface="Times New Roman" pitchFamily="18" charset="0"/>
              </a:rPr>
              <a:t>Tạo</a:t>
            </a:r>
            <a:r>
              <a:rPr lang="en-US" alt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latin typeface="Times New Roman" pitchFamily="18" charset="0"/>
                <a:cs typeface="Times New Roman" pitchFamily="18" charset="0"/>
              </a:rPr>
              <a:t>nguồn</a:t>
            </a:r>
            <a:r>
              <a:rPr lang="en-US" alt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latin typeface="Times New Roman" pitchFamily="18" charset="0"/>
                <a:cs typeface="Times New Roman" pitchFamily="18" charset="0"/>
              </a:rPr>
              <a:t>nguyên</a:t>
            </a:r>
            <a:r>
              <a:rPr lang="en-US" alt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latin typeface="Times New Roman" pitchFamily="18" charset="0"/>
                <a:cs typeface="Times New Roman" pitchFamily="18" charset="0"/>
              </a:rPr>
              <a:t>liệu</a:t>
            </a:r>
            <a:r>
              <a:rPr lang="en-US" alt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latin typeface="Times New Roman" pitchFamily="18" charset="0"/>
                <a:cs typeface="Times New Roman" pitchFamily="18" charset="0"/>
              </a:rPr>
              <a:t>phong</a:t>
            </a:r>
            <a:r>
              <a:rPr lang="en-US" alt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latin typeface="Times New Roman" pitchFamily="18" charset="0"/>
                <a:cs typeface="Times New Roman" pitchFamily="18" charset="0"/>
              </a:rPr>
              <a:t>phú</a:t>
            </a:r>
            <a:r>
              <a:rPr lang="en-US" alt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alt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latin typeface="Times New Roman" pitchFamily="18" charset="0"/>
                <a:cs typeface="Times New Roman" pitchFamily="18" charset="0"/>
              </a:rPr>
              <a:t>đa</a:t>
            </a:r>
            <a:r>
              <a:rPr lang="en-US" alt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latin typeface="Times New Roman" pitchFamily="18" charset="0"/>
                <a:cs typeface="Times New Roman" pitchFamily="18" charset="0"/>
              </a:rPr>
              <a:t>dạng</a:t>
            </a:r>
            <a:r>
              <a:rPr lang="en-US" alt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alt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latin typeface="Times New Roman" pitchFamily="18" charset="0"/>
                <a:cs typeface="Times New Roman" pitchFamily="18" charset="0"/>
              </a:rPr>
              <a:t>chọn</a:t>
            </a:r>
            <a:r>
              <a:rPr lang="en-US" alt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latin typeface="Times New Roman" pitchFamily="18" charset="0"/>
                <a:cs typeface="Times New Roman" pitchFamily="18" charset="0"/>
              </a:rPr>
              <a:t>giống</a:t>
            </a:r>
            <a:r>
              <a:rPr lang="en-US" alt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alt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latin typeface="Times New Roman" pitchFamily="18" charset="0"/>
                <a:cs typeface="Times New Roman" pitchFamily="18" charset="0"/>
              </a:rPr>
              <a:t>tiến</a:t>
            </a:r>
            <a:r>
              <a:rPr lang="en-US" alt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latin typeface="Times New Roman" pitchFamily="18" charset="0"/>
                <a:cs typeface="Times New Roman" pitchFamily="18" charset="0"/>
              </a:rPr>
              <a:t>hóa</a:t>
            </a:r>
            <a:endParaRPr lang="en-US" alt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Rectangle 3"/>
          <p:cNvSpPr>
            <a:spLocks noChangeArrowheads="1"/>
          </p:cNvSpPr>
          <p:nvPr/>
        </p:nvSpPr>
        <p:spPr bwMode="auto">
          <a:xfrm>
            <a:off x="0" y="0"/>
            <a:ext cx="9144000" cy="461665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Tiết</a:t>
            </a:r>
            <a:r>
              <a:rPr lang="en-US" sz="2400" b="1" dirty="0">
                <a:solidFill>
                  <a:srgbClr val="C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4: 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LAI HAI CẶP TÍNH TRẠNG</a:t>
            </a:r>
            <a:endParaRPr kumimoji="0" lang="en-US" sz="2400" b="1" i="0" u="none" strike="noStrike" cap="none" normalizeH="0" baseline="0" dirty="0">
              <a:ln>
                <a:noFill/>
              </a:ln>
              <a:solidFill>
                <a:srgbClr val="C00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 Box 4"/>
          <p:cNvSpPr txBox="1">
            <a:spLocks noChangeArrowheads="1"/>
          </p:cNvSpPr>
          <p:nvPr/>
        </p:nvSpPr>
        <p:spPr bwMode="auto">
          <a:xfrm>
            <a:off x="0" y="533400"/>
            <a:ext cx="4953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I/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Thí</a:t>
            </a:r>
            <a:r>
              <a:rPr lang="en-US" alt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nghiệm</a:t>
            </a:r>
            <a:r>
              <a:rPr lang="en-US" alt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alt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Men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đen</a:t>
            </a:r>
            <a:endParaRPr lang="en-US" altLang="en-US" sz="2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Text Box 12"/>
          <p:cNvSpPr txBox="1">
            <a:spLocks noChangeArrowheads="1"/>
          </p:cNvSpPr>
          <p:nvPr/>
        </p:nvSpPr>
        <p:spPr bwMode="auto">
          <a:xfrm>
            <a:off x="0" y="990600"/>
            <a:ext cx="457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II/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Biến</a:t>
            </a:r>
            <a:r>
              <a:rPr lang="en-US" alt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dị</a:t>
            </a:r>
            <a:r>
              <a:rPr lang="en-US" alt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tổ</a:t>
            </a:r>
            <a:r>
              <a:rPr lang="en-US" alt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alt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3" dur="80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4" dur="80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5" dur="80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78" grpId="0"/>
      <p:bldP spid="32779" grpId="0"/>
      <p:bldP spid="12" grpId="0"/>
      <p:bldP spid="15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ext Box 2"/>
          <p:cNvSpPr txBox="1">
            <a:spLocks noChangeArrowheads="1"/>
          </p:cNvSpPr>
          <p:nvPr/>
        </p:nvSpPr>
        <p:spPr bwMode="auto">
          <a:xfrm>
            <a:off x="136525" y="4581525"/>
            <a:ext cx="2449513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endParaRPr lang="en-US" altLang="en-US" sz="2800">
              <a:latin typeface="VNI-Times" pitchFamily="2" charset="0"/>
            </a:endParaRPr>
          </a:p>
        </p:txBody>
      </p:sp>
      <p:sp>
        <p:nvSpPr>
          <p:cNvPr id="30724" name="Text Box 6"/>
          <p:cNvSpPr txBox="1">
            <a:spLocks noChangeArrowheads="1"/>
          </p:cNvSpPr>
          <p:nvPr/>
        </p:nvSpPr>
        <p:spPr bwMode="auto">
          <a:xfrm>
            <a:off x="2590800" y="3200400"/>
            <a:ext cx="3886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endParaRPr lang="en-US" altLang="en-US"/>
          </a:p>
        </p:txBody>
      </p:sp>
      <p:sp>
        <p:nvSpPr>
          <p:cNvPr id="28684" name="Text Box 12"/>
          <p:cNvSpPr txBox="1">
            <a:spLocks noChangeArrowheads="1"/>
          </p:cNvSpPr>
          <p:nvPr/>
        </p:nvSpPr>
        <p:spPr bwMode="auto">
          <a:xfrm>
            <a:off x="0" y="990600"/>
            <a:ext cx="457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II/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Biến</a:t>
            </a:r>
            <a:r>
              <a:rPr lang="en-US" alt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dị</a:t>
            </a:r>
            <a:r>
              <a:rPr lang="en-US" alt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tổ</a:t>
            </a:r>
            <a:r>
              <a:rPr lang="en-US" alt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alt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 </a:t>
            </a:r>
          </a:p>
        </p:txBody>
      </p:sp>
      <p:sp>
        <p:nvSpPr>
          <p:cNvPr id="10" name="Rectangle 3"/>
          <p:cNvSpPr>
            <a:spLocks noChangeArrowheads="1"/>
          </p:cNvSpPr>
          <p:nvPr/>
        </p:nvSpPr>
        <p:spPr bwMode="auto">
          <a:xfrm>
            <a:off x="0" y="0"/>
            <a:ext cx="9144000" cy="461665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Tiết</a:t>
            </a:r>
            <a:r>
              <a:rPr lang="en-US" sz="2400" b="1" dirty="0">
                <a:solidFill>
                  <a:srgbClr val="C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4: 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LAI HAI CẶP TÍNH TRẠNG</a:t>
            </a:r>
            <a:endParaRPr kumimoji="0" lang="en-US" sz="2400" b="1" i="0" u="none" strike="noStrike" cap="none" normalizeH="0" baseline="0" dirty="0">
              <a:ln>
                <a:noFill/>
              </a:ln>
              <a:solidFill>
                <a:srgbClr val="C00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 Box 4"/>
          <p:cNvSpPr txBox="1">
            <a:spLocks noChangeArrowheads="1"/>
          </p:cNvSpPr>
          <p:nvPr/>
        </p:nvSpPr>
        <p:spPr bwMode="auto">
          <a:xfrm>
            <a:off x="0" y="533400"/>
            <a:ext cx="4953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I/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Thí</a:t>
            </a:r>
            <a:r>
              <a:rPr lang="en-US" alt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nghiệm</a:t>
            </a:r>
            <a:r>
              <a:rPr lang="en-US" alt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alt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Men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đen</a:t>
            </a:r>
            <a:endParaRPr lang="en-US" altLang="en-US" sz="2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1201" name="Rectangle 1"/>
          <p:cNvSpPr>
            <a:spLocks noChangeArrowheads="1"/>
          </p:cNvSpPr>
          <p:nvPr/>
        </p:nvSpPr>
        <p:spPr bwMode="auto">
          <a:xfrm>
            <a:off x="228600" y="1752600"/>
            <a:ext cx="8686800" cy="18204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600" b="1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 </a:t>
            </a:r>
            <a:r>
              <a:rPr kumimoji="0" lang="en-US" sz="2600" b="1" i="0" u="none" strike="noStrike" cap="none" normalizeH="0" baseline="0" dirty="0" err="1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Biến</a:t>
            </a:r>
            <a:r>
              <a:rPr kumimoji="0" lang="en-US" sz="2600" b="1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600" b="1" i="0" u="none" strike="noStrike" cap="none" normalizeH="0" baseline="0" dirty="0" err="1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dị</a:t>
            </a:r>
            <a:r>
              <a:rPr kumimoji="0" lang="en-US" sz="2600" b="1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600" b="1" i="0" u="none" strike="noStrike" cap="none" normalizeH="0" baseline="0" dirty="0" err="1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tổ</a:t>
            </a:r>
            <a:r>
              <a:rPr kumimoji="0" lang="en-US" sz="2600" b="1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600" b="1" i="0" u="none" strike="noStrike" cap="none" normalizeH="0" baseline="0" dirty="0" err="1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hợp</a:t>
            </a:r>
            <a:r>
              <a:rPr kumimoji="0" lang="en-US" sz="2600" b="1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600" b="1" i="0" u="none" strike="noStrike" cap="none" normalizeH="0" baseline="0" dirty="0" err="1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là</a:t>
            </a:r>
            <a:r>
              <a:rPr kumimoji="0" lang="en-US" sz="2600" b="1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600" b="1" i="0" u="none" strike="noStrike" cap="none" normalizeH="0" baseline="0" dirty="0" err="1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sự</a:t>
            </a:r>
            <a:r>
              <a:rPr kumimoji="0" lang="en-US" sz="2600" b="1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600" b="1" i="0" u="none" strike="noStrike" cap="none" normalizeH="0" baseline="0" dirty="0" err="1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tổ</a:t>
            </a:r>
            <a:r>
              <a:rPr kumimoji="0" lang="en-US" sz="2600" b="1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600" b="1" i="0" u="none" strike="noStrike" cap="none" normalizeH="0" baseline="0" dirty="0" err="1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hợp</a:t>
            </a:r>
            <a:r>
              <a:rPr kumimoji="0" lang="en-US" sz="2600" b="1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600" b="1" i="0" u="none" strike="noStrike" cap="none" normalizeH="0" baseline="0" dirty="0" err="1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lại</a:t>
            </a:r>
            <a:r>
              <a:rPr kumimoji="0" lang="en-US" sz="2600" b="1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600" b="1" i="0" u="none" strike="noStrike" cap="none" normalizeH="0" baseline="0" dirty="0" err="1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các</a:t>
            </a:r>
            <a:r>
              <a:rPr kumimoji="0" lang="en-US" sz="2600" b="1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600" b="1" i="0" u="none" strike="noStrike" cap="none" normalizeH="0" baseline="0" dirty="0" err="1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tính</a:t>
            </a:r>
            <a:r>
              <a:rPr kumimoji="0" lang="en-US" sz="2600" b="1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600" b="1" i="0" u="none" strike="noStrike" cap="none" normalizeH="0" baseline="0" dirty="0" err="1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trạng</a:t>
            </a:r>
            <a:r>
              <a:rPr kumimoji="0" lang="en-US" sz="2600" b="1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600" b="1" i="0" u="none" strike="noStrike" cap="none" normalizeH="0" baseline="0" dirty="0" err="1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của</a:t>
            </a:r>
            <a:r>
              <a:rPr kumimoji="0" lang="en-US" sz="2600" b="1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600" b="1" i="0" u="none" strike="noStrike" cap="none" normalizeH="0" baseline="0" dirty="0" err="1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bố</a:t>
            </a:r>
            <a:r>
              <a:rPr kumimoji="0" lang="en-US" sz="2600" b="1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600" b="1" i="0" u="none" strike="noStrike" cap="none" normalizeH="0" baseline="0" dirty="0" err="1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mẹ</a:t>
            </a:r>
            <a:r>
              <a:rPr kumimoji="0" lang="en-US" sz="2600" b="1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(P).</a:t>
            </a:r>
            <a:endParaRPr kumimoji="0" lang="en-US" sz="2600" b="1" i="0" u="none" strike="noStrike" cap="none" normalizeH="0" baseline="0" dirty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600" b="1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 </a:t>
            </a:r>
            <a:r>
              <a:rPr kumimoji="0" lang="en-US" sz="2600" b="1" i="0" u="none" strike="noStrike" cap="none" normalizeH="0" baseline="0" dirty="0" err="1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Nguyên</a:t>
            </a:r>
            <a:r>
              <a:rPr kumimoji="0" lang="en-US" sz="2600" b="1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600" b="1" i="0" u="none" strike="noStrike" cap="none" normalizeH="0" baseline="0" dirty="0" err="1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nhân</a:t>
            </a:r>
            <a:r>
              <a:rPr kumimoji="0" lang="en-US" sz="2600" b="1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: </a:t>
            </a:r>
            <a:r>
              <a:rPr kumimoji="0" lang="en-US" sz="2600" b="1" i="0" u="none" strike="noStrike" cap="none" normalizeH="0" baseline="0" dirty="0" err="1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Có</a:t>
            </a:r>
            <a:r>
              <a:rPr kumimoji="0" lang="en-US" sz="2600" b="1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600" b="1" i="0" u="none" strike="noStrike" cap="none" normalizeH="0" baseline="0" dirty="0" err="1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sự</a:t>
            </a:r>
            <a:r>
              <a:rPr kumimoji="0" lang="en-US" sz="2600" b="1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600" b="1" i="0" u="none" strike="noStrike" cap="none" normalizeH="0" baseline="0" dirty="0" err="1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phân</a:t>
            </a:r>
            <a:r>
              <a:rPr kumimoji="0" lang="en-US" sz="2600" b="1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600" b="1" i="0" u="none" strike="noStrike" cap="none" normalizeH="0" baseline="0" dirty="0" err="1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li</a:t>
            </a:r>
            <a:r>
              <a:rPr kumimoji="0" lang="en-US" sz="2600" b="1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600" b="1" i="0" u="none" strike="noStrike" cap="none" normalizeH="0" baseline="0" dirty="0" err="1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độc</a:t>
            </a:r>
            <a:r>
              <a:rPr kumimoji="0" lang="en-US" sz="2600" b="1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600" b="1" i="0" u="none" strike="noStrike" cap="none" normalizeH="0" baseline="0" dirty="0" err="1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lập</a:t>
            </a:r>
            <a:r>
              <a:rPr kumimoji="0" lang="en-US" sz="2600" b="1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600" b="1" i="0" u="none" strike="noStrike" cap="none" normalizeH="0" baseline="0" dirty="0" err="1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và</a:t>
            </a:r>
            <a:r>
              <a:rPr kumimoji="0" lang="en-US" sz="2600" b="1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600" b="1" i="0" u="none" strike="noStrike" cap="none" normalizeH="0" baseline="0" dirty="0" err="1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tổ</a:t>
            </a:r>
            <a:r>
              <a:rPr kumimoji="0" lang="en-US" sz="2600" b="1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600" b="1" i="0" u="none" strike="noStrike" cap="none" normalizeH="0" baseline="0" dirty="0" err="1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hợp</a:t>
            </a:r>
            <a:r>
              <a:rPr kumimoji="0" lang="en-US" sz="2600" b="1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600" b="1" i="0" u="none" strike="noStrike" cap="none" normalizeH="0" baseline="0" dirty="0" err="1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lại</a:t>
            </a:r>
            <a:r>
              <a:rPr kumimoji="0" lang="en-US" sz="2600" b="1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600" b="1" i="0" u="none" strike="noStrike" cap="none" normalizeH="0" baseline="0" dirty="0" err="1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các</a:t>
            </a:r>
            <a:r>
              <a:rPr kumimoji="0" lang="en-US" sz="2600" b="1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600" b="1" i="0" u="none" strike="noStrike" cap="none" normalizeH="0" baseline="0" dirty="0" err="1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cặp</a:t>
            </a:r>
            <a:r>
              <a:rPr kumimoji="0" lang="en-US" sz="2600" b="1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600" b="1" i="0" u="none" strike="noStrike" cap="none" normalizeH="0" baseline="0" dirty="0" err="1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tính</a:t>
            </a:r>
            <a:r>
              <a:rPr kumimoji="0" lang="en-US" sz="2600" b="1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600" b="1" i="0" u="none" strike="noStrike" cap="none" normalizeH="0" baseline="0" dirty="0" err="1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trạng</a:t>
            </a:r>
            <a:r>
              <a:rPr kumimoji="0" lang="en-US" sz="2600" b="1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600" b="1" i="0" u="none" strike="noStrike" cap="none" normalizeH="0" baseline="0" dirty="0" err="1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làm</a:t>
            </a:r>
            <a:r>
              <a:rPr kumimoji="0" lang="en-US" sz="2600" b="1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600" b="1" i="0" u="none" strike="noStrike" cap="none" normalizeH="0" baseline="0" dirty="0" err="1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xuất</a:t>
            </a:r>
            <a:r>
              <a:rPr kumimoji="0" lang="en-US" sz="2600" b="1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600" b="1" i="0" u="none" strike="noStrike" cap="none" normalizeH="0" baseline="0" dirty="0" err="1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hiện</a:t>
            </a:r>
            <a:r>
              <a:rPr kumimoji="0" lang="en-US" sz="2600" b="1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600" b="1" i="0" u="none" strike="noStrike" cap="none" normalizeH="0" baseline="0" dirty="0" err="1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các</a:t>
            </a:r>
            <a:r>
              <a:rPr kumimoji="0" lang="en-US" sz="2600" b="1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600" b="1" i="0" u="none" strike="noStrike" cap="none" normalizeH="0" baseline="0" dirty="0" err="1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kiểu</a:t>
            </a:r>
            <a:r>
              <a:rPr kumimoji="0" lang="en-US" sz="2600" b="1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600" b="1" i="0" u="none" strike="noStrike" cap="none" normalizeH="0" baseline="0" dirty="0" err="1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hình</a:t>
            </a:r>
            <a:r>
              <a:rPr kumimoji="0" lang="en-US" sz="2600" b="1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600" b="1" i="0" u="none" strike="noStrike" cap="none" normalizeH="0" baseline="0" dirty="0" err="1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khác</a:t>
            </a:r>
            <a:r>
              <a:rPr kumimoji="0" lang="en-US" sz="2600" b="1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P</a:t>
            </a:r>
            <a:r>
              <a:rPr kumimoji="0" lang="en-US" sz="2600" b="0" i="0" u="none" strike="noStrike" cap="none" normalizeH="0" baseline="0" dirty="0">
                <a:ln>
                  <a:noFill/>
                </a:ln>
                <a:solidFill>
                  <a:srgbClr val="0000FF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</a:t>
            </a:r>
            <a:r>
              <a:rPr kumimoji="0" lang="en-US" sz="2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868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868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868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84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ext Box 2"/>
          <p:cNvSpPr txBox="1">
            <a:spLocks noChangeArrowheads="1"/>
          </p:cNvSpPr>
          <p:nvPr/>
        </p:nvSpPr>
        <p:spPr bwMode="auto">
          <a:xfrm>
            <a:off x="136525" y="4581525"/>
            <a:ext cx="2449513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endParaRPr lang="en-US" altLang="en-US" sz="2800">
              <a:latin typeface="VNI-Times" pitchFamily="2" charset="0"/>
            </a:endParaRPr>
          </a:p>
        </p:txBody>
      </p:sp>
      <p:sp>
        <p:nvSpPr>
          <p:cNvPr id="30724" name="Text Box 6"/>
          <p:cNvSpPr txBox="1">
            <a:spLocks noChangeArrowheads="1"/>
          </p:cNvSpPr>
          <p:nvPr/>
        </p:nvSpPr>
        <p:spPr bwMode="auto">
          <a:xfrm>
            <a:off x="2590800" y="3200400"/>
            <a:ext cx="3886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endParaRPr lang="en-US" altLang="en-US"/>
          </a:p>
        </p:txBody>
      </p:sp>
      <p:sp>
        <p:nvSpPr>
          <p:cNvPr id="8" name="TextBox 7"/>
          <p:cNvSpPr txBox="1"/>
          <p:nvPr/>
        </p:nvSpPr>
        <p:spPr>
          <a:xfrm>
            <a:off x="609600" y="0"/>
            <a:ext cx="7696200" cy="461665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LUYỆN TẬP VÀ VẬN DỤNG</a:t>
            </a:r>
          </a:p>
        </p:txBody>
      </p:sp>
      <p:sp>
        <p:nvSpPr>
          <p:cNvPr id="57345" name="Rectangle 1"/>
          <p:cNvSpPr>
            <a:spLocks noChangeArrowheads="1"/>
          </p:cNvSpPr>
          <p:nvPr/>
        </p:nvSpPr>
        <p:spPr bwMode="auto">
          <a:xfrm>
            <a:off x="228600" y="990600"/>
            <a:ext cx="8382000" cy="5262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err="1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Câu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 1: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8000"/>
                </a:solidFill>
                <a:effectLst/>
                <a:latin typeface="Times New Roman" pitchFamily="18" charset="0"/>
                <a:cs typeface="Times New Roman" pitchFamily="18" charset="0"/>
              </a:rPr>
              <a:t> 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Trong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các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phát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biểu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sau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,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phát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biểu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nào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đúng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?</a:t>
            </a:r>
            <a:endParaRPr kumimoji="0" lang="en-US" sz="24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1. Theo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quy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luật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phân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li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của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Menđen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thì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hạt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vàng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,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trơn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là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các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tính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trạng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trội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.</a:t>
            </a:r>
            <a:endParaRPr kumimoji="0" lang="en-US" sz="24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2. Theo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quy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luật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phân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li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của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Menđen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thì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hạt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vàng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,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trơn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là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các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tính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trạng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lặn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.</a:t>
            </a:r>
            <a:endParaRPr kumimoji="0" lang="en-US" sz="24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3. Theo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quy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luật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phân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li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của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Menđen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thì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hạt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xanh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,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nhăn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là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các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tính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trạng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lặn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.</a:t>
            </a:r>
            <a:endParaRPr kumimoji="0" lang="en-US" sz="24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4.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Tính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trạng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trội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chiếm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tỉ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lệ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 ¾,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tính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trạng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lặn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chiếm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tỉ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lệ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 ¼.</a:t>
            </a:r>
            <a:endParaRPr kumimoji="0" lang="en-US" sz="24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5.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Tính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trạng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trội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chiếm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tỉ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lệ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 ¼,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tính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trạng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lặn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chiếm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tỉ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lệ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 ¾.</a:t>
            </a:r>
            <a:endParaRPr kumimoji="0" lang="en-US" sz="24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6.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Tính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trạng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trội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và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lặn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đều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chiếm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tỉ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lệ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 ¾.</a:t>
            </a:r>
            <a:endParaRPr kumimoji="0" lang="en-US" sz="24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cs typeface="Times New Roman" pitchFamily="18" charset="0"/>
              </a:rPr>
              <a:t>A. 1, 3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cs typeface="Times New Roman" pitchFamily="18" charset="0"/>
              </a:rPr>
              <a:t>và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cs typeface="Times New Roman" pitchFamily="18" charset="0"/>
              </a:rPr>
              <a:t> 4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B. 1, 3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và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 5</a:t>
            </a:r>
            <a:endParaRPr kumimoji="0" lang="en-US" sz="24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C. 1, 2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và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 4</a:t>
            </a:r>
            <a:endParaRPr kumimoji="0" lang="en-US" sz="24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D. 1, 3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và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 6</a:t>
            </a:r>
            <a:endParaRPr kumimoji="0" lang="en-US" sz="24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Box 2"/>
          <p:cNvSpPr txBox="1">
            <a:spLocks noChangeArrowheads="1"/>
          </p:cNvSpPr>
          <p:nvPr/>
        </p:nvSpPr>
        <p:spPr bwMode="auto">
          <a:xfrm>
            <a:off x="304800" y="0"/>
            <a:ext cx="8458200" cy="430887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en-US" altLang="en-US" sz="22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KIỂM TRA BÀI CŨ</a:t>
            </a:r>
          </a:p>
        </p:txBody>
      </p:sp>
      <p:sp>
        <p:nvSpPr>
          <p:cNvPr id="4" name="Rectangle 3"/>
          <p:cNvSpPr/>
          <p:nvPr/>
        </p:nvSpPr>
        <p:spPr>
          <a:xfrm>
            <a:off x="228600" y="533400"/>
            <a:ext cx="8382000" cy="17851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200" b="1" dirty="0" err="1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200" b="1" dirty="0">
                <a:latin typeface="Times New Roman" pitchFamily="18" charset="0"/>
                <a:cs typeface="Times New Roman" pitchFamily="18" charset="0"/>
              </a:rPr>
              <a:t> 1: </a:t>
            </a:r>
            <a:r>
              <a:rPr lang="vi-VN" sz="2200" b="1" dirty="0">
                <a:latin typeface="Times New Roman" pitchFamily="18" charset="0"/>
                <a:cs typeface="Times New Roman" pitchFamily="18" charset="0"/>
              </a:rPr>
              <a:t>Kiểu gen là</a:t>
            </a:r>
          </a:p>
          <a:p>
            <a:r>
              <a:rPr lang="vi-VN" sz="2200" dirty="0">
                <a:latin typeface="Times New Roman" pitchFamily="18" charset="0"/>
                <a:cs typeface="Times New Roman" pitchFamily="18" charset="0"/>
              </a:rPr>
              <a:t>A. tổ hợp toàn bộ các gen trong tế bào của cơ thể.</a:t>
            </a:r>
          </a:p>
          <a:p>
            <a:r>
              <a:rPr lang="vi-VN" sz="2200" dirty="0">
                <a:latin typeface="Times New Roman" pitchFamily="18" charset="0"/>
                <a:cs typeface="Times New Roman" pitchFamily="18" charset="0"/>
              </a:rPr>
              <a:t>B. tổ hợp toàn bộ các alen trong cơ thể.</a:t>
            </a:r>
          </a:p>
          <a:p>
            <a:r>
              <a:rPr lang="vi-VN" sz="2200" dirty="0">
                <a:latin typeface="Times New Roman" pitchFamily="18" charset="0"/>
                <a:cs typeface="Times New Roman" pitchFamily="18" charset="0"/>
              </a:rPr>
              <a:t>C. tổ hợp toàn bộ các tính trạng của cơ thể.</a:t>
            </a:r>
          </a:p>
          <a:p>
            <a:r>
              <a:rPr lang="vi-VN" sz="2200" dirty="0">
                <a:latin typeface="Times New Roman" pitchFamily="18" charset="0"/>
                <a:cs typeface="Times New Roman" pitchFamily="18" charset="0"/>
              </a:rPr>
              <a:t>D. tổ hợp toàn bộ các gen trong cơ thể.</a:t>
            </a:r>
          </a:p>
        </p:txBody>
      </p:sp>
      <p:sp>
        <p:nvSpPr>
          <p:cNvPr id="5" name="Rectangle 4"/>
          <p:cNvSpPr/>
          <p:nvPr/>
        </p:nvSpPr>
        <p:spPr>
          <a:xfrm>
            <a:off x="152400" y="2286000"/>
            <a:ext cx="8991600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2200" b="1" dirty="0">
                <a:latin typeface="Times New Roman" pitchFamily="18" charset="0"/>
                <a:cs typeface="Times New Roman" pitchFamily="18" charset="0"/>
              </a:rPr>
              <a:t>Câu 2 : Thể đồng hợp là</a:t>
            </a:r>
          </a:p>
          <a:p>
            <a:r>
              <a:rPr lang="vi-VN" sz="2200" dirty="0">
                <a:latin typeface="Times New Roman" pitchFamily="18" charset="0"/>
                <a:cs typeface="Times New Roman" pitchFamily="18" charset="0"/>
              </a:rPr>
              <a:t>A. cá thể mang toàn các cặp gen đồng hợp.</a:t>
            </a:r>
          </a:p>
          <a:p>
            <a:r>
              <a:rPr lang="vi-VN" sz="2200" dirty="0">
                <a:latin typeface="Times New Roman" pitchFamily="18" charset="0"/>
                <a:cs typeface="Times New Roman" pitchFamily="18" charset="0"/>
              </a:rPr>
              <a:t>B. cá thể mang toàn các cặp gen đồng hợp trội.</a:t>
            </a:r>
          </a:p>
          <a:p>
            <a:r>
              <a:rPr lang="vi-VN" sz="2200" dirty="0">
                <a:latin typeface="Times New Roman" pitchFamily="18" charset="0"/>
                <a:cs typeface="Times New Roman" pitchFamily="18" charset="0"/>
              </a:rPr>
              <a:t>C. cá thể mang một số cặp gen đồng hợp trội, một số cặp gen đồng hợp lặn.</a:t>
            </a:r>
          </a:p>
          <a:p>
            <a:r>
              <a:rPr lang="vi-VN" sz="2200" dirty="0">
                <a:latin typeface="Times New Roman" pitchFamily="18" charset="0"/>
                <a:cs typeface="Times New Roman" pitchFamily="18" charset="0"/>
              </a:rPr>
              <a:t>D. cá thể mang các gen giống nhau quy định một hay một số tính trạng nào đó.</a:t>
            </a:r>
          </a:p>
        </p:txBody>
      </p:sp>
      <p:sp>
        <p:nvSpPr>
          <p:cNvPr id="6" name="Rectangle 5"/>
          <p:cNvSpPr/>
          <p:nvPr/>
        </p:nvSpPr>
        <p:spPr>
          <a:xfrm>
            <a:off x="152400" y="4343400"/>
            <a:ext cx="8763000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2200" b="1" dirty="0">
                <a:latin typeface="Times New Roman" pitchFamily="18" charset="0"/>
                <a:cs typeface="Times New Roman" pitchFamily="18" charset="0"/>
              </a:rPr>
              <a:t>Câu 3 : Thể dị hợp là</a:t>
            </a:r>
          </a:p>
          <a:p>
            <a:pPr algn="just"/>
            <a:r>
              <a:rPr lang="vi-VN" sz="2200" dirty="0">
                <a:latin typeface="Times New Roman" pitchFamily="18" charset="0"/>
                <a:cs typeface="Times New Roman" pitchFamily="18" charset="0"/>
              </a:rPr>
              <a:t>A. cá thể chưa chứa chủ yếu các cặp gen dị hợp.</a:t>
            </a:r>
          </a:p>
          <a:p>
            <a:pPr algn="just"/>
            <a:r>
              <a:rPr lang="vi-VN" sz="2200" dirty="0">
                <a:latin typeface="Times New Roman" pitchFamily="18" charset="0"/>
                <a:cs typeface="Times New Roman" pitchFamily="18" charset="0"/>
              </a:rPr>
              <a:t>B. cá thể mang các gen khác nhau quy định một hay một số tính trạng nào đó.</a:t>
            </a:r>
          </a:p>
          <a:p>
            <a:pPr algn="just"/>
            <a:r>
              <a:rPr lang="vi-VN" sz="2200" dirty="0">
                <a:latin typeface="Times New Roman" pitchFamily="18" charset="0"/>
                <a:cs typeface="Times New Roman" pitchFamily="18" charset="0"/>
              </a:rPr>
              <a:t>C. cá thể không thuần chủng.</a:t>
            </a:r>
          </a:p>
          <a:p>
            <a:pPr algn="just"/>
            <a:r>
              <a:rPr lang="vi-VN" sz="2200" dirty="0">
                <a:latin typeface="Times New Roman" pitchFamily="18" charset="0"/>
                <a:cs typeface="Times New Roman" pitchFamily="18" charset="0"/>
              </a:rPr>
              <a:t>D. cá thể mang tất cả các cặp gen dị hợp.</a:t>
            </a:r>
          </a:p>
        </p:txBody>
      </p:sp>
      <p:sp>
        <p:nvSpPr>
          <p:cNvPr id="7" name="Oval 6"/>
          <p:cNvSpPr/>
          <p:nvPr/>
        </p:nvSpPr>
        <p:spPr>
          <a:xfrm>
            <a:off x="228600" y="990600"/>
            <a:ext cx="381000" cy="304800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228600" y="3733800"/>
            <a:ext cx="381000" cy="304800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228600" y="5105400"/>
            <a:ext cx="381000" cy="304800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6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6" grpId="0" animBg="1"/>
      <p:bldP spid="4" grpId="0"/>
      <p:bldP spid="5" grpId="0"/>
      <p:bldP spid="6" grpId="0"/>
      <p:bldP spid="7" grpId="0" animBg="1"/>
      <p:bldP spid="8" grpId="0" animBg="1"/>
      <p:bldP spid="9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381000" y="914401"/>
            <a:ext cx="8458200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2400" b="1" dirty="0">
                <a:latin typeface="Times New Roman" pitchFamily="18" charset="0"/>
                <a:cs typeface="Times New Roman" pitchFamily="18" charset="0"/>
              </a:rPr>
              <a:t>Câu 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vi-VN" sz="2400" b="1" dirty="0">
                <a:latin typeface="Times New Roman" pitchFamily="18" charset="0"/>
                <a:cs typeface="Times New Roman" pitchFamily="18" charset="0"/>
              </a:rPr>
              <a:t>: Điền vào chỗ trống: “Khi lai hai bố mẹ khác nhau về … cặp tính trạng thuần chủng tương phản … với nhau cho F2 có tỉ lệ mỗi kiểu hình bằng … các tỉ lệ của các tính trạng hợp thành nó”.</a:t>
            </a:r>
          </a:p>
          <a:p>
            <a:r>
              <a:rPr lang="vi-VN" sz="2400" b="1" dirty="0">
                <a:latin typeface="Times New Roman" pitchFamily="18" charset="0"/>
                <a:cs typeface="Times New Roman" pitchFamily="18" charset="0"/>
              </a:rPr>
              <a:t>A. một; di truyền độc lập; tích.</a:t>
            </a:r>
          </a:p>
          <a:p>
            <a:r>
              <a:rPr lang="vi-VN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B. hai; di truyền độc lập; tích.</a:t>
            </a:r>
          </a:p>
          <a:p>
            <a:r>
              <a:rPr lang="vi-VN" sz="2400" b="1" dirty="0">
                <a:latin typeface="Times New Roman" pitchFamily="18" charset="0"/>
                <a:cs typeface="Times New Roman" pitchFamily="18" charset="0"/>
              </a:rPr>
              <a:t>C. hai; di truyền; tích.</a:t>
            </a:r>
          </a:p>
          <a:p>
            <a:r>
              <a:rPr lang="vi-VN" sz="2400" b="1" dirty="0">
                <a:latin typeface="Times New Roman" pitchFamily="18" charset="0"/>
                <a:cs typeface="Times New Roman" pitchFamily="18" charset="0"/>
              </a:rPr>
              <a:t>D. hai; di truyền độc lập; tổng.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09600" y="0"/>
            <a:ext cx="7696200" cy="461665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LUYỆN TẬP VÀ VẬN DỤNG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09600" y="0"/>
            <a:ext cx="7696200" cy="461665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LUYỆN TẬP VÀ VẬN DỤNG</a:t>
            </a:r>
          </a:p>
        </p:txBody>
      </p:sp>
      <p:sp>
        <p:nvSpPr>
          <p:cNvPr id="5" name="Rectangle 4"/>
          <p:cNvSpPr/>
          <p:nvPr/>
        </p:nvSpPr>
        <p:spPr>
          <a:xfrm>
            <a:off x="457200" y="1143000"/>
            <a:ext cx="8382000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2400" b="1" dirty="0">
                <a:latin typeface="Times New Roman" pitchFamily="18" charset="0"/>
                <a:cs typeface="Times New Roman" pitchFamily="18" charset="0"/>
              </a:rPr>
              <a:t>Câu 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vi-VN" sz="2400" b="1" dirty="0">
                <a:latin typeface="Times New Roman" pitchFamily="18" charset="0"/>
                <a:cs typeface="Times New Roman" pitchFamily="18" charset="0"/>
              </a:rPr>
              <a:t>: Biến dị tổ hợp là</a:t>
            </a:r>
          </a:p>
          <a:p>
            <a:pPr algn="just"/>
            <a:r>
              <a:rPr lang="vi-VN" sz="2400" b="1" dirty="0">
                <a:latin typeface="Times New Roman" pitchFamily="18" charset="0"/>
                <a:cs typeface="Times New Roman" pitchFamily="18" charset="0"/>
              </a:rPr>
              <a:t>A.kiểu hình khác bố mẹ do sự phân li độc lập của các cặp tính trạng. </a:t>
            </a:r>
          </a:p>
          <a:p>
            <a:pPr algn="just"/>
            <a:r>
              <a:rPr lang="vi-VN" sz="2400" b="1" dirty="0">
                <a:latin typeface="Times New Roman" pitchFamily="18" charset="0"/>
                <a:cs typeface="Times New Roman" pitchFamily="18" charset="0"/>
              </a:rPr>
              <a:t>B. loại biến dị phổ biến ở những loài sinh vật có hình thức giao phối.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vi-VN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C. kiểu hình khác bố mẹ do sự sự phân li độc lập của các cặp tính trạng dẫn đến sự tổ hợp lai các tính trạng của bố mẹ.</a:t>
            </a:r>
            <a:r>
              <a:rPr lang="en-US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endParaRPr lang="vi-VN" sz="24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vi-VN" sz="2400" b="1" dirty="0">
                <a:latin typeface="Times New Roman" pitchFamily="18" charset="0"/>
                <a:cs typeface="Times New Roman" pitchFamily="18" charset="0"/>
              </a:rPr>
              <a:t>D. Cả 3 đáp án trên.</a:t>
            </a:r>
          </a:p>
          <a:p>
            <a:endParaRPr lang="vi-VN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33400" y="0"/>
            <a:ext cx="8077200" cy="461665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HƯỚNG DẪN HỌC BÀI Ở NHÀ</a:t>
            </a:r>
          </a:p>
        </p:txBody>
      </p:sp>
      <p:sp>
        <p:nvSpPr>
          <p:cNvPr id="58369" name="Rectangle 1"/>
          <p:cNvSpPr>
            <a:spLocks noChangeArrowheads="1"/>
          </p:cNvSpPr>
          <p:nvPr/>
        </p:nvSpPr>
        <p:spPr bwMode="auto">
          <a:xfrm>
            <a:off x="228600" y="1143000"/>
            <a:ext cx="8153400" cy="1384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1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 </a:t>
            </a:r>
            <a:r>
              <a:rPr kumimoji="0" lang="en-US" sz="2800" b="1" i="0" u="none" strike="noStrike" cap="none" normalizeH="0" baseline="0" dirty="0" err="1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Đọc</a:t>
            </a:r>
            <a:r>
              <a:rPr kumimoji="0" lang="en-US" sz="2800" b="1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1" i="0" u="none" strike="noStrike" cap="none" normalizeH="0" baseline="0" dirty="0" err="1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phần</a:t>
            </a:r>
            <a:r>
              <a:rPr kumimoji="0" lang="en-US" sz="2800" b="1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1" i="0" u="none" strike="noStrike" cap="none" normalizeH="0" baseline="0" dirty="0" err="1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ghi</a:t>
            </a:r>
            <a:r>
              <a:rPr kumimoji="0" lang="en-US" sz="2800" b="1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1" i="0" u="none" strike="noStrike" cap="none" normalizeH="0" baseline="0" dirty="0" err="1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nhớ</a:t>
            </a:r>
            <a:r>
              <a:rPr kumimoji="0" lang="en-US" sz="2800" b="1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SGK.</a:t>
            </a:r>
            <a:endParaRPr kumimoji="0" lang="en-US" sz="2800" b="1" i="0" u="none" strike="noStrike" cap="none" normalizeH="0" baseline="0" dirty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1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 </a:t>
            </a:r>
            <a:r>
              <a:rPr kumimoji="0" lang="en-US" sz="2800" b="1" i="0" u="none" strike="noStrike" cap="none" normalizeH="0" baseline="0" dirty="0" err="1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Trả</a:t>
            </a:r>
            <a:r>
              <a:rPr kumimoji="0" lang="en-US" sz="2800" b="1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1" i="0" u="none" strike="noStrike" cap="none" normalizeH="0" baseline="0" dirty="0" err="1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lời</a:t>
            </a:r>
            <a:r>
              <a:rPr kumimoji="0" lang="en-US" sz="2800" b="1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1" i="0" u="none" strike="noStrike" cap="none" normalizeH="0" baseline="0" dirty="0" err="1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các</a:t>
            </a:r>
            <a:r>
              <a:rPr kumimoji="0" lang="en-US" sz="2800" b="1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1" i="0" u="none" strike="noStrike" cap="none" normalizeH="0" baseline="0" dirty="0" err="1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câu</a:t>
            </a:r>
            <a:r>
              <a:rPr kumimoji="0" lang="en-US" sz="2800" b="1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1" i="0" u="none" strike="noStrike" cap="none" normalizeH="0" baseline="0" dirty="0" err="1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hởi</a:t>
            </a:r>
            <a:r>
              <a:rPr kumimoji="0" lang="en-US" sz="2800" b="1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1" i="0" u="none" strike="noStrike" cap="none" normalizeH="0" baseline="0" dirty="0" err="1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và</a:t>
            </a:r>
            <a:r>
              <a:rPr kumimoji="0" lang="en-US" sz="2800" b="1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1" i="0" u="none" strike="noStrike" cap="none" normalizeH="0" baseline="0" dirty="0" err="1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bài</a:t>
            </a:r>
            <a:r>
              <a:rPr kumimoji="0" lang="en-US" sz="2800" b="1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1" i="0" u="none" strike="noStrike" cap="none" normalizeH="0" baseline="0" dirty="0" err="1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tập</a:t>
            </a:r>
            <a:r>
              <a:rPr kumimoji="0" lang="en-US" sz="2800" b="1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SGK.</a:t>
            </a:r>
            <a:endParaRPr kumimoji="0" lang="en-US" sz="2800" b="1" i="0" u="none" strike="noStrike" cap="none" normalizeH="0" baseline="0" dirty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1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 </a:t>
            </a:r>
            <a:r>
              <a:rPr kumimoji="0" lang="en-US" sz="2800" b="1" i="0" u="none" strike="noStrike" cap="none" normalizeH="0" baseline="0" dirty="0" err="1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Chuẩn</a:t>
            </a:r>
            <a:r>
              <a:rPr kumimoji="0" lang="en-US" sz="2800" b="1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1" i="0" u="none" strike="noStrike" cap="none" normalizeH="0" baseline="0" dirty="0" err="1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bị</a:t>
            </a:r>
            <a:r>
              <a:rPr kumimoji="0" lang="en-US" sz="2800" b="1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1" i="0" u="none" strike="noStrike" cap="none" normalizeH="0" baseline="0" dirty="0" err="1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bài</a:t>
            </a:r>
            <a:r>
              <a:rPr kumimoji="0" lang="en-US" sz="2800" b="1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1" i="0" u="none" strike="noStrike" cap="none" normalizeH="0" baseline="0" dirty="0" err="1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mới</a:t>
            </a:r>
            <a:r>
              <a:rPr kumimoji="0" lang="en-US" sz="2800" b="1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: Lai </a:t>
            </a:r>
            <a:r>
              <a:rPr kumimoji="0" lang="en-US" sz="2800" b="1" i="0" u="none" strike="noStrike" cap="none" normalizeH="0" baseline="0" dirty="0" err="1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hai</a:t>
            </a:r>
            <a:r>
              <a:rPr kumimoji="0" lang="en-US" sz="2800" b="1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1" i="0" u="none" strike="noStrike" cap="none" normalizeH="0" baseline="0" dirty="0" err="1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cặp</a:t>
            </a:r>
            <a:r>
              <a:rPr kumimoji="0" lang="en-US" sz="2800" b="1" i="0" u="none" strike="noStrike" cap="none" normalizeH="0" dirty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1" i="0" u="none" strike="noStrike" cap="none" normalizeH="0" dirty="0" err="1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tính</a:t>
            </a:r>
            <a:r>
              <a:rPr kumimoji="0" lang="en-US" sz="2800" b="1" i="0" u="none" strike="noStrike" cap="none" normalizeH="0" dirty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1" i="0" u="none" strike="noStrike" cap="none" normalizeH="0" dirty="0" err="1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trạng</a:t>
            </a:r>
            <a:r>
              <a:rPr kumimoji="0" lang="en-US" sz="2800" b="1" i="0" u="none" strike="noStrike" cap="none" normalizeH="0" dirty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( </a:t>
            </a:r>
            <a:r>
              <a:rPr kumimoji="0" lang="en-US" sz="2800" b="1" i="0" u="none" strike="noStrike" cap="none" normalizeH="0" dirty="0" err="1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tiếp</a:t>
            </a:r>
            <a:r>
              <a:rPr kumimoji="0" lang="en-US" sz="2800" b="1" i="0" u="none" strike="noStrike" cap="none" normalizeH="0" dirty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)</a:t>
            </a:r>
            <a:endParaRPr kumimoji="0" lang="en-US" sz="2800" b="1" i="0" u="none" strike="noStrike" cap="none" normalizeH="0" baseline="0" dirty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Box 2"/>
          <p:cNvSpPr txBox="1">
            <a:spLocks noChangeArrowheads="1"/>
          </p:cNvSpPr>
          <p:nvPr/>
        </p:nvSpPr>
        <p:spPr bwMode="auto">
          <a:xfrm>
            <a:off x="457200" y="228600"/>
            <a:ext cx="8458200" cy="430887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en-US" altLang="en-US" sz="22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KIỂM TRA BÀI CŨ</a:t>
            </a:r>
          </a:p>
        </p:txBody>
      </p:sp>
      <p:sp>
        <p:nvSpPr>
          <p:cNvPr id="7" name="Rectangle 6"/>
          <p:cNvSpPr/>
          <p:nvPr/>
        </p:nvSpPr>
        <p:spPr>
          <a:xfrm>
            <a:off x="228600" y="914400"/>
            <a:ext cx="8534400" cy="17851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2200" b="1" dirty="0">
                <a:latin typeface="Times New Roman" pitchFamily="18" charset="0"/>
                <a:cs typeface="Times New Roman" pitchFamily="18" charset="0"/>
              </a:rPr>
              <a:t>Câu 4 : Mục đích của phép lai phân tích nhằm xác định</a:t>
            </a:r>
          </a:p>
          <a:p>
            <a:r>
              <a:rPr lang="vi-VN" sz="2200" dirty="0">
                <a:latin typeface="Times New Roman" pitchFamily="18" charset="0"/>
                <a:cs typeface="Times New Roman" pitchFamily="18" charset="0"/>
              </a:rPr>
              <a:t>A. kiểu gen, kiểu hình của cá thể mang tính trạng trội.</a:t>
            </a:r>
          </a:p>
          <a:p>
            <a:r>
              <a:rPr lang="vi-VN" sz="2200" dirty="0">
                <a:latin typeface="Times New Roman" pitchFamily="18" charset="0"/>
                <a:cs typeface="Times New Roman" pitchFamily="18" charset="0"/>
              </a:rPr>
              <a:t>B. kiểu hình của cá thể mang tính trạng trội.</a:t>
            </a:r>
          </a:p>
          <a:p>
            <a:r>
              <a:rPr lang="vi-VN" sz="2200" dirty="0">
                <a:latin typeface="Times New Roman" pitchFamily="18" charset="0"/>
                <a:cs typeface="Times New Roman" pitchFamily="18" charset="0"/>
              </a:rPr>
              <a:t>C. kiểu gen của tất cả các tính trạng.</a:t>
            </a:r>
          </a:p>
          <a:p>
            <a:r>
              <a:rPr lang="vi-VN" sz="2200" dirty="0">
                <a:latin typeface="Times New Roman" pitchFamily="18" charset="0"/>
                <a:cs typeface="Times New Roman" pitchFamily="18" charset="0"/>
              </a:rPr>
              <a:t>D. kiểu gen của cá thể mang tính trạng trội.</a:t>
            </a:r>
          </a:p>
        </p:txBody>
      </p:sp>
      <p:sp>
        <p:nvSpPr>
          <p:cNvPr id="8" name="Rectangle 7"/>
          <p:cNvSpPr/>
          <p:nvPr/>
        </p:nvSpPr>
        <p:spPr>
          <a:xfrm>
            <a:off x="228600" y="2743200"/>
            <a:ext cx="8458200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2200" b="1" dirty="0">
                <a:latin typeface="Times New Roman" pitchFamily="18" charset="0"/>
                <a:cs typeface="Times New Roman" pitchFamily="18" charset="0"/>
              </a:rPr>
              <a:t>Câu 5 : Muốn phát hiện một cặp alen nào đó ở trạng thái đồng hợp hay dị hợp người ta sử dụng phương pháp nào sau đây?</a:t>
            </a:r>
          </a:p>
          <a:p>
            <a:r>
              <a:rPr lang="vi-VN" sz="2200" dirty="0">
                <a:latin typeface="Times New Roman" pitchFamily="18" charset="0"/>
                <a:cs typeface="Times New Roman" pitchFamily="18" charset="0"/>
              </a:rPr>
              <a:t>A. Lai tương đương.</a:t>
            </a:r>
          </a:p>
          <a:p>
            <a:r>
              <a:rPr lang="vi-VN" sz="2200" dirty="0">
                <a:latin typeface="Times New Roman" pitchFamily="18" charset="0"/>
                <a:cs typeface="Times New Roman" pitchFamily="18" charset="0"/>
              </a:rPr>
              <a:t>B. Lai với bố mẹ.</a:t>
            </a:r>
          </a:p>
          <a:p>
            <a:r>
              <a:rPr lang="vi-VN" sz="2200" dirty="0">
                <a:latin typeface="Times New Roman" pitchFamily="18" charset="0"/>
                <a:cs typeface="Times New Roman" pitchFamily="18" charset="0"/>
              </a:rPr>
              <a:t>C. Lai phân tích.</a:t>
            </a:r>
          </a:p>
          <a:p>
            <a:r>
              <a:rPr lang="vi-VN" sz="2200" dirty="0">
                <a:latin typeface="Times New Roman" pitchFamily="18" charset="0"/>
                <a:cs typeface="Times New Roman" pitchFamily="18" charset="0"/>
              </a:rPr>
              <a:t>D. Quan sát dưới kính hiển vi.</a:t>
            </a:r>
          </a:p>
        </p:txBody>
      </p:sp>
      <p:sp>
        <p:nvSpPr>
          <p:cNvPr id="9" name="Rectangle 8"/>
          <p:cNvSpPr/>
          <p:nvPr/>
        </p:nvSpPr>
        <p:spPr>
          <a:xfrm>
            <a:off x="228600" y="4876800"/>
            <a:ext cx="8382000" cy="17851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2200" b="1" dirty="0">
                <a:latin typeface="Times New Roman" pitchFamily="18" charset="0"/>
                <a:cs typeface="Times New Roman" pitchFamily="18" charset="0"/>
              </a:rPr>
              <a:t>Câu </a:t>
            </a:r>
            <a:r>
              <a:rPr lang="en-US" sz="2200" b="1" dirty="0">
                <a:latin typeface="Times New Roman" pitchFamily="18" charset="0"/>
                <a:cs typeface="Times New Roman" pitchFamily="18" charset="0"/>
              </a:rPr>
              <a:t>6</a:t>
            </a:r>
            <a:r>
              <a:rPr lang="vi-VN" sz="2200" b="1" dirty="0">
                <a:latin typeface="Times New Roman" pitchFamily="18" charset="0"/>
                <a:cs typeface="Times New Roman" pitchFamily="18" charset="0"/>
              </a:rPr>
              <a:t> : Phép lai nào sau dây được gọi là phép lai phân tích?</a:t>
            </a:r>
          </a:p>
          <a:p>
            <a:r>
              <a:rPr lang="vi-VN" sz="2200" dirty="0">
                <a:latin typeface="Times New Roman" pitchFamily="18" charset="0"/>
                <a:cs typeface="Times New Roman" pitchFamily="18" charset="0"/>
              </a:rPr>
              <a:t>A. Aa x Aa.</a:t>
            </a:r>
          </a:p>
          <a:p>
            <a:r>
              <a:rPr lang="vi-VN" sz="2200" dirty="0">
                <a:latin typeface="Times New Roman" pitchFamily="18" charset="0"/>
                <a:cs typeface="Times New Roman" pitchFamily="18" charset="0"/>
              </a:rPr>
              <a:t>B. Aa x AA.</a:t>
            </a:r>
          </a:p>
          <a:p>
            <a:r>
              <a:rPr lang="vi-VN" sz="2200" dirty="0">
                <a:latin typeface="Times New Roman" pitchFamily="18" charset="0"/>
                <a:cs typeface="Times New Roman" pitchFamily="18" charset="0"/>
              </a:rPr>
              <a:t>C. Aa x aa.</a:t>
            </a:r>
          </a:p>
          <a:p>
            <a:r>
              <a:rPr lang="vi-VN" sz="2200" dirty="0">
                <a:latin typeface="Times New Roman" pitchFamily="18" charset="0"/>
                <a:cs typeface="Times New Roman" pitchFamily="18" charset="0"/>
              </a:rPr>
              <a:t>D. AA x Aa.</a:t>
            </a:r>
          </a:p>
        </p:txBody>
      </p:sp>
      <p:sp>
        <p:nvSpPr>
          <p:cNvPr id="6" name="Oval 5"/>
          <p:cNvSpPr/>
          <p:nvPr/>
        </p:nvSpPr>
        <p:spPr>
          <a:xfrm>
            <a:off x="228600" y="2362200"/>
            <a:ext cx="381000" cy="304800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228600" y="4191000"/>
            <a:ext cx="381000" cy="304800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228600" y="5943600"/>
            <a:ext cx="381000" cy="304800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0" grpId="0" animBg="1"/>
      <p:bldP spid="11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Box 2"/>
          <p:cNvSpPr txBox="1">
            <a:spLocks noChangeArrowheads="1"/>
          </p:cNvSpPr>
          <p:nvPr/>
        </p:nvSpPr>
        <p:spPr bwMode="auto">
          <a:xfrm>
            <a:off x="304800" y="228600"/>
            <a:ext cx="8458200" cy="461665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en-US" altLang="en-US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KIỂM TRA BÀI CŨ</a:t>
            </a:r>
          </a:p>
        </p:txBody>
      </p:sp>
      <p:sp>
        <p:nvSpPr>
          <p:cNvPr id="7" name="Rectangle 6"/>
          <p:cNvSpPr/>
          <p:nvPr/>
        </p:nvSpPr>
        <p:spPr>
          <a:xfrm>
            <a:off x="381000" y="762000"/>
            <a:ext cx="838200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2400" b="1" dirty="0">
                <a:latin typeface="Times New Roman" pitchFamily="18" charset="0"/>
                <a:cs typeface="Times New Roman" pitchFamily="18" charset="0"/>
              </a:rPr>
              <a:t>Câu 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7</a:t>
            </a:r>
            <a:r>
              <a:rPr lang="vi-VN" sz="2400" b="1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vi-VN" sz="2400" dirty="0">
                <a:latin typeface="Times New Roman" pitchFamily="18" charset="0"/>
                <a:cs typeface="Times New Roman" pitchFamily="18" charset="0"/>
              </a:rPr>
              <a:t>: Xét tính trạng màu sắc hoa:</a:t>
            </a:r>
          </a:p>
          <a:p>
            <a:pPr algn="just"/>
            <a:r>
              <a:rPr lang="vi-VN" sz="2400" dirty="0">
                <a:latin typeface="Times New Roman" pitchFamily="18" charset="0"/>
                <a:cs typeface="Times New Roman" pitchFamily="18" charset="0"/>
              </a:rPr>
              <a:t>A: hoa đỏ     a: hoa trắng</a:t>
            </a:r>
          </a:p>
          <a:p>
            <a:pPr algn="just"/>
            <a:r>
              <a:rPr lang="vi-VN" sz="2400" dirty="0">
                <a:latin typeface="Times New Roman" pitchFamily="18" charset="0"/>
                <a:cs typeface="Times New Roman" pitchFamily="18" charset="0"/>
              </a:rPr>
              <a:t>Cho cây hoa đỏ ở thế hệ P tự thụ phấn, F1 xuất hiện cả hoa đỏ và hoa trắng.</a:t>
            </a:r>
          </a:p>
          <a:p>
            <a:pPr algn="just"/>
            <a:r>
              <a:rPr lang="vi-VN" sz="2400" dirty="0">
                <a:latin typeface="Times New Roman" pitchFamily="18" charset="0"/>
                <a:cs typeface="Times New Roman" pitchFamily="18" charset="0"/>
              </a:rPr>
              <a:t>Tỉ lệ kiểu gen ở F1 là:</a:t>
            </a:r>
          </a:p>
          <a:p>
            <a:pPr algn="just"/>
            <a:r>
              <a:rPr lang="vi-VN" sz="2400" dirty="0">
                <a:latin typeface="Times New Roman" pitchFamily="18" charset="0"/>
                <a:cs typeface="Times New Roman" pitchFamily="18" charset="0"/>
              </a:rPr>
              <a:t>A. 1 AA : 1 Aa.</a:t>
            </a:r>
          </a:p>
          <a:p>
            <a:pPr algn="just"/>
            <a:r>
              <a:rPr lang="vi-VN" sz="2400" dirty="0">
                <a:latin typeface="Times New Roman" pitchFamily="18" charset="0"/>
                <a:cs typeface="Times New Roman" pitchFamily="18" charset="0"/>
              </a:rPr>
              <a:t>B. 1 Aa : 1 aa.</a:t>
            </a:r>
          </a:p>
          <a:p>
            <a:pPr algn="just"/>
            <a:r>
              <a:rPr lang="vi-VN" sz="2400" dirty="0">
                <a:latin typeface="Times New Roman" pitchFamily="18" charset="0"/>
                <a:cs typeface="Times New Roman" pitchFamily="18" charset="0"/>
              </a:rPr>
              <a:t>C. 100% AA.</a:t>
            </a:r>
          </a:p>
          <a:p>
            <a:pPr algn="just"/>
            <a:r>
              <a:rPr lang="vi-VN" sz="2400" dirty="0">
                <a:latin typeface="Times New Roman" pitchFamily="18" charset="0"/>
                <a:cs typeface="Times New Roman" pitchFamily="18" charset="0"/>
              </a:rPr>
              <a:t>D. 1 AA : 2 Aa : 1 aa.</a:t>
            </a:r>
          </a:p>
        </p:txBody>
      </p:sp>
      <p:sp>
        <p:nvSpPr>
          <p:cNvPr id="8" name="Rectangle 7"/>
          <p:cNvSpPr/>
          <p:nvPr/>
        </p:nvSpPr>
        <p:spPr>
          <a:xfrm>
            <a:off x="304800" y="4267200"/>
            <a:ext cx="838200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2400" b="1" dirty="0">
                <a:latin typeface="Times New Roman" pitchFamily="18" charset="0"/>
                <a:cs typeface="Times New Roman" pitchFamily="18" charset="0"/>
              </a:rPr>
              <a:t>Câu 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8</a:t>
            </a:r>
            <a:r>
              <a:rPr lang="vi-VN" sz="2400" b="1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vi-VN" sz="2400" dirty="0">
                <a:latin typeface="Times New Roman" pitchFamily="18" charset="0"/>
                <a:cs typeface="Times New Roman" pitchFamily="18" charset="0"/>
              </a:rPr>
              <a:t>: Muốn F1 xuất hiện đồng loạt 1 tính trạng, kiểu gen của P là:</a:t>
            </a:r>
          </a:p>
          <a:p>
            <a:pPr algn="just"/>
            <a:r>
              <a:rPr lang="vi-VN" sz="2400" dirty="0">
                <a:latin typeface="Times New Roman" pitchFamily="18" charset="0"/>
                <a:cs typeface="Times New Roman" pitchFamily="18" charset="0"/>
              </a:rPr>
              <a:t>A. AA x AA hoặc 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vi-VN" sz="2400" dirty="0">
                <a:latin typeface="Times New Roman" pitchFamily="18" charset="0"/>
                <a:cs typeface="Times New Roman" pitchFamily="18" charset="0"/>
              </a:rPr>
              <a:t> x Aa hoặc aa x aa.</a:t>
            </a:r>
          </a:p>
          <a:p>
            <a:pPr algn="just"/>
            <a:r>
              <a:rPr lang="vi-VN" sz="2400" dirty="0">
                <a:latin typeface="Times New Roman" pitchFamily="18" charset="0"/>
                <a:cs typeface="Times New Roman" pitchFamily="18" charset="0"/>
              </a:rPr>
              <a:t>B. AA x AA hoặc AA x Aa hoặc aa x aa hoặc 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vi-VN" sz="2400" dirty="0">
                <a:latin typeface="Times New Roman" pitchFamily="18" charset="0"/>
                <a:cs typeface="Times New Roman" pitchFamily="18" charset="0"/>
              </a:rPr>
              <a:t> x aa.</a:t>
            </a:r>
          </a:p>
          <a:p>
            <a:pPr algn="just"/>
            <a:r>
              <a:rPr lang="vi-VN" sz="2400" dirty="0">
                <a:latin typeface="Times New Roman" pitchFamily="18" charset="0"/>
                <a:cs typeface="Times New Roman" pitchFamily="18" charset="0"/>
              </a:rPr>
              <a:t>C. AA x AA hoặc AA x aa hoặc aa x aa.</a:t>
            </a:r>
          </a:p>
          <a:p>
            <a:pPr algn="just"/>
            <a:r>
              <a:rPr lang="vi-VN" sz="2400" dirty="0">
                <a:latin typeface="Times New Roman" pitchFamily="18" charset="0"/>
                <a:cs typeface="Times New Roman" pitchFamily="18" charset="0"/>
              </a:rPr>
              <a:t>D. AA x aa hoặc 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vi-VN" sz="2400" dirty="0">
                <a:latin typeface="Times New Roman" pitchFamily="18" charset="0"/>
                <a:cs typeface="Times New Roman" pitchFamily="18" charset="0"/>
              </a:rPr>
              <a:t> x Aa hoặc aa x aa.</a:t>
            </a:r>
          </a:p>
        </p:txBody>
      </p:sp>
      <p:sp>
        <p:nvSpPr>
          <p:cNvPr id="5" name="Oval 4"/>
          <p:cNvSpPr/>
          <p:nvPr/>
        </p:nvSpPr>
        <p:spPr>
          <a:xfrm>
            <a:off x="228600" y="990600"/>
            <a:ext cx="381000" cy="304800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304800" y="5867400"/>
            <a:ext cx="381000" cy="304800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9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ChangeArrowheads="1"/>
          </p:cNvSpPr>
          <p:nvPr/>
        </p:nvSpPr>
        <p:spPr bwMode="auto">
          <a:xfrm>
            <a:off x="0" y="0"/>
            <a:ext cx="9144000" cy="461665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LAI MỘT CẶP TÍNH TRẠNG</a:t>
            </a:r>
            <a:endParaRPr kumimoji="0" lang="en-US" sz="2400" b="0" i="0" u="none" strike="noStrike" cap="none" normalizeH="0" baseline="0" dirty="0">
              <a:ln>
                <a:noFill/>
              </a:ln>
              <a:solidFill>
                <a:srgbClr val="C00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3" name="Group 123"/>
          <p:cNvGrpSpPr>
            <a:grpSpLocks/>
          </p:cNvGrpSpPr>
          <p:nvPr/>
        </p:nvGrpSpPr>
        <p:grpSpPr bwMode="auto">
          <a:xfrm>
            <a:off x="5029329" y="533401"/>
            <a:ext cx="4114671" cy="5486400"/>
            <a:chOff x="17" y="346"/>
            <a:chExt cx="2740" cy="3851"/>
          </a:xfrm>
        </p:grpSpPr>
        <p:pic>
          <p:nvPicPr>
            <p:cNvPr id="7" name="Picture 120" descr="So do giai thich ket qua thi nghiem lai mot cap tinh trang cua Menden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17" y="346"/>
              <a:ext cx="2740" cy="3851"/>
            </a:xfrm>
            <a:prstGeom prst="rect">
              <a:avLst/>
            </a:prstGeom>
            <a:noFill/>
          </p:spPr>
        </p:pic>
        <p:sp>
          <p:nvSpPr>
            <p:cNvPr id="8" name="Text Box 121"/>
            <p:cNvSpPr txBox="1">
              <a:spLocks noChangeArrowheads="1"/>
            </p:cNvSpPr>
            <p:nvPr/>
          </p:nvSpPr>
          <p:spPr bwMode="auto">
            <a:xfrm>
              <a:off x="113" y="867"/>
              <a:ext cx="249" cy="2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n-US" sz="2000" b="1">
                  <a:solidFill>
                    <a:schemeClr val="bg2"/>
                  </a:solidFill>
                  <a:latin typeface="VNI-Times" pitchFamily="2" charset="0"/>
                </a:rPr>
                <a:t>p</a:t>
              </a:r>
            </a:p>
          </p:txBody>
        </p:sp>
      </p:grpSp>
      <p:sp>
        <p:nvSpPr>
          <p:cNvPr id="11" name="TextBox 10"/>
          <p:cNvSpPr txBox="1"/>
          <p:nvPr/>
        </p:nvSpPr>
        <p:spPr>
          <a:xfrm>
            <a:off x="457200" y="1752600"/>
            <a:ext cx="41910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P 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Hoa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đỏ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        x 	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Hoa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trắng</a:t>
            </a:r>
            <a:endParaRPr lang="en-US" sz="2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57200" y="2286000"/>
            <a:ext cx="41910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      AA			       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aa</a:t>
            </a:r>
            <a:endParaRPr lang="en-US" sz="2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81000" y="2819400"/>
            <a:ext cx="44196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G:       A	                      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a</a:t>
            </a:r>
            <a:endParaRPr lang="en-US" sz="2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57200" y="3505200"/>
            <a:ext cx="43434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F1:		 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Aa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cxnSp>
        <p:nvCxnSpPr>
          <p:cNvPr id="16" name="Straight Arrow Connector 15"/>
          <p:cNvCxnSpPr>
            <a:endCxn id="14" idx="0"/>
          </p:cNvCxnSpPr>
          <p:nvPr/>
        </p:nvCxnSpPr>
        <p:spPr>
          <a:xfrm>
            <a:off x="1524000" y="3200400"/>
            <a:ext cx="1104900" cy="304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 rot="10800000" flipV="1">
            <a:off x="2743200" y="3200400"/>
            <a:ext cx="1066800" cy="304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381000" y="3962400"/>
            <a:ext cx="45720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F1xF1:   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Aa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(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đỏ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)    x     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Aa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(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đỏ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)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381000" y="4495800"/>
            <a:ext cx="45720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GF1:     ( 1A : 1a)            (1A : 1a)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381000" y="5257800"/>
            <a:ext cx="4572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F2:      1AA       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1Aa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               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1Aa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         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1aa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cxnSp>
        <p:nvCxnSpPr>
          <p:cNvPr id="25" name="Straight Arrow Connector 24"/>
          <p:cNvCxnSpPr/>
          <p:nvPr/>
        </p:nvCxnSpPr>
        <p:spPr>
          <a:xfrm rot="5400000">
            <a:off x="1257300" y="4762500"/>
            <a:ext cx="609600" cy="5334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/>
          <p:nvPr/>
        </p:nvCxnSpPr>
        <p:spPr>
          <a:xfrm rot="10800000" flipV="1">
            <a:off x="1371600" y="4724400"/>
            <a:ext cx="2133600" cy="5334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/>
          <p:nvPr/>
        </p:nvCxnSpPr>
        <p:spPr>
          <a:xfrm rot="16200000" flipH="1">
            <a:off x="1638300" y="4914900"/>
            <a:ext cx="457200" cy="228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/>
          <p:nvPr/>
        </p:nvCxnSpPr>
        <p:spPr>
          <a:xfrm rot="10800000" flipV="1">
            <a:off x="1981200" y="4876800"/>
            <a:ext cx="2057400" cy="381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/>
          <p:cNvCxnSpPr/>
          <p:nvPr/>
        </p:nvCxnSpPr>
        <p:spPr>
          <a:xfrm>
            <a:off x="2209800" y="4876800"/>
            <a:ext cx="990600" cy="4572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/>
          <p:nvPr/>
        </p:nvCxnSpPr>
        <p:spPr>
          <a:xfrm rot="5400000">
            <a:off x="3124200" y="4953000"/>
            <a:ext cx="457200" cy="304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/>
          <p:cNvCxnSpPr/>
          <p:nvPr/>
        </p:nvCxnSpPr>
        <p:spPr>
          <a:xfrm>
            <a:off x="2286000" y="4876800"/>
            <a:ext cx="1905000" cy="4572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Arrow Connector 40"/>
          <p:cNvCxnSpPr/>
          <p:nvPr/>
        </p:nvCxnSpPr>
        <p:spPr>
          <a:xfrm rot="16200000" flipH="1">
            <a:off x="3848100" y="5067300"/>
            <a:ext cx="457200" cy="762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TextBox 43"/>
          <p:cNvSpPr txBox="1"/>
          <p:nvPr/>
        </p:nvSpPr>
        <p:spPr>
          <a:xfrm>
            <a:off x="304800" y="5715000"/>
            <a:ext cx="46482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3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hoa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đỏ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: 1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hoa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trắng</a:t>
            </a:r>
            <a:endParaRPr lang="en-US" sz="2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228600" y="6172200"/>
            <a:ext cx="82296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altLang="en-US" sz="24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Tỉ</a:t>
            </a:r>
            <a:r>
              <a:rPr lang="en-US" altLang="en-US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lệ</a:t>
            </a:r>
            <a:r>
              <a:rPr lang="en-US" altLang="en-US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kiểu</a:t>
            </a:r>
            <a:r>
              <a:rPr lang="en-US" altLang="en-US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altLang="en-US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ở F</a:t>
            </a:r>
            <a:r>
              <a:rPr lang="en-US" altLang="en-US" sz="2400" b="1" baseline="-250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altLang="en-US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altLang="en-US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¾ </a:t>
            </a:r>
            <a:r>
              <a:rPr lang="en-US" altLang="en-US" sz="24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hoa</a:t>
            </a:r>
            <a:r>
              <a:rPr lang="en-US" altLang="en-US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đỏ</a:t>
            </a:r>
            <a:r>
              <a:rPr lang="en-US" altLang="en-US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, ¼ </a:t>
            </a:r>
            <a:r>
              <a:rPr lang="en-US" altLang="en-US" sz="24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hoa</a:t>
            </a:r>
            <a:r>
              <a:rPr lang="en-US" altLang="en-US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trắng</a:t>
            </a:r>
            <a:r>
              <a:rPr lang="en-US" altLang="en-US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.                            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2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13" grpId="0"/>
      <p:bldP spid="14" grpId="0"/>
      <p:bldP spid="19" grpId="0"/>
      <p:bldP spid="22" grpId="0"/>
      <p:bldP spid="23" grpId="0"/>
      <p:bldP spid="4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22"/>
          <p:cNvSpPr txBox="1">
            <a:spLocks noChangeArrowheads="1"/>
          </p:cNvSpPr>
          <p:nvPr/>
        </p:nvSpPr>
        <p:spPr bwMode="auto">
          <a:xfrm>
            <a:off x="2463800" y="1728788"/>
            <a:ext cx="184150" cy="430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 b="1">
                <a:solidFill>
                  <a:srgbClr val="FF3300"/>
                </a:solidFill>
                <a:latin typeface="VNI-Times" pitchFamily="2" charset="0"/>
              </a:defRPr>
            </a:lvl1pPr>
            <a:lvl2pPr marL="742950" indent="-285750" eaLnBrk="0" hangingPunct="0">
              <a:defRPr sz="2800" b="1">
                <a:solidFill>
                  <a:srgbClr val="FF3300"/>
                </a:solidFill>
                <a:latin typeface="VNI-Times" pitchFamily="2" charset="0"/>
              </a:defRPr>
            </a:lvl2pPr>
            <a:lvl3pPr marL="1143000" indent="-228600" eaLnBrk="0" hangingPunct="0">
              <a:defRPr sz="2800" b="1">
                <a:solidFill>
                  <a:srgbClr val="FF3300"/>
                </a:solidFill>
                <a:latin typeface="VNI-Times" pitchFamily="2" charset="0"/>
              </a:defRPr>
            </a:lvl3pPr>
            <a:lvl4pPr marL="1600200" indent="-228600" eaLnBrk="0" hangingPunct="0">
              <a:defRPr sz="2800" b="1">
                <a:solidFill>
                  <a:srgbClr val="FF3300"/>
                </a:solidFill>
                <a:latin typeface="VNI-Times" pitchFamily="2" charset="0"/>
              </a:defRPr>
            </a:lvl4pPr>
            <a:lvl5pPr marL="2057400" indent="-228600" eaLnBrk="0" hangingPunct="0">
              <a:defRPr sz="2800" b="1">
                <a:solidFill>
                  <a:srgbClr val="FF3300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FF3300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FF3300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FF3300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FF3300"/>
                </a:solidFill>
                <a:latin typeface="VNI-Times" pitchFamily="2" charset="0"/>
              </a:defRPr>
            </a:lvl9pPr>
          </a:lstStyle>
          <a:p>
            <a:pPr eaLnBrk="1" fontAlgn="auto" hangingPunct="1">
              <a:spcBef>
                <a:spcPct val="50000"/>
              </a:spcBef>
              <a:spcAft>
                <a:spcPts val="0"/>
              </a:spcAft>
              <a:defRPr/>
            </a:pPr>
            <a:endParaRPr lang="vi-VN" sz="2200" ker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304800" y="4343400"/>
            <a:ext cx="8458200" cy="1384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/>
            <a:r>
              <a:rPr lang="en-US" altLang="en-US" sz="2800" dirty="0" err="1">
                <a:latin typeface="Times New Roman" pitchFamily="18" charset="0"/>
                <a:cs typeface="Times New Roman" pitchFamily="18" charset="0"/>
              </a:rPr>
              <a:t>Nếu</a:t>
            </a:r>
            <a:r>
              <a:rPr lang="en-US" alt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itchFamily="18" charset="0"/>
                <a:cs typeface="Times New Roman" pitchFamily="18" charset="0"/>
              </a:rPr>
              <a:t>lai</a:t>
            </a:r>
            <a:r>
              <a:rPr lang="en-US" alt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alt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alt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itchFamily="18" charset="0"/>
                <a:cs typeface="Times New Roman" pitchFamily="18" charset="0"/>
              </a:rPr>
              <a:t>dõi</a:t>
            </a:r>
            <a:r>
              <a:rPr lang="en-US" alt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itchFamily="18" charset="0"/>
                <a:cs typeface="Times New Roman" pitchFamily="18" charset="0"/>
              </a:rPr>
              <a:t>cùng</a:t>
            </a:r>
            <a:r>
              <a:rPr lang="en-US" alt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itchFamily="18" charset="0"/>
                <a:cs typeface="Times New Roman" pitchFamily="18" charset="0"/>
              </a:rPr>
              <a:t>lúc</a:t>
            </a:r>
            <a:r>
              <a:rPr lang="en-US" alt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u="sng" dirty="0"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en-US" altLang="en-US" sz="2800" u="sng" dirty="0" err="1">
                <a:latin typeface="Times New Roman" pitchFamily="18" charset="0"/>
                <a:cs typeface="Times New Roman" pitchFamily="18" charset="0"/>
              </a:rPr>
              <a:t>cặp</a:t>
            </a:r>
            <a:r>
              <a:rPr lang="en-US" altLang="en-US" sz="2800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u="sng" dirty="0" err="1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altLang="en-US" sz="2800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u="sng" dirty="0" err="1">
                <a:latin typeface="Times New Roman" pitchFamily="18" charset="0"/>
                <a:cs typeface="Times New Roman" pitchFamily="18" charset="0"/>
              </a:rPr>
              <a:t>trạng</a:t>
            </a:r>
            <a:r>
              <a:rPr lang="en-US" altLang="en-US" sz="2800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 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Hạt</a:t>
            </a:r>
            <a:r>
              <a:rPr lang="en-US" alt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vàng</a:t>
            </a:r>
            <a:r>
              <a:rPr lang="en-US" alt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trơn</a:t>
            </a:r>
            <a:r>
              <a:rPr lang="en-US" alt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X  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Hạt</a:t>
            </a:r>
            <a:r>
              <a:rPr lang="en-US" alt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xanh</a:t>
            </a:r>
            <a:r>
              <a:rPr lang="en-US" alt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nhăn</a:t>
            </a:r>
            <a:r>
              <a:rPr lang="en-US" alt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altLang="en-US" sz="2800" dirty="0" err="1"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alt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itchFamily="18" charset="0"/>
                <a:cs typeface="Times New Roman" pitchFamily="18" charset="0"/>
              </a:rPr>
              <a:t>tỉ</a:t>
            </a:r>
            <a:r>
              <a:rPr lang="en-US" alt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itchFamily="18" charset="0"/>
                <a:cs typeface="Times New Roman" pitchFamily="18" charset="0"/>
              </a:rPr>
              <a:t>lệ</a:t>
            </a:r>
            <a:r>
              <a:rPr lang="en-US" alt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itchFamily="18" charset="0"/>
                <a:cs typeface="Times New Roman" pitchFamily="18" charset="0"/>
              </a:rPr>
              <a:t>kiểu</a:t>
            </a:r>
            <a:r>
              <a:rPr lang="en-US" alt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altLang="en-US" sz="2800" dirty="0">
                <a:latin typeface="Times New Roman" pitchFamily="18" charset="0"/>
                <a:cs typeface="Times New Roman" pitchFamily="18" charset="0"/>
              </a:rPr>
              <a:t> ở F2 </a:t>
            </a:r>
            <a:r>
              <a:rPr lang="en-US" altLang="en-US" sz="2800" dirty="0" err="1">
                <a:latin typeface="Times New Roman" pitchFamily="18" charset="0"/>
                <a:cs typeface="Times New Roman" pitchFamily="18" charset="0"/>
              </a:rPr>
              <a:t>sẽ</a:t>
            </a:r>
            <a:r>
              <a:rPr lang="en-US" alt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alt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alt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altLang="en-US" sz="2800" dirty="0"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graphicFrame>
        <p:nvGraphicFramePr>
          <p:cNvPr id="13" name="Table 12"/>
          <p:cNvGraphicFramePr>
            <a:graphicFrameLocks noGrp="1"/>
          </p:cNvGraphicFramePr>
          <p:nvPr/>
        </p:nvGraphicFramePr>
        <p:xfrm>
          <a:off x="914400" y="838200"/>
          <a:ext cx="7391399" cy="30861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76064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2484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20590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71500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latin typeface="Times New Roman" pitchFamily="18" charset="0"/>
                          <a:cs typeface="Times New Roman" pitchFamily="18" charset="0"/>
                        </a:rPr>
                        <a:t>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latin typeface="Times New Roman" pitchFamily="18" charset="0"/>
                          <a:cs typeface="Times New Roman" pitchFamily="18" charset="0"/>
                        </a:rPr>
                        <a:t>F1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latin typeface="Times New Roman" pitchFamily="18" charset="0"/>
                          <a:cs typeface="Times New Roman" pitchFamily="18" charset="0"/>
                        </a:rPr>
                        <a:t>F2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71500">
                <a:tc>
                  <a:txBody>
                    <a:bodyPr/>
                    <a:lstStyle/>
                    <a:p>
                      <a:r>
                        <a:rPr lang="en-US" sz="2400" dirty="0" err="1">
                          <a:latin typeface="Times New Roman" pitchFamily="18" charset="0"/>
                          <a:cs typeface="Times New Roman" pitchFamily="18" charset="0"/>
                        </a:rPr>
                        <a:t>Hoa</a:t>
                      </a:r>
                      <a:r>
                        <a:rPr lang="en-US" sz="240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dirty="0" err="1">
                          <a:latin typeface="Times New Roman" pitchFamily="18" charset="0"/>
                          <a:cs typeface="Times New Roman" pitchFamily="18" charset="0"/>
                        </a:rPr>
                        <a:t>đỏ</a:t>
                      </a:r>
                      <a:r>
                        <a:rPr lang="en-US" sz="2400" baseline="0" dirty="0">
                          <a:latin typeface="Times New Roman" pitchFamily="18" charset="0"/>
                          <a:cs typeface="Times New Roman" pitchFamily="18" charset="0"/>
                        </a:rPr>
                        <a:t> x </a:t>
                      </a:r>
                      <a:r>
                        <a:rPr lang="en-US" sz="24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Hoa</a:t>
                      </a:r>
                      <a:r>
                        <a:rPr lang="en-US" sz="24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trắng</a:t>
                      </a: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>
                          <a:latin typeface="Times New Roman" pitchFamily="18" charset="0"/>
                          <a:cs typeface="Times New Roman" pitchFamily="18" charset="0"/>
                        </a:rPr>
                        <a:t>Hoa</a:t>
                      </a:r>
                      <a:r>
                        <a:rPr lang="en-US" sz="240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dirty="0" err="1">
                          <a:latin typeface="Times New Roman" pitchFamily="18" charset="0"/>
                          <a:cs typeface="Times New Roman" pitchFamily="18" charset="0"/>
                        </a:rPr>
                        <a:t>đỏ</a:t>
                      </a: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Times New Roman" pitchFamily="18" charset="0"/>
                          <a:cs typeface="Times New Roman" pitchFamily="18" charset="0"/>
                        </a:rPr>
                        <a:t>3 </a:t>
                      </a:r>
                      <a:r>
                        <a:rPr lang="en-US" sz="2400" dirty="0" err="1">
                          <a:latin typeface="Times New Roman" pitchFamily="18" charset="0"/>
                          <a:cs typeface="Times New Roman" pitchFamily="18" charset="0"/>
                        </a:rPr>
                        <a:t>hoa</a:t>
                      </a:r>
                      <a:r>
                        <a:rPr lang="en-US" sz="2400" dirty="0">
                          <a:latin typeface="Times New Roman" pitchFamily="18" charset="0"/>
                          <a:cs typeface="Times New Roman" pitchFamily="18" charset="0"/>
                        </a:rPr>
                        <a:t>  </a:t>
                      </a:r>
                      <a:r>
                        <a:rPr lang="en-US" sz="24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đỏ</a:t>
                      </a:r>
                      <a:r>
                        <a:rPr lang="en-US" sz="2400" baseline="0" dirty="0">
                          <a:latin typeface="Times New Roman" pitchFamily="18" charset="0"/>
                          <a:cs typeface="Times New Roman" pitchFamily="18" charset="0"/>
                        </a:rPr>
                        <a:t>: 1 </a:t>
                      </a:r>
                      <a:r>
                        <a:rPr lang="en-US" sz="24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hoa</a:t>
                      </a:r>
                      <a:r>
                        <a:rPr lang="en-US" sz="24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trắng</a:t>
                      </a: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71500">
                <a:tc>
                  <a:txBody>
                    <a:bodyPr/>
                    <a:lstStyle/>
                    <a:p>
                      <a:r>
                        <a:rPr lang="en-US" sz="2400" dirty="0" err="1">
                          <a:latin typeface="Times New Roman" pitchFamily="18" charset="0"/>
                          <a:cs typeface="Times New Roman" pitchFamily="18" charset="0"/>
                        </a:rPr>
                        <a:t>Thân</a:t>
                      </a:r>
                      <a:r>
                        <a:rPr lang="en-US" sz="24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cao</a:t>
                      </a:r>
                      <a:r>
                        <a:rPr lang="en-US" sz="2400" baseline="0" dirty="0">
                          <a:latin typeface="Times New Roman" pitchFamily="18" charset="0"/>
                          <a:cs typeface="Times New Roman" pitchFamily="18" charset="0"/>
                        </a:rPr>
                        <a:t> x </a:t>
                      </a:r>
                      <a:r>
                        <a:rPr lang="en-US" sz="24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Thân</a:t>
                      </a:r>
                      <a:r>
                        <a:rPr lang="en-US" sz="24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lùn</a:t>
                      </a: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>
                          <a:latin typeface="Times New Roman" pitchFamily="18" charset="0"/>
                          <a:cs typeface="Times New Roman" pitchFamily="18" charset="0"/>
                        </a:rPr>
                        <a:t>Thân</a:t>
                      </a:r>
                      <a:r>
                        <a:rPr lang="en-US" sz="24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cao</a:t>
                      </a: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Times New Roman" pitchFamily="18" charset="0"/>
                          <a:cs typeface="Times New Roman" pitchFamily="18" charset="0"/>
                        </a:rPr>
                        <a:t>3 </a:t>
                      </a:r>
                      <a:r>
                        <a:rPr lang="en-US" sz="2400" dirty="0" err="1">
                          <a:latin typeface="Times New Roman" pitchFamily="18" charset="0"/>
                          <a:cs typeface="Times New Roman" pitchFamily="18" charset="0"/>
                        </a:rPr>
                        <a:t>thân</a:t>
                      </a:r>
                      <a:r>
                        <a:rPr lang="en-US" sz="240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cao</a:t>
                      </a:r>
                      <a:r>
                        <a:rPr lang="en-US" sz="2400" baseline="0" dirty="0">
                          <a:latin typeface="Times New Roman" pitchFamily="18" charset="0"/>
                          <a:cs typeface="Times New Roman" pitchFamily="18" charset="0"/>
                        </a:rPr>
                        <a:t>: 1 </a:t>
                      </a:r>
                      <a:r>
                        <a:rPr lang="en-US" sz="24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thân</a:t>
                      </a:r>
                      <a:r>
                        <a:rPr lang="en-US" sz="24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lùn</a:t>
                      </a: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85750">
                <a:tc>
                  <a:txBody>
                    <a:bodyPr/>
                    <a:lstStyle/>
                    <a:p>
                      <a:r>
                        <a:rPr lang="en-US" sz="2400" dirty="0" err="1">
                          <a:latin typeface="Times New Roman" pitchFamily="18" charset="0"/>
                          <a:cs typeface="Times New Roman" pitchFamily="18" charset="0"/>
                        </a:rPr>
                        <a:t>Quả</a:t>
                      </a:r>
                      <a:r>
                        <a:rPr lang="en-US" sz="24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lục</a:t>
                      </a:r>
                      <a:r>
                        <a:rPr lang="en-US" sz="2400" baseline="0" dirty="0">
                          <a:latin typeface="Times New Roman" pitchFamily="18" charset="0"/>
                          <a:cs typeface="Times New Roman" pitchFamily="18" charset="0"/>
                        </a:rPr>
                        <a:t> x </a:t>
                      </a:r>
                      <a:r>
                        <a:rPr lang="en-US" sz="24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Quả</a:t>
                      </a:r>
                      <a:r>
                        <a:rPr lang="en-US" sz="24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vàng</a:t>
                      </a: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>
                          <a:latin typeface="Times New Roman" pitchFamily="18" charset="0"/>
                          <a:cs typeface="Times New Roman" pitchFamily="18" charset="0"/>
                        </a:rPr>
                        <a:t>Quả</a:t>
                      </a:r>
                      <a:r>
                        <a:rPr lang="en-US" sz="24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lục</a:t>
                      </a: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Times New Roman" pitchFamily="18" charset="0"/>
                          <a:cs typeface="Times New Roman" pitchFamily="18" charset="0"/>
                        </a:rPr>
                        <a:t>3 </a:t>
                      </a:r>
                      <a:r>
                        <a:rPr lang="en-US" sz="2400" dirty="0" err="1">
                          <a:latin typeface="Times New Roman" pitchFamily="18" charset="0"/>
                          <a:cs typeface="Times New Roman" pitchFamily="18" charset="0"/>
                        </a:rPr>
                        <a:t>quả</a:t>
                      </a:r>
                      <a:r>
                        <a:rPr lang="en-US" sz="240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aseline="0" dirty="0">
                          <a:latin typeface="Times New Roman" pitchFamily="18" charset="0"/>
                          <a:cs typeface="Times New Roman" pitchFamily="18" charset="0"/>
                        </a:rPr>
                        <a:t>lục:1 </a:t>
                      </a:r>
                      <a:r>
                        <a:rPr lang="en-US" sz="24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quả</a:t>
                      </a:r>
                      <a:r>
                        <a:rPr lang="en-US" sz="24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vàng</a:t>
                      </a: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r>
                        <a:rPr lang="en-US" sz="2400" dirty="0" err="1">
                          <a:latin typeface="Times New Roman" pitchFamily="18" charset="0"/>
                          <a:cs typeface="Times New Roman" pitchFamily="18" charset="0"/>
                        </a:rPr>
                        <a:t>Hạt</a:t>
                      </a:r>
                      <a:r>
                        <a:rPr lang="en-US" sz="24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vàng</a:t>
                      </a:r>
                      <a:r>
                        <a:rPr lang="en-US" sz="2400" baseline="0" dirty="0">
                          <a:latin typeface="Times New Roman" pitchFamily="18" charset="0"/>
                          <a:cs typeface="Times New Roman" pitchFamily="18" charset="0"/>
                        </a:rPr>
                        <a:t> x </a:t>
                      </a:r>
                      <a:r>
                        <a:rPr lang="en-US" sz="24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Hạt</a:t>
                      </a:r>
                      <a:r>
                        <a:rPr lang="en-US" sz="24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xanh</a:t>
                      </a: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>
                          <a:latin typeface="Times New Roman" pitchFamily="18" charset="0"/>
                          <a:cs typeface="Times New Roman" pitchFamily="18" charset="0"/>
                        </a:rPr>
                        <a:t>Hạt</a:t>
                      </a:r>
                      <a:r>
                        <a:rPr lang="en-US" sz="24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vàng</a:t>
                      </a: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r>
                        <a:rPr lang="en-US" sz="24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hạt</a:t>
                      </a:r>
                      <a:r>
                        <a:rPr lang="en-US" sz="24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vàng</a:t>
                      </a:r>
                      <a:r>
                        <a:rPr lang="en-US" sz="2400" baseline="0" dirty="0">
                          <a:latin typeface="Times New Roman" pitchFamily="18" charset="0"/>
                          <a:cs typeface="Times New Roman" pitchFamily="18" charset="0"/>
                        </a:rPr>
                        <a:t> : 1 </a:t>
                      </a:r>
                      <a:r>
                        <a:rPr lang="en-US" sz="24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hạt</a:t>
                      </a:r>
                      <a:r>
                        <a:rPr lang="en-US" sz="24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xanh</a:t>
                      </a: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r>
                        <a:rPr lang="en-US" sz="2400" dirty="0" err="1">
                          <a:latin typeface="Times New Roman" pitchFamily="18" charset="0"/>
                          <a:cs typeface="Times New Roman" pitchFamily="18" charset="0"/>
                        </a:rPr>
                        <a:t>Vỏ</a:t>
                      </a:r>
                      <a:r>
                        <a:rPr lang="en-US" sz="24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trơn</a:t>
                      </a:r>
                      <a:r>
                        <a:rPr lang="en-US" sz="2400" baseline="0" dirty="0">
                          <a:latin typeface="Times New Roman" pitchFamily="18" charset="0"/>
                          <a:cs typeface="Times New Roman" pitchFamily="18" charset="0"/>
                        </a:rPr>
                        <a:t> x </a:t>
                      </a:r>
                      <a:r>
                        <a:rPr lang="en-US" sz="24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Vỏ</a:t>
                      </a:r>
                      <a:r>
                        <a:rPr lang="en-US" sz="24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nhăn</a:t>
                      </a: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>
                          <a:latin typeface="Times New Roman" pitchFamily="18" charset="0"/>
                          <a:cs typeface="Times New Roman" pitchFamily="18" charset="0"/>
                        </a:rPr>
                        <a:t>Vỏ</a:t>
                      </a:r>
                      <a:r>
                        <a:rPr lang="en-US" sz="24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trơn</a:t>
                      </a: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Times New Roman" pitchFamily="18" charset="0"/>
                          <a:cs typeface="Times New Roman" pitchFamily="18" charset="0"/>
                        </a:rPr>
                        <a:t>3 </a:t>
                      </a:r>
                      <a:r>
                        <a:rPr lang="en-US" sz="2400" dirty="0" err="1">
                          <a:latin typeface="Times New Roman" pitchFamily="18" charset="0"/>
                          <a:cs typeface="Times New Roman" pitchFamily="18" charset="0"/>
                        </a:rPr>
                        <a:t>vỏ</a:t>
                      </a:r>
                      <a:r>
                        <a:rPr lang="en-US" sz="24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trơn</a:t>
                      </a:r>
                      <a:r>
                        <a:rPr lang="en-US" sz="2400" baseline="0" dirty="0">
                          <a:latin typeface="Times New Roman" pitchFamily="18" charset="0"/>
                          <a:cs typeface="Times New Roman" pitchFamily="18" charset="0"/>
                        </a:rPr>
                        <a:t> : 1 </a:t>
                      </a:r>
                      <a:r>
                        <a:rPr lang="en-US" sz="24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vỏ</a:t>
                      </a:r>
                      <a:r>
                        <a:rPr lang="en-US" sz="24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nhăn</a:t>
                      </a: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15" name="Rectangle 3"/>
          <p:cNvSpPr>
            <a:spLocks noChangeArrowheads="1"/>
          </p:cNvSpPr>
          <p:nvPr/>
        </p:nvSpPr>
        <p:spPr bwMode="auto">
          <a:xfrm>
            <a:off x="0" y="0"/>
            <a:ext cx="9144000" cy="461665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LAI MỘT CẶP TÍNH TRẠNG</a:t>
            </a:r>
            <a:endParaRPr kumimoji="0" lang="en-US" sz="2400" b="0" i="0" u="none" strike="noStrike" cap="none" normalizeH="0" baseline="0" dirty="0">
              <a:ln>
                <a:noFill/>
              </a:ln>
              <a:solidFill>
                <a:srgbClr val="C00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058" name="Picture 2" descr="Đối tượng thí nghiệm – Đậu Hà Lan | Sinh học THPT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038600" y="1066800"/>
            <a:ext cx="4648200" cy="5562601"/>
          </a:xfrm>
          <a:prstGeom prst="rect">
            <a:avLst/>
          </a:prstGeom>
          <a:noFill/>
        </p:spPr>
      </p:pic>
      <p:sp>
        <p:nvSpPr>
          <p:cNvPr id="45059" name="Rectangle 3"/>
          <p:cNvSpPr>
            <a:spLocks noChangeArrowheads="1"/>
          </p:cNvSpPr>
          <p:nvPr/>
        </p:nvSpPr>
        <p:spPr bwMode="auto">
          <a:xfrm>
            <a:off x="0" y="0"/>
            <a:ext cx="9144000" cy="52322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1" i="0" u="none" strike="noStrike" cap="none" normalizeH="0" baseline="0" dirty="0" err="1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Tiết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4: </a:t>
            </a:r>
            <a:r>
              <a:rPr kumimoji="0" lang="en-US" sz="2800" b="1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LAI HAI CẶP TÍNH TRẠNG</a:t>
            </a:r>
            <a:endParaRPr kumimoji="0" lang="en-US" sz="2800" b="0" i="0" u="none" strike="noStrike" cap="none" normalizeH="0" baseline="0" dirty="0">
              <a:ln>
                <a:noFill/>
              </a:ln>
              <a:solidFill>
                <a:srgbClr val="C00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04800" y="2133600"/>
            <a:ext cx="37338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I -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Thí</a:t>
            </a:r>
            <a:r>
              <a:rPr lang="en-US" alt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nghiệm</a:t>
            </a:r>
            <a:r>
              <a:rPr lang="en-US" alt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alt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Menđen</a:t>
            </a:r>
            <a:endParaRPr lang="en-US" altLang="en-US" sz="2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04801" y="3244334"/>
            <a:ext cx="503808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II -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Biến</a:t>
            </a:r>
            <a:r>
              <a:rPr lang="en-US" alt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dị</a:t>
            </a:r>
            <a:r>
              <a:rPr lang="en-US" alt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tổ</a:t>
            </a:r>
            <a:r>
              <a:rPr lang="en-US" alt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hợp</a:t>
            </a:r>
            <a:endParaRPr lang="en-US" altLang="en-US" sz="2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ext Box 3"/>
          <p:cNvSpPr txBox="1">
            <a:spLocks noChangeArrowheads="1"/>
          </p:cNvSpPr>
          <p:nvPr/>
        </p:nvSpPr>
        <p:spPr bwMode="auto">
          <a:xfrm>
            <a:off x="136525" y="4581525"/>
            <a:ext cx="2449513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endParaRPr lang="en-US" altLang="en-US" sz="2800">
              <a:latin typeface="VNI-Times" pitchFamily="2" charset="0"/>
            </a:endParaRPr>
          </a:p>
        </p:txBody>
      </p:sp>
      <p:pic>
        <p:nvPicPr>
          <p:cNvPr id="6148" name="Picture 4" descr="Lai hai cap tinh tra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352800" y="1219200"/>
            <a:ext cx="5486400" cy="541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52" name="Text Box 8"/>
          <p:cNvSpPr txBox="1">
            <a:spLocks noChangeArrowheads="1"/>
          </p:cNvSpPr>
          <p:nvPr/>
        </p:nvSpPr>
        <p:spPr bwMode="auto">
          <a:xfrm>
            <a:off x="228600" y="609600"/>
            <a:ext cx="457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2400" b="1" u="sng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I/ </a:t>
            </a:r>
            <a:r>
              <a:rPr lang="en-US" altLang="en-US" sz="2400" b="1" u="sng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Thí</a:t>
            </a:r>
            <a:r>
              <a:rPr lang="en-US" altLang="en-US" sz="2400" b="1" u="sng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u="sng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nghiệm</a:t>
            </a:r>
            <a:r>
              <a:rPr lang="en-US" altLang="en-US" sz="2400" b="1" u="sng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u="sng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altLang="en-US" sz="2400" b="1" u="sng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Men </a:t>
            </a:r>
            <a:r>
              <a:rPr lang="en-US" altLang="en-US" sz="2400" b="1" u="sng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đen</a:t>
            </a:r>
            <a:endParaRPr lang="en-US" altLang="en-US" sz="2400" b="1" u="sng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304800" y="1066800"/>
            <a:ext cx="2895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Thí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latin typeface="Times New Roman" pitchFamily="18" charset="0"/>
                <a:cs typeface="Times New Roman" pitchFamily="18" charset="0"/>
              </a:rPr>
              <a:t>nghiệm</a:t>
            </a:r>
            <a:endParaRPr lang="en-US" alt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Rectangle 3"/>
          <p:cNvSpPr>
            <a:spLocks noChangeArrowheads="1"/>
          </p:cNvSpPr>
          <p:nvPr/>
        </p:nvSpPr>
        <p:spPr bwMode="auto">
          <a:xfrm>
            <a:off x="0" y="0"/>
            <a:ext cx="9144000" cy="52322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1" i="0" u="none" strike="noStrike" cap="none" normalizeH="0" baseline="0" dirty="0" err="1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Tiết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4: </a:t>
            </a:r>
            <a:r>
              <a:rPr kumimoji="0" lang="en-US" sz="2800" b="1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LAI HAI CẶP TÍNH TRẠNG</a:t>
            </a:r>
            <a:endParaRPr kumimoji="0" lang="en-US" sz="2800" b="0" i="0" u="none" strike="noStrike" cap="none" normalizeH="0" baseline="0" dirty="0">
              <a:ln>
                <a:noFill/>
              </a:ln>
              <a:solidFill>
                <a:srgbClr val="C00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TextBox 1"/>
          <p:cNvSpPr txBox="1">
            <a:spLocks noChangeArrowheads="1"/>
          </p:cNvSpPr>
          <p:nvPr/>
        </p:nvSpPr>
        <p:spPr bwMode="auto">
          <a:xfrm>
            <a:off x="152400" y="1828800"/>
            <a:ext cx="3124199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/>
            <a:r>
              <a:rPr lang="en-US" altLang="en-US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? </a:t>
            </a:r>
            <a:r>
              <a:rPr lang="en-US" altLang="en-US" sz="24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altLang="en-US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altLang="en-US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nêu</a:t>
            </a:r>
            <a:r>
              <a:rPr lang="en-US" altLang="en-US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2 </a:t>
            </a:r>
            <a:r>
              <a:rPr lang="en-US" altLang="en-US" sz="24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cặp</a:t>
            </a:r>
            <a:r>
              <a:rPr lang="en-US" altLang="en-US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altLang="en-US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trạng</a:t>
            </a:r>
            <a:r>
              <a:rPr lang="en-US" altLang="en-US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tương</a:t>
            </a:r>
            <a:r>
              <a:rPr lang="en-US" altLang="en-US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phản</a:t>
            </a:r>
            <a:r>
              <a:rPr lang="en-US" altLang="en-US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altLang="en-US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thí</a:t>
            </a:r>
            <a:r>
              <a:rPr lang="en-US" altLang="en-US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nghiệm</a:t>
            </a:r>
            <a:r>
              <a:rPr lang="en-US" altLang="en-US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altLang="en-US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152400" y="3657600"/>
            <a:ext cx="3200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? </a:t>
            </a:r>
            <a:r>
              <a:rPr lang="en-US" sz="24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trạng</a:t>
            </a:r>
            <a:r>
              <a:rPr lang="en-US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trạng</a:t>
            </a:r>
            <a:r>
              <a:rPr lang="en-US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trội</a:t>
            </a:r>
            <a:r>
              <a:rPr lang="en-US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4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Vì</a:t>
            </a:r>
            <a:r>
              <a:rPr lang="en-US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sao</a:t>
            </a:r>
            <a:r>
              <a:rPr lang="en-US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228600" y="4876800"/>
            <a:ext cx="3048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? </a:t>
            </a:r>
            <a:r>
              <a:rPr lang="en-US" sz="24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bày</a:t>
            </a:r>
            <a:r>
              <a:rPr lang="en-US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thí</a:t>
            </a:r>
            <a:r>
              <a:rPr lang="en-US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nghiệm</a:t>
            </a:r>
            <a:r>
              <a:rPr lang="en-US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Menđen</a:t>
            </a:r>
            <a:endParaRPr lang="en-US" sz="24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18" grpId="1"/>
      <p:bldP spid="21" grpId="0"/>
      <p:bldP spid="21" grpId="1"/>
      <p:bldP spid="22" grpId="0"/>
      <p:bldP spid="22" grpId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ext Box 4"/>
          <p:cNvSpPr txBox="1">
            <a:spLocks noChangeArrowheads="1"/>
          </p:cNvSpPr>
          <p:nvPr/>
        </p:nvSpPr>
        <p:spPr bwMode="auto">
          <a:xfrm>
            <a:off x="0" y="533400"/>
            <a:ext cx="4953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I/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Thí</a:t>
            </a:r>
            <a:r>
              <a:rPr lang="en-US" alt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nghiệm</a:t>
            </a:r>
            <a:r>
              <a:rPr lang="en-US" alt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alt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Men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đen</a:t>
            </a:r>
            <a:endParaRPr lang="en-US" altLang="en-US" sz="2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Picture 4" descr="Lai hai cap tinh tra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886200" y="762000"/>
            <a:ext cx="5257800" cy="579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509" name="TextBox 5"/>
          <p:cNvSpPr txBox="1">
            <a:spLocks noChangeArrowheads="1"/>
          </p:cNvSpPr>
          <p:nvPr/>
        </p:nvSpPr>
        <p:spPr bwMode="auto">
          <a:xfrm>
            <a:off x="0" y="990600"/>
            <a:ext cx="2895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Thí</a:t>
            </a:r>
            <a:r>
              <a:rPr lang="en-US" alt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nghiệm</a:t>
            </a:r>
            <a:endParaRPr lang="en-US" altLang="en-US" sz="2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Rectangle 3"/>
          <p:cNvSpPr>
            <a:spLocks noChangeArrowheads="1"/>
          </p:cNvSpPr>
          <p:nvPr/>
        </p:nvSpPr>
        <p:spPr bwMode="auto">
          <a:xfrm>
            <a:off x="0" y="0"/>
            <a:ext cx="9144000" cy="52322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1" i="0" u="none" strike="noStrike" cap="none" normalizeH="0" baseline="0" dirty="0" err="1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Tiết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4: </a:t>
            </a:r>
            <a:r>
              <a:rPr kumimoji="0" lang="en-US" sz="2800" b="1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LAI HAI CẶP TÍNH TRẠNG</a:t>
            </a:r>
            <a:endParaRPr kumimoji="0" lang="en-US" sz="2800" b="0" i="0" u="none" strike="noStrike" cap="none" normalizeH="0" baseline="0" dirty="0">
              <a:ln>
                <a:noFill/>
              </a:ln>
              <a:solidFill>
                <a:srgbClr val="C00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721" name="Rectangle 1"/>
          <p:cNvSpPr>
            <a:spLocks noChangeArrowheads="1"/>
          </p:cNvSpPr>
          <p:nvPr/>
        </p:nvSpPr>
        <p:spPr bwMode="auto">
          <a:xfrm>
            <a:off x="152400" y="2057400"/>
            <a:ext cx="4191000" cy="32932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sz="2200" b="1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Pt/c: Vàng ,trơn   x   xanh, nhăn</a:t>
            </a:r>
            <a:endParaRPr kumimoji="0" lang="it-IT" sz="2800" b="1" i="0" u="none" strike="noStrike" cap="none" normalizeH="0" baseline="0" dirty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sz="2400" b="1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F</a:t>
            </a:r>
            <a:r>
              <a:rPr kumimoji="0" lang="it-IT" sz="2400" b="1" i="0" u="none" strike="noStrike" cap="none" normalizeH="0" baseline="-30000" dirty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</a:t>
            </a:r>
            <a:r>
              <a:rPr kumimoji="0" lang="it-IT" sz="2400" b="1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     100% vàng trơn</a:t>
            </a:r>
            <a:endParaRPr kumimoji="0" lang="en-US" sz="2400" b="1" i="0" u="none" strike="noStrike" cap="none" normalizeH="0" baseline="0" dirty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sz="2400" b="1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F1 x F1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sz="2400" b="1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F</a:t>
            </a:r>
            <a:r>
              <a:rPr kumimoji="0" lang="it-IT" sz="2400" b="1" i="0" u="none" strike="noStrike" cap="none" normalizeH="0" baseline="-30000" dirty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</a:t>
            </a:r>
            <a:r>
              <a:rPr kumimoji="0" lang="it-IT" sz="2400" b="1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: </a:t>
            </a:r>
            <a:endParaRPr kumimoji="0" lang="en-US" sz="2400" b="1" i="0" u="none" strike="noStrike" cap="none" normalizeH="0" baseline="0" dirty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sz="2400" b="1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315 vàng, trơn</a:t>
            </a:r>
            <a:endParaRPr kumimoji="0" lang="en-US" sz="2400" b="1" i="0" u="none" strike="noStrike" cap="none" normalizeH="0" baseline="0" dirty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sz="2400" b="1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108 vàng, nhăn</a:t>
            </a:r>
            <a:endParaRPr kumimoji="0" lang="en-US" sz="2400" b="1" i="0" u="none" strike="noStrike" cap="none" normalizeH="0" baseline="0" dirty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sz="2400" b="1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101 xanh, trơn</a:t>
            </a:r>
            <a:endParaRPr kumimoji="0" lang="en-US" sz="2400" b="1" i="0" u="none" strike="noStrike" cap="none" normalizeH="0" baseline="0" dirty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sz="2400" b="1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32 xanh, nhăn</a:t>
            </a:r>
            <a:endParaRPr kumimoji="0" lang="en-US" sz="2400" b="1" i="0" u="none" strike="noStrike" cap="none" normalizeH="0" baseline="0" dirty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07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07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307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307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3072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3072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3072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3072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" dur="500"/>
                                        <p:tgtEl>
                                          <p:spTgt spid="3072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249</TotalTime>
  <Words>2062</Words>
  <Application>Microsoft Office PowerPoint</Application>
  <PresentationFormat>On-screen Show (4:3)</PresentationFormat>
  <Paragraphs>358</Paragraphs>
  <Slides>22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7" baseType="lpstr">
      <vt:lpstr>Arial</vt:lpstr>
      <vt:lpstr>Calibri</vt:lpstr>
      <vt:lpstr>Times New Roman</vt:lpstr>
      <vt:lpstr>VNI-Times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nhattam</dc:creator>
  <cp:lastModifiedBy>vũ hạnh</cp:lastModifiedBy>
  <cp:revision>79</cp:revision>
  <dcterms:created xsi:type="dcterms:W3CDTF">2021-08-22T12:23:25Z</dcterms:created>
  <dcterms:modified xsi:type="dcterms:W3CDTF">2024-05-10T16:22:30Z</dcterms:modified>
</cp:coreProperties>
</file>