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3" r:id="rId3"/>
    <p:sldMasterId id="2147483716" r:id="rId4"/>
    <p:sldMasterId id="2147483736" r:id="rId5"/>
  </p:sldMasterIdLst>
  <p:sldIdLst>
    <p:sldId id="257" r:id="rId6"/>
    <p:sldId id="301" r:id="rId7"/>
    <p:sldId id="259" r:id="rId8"/>
    <p:sldId id="302" r:id="rId9"/>
    <p:sldId id="303" r:id="rId10"/>
    <p:sldId id="304" r:id="rId11"/>
    <p:sldId id="305" r:id="rId12"/>
    <p:sldId id="295" r:id="rId13"/>
    <p:sldId id="289" r:id="rId14"/>
    <p:sldId id="288" r:id="rId15"/>
    <p:sldId id="306" r:id="rId16"/>
    <p:sldId id="310" r:id="rId17"/>
    <p:sldId id="311" r:id="rId18"/>
    <p:sldId id="312" r:id="rId19"/>
    <p:sldId id="297" r:id="rId20"/>
    <p:sldId id="298" r:id="rId21"/>
    <p:sldId id="299" r:id="rId22"/>
    <p:sldId id="313" r:id="rId23"/>
    <p:sldId id="314" r:id="rId24"/>
    <p:sldId id="316" r:id="rId25"/>
    <p:sldId id="315" r:id="rId26"/>
    <p:sldId id="268" r:id="rId27"/>
    <p:sldId id="307" r:id="rId28"/>
    <p:sldId id="308" r:id="rId29"/>
    <p:sldId id="309" r:id="rId30"/>
    <p:sldId id="285" r:id="rId31"/>
    <p:sldId id="283" r:id="rId32"/>
    <p:sldId id="317" r:id="rId33"/>
    <p:sldId id="318" r:id="rId34"/>
    <p:sldId id="319" r:id="rId35"/>
    <p:sldId id="320" r:id="rId36"/>
  </p:sldIdLst>
  <p:sldSz cx="9144000" cy="6858000" type="screen4x3"/>
  <p:notesSz cx="6858000" cy="9144000"/>
  <p:custDataLst>
    <p:tags r:id="rId3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3115A-CDB4-4AC6-A867-D3D489B4B7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415F50A-F67E-4883-AD73-2783C736E8B9}" type="pres">
      <dgm:prSet presAssocID="{9C83115A-CDB4-4AC6-A867-D3D489B4B7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AF375AE2-63F1-4893-BEE3-C06E302F1467}" type="presOf" srcId="{9C83115A-CDB4-4AC6-A867-D3D489B4B7C0}" destId="{9415F50A-F67E-4883-AD73-2783C736E8B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043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82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50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17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A39C-CD91-4464-BAC4-367269926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26B9-7476-43F4-BC3D-914D87E72A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5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6C0A-1757-4B88-8CD9-A666DFF5A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5785-5AD0-4495-BBB2-A797CA22B3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90DB-B5EC-45FE-9F86-44A07ABEF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C84-AE7C-4E9B-9FC1-ED080A7E24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6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5BD7-FE0A-4CF1-AE47-66BCFAC6CD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2681-A7E0-43AD-AAA7-6D9E78DBB5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5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3DAA-4BD0-4AFD-AACF-6D35D5DF1B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3124-CEE8-485A-B2A4-93F0879984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20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6FCE-0F0E-49BF-93B5-02D10C7FF7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EDD3-5737-4F7B-B7C2-35225B2DE3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3D67-B75F-46E9-B89F-DD7B55EF36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F8B8-F2D2-4BAF-866F-1D0337738B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7233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0010-6EBF-48CC-A09D-FC81D9C85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B88C-6103-45D9-B68F-A25F049F4E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05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3DB4-8A94-4892-85B4-16BC793B0D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5E11-0835-46FB-85E8-42597895F0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6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F02C-E767-4F5A-B939-634589F02C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2721-E826-40F9-8A10-47DC65AD3F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2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272B-8A63-454B-94CB-4BA39B16A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4428-A2E2-4CE3-B585-69CD9B76FF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1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457200"/>
            <a:ext cx="716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8570-8F9E-41C1-9707-056E3C1631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21222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3C297-5369-4457-8E6B-5DA2E6A10F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046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0B2757-6EFD-42B3-8818-9C95292CE6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5191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474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440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39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1870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339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350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099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085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488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552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24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125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25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354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7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8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81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71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83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6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2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7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9982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3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1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626546" y="5512046"/>
            <a:ext cx="692088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7557715" y="333157"/>
            <a:ext cx="4539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8209778" y="986741"/>
            <a:ext cx="259646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1510030" y="6237404"/>
            <a:ext cx="185573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5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8224053" y="6160665"/>
            <a:ext cx="135528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5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569744" y="5135699"/>
            <a:ext cx="259646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1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68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4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9328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380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>
            <a:grpSpLocks/>
          </p:cNvGrpSpPr>
          <p:nvPr userDrawn="1"/>
        </p:nvGrpSpPr>
        <p:grpSpPr>
          <a:xfrm>
            <a:off x="689331" y="1481718"/>
            <a:ext cx="499809" cy="597788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>
            <a:grpSpLocks/>
          </p:cNvGrpSpPr>
          <p:nvPr userDrawn="1"/>
        </p:nvGrpSpPr>
        <p:grpSpPr>
          <a:xfrm>
            <a:off x="7866198" y="4968298"/>
            <a:ext cx="327797" cy="422063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>
            <a:grpSpLocks/>
          </p:cNvGrpSpPr>
          <p:nvPr userDrawn="1"/>
        </p:nvGrpSpPr>
        <p:grpSpPr>
          <a:xfrm>
            <a:off x="8052667" y="672717"/>
            <a:ext cx="187509" cy="252863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>
            <a:spLocks/>
          </p:cNvSpPr>
          <p:nvPr userDrawn="1"/>
        </p:nvSpPr>
        <p:spPr>
          <a:xfrm>
            <a:off x="1160429" y="3577476"/>
            <a:ext cx="134016" cy="1218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5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>
            <a:spLocks/>
          </p:cNvSpPr>
          <p:nvPr userDrawn="1"/>
        </p:nvSpPr>
        <p:spPr>
          <a:xfrm>
            <a:off x="7368753" y="3873048"/>
            <a:ext cx="97875" cy="92888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5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>
            <a:grpSpLocks/>
          </p:cNvGrpSpPr>
          <p:nvPr userDrawn="1"/>
        </p:nvGrpSpPr>
        <p:grpSpPr>
          <a:xfrm>
            <a:off x="924845" y="5499352"/>
            <a:ext cx="187509" cy="252863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5"/>
            </a:p>
          </p:txBody>
        </p:sp>
      </p:grpSp>
    </p:spTree>
    <p:extLst>
      <p:ext uri="{BB962C8B-B14F-4D97-AF65-F5344CB8AC3E}">
        <p14:creationId xmlns:p14="http://schemas.microsoft.com/office/powerpoint/2010/main" val="38167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93124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27412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36873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942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84064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9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991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928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776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36398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7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789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3667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4412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326477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1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102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492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27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95377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8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170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099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51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36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055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0902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66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17600-0BEA-408A-99FF-96005A961550}" type="datetimeFigureOut">
              <a:rPr lang="vi-VN" smtClean="0"/>
              <a:pPr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33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8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45AC99-C887-4091-A674-CEF8E4A523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5675CD-3218-4DAD-8172-2C98407B47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6350" y="-6350"/>
            <a:ext cx="9144000" cy="6858000"/>
            <a:chOff x="0" y="0"/>
            <a:chExt cx="5760" cy="4320"/>
          </a:xfrm>
        </p:grpSpPr>
        <p:sp>
          <p:nvSpPr>
            <p:cNvPr id="1032" name="Rectangle 8" descr="019h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 descr="019b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ect">
              <a:avLst/>
            </a:prstGeom>
            <a:blipFill dpi="0" rotWithShape="1">
              <a:blip r:embed="rId15">
                <a:alphaModFix amt="84000"/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210"/>
              <a:ext cx="1440" cy="173"/>
            </a:xfrm>
            <a:prstGeom prst="homePlate">
              <a:avLst>
                <a:gd name="adj" fmla="val 21368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04" y="296"/>
              <a:ext cx="4656" cy="8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-6350" y="-635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66"/>
                </a:solidFill>
                <a:latin typeface="Amazone" pitchFamily="34" charset="0"/>
              </a:rPr>
              <a:t> Ti</a:t>
            </a:r>
            <a:r>
              <a:rPr lang="en-US" b="1">
                <a:solidFill>
                  <a:srgbClr val="FF0066"/>
                </a:solidFill>
              </a:rPr>
              <a:t>ết 30</a:t>
            </a:r>
          </a:p>
        </p:txBody>
      </p:sp>
    </p:spTree>
    <p:extLst>
      <p:ext uri="{BB962C8B-B14F-4D97-AF65-F5344CB8AC3E}">
        <p14:creationId xmlns:p14="http://schemas.microsoft.com/office/powerpoint/2010/main" val="12890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1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77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3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75" r:id="rId2"/>
    <p:sldLayoutId id="2147483738" r:id="rId3"/>
    <p:sldLayoutId id="2147483739" r:id="rId4"/>
    <p:sldLayoutId id="2147483740" r:id="rId5"/>
    <p:sldLayoutId id="2147483778" r:id="rId6"/>
    <p:sldLayoutId id="2147483741" r:id="rId7"/>
    <p:sldLayoutId id="2147483780" r:id="rId8"/>
    <p:sldLayoutId id="2147483779" r:id="rId9"/>
    <p:sldLayoutId id="2147483776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00667" y="3484879"/>
            <a:ext cx="2342667" cy="2515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4390">
            <a:off x="1701200" y="4263344"/>
            <a:ext cx="1429316" cy="958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1200" y="4596847"/>
            <a:ext cx="1025458" cy="625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0010" flipH="1">
            <a:off x="6013485" y="4263344"/>
            <a:ext cx="1429316" cy="958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14984" y="4419269"/>
            <a:ext cx="1402905" cy="6470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4577" y="1530796"/>
            <a:ext cx="6474846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400"/>
              </a:lnSpc>
            </a:pPr>
            <a:r>
              <a:rPr lang="en-US" sz="4000" dirty="0" err="1">
                <a:solidFill>
                  <a:srgbClr val="000000"/>
                </a:solidFill>
                <a:latin typeface="Krabuler"/>
              </a:rPr>
              <a:t>Chào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mừng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hóa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vui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nhộn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198557">
            <a:off x="2753876" y="4385359"/>
            <a:ext cx="220434" cy="211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228600"/>
            <a:ext cx="914400" cy="457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143000" y="76200"/>
            <a:ext cx="7543800" cy="6858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sunfuric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57200" y="5029200"/>
            <a:ext cx="8229600" cy="1828800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23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-53438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052BF053-D85F-4034-9544-864411B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32" y="605900"/>
            <a:ext cx="3665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lí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342D7DE-9544-4B68-A1CE-CF61FC0AE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92295"/>
            <a:ext cx="79864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</a:rPr>
              <a:t>Chú</a:t>
            </a:r>
            <a:r>
              <a:rPr lang="en-US" sz="3000" dirty="0">
                <a:latin typeface="Times New Roman" pitchFamily="18" charset="0"/>
              </a:rPr>
              <a:t> ý: </a:t>
            </a:r>
            <a:r>
              <a:rPr lang="en-US" sz="3000" dirty="0" err="1">
                <a:latin typeface="Times New Roman" pitchFamily="18" charset="0"/>
              </a:rPr>
              <a:t>Cách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pha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loãng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dd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rót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axit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khuấy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</a:rPr>
              <a:t> .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ngược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en-US" sz="3200" baseline="-25000" dirty="0">
              <a:latin typeface="Times New Roman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161B3AD-F7C2-49F6-9F61-CECF4862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 - Dung </a:t>
            </a:r>
            <a:r>
              <a:rPr lang="en-US" sz="3000" dirty="0" err="1">
                <a:latin typeface="Times New Roman" pitchFamily="18" charset="0"/>
              </a:rPr>
              <a:t>dịch</a:t>
            </a:r>
            <a:r>
              <a:rPr lang="en-US" sz="3000" dirty="0">
                <a:latin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lỏng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, tan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toả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en-US" sz="3200" baseline="30000" dirty="0">
              <a:latin typeface="Times New Roman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716022D2-762F-4E89-9F6F-1EE75640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756208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7178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81000" y="228600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052BF053-D85F-4034-9544-864411B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43092"/>
            <a:ext cx="7258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AE058-0295-412A-9B2A-6D0B2FB94C3D}"/>
              </a:ext>
            </a:extLst>
          </p:cNvPr>
          <p:cNvSpPr txBox="1"/>
          <p:nvPr/>
        </p:nvSpPr>
        <p:spPr>
          <a:xfrm>
            <a:off x="1295400" y="2286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đoán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</a:t>
            </a:r>
            <a:r>
              <a:rPr lang="en-US" sz="2400" dirty="0" err="1"/>
              <a:t>loãng</a:t>
            </a:r>
            <a:r>
              <a:rPr lang="en-US" sz="2400" dirty="0"/>
              <a:t>, </a:t>
            </a:r>
            <a:r>
              <a:rPr lang="en-US" sz="2400" dirty="0" err="1"/>
              <a:t>Viết</a:t>
            </a:r>
            <a:r>
              <a:rPr lang="en-US" sz="2400" dirty="0"/>
              <a:t> PTHH </a:t>
            </a:r>
            <a:r>
              <a:rPr lang="en-US" sz="2400" dirty="0" err="1"/>
              <a:t>minh</a:t>
            </a:r>
            <a:r>
              <a:rPr lang="en-US" sz="2400" dirty="0"/>
              <a:t> </a:t>
            </a:r>
            <a:r>
              <a:rPr lang="en-US" sz="2400" dirty="0" err="1"/>
              <a:t>họa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AC32FCF-CB70-40DB-9F7C-3A7ACC28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72917"/>
            <a:ext cx="7810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axit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sunfuric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loãng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988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81000" y="228600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052BF053-D85F-4034-9544-864411B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43092"/>
            <a:ext cx="7258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AC32FCF-CB70-40DB-9F7C-3A7ACC28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72917"/>
            <a:ext cx="7810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axit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sunfuric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loãng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5369D178-9C61-4BDF-94A8-D3B8E3793697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2479796"/>
            <a:ext cx="7848600" cy="3570290"/>
            <a:chOff x="576" y="2314"/>
            <a:chExt cx="4944" cy="2249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FF3E449C-DA62-4596-AE3A-B98064656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14"/>
              <a:ext cx="4944" cy="2249"/>
            </a:xfrm>
            <a:prstGeom prst="rect">
              <a:avLst/>
            </a:prstGeom>
            <a:noFill/>
            <a:ln w="57150" cmpd="thinThick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Dung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dịch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H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SO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đổi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màu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quỳ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tím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thành</a:t>
              </a:r>
              <a:r>
                <a:rPr lang="en-US" sz="28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itchFamily="18" charset="0"/>
                </a:rPr>
                <a:t>đỏ</a:t>
              </a:r>
              <a:r>
                <a:rPr lang="en-US" sz="2800" b="1" dirty="0">
                  <a:solidFill>
                    <a:srgbClr val="CC0000"/>
                  </a:solidFill>
                  <a:latin typeface="Times New Roman" pitchFamily="18" charset="0"/>
                </a:rPr>
                <a:t>.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H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SO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kim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loại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muối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sunfat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+ H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2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r>
                <a:rPr lang="en-US" sz="2800" dirty="0">
                  <a:solidFill>
                    <a:srgbClr val="0000FF"/>
                  </a:solidFill>
                </a:rPr>
                <a:t>                   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Cu, Ag…)</a:t>
              </a:r>
            </a:p>
            <a:p>
              <a:r>
                <a:rPr lang="en-US" sz="2600" dirty="0" err="1">
                  <a:solidFill>
                    <a:prstClr val="black"/>
                  </a:solidFill>
                  <a:latin typeface="Times New Roman" pitchFamily="18" charset="0"/>
                </a:rPr>
                <a:t>vd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: H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SO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4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  +  Zn          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ZnSO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4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  +  H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2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H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SO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bazơ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muối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sunfat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</a:p>
            <a:p>
              <a:r>
                <a:rPr lang="en-US" sz="2600" dirty="0" err="1">
                  <a:solidFill>
                    <a:prstClr val="black"/>
                  </a:solidFill>
                  <a:latin typeface="Times New Roman" pitchFamily="18" charset="0"/>
                </a:rPr>
                <a:t>vd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: H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SO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4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  + Cu(OH)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         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CuSO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4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 + 2H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2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  <a:sym typeface="Wingdings"/>
                </a:rPr>
                <a:t>O</a:t>
              </a:r>
              <a:endParaRPr lang="en-US" sz="2600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H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SO</a:t>
              </a:r>
              <a:r>
                <a:rPr lang="en-US" sz="2800" baseline="-25000" dirty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oxit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bazơ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      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muối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sunfat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 +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</a:rPr>
                <a:t>nước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</a:p>
            <a:p>
              <a:r>
                <a:rPr lang="en-US" sz="2600" dirty="0" err="1">
                  <a:solidFill>
                    <a:prstClr val="black"/>
                  </a:solidFill>
                  <a:latin typeface="Times New Roman" pitchFamily="18" charset="0"/>
                </a:rPr>
                <a:t>vd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: H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SO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4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 + </a:t>
              </a:r>
              <a:r>
                <a:rPr lang="en-US" sz="2600" dirty="0" err="1">
                  <a:solidFill>
                    <a:prstClr val="black"/>
                  </a:solidFill>
                  <a:latin typeface="Times New Roman" pitchFamily="18" charset="0"/>
                </a:rPr>
                <a:t>CaO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        CaSO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4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 + H</a:t>
              </a:r>
              <a:r>
                <a:rPr lang="en-US" sz="2600" baseline="-25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2600" dirty="0">
                  <a:solidFill>
                    <a:prstClr val="black"/>
                  </a:solidFill>
                  <a:latin typeface="Times New Roman" pitchFamily="18" charset="0"/>
                </a:rPr>
                <a:t>O</a:t>
              </a:r>
              <a:endParaRPr lang="en-US" sz="26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2691A528-BE87-493C-A991-30D5FECA4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756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solidFill>
                  <a:prstClr val="black"/>
                </a:solidFill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BEA0578-DB0B-461F-B981-5EE97F294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3580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solidFill>
                  <a:prstClr val="black"/>
                </a:solidFill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881F18EE-4529-493A-A126-311C0631B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8" y="4099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 Box 16">
            <a:extLst>
              <a:ext uri="{FF2B5EF4-FFF2-40B4-BE49-F238E27FC236}">
                <a16:creationId xmlns:a16="http://schemas.microsoft.com/office/drawing/2014/main" id="{C64C56B5-A1A5-4905-939B-CA8C3CBB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" y="1732085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4678581E-B2F7-465E-9515-BE5D73C7A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7150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6C73C431-A83E-42D6-B758-11C1F9842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8006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solidFill>
                <a:prstClr val="black"/>
              </a:solidFill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99D08411-9DDB-42D2-B20A-99D3D80AD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0386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81000" y="228600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052BF053-D85F-4034-9544-864411B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43092"/>
            <a:ext cx="7258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II.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AC32FCF-CB70-40DB-9F7C-3A7ACC28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50" y="1472917"/>
            <a:ext cx="7810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axit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sunfuric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3986BD6A-5FAA-489F-B27D-AD7C2B5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228600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riêng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1B8039B3-A9C4-4107-9597-4CE044E4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3238349"/>
            <a:ext cx="6389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DCB903C-FE21-499A-B66E-E8C91313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3768174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Quan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sát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thí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nghiệm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nêu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hiện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tượng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?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sinh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mùi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hắc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gây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mưa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axit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gì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09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870" name="AutoShape 6"/>
          <p:cNvSpPr>
            <a:spLocks noChangeArrowheads="1"/>
          </p:cNvSpPr>
          <p:nvPr/>
        </p:nvSpPr>
        <p:spPr bwMode="auto">
          <a:xfrm>
            <a:off x="5756275" y="496411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1" name="AutoShape 7"/>
          <p:cNvSpPr>
            <a:spLocks noChangeArrowheads="1"/>
          </p:cNvSpPr>
          <p:nvPr/>
        </p:nvSpPr>
        <p:spPr bwMode="auto">
          <a:xfrm>
            <a:off x="56769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2" name="AutoShape 8"/>
          <p:cNvSpPr>
            <a:spLocks noChangeArrowheads="1"/>
          </p:cNvSpPr>
          <p:nvPr/>
        </p:nvSpPr>
        <p:spPr bwMode="auto">
          <a:xfrm>
            <a:off x="2936875" y="49577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3" name="AutoShape 9"/>
          <p:cNvSpPr>
            <a:spLocks noChangeArrowheads="1"/>
          </p:cNvSpPr>
          <p:nvPr/>
        </p:nvSpPr>
        <p:spPr bwMode="auto">
          <a:xfrm>
            <a:off x="30289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4" name="AutoShape 10"/>
          <p:cNvSpPr>
            <a:spLocks noChangeArrowheads="1"/>
          </p:cNvSpPr>
          <p:nvPr/>
        </p:nvSpPr>
        <p:spPr bwMode="auto">
          <a:xfrm>
            <a:off x="28765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5" name="AutoShape 11"/>
          <p:cNvSpPr>
            <a:spLocks noChangeArrowheads="1"/>
          </p:cNvSpPr>
          <p:nvPr/>
        </p:nvSpPr>
        <p:spPr bwMode="auto">
          <a:xfrm>
            <a:off x="58293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27432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5562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667000" y="39131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2667000" y="39624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2667000" y="40100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2881" name="Text Box 17"/>
          <p:cNvSpPr txBox="1">
            <a:spLocks noChangeArrowheads="1"/>
          </p:cNvSpPr>
          <p:nvPr/>
        </p:nvSpPr>
        <p:spPr bwMode="auto">
          <a:xfrm>
            <a:off x="2667000" y="40592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2667000" y="409416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2667000" y="41417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2884" name="Text Box 20"/>
          <p:cNvSpPr txBox="1">
            <a:spLocks noChangeArrowheads="1"/>
          </p:cNvSpPr>
          <p:nvPr/>
        </p:nvSpPr>
        <p:spPr bwMode="auto">
          <a:xfrm>
            <a:off x="2667000" y="41767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2667000" y="4222750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2890" name="Text Box 26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2891" name="Text Box 27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2892" name="Text Box 28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3810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loãng</a:t>
            </a:r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>
            <a:off x="64008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đặc</a:t>
            </a:r>
          </a:p>
        </p:txBody>
      </p:sp>
      <p:sp>
        <p:nvSpPr>
          <p:cNvPr id="292897" name="Line 33"/>
          <p:cNvSpPr>
            <a:spLocks noChangeShapeType="1"/>
          </p:cNvSpPr>
          <p:nvPr/>
        </p:nvSpPr>
        <p:spPr bwMode="auto">
          <a:xfrm>
            <a:off x="1524000" y="4191000"/>
            <a:ext cx="14478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98" name="Line 34"/>
          <p:cNvSpPr>
            <a:spLocks noChangeShapeType="1"/>
          </p:cNvSpPr>
          <p:nvPr/>
        </p:nvSpPr>
        <p:spPr bwMode="auto">
          <a:xfrm flipH="1">
            <a:off x="6019800" y="4191000"/>
            <a:ext cx="1600200" cy="533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8" name="Picture 4" descr="rosecorner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rosecorner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4862"/>
            <a:ext cx="1371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rosecorner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6718" y="188118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rosecorner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231" y="5687219"/>
            <a:ext cx="1371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7977" y="67228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1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036590" y="644234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2</a:t>
            </a:r>
            <a:endParaRPr lang="en-US" sz="2000" b="1" dirty="0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1247198" y="55416"/>
            <a:ext cx="651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Thí</a:t>
            </a:r>
            <a:r>
              <a:rPr lang="en-US" sz="2400" b="1" dirty="0"/>
              <a:t> </a:t>
            </a:r>
            <a:r>
              <a:rPr lang="en-US" sz="2400" b="1" dirty="0" err="1"/>
              <a:t>nghiệm</a:t>
            </a:r>
            <a:r>
              <a:rPr lang="en-US" sz="2400" b="1" dirty="0"/>
              <a:t>: </a:t>
            </a:r>
            <a:r>
              <a:rPr lang="en-US" sz="2400" b="1" dirty="0" err="1"/>
              <a:t>Axit</a:t>
            </a:r>
            <a:r>
              <a:rPr lang="en-US" sz="2400" b="1" dirty="0"/>
              <a:t> </a:t>
            </a:r>
            <a:r>
              <a:rPr lang="en-US" sz="2400" b="1" dirty="0" err="1"/>
              <a:t>sunfuric</a:t>
            </a:r>
            <a:r>
              <a:rPr lang="en-US" sz="2400" b="1" dirty="0"/>
              <a:t>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97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20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2000"/>
                                        <p:tgtEl>
                                          <p:spTgt spid="29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20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2000"/>
                                        <p:tgtEl>
                                          <p:spTgt spid="29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2000"/>
                                        <p:tgtEl>
                                          <p:spTgt spid="29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2000"/>
                                        <p:tgtEl>
                                          <p:spTgt spid="29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20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2000"/>
                                        <p:tgtEl>
                                          <p:spTgt spid="29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2000"/>
                                        <p:tgtEl>
                                          <p:spTgt spid="29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2000"/>
                                        <p:tgtEl>
                                          <p:spTgt spid="29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20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2000"/>
                                        <p:tgtEl>
                                          <p:spTgt spid="29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2000"/>
                                        <p:tgtEl>
                                          <p:spTgt spid="29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2000"/>
                                        <p:tgtEl>
                                          <p:spTgt spid="29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2000"/>
                                        <p:tgtEl>
                                          <p:spTgt spid="29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20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2000"/>
                                        <p:tgtEl>
                                          <p:spTgt spid="29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2000"/>
                                        <p:tgtEl>
                                          <p:spTgt spid="29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2000"/>
                                        <p:tgtEl>
                                          <p:spTgt spid="2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nimBg="1"/>
      <p:bldP spid="292871" grpId="0" animBg="1"/>
      <p:bldP spid="292872" grpId="0" animBg="1"/>
      <p:bldP spid="292873" grpId="0" animBg="1"/>
      <p:bldP spid="292874" grpId="0" animBg="1"/>
      <p:bldP spid="292875" grpId="0" animBg="1"/>
      <p:bldP spid="292876" grpId="0"/>
      <p:bldP spid="292877" grpId="0"/>
      <p:bldP spid="292878" grpId="0"/>
      <p:bldP spid="292879" grpId="0"/>
      <p:bldP spid="292880" grpId="0"/>
      <p:bldP spid="292881" grpId="0"/>
      <p:bldP spid="292882" grpId="0"/>
      <p:bldP spid="292883" grpId="0"/>
      <p:bldP spid="292884" grpId="0"/>
      <p:bldP spid="292885" grpId="0"/>
      <p:bldP spid="292886" grpId="0"/>
      <p:bldP spid="292887" grpId="0"/>
      <p:bldP spid="292888" grpId="0"/>
      <p:bldP spid="292889" grpId="0"/>
      <p:bldP spid="292890" grpId="0"/>
      <p:bldP spid="292891" grpId="0"/>
      <p:bldP spid="292892" grpId="0"/>
      <p:bldP spid="292893" grpId="0"/>
      <p:bldP spid="292895" grpId="0"/>
      <p:bldP spid="292896" grpId="0"/>
      <p:bldP spid="292897" grpId="0" animBg="1"/>
      <p:bldP spid="2928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667000" y="39131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2667000" y="39624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2667000" y="40100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2667000" y="40592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2667000" y="409416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667000" y="41417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2667000" y="41767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2667000" y="4222750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3902" name="Text Box 14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3903" name="Text Box 15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3904" name="Text Box 16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3908" name="AutoShape 20"/>
          <p:cNvSpPr>
            <a:spLocks noChangeArrowheads="1"/>
          </p:cNvSpPr>
          <p:nvPr/>
        </p:nvSpPr>
        <p:spPr bwMode="auto">
          <a:xfrm>
            <a:off x="5756275" y="496411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09" name="AutoShape 21"/>
          <p:cNvSpPr>
            <a:spLocks noChangeArrowheads="1"/>
          </p:cNvSpPr>
          <p:nvPr/>
        </p:nvSpPr>
        <p:spPr bwMode="auto">
          <a:xfrm>
            <a:off x="28765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0" name="AutoShape 22"/>
          <p:cNvSpPr>
            <a:spLocks noChangeArrowheads="1"/>
          </p:cNvSpPr>
          <p:nvPr/>
        </p:nvSpPr>
        <p:spPr bwMode="auto">
          <a:xfrm>
            <a:off x="58293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1" name="AutoShape 23"/>
          <p:cNvSpPr>
            <a:spLocks noChangeArrowheads="1"/>
          </p:cNvSpPr>
          <p:nvPr/>
        </p:nvSpPr>
        <p:spPr bwMode="auto">
          <a:xfrm>
            <a:off x="56769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2" name="AutoShape 24"/>
          <p:cNvSpPr>
            <a:spLocks noChangeArrowheads="1"/>
          </p:cNvSpPr>
          <p:nvPr/>
        </p:nvSpPr>
        <p:spPr bwMode="auto">
          <a:xfrm>
            <a:off x="2936875" y="49577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3" name="AutoShape 25"/>
          <p:cNvSpPr>
            <a:spLocks noChangeArrowheads="1"/>
          </p:cNvSpPr>
          <p:nvPr/>
        </p:nvSpPr>
        <p:spPr bwMode="auto">
          <a:xfrm>
            <a:off x="30289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14" name="Text Box 26"/>
          <p:cNvSpPr txBox="1">
            <a:spLocks noChangeArrowheads="1"/>
          </p:cNvSpPr>
          <p:nvPr/>
        </p:nvSpPr>
        <p:spPr bwMode="auto">
          <a:xfrm>
            <a:off x="27432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3915" name="Text Box 27"/>
          <p:cNvSpPr txBox="1">
            <a:spLocks noChangeArrowheads="1"/>
          </p:cNvSpPr>
          <p:nvPr/>
        </p:nvSpPr>
        <p:spPr bwMode="auto">
          <a:xfrm>
            <a:off x="5562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3916" name="Text Box 28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-----------------------</a:t>
            </a:r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-----------------------</a:t>
            </a:r>
          </a:p>
        </p:txBody>
      </p: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</a:t>
            </a:r>
          </a:p>
        </p:txBody>
      </p:sp>
      <p:sp>
        <p:nvSpPr>
          <p:cNvPr id="293919" name="Text Box 31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</a:t>
            </a:r>
          </a:p>
        </p:txBody>
      </p:sp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</a:t>
            </a: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</a:t>
            </a:r>
          </a:p>
        </p:txBody>
      </p:sp>
      <p:sp>
        <p:nvSpPr>
          <p:cNvPr id="293922" name="Text Box 34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</a:t>
            </a:r>
          </a:p>
        </p:txBody>
      </p:sp>
      <p:sp>
        <p:nvSpPr>
          <p:cNvPr id="293923" name="Text Box 35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</a:t>
            </a:r>
          </a:p>
        </p:txBody>
      </p:sp>
      <p:sp>
        <p:nvSpPr>
          <p:cNvPr id="293924" name="AutoShape 36"/>
          <p:cNvSpPr>
            <a:spLocks noChangeArrowheads="1"/>
          </p:cNvSpPr>
          <p:nvPr/>
        </p:nvSpPr>
        <p:spPr bwMode="auto">
          <a:xfrm>
            <a:off x="5867400" y="5354638"/>
            <a:ext cx="228600" cy="74612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25" name="AutoShape 37"/>
          <p:cNvSpPr>
            <a:spLocks noChangeArrowheads="1"/>
          </p:cNvSpPr>
          <p:nvPr/>
        </p:nvSpPr>
        <p:spPr bwMode="auto">
          <a:xfrm>
            <a:off x="5715000" y="5334000"/>
            <a:ext cx="228600" cy="74613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26" name="AutoShape 38"/>
          <p:cNvSpPr>
            <a:spLocks noChangeArrowheads="1"/>
          </p:cNvSpPr>
          <p:nvPr/>
        </p:nvSpPr>
        <p:spPr bwMode="auto">
          <a:xfrm>
            <a:off x="5846763" y="5259388"/>
            <a:ext cx="228600" cy="74612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27" name="Text Box 39"/>
          <p:cNvSpPr txBox="1">
            <a:spLocks noChangeArrowheads="1"/>
          </p:cNvSpPr>
          <p:nvPr/>
        </p:nvSpPr>
        <p:spPr bwMode="auto">
          <a:xfrm>
            <a:off x="55626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3928" name="Oval 40"/>
          <p:cNvSpPr>
            <a:spLocks noChangeArrowheads="1"/>
          </p:cNvSpPr>
          <p:nvPr/>
        </p:nvSpPr>
        <p:spPr bwMode="auto">
          <a:xfrm>
            <a:off x="5715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29" name="Oval 41"/>
          <p:cNvSpPr>
            <a:spLocks noChangeArrowheads="1"/>
          </p:cNvSpPr>
          <p:nvPr/>
        </p:nvSpPr>
        <p:spPr bwMode="auto">
          <a:xfrm>
            <a:off x="58674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30" name="Oval 42"/>
          <p:cNvSpPr>
            <a:spLocks noChangeArrowheads="1"/>
          </p:cNvSpPr>
          <p:nvPr/>
        </p:nvSpPr>
        <p:spPr bwMode="auto">
          <a:xfrm>
            <a:off x="5943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31" name="Oval 43"/>
          <p:cNvSpPr>
            <a:spLocks noChangeArrowheads="1"/>
          </p:cNvSpPr>
          <p:nvPr/>
        </p:nvSpPr>
        <p:spPr bwMode="auto">
          <a:xfrm>
            <a:off x="60960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32" name="Text Box 44"/>
          <p:cNvSpPr txBox="1">
            <a:spLocks noChangeArrowheads="1"/>
          </p:cNvSpPr>
          <p:nvPr/>
        </p:nvSpPr>
        <p:spPr bwMode="auto">
          <a:xfrm>
            <a:off x="3810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loãng</a:t>
            </a:r>
          </a:p>
        </p:txBody>
      </p:sp>
      <p:sp>
        <p:nvSpPr>
          <p:cNvPr id="293933" name="Text Box 45"/>
          <p:cNvSpPr txBox="1">
            <a:spLocks noChangeArrowheads="1"/>
          </p:cNvSpPr>
          <p:nvPr/>
        </p:nvSpPr>
        <p:spPr bwMode="auto">
          <a:xfrm>
            <a:off x="64008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đặc</a:t>
            </a:r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524000" y="4191000"/>
            <a:ext cx="14478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935" name="Line 47"/>
          <p:cNvSpPr>
            <a:spLocks noChangeShapeType="1"/>
          </p:cNvSpPr>
          <p:nvPr/>
        </p:nvSpPr>
        <p:spPr bwMode="auto">
          <a:xfrm flipH="1">
            <a:off x="6019800" y="4191000"/>
            <a:ext cx="1600200" cy="533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93937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93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939" name="AutoShape 51"/>
          <p:cNvSpPr>
            <a:spLocks noChangeArrowheads="1"/>
          </p:cNvSpPr>
          <p:nvPr/>
        </p:nvSpPr>
        <p:spPr bwMode="auto">
          <a:xfrm rot="10800000">
            <a:off x="5676900" y="5600700"/>
            <a:ext cx="3810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68B0A"/>
          </a:solidFill>
          <a:ln w="9525">
            <a:solidFill>
              <a:srgbClr val="FF0B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3940" name="AutoShape 52"/>
          <p:cNvSpPr>
            <a:spLocks noChangeArrowheads="1"/>
          </p:cNvSpPr>
          <p:nvPr/>
        </p:nvSpPr>
        <p:spPr bwMode="auto">
          <a:xfrm rot="10800000">
            <a:off x="2857500" y="5600700"/>
            <a:ext cx="3810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68B0A"/>
          </a:solidFill>
          <a:ln w="9525">
            <a:solidFill>
              <a:srgbClr val="FF0B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6" name="Picture 4" descr="rosecorner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 descr="rosecorner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4862"/>
            <a:ext cx="1371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rosecorner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6718" y="188118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 descr="rosecorner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231" y="5687219"/>
            <a:ext cx="1371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167977" y="67228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1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097954" y="64769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2</a:t>
            </a:r>
            <a:endParaRPr lang="en-US" sz="2000" b="1" dirty="0"/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1247198" y="55416"/>
            <a:ext cx="651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Thí</a:t>
            </a:r>
            <a:r>
              <a:rPr lang="en-US" sz="2400" b="1" dirty="0"/>
              <a:t> </a:t>
            </a:r>
            <a:r>
              <a:rPr lang="en-US" sz="2400" b="1" dirty="0" err="1"/>
              <a:t>nghiệm</a:t>
            </a:r>
            <a:r>
              <a:rPr lang="en-US" sz="2400" b="1" dirty="0"/>
              <a:t>: </a:t>
            </a:r>
            <a:r>
              <a:rPr lang="en-US" sz="2400" b="1" dirty="0" err="1"/>
              <a:t>Axit</a:t>
            </a:r>
            <a:r>
              <a:rPr lang="en-US" sz="2400" b="1" dirty="0"/>
              <a:t> </a:t>
            </a:r>
            <a:r>
              <a:rPr lang="en-US" sz="2400" b="1" dirty="0" err="1"/>
              <a:t>sunfuric</a:t>
            </a:r>
            <a:r>
              <a:rPr lang="en-US" sz="2400" b="1" dirty="0"/>
              <a:t>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43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0"/>
                                        <p:tgtEl>
                                          <p:spTgt spid="29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0"/>
                                        <p:tgtEl>
                                          <p:spTgt spid="29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0"/>
                                        <p:tgtEl>
                                          <p:spTgt spid="293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29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29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29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2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29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0"/>
                                        <p:tgtEl>
                                          <p:spTgt spid="2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2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2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29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5 L -0.00417 -0.161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3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05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67 L -0.00833 -0.13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3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61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-0.00417 -0.1444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3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0417 -0.1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75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9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9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8" grpId="0" animBg="1"/>
      <p:bldP spid="293910" grpId="0" animBg="1"/>
      <p:bldP spid="293911" grpId="0" animBg="1"/>
      <p:bldP spid="293915" grpId="0"/>
      <p:bldP spid="293916" grpId="0"/>
      <p:bldP spid="293917" grpId="0"/>
      <p:bldP spid="293918" grpId="0"/>
      <p:bldP spid="293919" grpId="0"/>
      <p:bldP spid="293920" grpId="0"/>
      <p:bldP spid="293921" grpId="0"/>
      <p:bldP spid="293922" grpId="0"/>
      <p:bldP spid="293923" grpId="0"/>
      <p:bldP spid="293924" grpId="0" animBg="1"/>
      <p:bldP spid="293925" grpId="0" animBg="1"/>
      <p:bldP spid="293926" grpId="0" animBg="1"/>
      <p:bldP spid="293927" grpId="0"/>
      <p:bldP spid="293928" grpId="0" animBg="1"/>
      <p:bldP spid="293929" grpId="0" animBg="1"/>
      <p:bldP spid="293930" grpId="0" animBg="1"/>
      <p:bldP spid="293931" grpId="0" animBg="1"/>
      <p:bldP spid="293939" grpId="0" animBg="1"/>
      <p:bldP spid="2939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143000"/>
            <a:ext cx="121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2667000" y="39131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2667000" y="39624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2667000" y="40100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2667000" y="40592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667000" y="409416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2667000" y="414178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2667000" y="41767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4923" name="Text Box 11"/>
          <p:cNvSpPr txBox="1">
            <a:spLocks noChangeArrowheads="1"/>
          </p:cNvSpPr>
          <p:nvPr/>
        </p:nvSpPr>
        <p:spPr bwMode="auto">
          <a:xfrm>
            <a:off x="2667000" y="4222750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4925" name="Text Box 13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-----------------------</a:t>
            </a:r>
          </a:p>
        </p:txBody>
      </p:sp>
      <p:sp>
        <p:nvSpPr>
          <p:cNvPr id="294926" name="Text Box 14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----------------------</a:t>
            </a:r>
          </a:p>
        </p:txBody>
      </p:sp>
      <p:sp>
        <p:nvSpPr>
          <p:cNvPr id="294927" name="Text Box 15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4928" name="Text Box 16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---------------------</a:t>
            </a:r>
          </a:p>
        </p:txBody>
      </p: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--------------------</a:t>
            </a:r>
          </a:p>
        </p:txBody>
      </p:sp>
      <p:sp>
        <p:nvSpPr>
          <p:cNvPr id="294930" name="Text Box 18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-------------------</a:t>
            </a:r>
          </a:p>
        </p:txBody>
      </p:sp>
      <p:sp>
        <p:nvSpPr>
          <p:cNvPr id="294931" name="Text Box 19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CC"/>
                </a:solidFill>
              </a:rPr>
              <a:t>-----------------</a:t>
            </a:r>
          </a:p>
        </p:txBody>
      </p:sp>
      <p:sp>
        <p:nvSpPr>
          <p:cNvPr id="294932" name="AutoShape 20"/>
          <p:cNvSpPr>
            <a:spLocks noChangeArrowheads="1"/>
          </p:cNvSpPr>
          <p:nvPr/>
        </p:nvSpPr>
        <p:spPr bwMode="auto">
          <a:xfrm>
            <a:off x="5756275" y="496411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3" name="AutoShape 21"/>
          <p:cNvSpPr>
            <a:spLocks noChangeArrowheads="1"/>
          </p:cNvSpPr>
          <p:nvPr/>
        </p:nvSpPr>
        <p:spPr bwMode="auto">
          <a:xfrm>
            <a:off x="28765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4" name="AutoShape 22"/>
          <p:cNvSpPr>
            <a:spLocks noChangeArrowheads="1"/>
          </p:cNvSpPr>
          <p:nvPr/>
        </p:nvSpPr>
        <p:spPr bwMode="auto">
          <a:xfrm>
            <a:off x="58293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5" name="AutoShape 23"/>
          <p:cNvSpPr>
            <a:spLocks noChangeArrowheads="1"/>
          </p:cNvSpPr>
          <p:nvPr/>
        </p:nvSpPr>
        <p:spPr bwMode="auto">
          <a:xfrm>
            <a:off x="567690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6" name="AutoShape 24"/>
          <p:cNvSpPr>
            <a:spLocks noChangeArrowheads="1"/>
          </p:cNvSpPr>
          <p:nvPr/>
        </p:nvSpPr>
        <p:spPr bwMode="auto">
          <a:xfrm>
            <a:off x="2936875" y="49577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7" name="AutoShape 25"/>
          <p:cNvSpPr>
            <a:spLocks noChangeArrowheads="1"/>
          </p:cNvSpPr>
          <p:nvPr/>
        </p:nvSpPr>
        <p:spPr bwMode="auto">
          <a:xfrm>
            <a:off x="3028950" y="5186363"/>
            <a:ext cx="304800" cy="300037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38" name="Text Box 26"/>
          <p:cNvSpPr txBox="1">
            <a:spLocks noChangeArrowheads="1"/>
          </p:cNvSpPr>
          <p:nvPr/>
        </p:nvSpPr>
        <p:spPr bwMode="auto">
          <a:xfrm>
            <a:off x="27432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4939" name="Text Box 27"/>
          <p:cNvSpPr txBox="1">
            <a:spLocks noChangeArrowheads="1"/>
          </p:cNvSpPr>
          <p:nvPr/>
        </p:nvSpPr>
        <p:spPr bwMode="auto">
          <a:xfrm>
            <a:off x="5562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4940" name="Text Box 28"/>
          <p:cNvSpPr txBox="1">
            <a:spLocks noChangeArrowheads="1"/>
          </p:cNvSpPr>
          <p:nvPr/>
        </p:nvSpPr>
        <p:spPr bwMode="auto">
          <a:xfrm>
            <a:off x="5486400" y="38862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-----------------------</a:t>
            </a:r>
          </a:p>
        </p:txBody>
      </p:sp>
      <p:sp>
        <p:nvSpPr>
          <p:cNvPr id="294941" name="Text Box 29"/>
          <p:cNvSpPr txBox="1">
            <a:spLocks noChangeArrowheads="1"/>
          </p:cNvSpPr>
          <p:nvPr/>
        </p:nvSpPr>
        <p:spPr bwMode="auto">
          <a:xfrm>
            <a:off x="5486400" y="3935413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-----------------------</a:t>
            </a:r>
          </a:p>
        </p:txBody>
      </p:sp>
      <p:sp>
        <p:nvSpPr>
          <p:cNvPr id="294942" name="Text Box 30"/>
          <p:cNvSpPr txBox="1">
            <a:spLocks noChangeArrowheads="1"/>
          </p:cNvSpPr>
          <p:nvPr/>
        </p:nvSpPr>
        <p:spPr bwMode="auto">
          <a:xfrm>
            <a:off x="5486400" y="3983038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----------------------</a:t>
            </a:r>
          </a:p>
        </p:txBody>
      </p:sp>
      <p:sp>
        <p:nvSpPr>
          <p:cNvPr id="294943" name="Text Box 31"/>
          <p:cNvSpPr txBox="1">
            <a:spLocks noChangeArrowheads="1"/>
          </p:cNvSpPr>
          <p:nvPr/>
        </p:nvSpPr>
        <p:spPr bwMode="auto">
          <a:xfrm>
            <a:off x="5486400" y="403225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</a:t>
            </a:r>
          </a:p>
        </p:txBody>
      </p:sp>
      <p:sp>
        <p:nvSpPr>
          <p:cNvPr id="294944" name="Text Box 32"/>
          <p:cNvSpPr txBox="1">
            <a:spLocks noChangeArrowheads="1"/>
          </p:cNvSpPr>
          <p:nvPr/>
        </p:nvSpPr>
        <p:spPr bwMode="auto">
          <a:xfrm>
            <a:off x="5486400" y="406717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---------------------</a:t>
            </a:r>
          </a:p>
        </p:txBody>
      </p:sp>
      <p:sp>
        <p:nvSpPr>
          <p:cNvPr id="294945" name="Text Box 33"/>
          <p:cNvSpPr txBox="1">
            <a:spLocks noChangeArrowheads="1"/>
          </p:cNvSpPr>
          <p:nvPr/>
        </p:nvSpPr>
        <p:spPr bwMode="auto">
          <a:xfrm>
            <a:off x="5486400" y="4114800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--------------------</a:t>
            </a:r>
          </a:p>
        </p:txBody>
      </p:sp>
      <p:sp>
        <p:nvSpPr>
          <p:cNvPr id="294946" name="Text Box 34"/>
          <p:cNvSpPr txBox="1">
            <a:spLocks noChangeArrowheads="1"/>
          </p:cNvSpPr>
          <p:nvPr/>
        </p:nvSpPr>
        <p:spPr bwMode="auto">
          <a:xfrm>
            <a:off x="5486400" y="4149725"/>
            <a:ext cx="858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-------------------</a:t>
            </a:r>
          </a:p>
        </p:txBody>
      </p:sp>
      <p:sp>
        <p:nvSpPr>
          <p:cNvPr id="294947" name="Text Box 35"/>
          <p:cNvSpPr txBox="1">
            <a:spLocks noChangeArrowheads="1"/>
          </p:cNvSpPr>
          <p:nvPr/>
        </p:nvSpPr>
        <p:spPr bwMode="auto">
          <a:xfrm>
            <a:off x="5486400" y="4195763"/>
            <a:ext cx="858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-----------------</a:t>
            </a:r>
          </a:p>
        </p:txBody>
      </p:sp>
      <p:sp>
        <p:nvSpPr>
          <p:cNvPr id="294948" name="AutoShape 36"/>
          <p:cNvSpPr>
            <a:spLocks noChangeArrowheads="1"/>
          </p:cNvSpPr>
          <p:nvPr/>
        </p:nvSpPr>
        <p:spPr bwMode="auto">
          <a:xfrm>
            <a:off x="5867400" y="5354638"/>
            <a:ext cx="228600" cy="74612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49" name="AutoShape 37"/>
          <p:cNvSpPr>
            <a:spLocks noChangeArrowheads="1"/>
          </p:cNvSpPr>
          <p:nvPr/>
        </p:nvSpPr>
        <p:spPr bwMode="auto">
          <a:xfrm>
            <a:off x="5715000" y="5334000"/>
            <a:ext cx="228600" cy="74613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0" name="AutoShape 38"/>
          <p:cNvSpPr>
            <a:spLocks noChangeArrowheads="1"/>
          </p:cNvSpPr>
          <p:nvPr/>
        </p:nvSpPr>
        <p:spPr bwMode="auto">
          <a:xfrm>
            <a:off x="5846763" y="5259388"/>
            <a:ext cx="228600" cy="74612"/>
          </a:xfrm>
          <a:prstGeom prst="diamond">
            <a:avLst/>
          </a:prstGeom>
          <a:solidFill>
            <a:srgbClr val="66B11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1" name="Text Box 39"/>
          <p:cNvSpPr txBox="1">
            <a:spLocks noChangeArrowheads="1"/>
          </p:cNvSpPr>
          <p:nvPr/>
        </p:nvSpPr>
        <p:spPr bwMode="auto">
          <a:xfrm>
            <a:off x="55626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Cu</a:t>
            </a:r>
          </a:p>
        </p:txBody>
      </p:sp>
      <p:sp>
        <p:nvSpPr>
          <p:cNvPr id="294952" name="Text Box 40"/>
          <p:cNvSpPr txBox="1">
            <a:spLocks noChangeArrowheads="1"/>
          </p:cNvSpPr>
          <p:nvPr/>
        </p:nvSpPr>
        <p:spPr bwMode="auto">
          <a:xfrm>
            <a:off x="3810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H</a:t>
            </a:r>
            <a:r>
              <a:rPr lang="en-US" sz="2400" baseline="-25000">
                <a:solidFill>
                  <a:srgbClr val="FFFFFF"/>
                </a:solidFill>
              </a:rPr>
              <a:t>2</a:t>
            </a:r>
            <a:r>
              <a:rPr lang="en-US" sz="2400">
                <a:solidFill>
                  <a:srgbClr val="FFFFFF"/>
                </a:solidFill>
              </a:rPr>
              <a:t>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r>
              <a:rPr lang="en-US" sz="2400">
                <a:solidFill>
                  <a:srgbClr val="FFFFFF"/>
                </a:solidFill>
              </a:rPr>
              <a:t> loãng</a:t>
            </a:r>
          </a:p>
        </p:txBody>
      </p:sp>
      <p:sp>
        <p:nvSpPr>
          <p:cNvPr id="294953" name="Line 41"/>
          <p:cNvSpPr>
            <a:spLocks noChangeShapeType="1"/>
          </p:cNvSpPr>
          <p:nvPr/>
        </p:nvSpPr>
        <p:spPr bwMode="auto">
          <a:xfrm>
            <a:off x="1524000" y="4191000"/>
            <a:ext cx="14478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4" name="Line 42"/>
          <p:cNvSpPr>
            <a:spLocks noChangeShapeType="1"/>
          </p:cNvSpPr>
          <p:nvPr/>
        </p:nvSpPr>
        <p:spPr bwMode="auto">
          <a:xfrm flipH="1">
            <a:off x="6019800" y="4191000"/>
            <a:ext cx="1600200" cy="533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5" name="Text Box 43"/>
          <p:cNvSpPr txBox="1">
            <a:spLocks noChangeArrowheads="1"/>
          </p:cNvSpPr>
          <p:nvPr/>
        </p:nvSpPr>
        <p:spPr bwMode="auto">
          <a:xfrm>
            <a:off x="1247198" y="55416"/>
            <a:ext cx="651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Thí</a:t>
            </a:r>
            <a:r>
              <a:rPr lang="en-US" sz="2400" b="1" dirty="0"/>
              <a:t> </a:t>
            </a:r>
            <a:r>
              <a:rPr lang="en-US" sz="2400" b="1" dirty="0" err="1"/>
              <a:t>nghiệm</a:t>
            </a:r>
            <a:r>
              <a:rPr lang="en-US" sz="2400" b="1" dirty="0"/>
              <a:t>: </a:t>
            </a:r>
            <a:r>
              <a:rPr lang="en-US" sz="2400" b="1" dirty="0" err="1"/>
              <a:t>Axit</a:t>
            </a:r>
            <a:r>
              <a:rPr lang="en-US" sz="2400" b="1" dirty="0"/>
              <a:t> </a:t>
            </a:r>
            <a:r>
              <a:rPr lang="en-US" sz="2400" b="1" dirty="0" err="1"/>
              <a:t>sunfuric</a:t>
            </a:r>
            <a:r>
              <a:rPr lang="en-US" sz="2400" b="1" dirty="0"/>
              <a:t>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294956" name="Text Box 44"/>
          <p:cNvSpPr txBox="1">
            <a:spLocks noChangeArrowheads="1"/>
          </p:cNvSpPr>
          <p:nvPr/>
        </p:nvSpPr>
        <p:spPr bwMode="auto">
          <a:xfrm>
            <a:off x="64008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dd CuSO</a:t>
            </a:r>
            <a:r>
              <a:rPr lang="en-US" sz="2400" baseline="-25000">
                <a:solidFill>
                  <a:srgbClr val="FFFFFF"/>
                </a:solidFill>
              </a:rPr>
              <a:t>4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4957" name="Oval 45"/>
          <p:cNvSpPr>
            <a:spLocks noChangeArrowheads="1"/>
          </p:cNvSpPr>
          <p:nvPr/>
        </p:nvSpPr>
        <p:spPr bwMode="auto">
          <a:xfrm>
            <a:off x="5638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8" name="Oval 46"/>
          <p:cNvSpPr>
            <a:spLocks noChangeArrowheads="1"/>
          </p:cNvSpPr>
          <p:nvPr/>
        </p:nvSpPr>
        <p:spPr bwMode="auto">
          <a:xfrm>
            <a:off x="57912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59" name="Oval 47"/>
          <p:cNvSpPr>
            <a:spLocks noChangeArrowheads="1"/>
          </p:cNvSpPr>
          <p:nvPr/>
        </p:nvSpPr>
        <p:spPr bwMode="auto">
          <a:xfrm>
            <a:off x="5943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4960" name="Oval 48"/>
          <p:cNvSpPr>
            <a:spLocks noChangeArrowheads="1"/>
          </p:cNvSpPr>
          <p:nvPr/>
        </p:nvSpPr>
        <p:spPr bwMode="auto">
          <a:xfrm>
            <a:off x="60960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9496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496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638800"/>
            <a:ext cx="120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63" name="Text Box 51"/>
          <p:cNvSpPr txBox="1">
            <a:spLocks noChangeArrowheads="1"/>
          </p:cNvSpPr>
          <p:nvPr/>
        </p:nvSpPr>
        <p:spPr bwMode="auto">
          <a:xfrm>
            <a:off x="5583238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5" name="Picture 4" descr="rosecorner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 descr="rosecorner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4862"/>
            <a:ext cx="1371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rosecorner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6718" y="188118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 descr="rosecornerl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231" y="5687219"/>
            <a:ext cx="13716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218777" y="67228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1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058382" y="627261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b="1" dirty="0" err="1"/>
              <a:t>Ống</a:t>
            </a:r>
            <a:r>
              <a:rPr lang="en-SG" sz="2000" b="1" dirty="0"/>
              <a:t> </a:t>
            </a:r>
            <a:r>
              <a:rPr lang="en-SG" sz="2000" b="1" dirty="0" err="1"/>
              <a:t>nghiệm</a:t>
            </a:r>
            <a:r>
              <a:rPr lang="en-SG" sz="2000" b="1" dirty="0"/>
              <a:t>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47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4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94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9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9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29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2000"/>
                                        <p:tgtEl>
                                          <p:spTgt spid="29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9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32" grpId="0" animBg="1"/>
      <p:bldP spid="294934" grpId="0" animBg="1"/>
      <p:bldP spid="294935" grpId="0" animBg="1"/>
      <p:bldP spid="294939" grpId="0"/>
      <p:bldP spid="294954" grpId="0" animBg="1"/>
      <p:bldP spid="294956" grpId="0"/>
      <p:bldP spid="2949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04800" y="304800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A6FF65A7-19E3-41D2-BE3C-65FC971C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35" y="990600"/>
            <a:ext cx="6289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chất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hóa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H</a:t>
            </a:r>
            <a:r>
              <a:rPr lang="en-US" sz="3200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CC0000"/>
                </a:solidFill>
                <a:latin typeface="Times New Roman" pitchFamily="18" charset="0"/>
              </a:rPr>
              <a:t>4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đặc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:           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riêng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4F0EAA1-0D72-4C0D-BBD1-66A3DC83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10" y="1981200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 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C1A37DDA-45A2-4E84-B39D-AB75B6173000}"/>
              </a:ext>
            </a:extLst>
          </p:cNvPr>
          <p:cNvGrpSpPr>
            <a:grpSpLocks/>
          </p:cNvGrpSpPr>
          <p:nvPr/>
        </p:nvGrpSpPr>
        <p:grpSpPr bwMode="auto">
          <a:xfrm>
            <a:off x="318835" y="2565397"/>
            <a:ext cx="8255000" cy="584200"/>
            <a:chOff x="342" y="2432"/>
            <a:chExt cx="5200" cy="368"/>
          </a:xfrm>
        </p:grpSpPr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8EAD3203-3A84-4A4D-BC3B-2E0D159D4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" y="2432"/>
              <a:ext cx="52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2H</a:t>
              </a:r>
              <a:r>
                <a:rPr lang="en-US" sz="320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SO</a:t>
              </a:r>
              <a:r>
                <a:rPr lang="en-US" sz="3200" baseline="-25000" dirty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aseline="-25000" dirty="0">
                  <a:solidFill>
                    <a:srgbClr val="0000FF"/>
                  </a:solidFill>
                  <a:latin typeface="Times New Roman" pitchFamily="18" charset="0"/>
                </a:rPr>
                <a:t>(</a:t>
              </a:r>
              <a:r>
                <a:rPr lang="en-US" sz="32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đặc</a:t>
              </a:r>
              <a:r>
                <a:rPr lang="en-US" sz="3200" baseline="-25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aseline="-25000" dirty="0" err="1">
                  <a:solidFill>
                    <a:srgbClr val="0000FF"/>
                  </a:solidFill>
                  <a:latin typeface="Times New Roman" pitchFamily="18" charset="0"/>
                </a:rPr>
                <a:t>nóng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aseline="-25000" dirty="0">
                  <a:solidFill>
                    <a:srgbClr val="0000FF"/>
                  </a:solidFill>
                  <a:latin typeface="Times New Roman" pitchFamily="18" charset="0"/>
                </a:rPr>
                <a:t>)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+ Cu           CuSO</a:t>
              </a:r>
              <a:r>
                <a:rPr lang="en-US" sz="3200" baseline="-25000" dirty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+ SO</a:t>
              </a:r>
              <a:r>
                <a:rPr lang="en-US" sz="320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 + 2H</a:t>
              </a:r>
              <a:r>
                <a:rPr lang="en-US" sz="3200" baseline="-250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27CBD89B-8783-47CA-886B-66EDE2DFA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" y="2432"/>
              <a:ext cx="506" cy="234"/>
              <a:chOff x="1305" y="3440"/>
              <a:chExt cx="506" cy="234"/>
            </a:xfrm>
          </p:grpSpPr>
          <p:sp>
            <p:nvSpPr>
              <p:cNvPr id="8" name="Line 10">
                <a:extLst>
                  <a:ext uri="{FF2B5EF4-FFF2-40B4-BE49-F238E27FC236}">
                    <a16:creationId xmlns:a16="http://schemas.microsoft.com/office/drawing/2014/main" id="{1ED9B27A-87DC-46CE-9ED3-1C0552114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5" y="367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id="{E4B79A24-954A-42CC-8AE0-3537AFD17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9" y="344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0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11B01D1B-5D05-4655-B68B-D571F530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109" y="3657600"/>
            <a:ext cx="7960519" cy="156966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dd</a:t>
            </a:r>
            <a:r>
              <a:rPr lang="en-US" sz="3200" b="1" dirty="0">
                <a:latin typeface="Times New Roman" pitchFamily="18" charset="0"/>
              </a:rPr>
              <a:t> H</a:t>
            </a:r>
            <a:r>
              <a:rPr lang="en-US" sz="3200" b="1" baseline="-25000" dirty="0">
                <a:latin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baseline="-25000" dirty="0" err="1">
                <a:latin typeface="Times New Roman" pitchFamily="18" charset="0"/>
              </a:rPr>
              <a:t>đặc</a:t>
            </a:r>
            <a:r>
              <a:rPr lang="en-US" sz="3200" b="1" baseline="-25000" dirty="0">
                <a:latin typeface="Times New Roman" pitchFamily="18" charset="0"/>
              </a:rPr>
              <a:t> </a:t>
            </a:r>
            <a:r>
              <a:rPr lang="en-US" sz="3200" b="1" baseline="-25000" dirty="0" err="1">
                <a:latin typeface="Times New Roman" pitchFamily="18" charset="0"/>
              </a:rPr>
              <a:t>nóng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dd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sunfat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phóng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hiđro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Right Arrow 1">
            <a:extLst>
              <a:ext uri="{FF2B5EF4-FFF2-40B4-BE49-F238E27FC236}">
                <a16:creationId xmlns:a16="http://schemas.microsoft.com/office/drawing/2014/main" id="{123F6F72-16A0-4502-9013-60BB286B60F5}"/>
              </a:ext>
            </a:extLst>
          </p:cNvPr>
          <p:cNvSpPr/>
          <p:nvPr/>
        </p:nvSpPr>
        <p:spPr>
          <a:xfrm>
            <a:off x="-12510" y="4038600"/>
            <a:ext cx="514350" cy="327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4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510" y="-35342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A6FF65A7-19E3-41D2-BE3C-65FC971C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3219"/>
            <a:ext cx="6289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chất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hóa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H</a:t>
            </a:r>
            <a:r>
              <a:rPr lang="en-US" sz="3200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CC0000"/>
                </a:solidFill>
                <a:latin typeface="Times New Roman" pitchFamily="18" charset="0"/>
              </a:rPr>
              <a:t>4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đặc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:           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riêng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4F0EAA1-0D72-4C0D-BBD1-66A3DC83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423819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 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F299ECC-C202-4823-A419-F2B46980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55" y="2008594"/>
            <a:ext cx="7024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DD91E2A0-2CDB-46C3-A524-B3181D3CF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29" y="2414419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489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773363" y="4330700"/>
            <a:ext cx="1468437" cy="1608138"/>
            <a:chOff x="4080" y="2544"/>
            <a:chExt cx="925" cy="1013"/>
          </a:xfrm>
        </p:grpSpPr>
        <p:sp>
          <p:nvSpPr>
            <p:cNvPr id="14436" name="AutoShape 3"/>
            <p:cNvSpPr>
              <a:spLocks noChangeArrowheads="1"/>
            </p:cNvSpPr>
            <p:nvPr/>
          </p:nvSpPr>
          <p:spPr bwMode="auto">
            <a:xfrm>
              <a:off x="4137" y="2549"/>
              <a:ext cx="816" cy="100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37" name="AutoShape 4"/>
            <p:cNvSpPr>
              <a:spLocks noChangeArrowheads="1"/>
            </p:cNvSpPr>
            <p:nvPr/>
          </p:nvSpPr>
          <p:spPr bwMode="auto">
            <a:xfrm>
              <a:off x="4080" y="2544"/>
              <a:ext cx="925" cy="223"/>
            </a:xfrm>
            <a:prstGeom prst="flowChartManualOpera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38" name="Rectangle 5"/>
            <p:cNvSpPr>
              <a:spLocks noChangeArrowheads="1"/>
            </p:cNvSpPr>
            <p:nvPr/>
          </p:nvSpPr>
          <p:spPr bwMode="auto">
            <a:xfrm>
              <a:off x="4150" y="2574"/>
              <a:ext cx="794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79725" y="4848225"/>
            <a:ext cx="1270000" cy="1085850"/>
            <a:chOff x="3552" y="1056"/>
            <a:chExt cx="800" cy="684"/>
          </a:xfrm>
        </p:grpSpPr>
        <p:sp>
          <p:nvSpPr>
            <p:cNvPr id="14434" name="Rectangle 7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35" name="AutoShape 8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2870200" y="5153025"/>
            <a:ext cx="1270000" cy="781050"/>
            <a:chOff x="3552" y="1056"/>
            <a:chExt cx="800" cy="684"/>
          </a:xfrm>
        </p:grpSpPr>
        <p:sp>
          <p:nvSpPr>
            <p:cNvPr id="14432" name="Rectangle 10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33" name="AutoShape 11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3646488" y="4767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>
            <a:off x="366553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3022600" y="4767263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3494088" y="49387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318928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9606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364648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31321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379788" y="5300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3036888" y="4919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36655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>
            <a:off x="368458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30559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3513138" y="5414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Line 26"/>
          <p:cNvSpPr>
            <a:spLocks noChangeShapeType="1"/>
          </p:cNvSpPr>
          <p:nvPr/>
        </p:nvSpPr>
        <p:spPr bwMode="auto">
          <a:xfrm>
            <a:off x="320833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Line 27"/>
          <p:cNvSpPr>
            <a:spLocks noChangeShapeType="1"/>
          </p:cNvSpPr>
          <p:nvPr/>
        </p:nvSpPr>
        <p:spPr bwMode="auto">
          <a:xfrm>
            <a:off x="34369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Line 28"/>
          <p:cNvSpPr>
            <a:spLocks noChangeShapeType="1"/>
          </p:cNvSpPr>
          <p:nvPr/>
        </p:nvSpPr>
        <p:spPr bwMode="auto">
          <a:xfrm>
            <a:off x="29797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366553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Line 30"/>
          <p:cNvSpPr>
            <a:spLocks noChangeShapeType="1"/>
          </p:cNvSpPr>
          <p:nvPr/>
        </p:nvSpPr>
        <p:spPr bwMode="auto">
          <a:xfrm>
            <a:off x="315118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Line 31"/>
          <p:cNvSpPr>
            <a:spLocks noChangeShapeType="1"/>
          </p:cNvSpPr>
          <p:nvPr/>
        </p:nvSpPr>
        <p:spPr bwMode="auto">
          <a:xfrm>
            <a:off x="3398838" y="58340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Line 32"/>
          <p:cNvSpPr>
            <a:spLocks noChangeShapeType="1"/>
          </p:cNvSpPr>
          <p:nvPr/>
        </p:nvSpPr>
        <p:spPr bwMode="auto">
          <a:xfrm>
            <a:off x="3055938" y="53959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1521" name="Picture 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417">
            <a:off x="3570288" y="2649538"/>
            <a:ext cx="2438400" cy="14906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22" name="Picture 34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/>
          <a:stretch>
            <a:fillRect/>
          </a:stretch>
        </p:blipFill>
        <p:spPr bwMode="auto">
          <a:xfrm>
            <a:off x="5715000" y="4181475"/>
            <a:ext cx="32766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3" name="Oval 35"/>
          <p:cNvSpPr>
            <a:spLocks noChangeArrowheads="1"/>
          </p:cNvSpPr>
          <p:nvPr/>
        </p:nvSpPr>
        <p:spPr bwMode="auto">
          <a:xfrm>
            <a:off x="31750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 rot="10800000">
            <a:off x="3175000" y="4478338"/>
            <a:ext cx="152400" cy="609600"/>
            <a:chOff x="4752" y="1296"/>
            <a:chExt cx="192" cy="576"/>
          </a:xfrm>
        </p:grpSpPr>
        <p:sp>
          <p:nvSpPr>
            <p:cNvPr id="14430" name="AutoShape 3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31" name="Oval 3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10800000">
            <a:off x="2870200" y="4630738"/>
            <a:ext cx="304800" cy="762000"/>
            <a:chOff x="4752" y="1296"/>
            <a:chExt cx="192" cy="576"/>
          </a:xfrm>
        </p:grpSpPr>
        <p:sp>
          <p:nvSpPr>
            <p:cNvPr id="14428" name="AutoShape 4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29" name="Oval 4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10800000">
            <a:off x="3784600" y="4478338"/>
            <a:ext cx="304800" cy="609600"/>
            <a:chOff x="4752" y="1296"/>
            <a:chExt cx="192" cy="576"/>
          </a:xfrm>
        </p:grpSpPr>
        <p:sp>
          <p:nvSpPr>
            <p:cNvPr id="14426" name="AutoShape 4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27" name="Oval 4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 rot="3624343">
            <a:off x="4127500" y="3678238"/>
            <a:ext cx="228600" cy="914400"/>
            <a:chOff x="4752" y="1296"/>
            <a:chExt cx="192" cy="576"/>
          </a:xfrm>
        </p:grpSpPr>
        <p:sp>
          <p:nvSpPr>
            <p:cNvPr id="14424" name="AutoShape 4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25" name="Oval 4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 rot="7784290">
            <a:off x="4851400" y="4021138"/>
            <a:ext cx="304800" cy="685800"/>
            <a:chOff x="4752" y="1296"/>
            <a:chExt cx="192" cy="576"/>
          </a:xfrm>
        </p:grpSpPr>
        <p:sp>
          <p:nvSpPr>
            <p:cNvPr id="14422" name="AutoShape 49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23" name="Oval 50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 rot="4836707">
            <a:off x="4889500" y="3595688"/>
            <a:ext cx="152400" cy="533400"/>
            <a:chOff x="4752" y="1296"/>
            <a:chExt cx="192" cy="576"/>
          </a:xfrm>
        </p:grpSpPr>
        <p:sp>
          <p:nvSpPr>
            <p:cNvPr id="14420" name="AutoShape 52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21" name="Oval 53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 rot="9440696">
            <a:off x="4470400" y="4322763"/>
            <a:ext cx="152400" cy="381000"/>
            <a:chOff x="4752" y="1296"/>
            <a:chExt cx="192" cy="576"/>
          </a:xfrm>
        </p:grpSpPr>
        <p:sp>
          <p:nvSpPr>
            <p:cNvPr id="14418" name="AutoShape 55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19" name="Oval 56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 rot="-337055">
            <a:off x="3175000" y="3716338"/>
            <a:ext cx="228600" cy="685800"/>
            <a:chOff x="4752" y="1296"/>
            <a:chExt cx="192" cy="576"/>
          </a:xfrm>
        </p:grpSpPr>
        <p:sp>
          <p:nvSpPr>
            <p:cNvPr id="14416" name="AutoShape 58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17" name="Oval 59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 rot="-1482318">
            <a:off x="2794000" y="3792538"/>
            <a:ext cx="228600" cy="685800"/>
            <a:chOff x="4752" y="1296"/>
            <a:chExt cx="192" cy="576"/>
          </a:xfrm>
        </p:grpSpPr>
        <p:sp>
          <p:nvSpPr>
            <p:cNvPr id="14414" name="AutoShape 61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15" name="Oval 62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 rot="-1669460">
            <a:off x="2794000" y="3030538"/>
            <a:ext cx="228600" cy="685800"/>
            <a:chOff x="4752" y="1296"/>
            <a:chExt cx="192" cy="576"/>
          </a:xfrm>
        </p:grpSpPr>
        <p:sp>
          <p:nvSpPr>
            <p:cNvPr id="14412" name="AutoShape 64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13" name="Oval 65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 rot="-5589389">
            <a:off x="2149475" y="3598863"/>
            <a:ext cx="147638" cy="531812"/>
            <a:chOff x="4752" y="1296"/>
            <a:chExt cx="192" cy="576"/>
          </a:xfrm>
        </p:grpSpPr>
        <p:sp>
          <p:nvSpPr>
            <p:cNvPr id="14410" name="AutoShape 6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11" name="Oval 6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 rot="-3120751">
            <a:off x="2420938" y="2549525"/>
            <a:ext cx="152400" cy="457200"/>
            <a:chOff x="4752" y="1296"/>
            <a:chExt cx="192" cy="576"/>
          </a:xfrm>
        </p:grpSpPr>
        <p:sp>
          <p:nvSpPr>
            <p:cNvPr id="14408" name="AutoShape 7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09" name="Oval 7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 rot="-3800079">
            <a:off x="2230438" y="3186113"/>
            <a:ext cx="152400" cy="381000"/>
            <a:chOff x="4752" y="1296"/>
            <a:chExt cx="192" cy="576"/>
          </a:xfrm>
        </p:grpSpPr>
        <p:sp>
          <p:nvSpPr>
            <p:cNvPr id="14406" name="AutoShape 7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07" name="Oval 7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 rot="-8106574">
            <a:off x="2222500" y="4135438"/>
            <a:ext cx="152400" cy="381000"/>
            <a:chOff x="4752" y="1296"/>
            <a:chExt cx="192" cy="576"/>
          </a:xfrm>
        </p:grpSpPr>
        <p:sp>
          <p:nvSpPr>
            <p:cNvPr id="14404" name="AutoShape 7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05" name="Oval 7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1566" name="Text Box 78"/>
          <p:cNvSpPr txBox="1">
            <a:spLocks noChangeArrowheads="1"/>
          </p:cNvSpPr>
          <p:nvPr/>
        </p:nvSpPr>
        <p:spPr bwMode="auto">
          <a:xfrm>
            <a:off x="5842000" y="3319463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</a:t>
            </a:r>
            <a:r>
              <a:rPr kumimoji="0" lang="en-US" sz="25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3632200" y="4859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3708400" y="5011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3479800" y="51054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36322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38608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7084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3784600" y="53927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90" name="Line 91"/>
          <p:cNvSpPr>
            <a:spLocks noChangeShapeType="1"/>
          </p:cNvSpPr>
          <p:nvPr/>
        </p:nvSpPr>
        <p:spPr bwMode="auto">
          <a:xfrm>
            <a:off x="3556000" y="418941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91" name="Line 92"/>
          <p:cNvSpPr>
            <a:spLocks noChangeShapeType="1"/>
          </p:cNvSpPr>
          <p:nvPr/>
        </p:nvSpPr>
        <p:spPr bwMode="auto">
          <a:xfrm>
            <a:off x="3575050" y="4398963"/>
            <a:ext cx="152400" cy="41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1581" name="AutoShape 93"/>
          <p:cNvSpPr>
            <a:spLocks noChangeArrowheads="1"/>
          </p:cNvSpPr>
          <p:nvPr/>
        </p:nvSpPr>
        <p:spPr bwMode="auto">
          <a:xfrm rot="9711556">
            <a:off x="3560763" y="3573463"/>
            <a:ext cx="1916112" cy="85725"/>
          </a:xfrm>
          <a:prstGeom prst="flowChartManualInpu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82" name="Text Box 94"/>
          <p:cNvSpPr txBox="1">
            <a:spLocks noChangeArrowheads="1"/>
          </p:cNvSpPr>
          <p:nvPr/>
        </p:nvSpPr>
        <p:spPr bwMode="auto">
          <a:xfrm>
            <a:off x="2730500" y="18669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Gây bỏng</a:t>
            </a:r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3251200" y="54102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3327400" y="52578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96" name="Line 97"/>
          <p:cNvSpPr>
            <a:spLocks noChangeShapeType="1"/>
          </p:cNvSpPr>
          <p:nvPr/>
        </p:nvSpPr>
        <p:spPr bwMode="auto">
          <a:xfrm>
            <a:off x="34178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1586" name="AutoShape 98"/>
          <p:cNvSpPr>
            <a:spLocks noChangeArrowheads="1"/>
          </p:cNvSpPr>
          <p:nvPr/>
        </p:nvSpPr>
        <p:spPr bwMode="auto">
          <a:xfrm rot="5601987">
            <a:off x="2682875" y="4713288"/>
            <a:ext cx="2000250" cy="304800"/>
          </a:xfrm>
          <a:prstGeom prst="flowChartPunchedTape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C5F7907-C316-41F7-AACB-63C15D47C57B}"/>
              </a:ext>
            </a:extLst>
          </p:cNvPr>
          <p:cNvSpPr txBox="1"/>
          <p:nvPr/>
        </p:nvSpPr>
        <p:spPr>
          <a:xfrm>
            <a:off x="4572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94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9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8" dur="2000"/>
                                        <p:tgtEl>
                                          <p:spTgt spid="19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9" dur="2000"/>
                                        <p:tgtEl>
                                          <p:spTgt spid="19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6" dur="2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5" dur="2000"/>
                                        <p:tgtEl>
                                          <p:spTgt spid="19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1000"/>
                                        <p:tgtEl>
                                          <p:spTgt spid="19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 animBg="1"/>
      <p:bldP spid="191523" grpId="0" animBg="1"/>
      <p:bldP spid="191523" grpId="1" animBg="1"/>
      <p:bldP spid="191566" grpId="0"/>
      <p:bldP spid="191570" grpId="0" animBg="1"/>
      <p:bldP spid="191571" grpId="0" animBg="1"/>
      <p:bldP spid="191572" grpId="0" animBg="1"/>
      <p:bldP spid="191573" grpId="0" animBg="1"/>
      <p:bldP spid="191574" grpId="0" animBg="1"/>
      <p:bldP spid="191574" grpId="1" animBg="1"/>
      <p:bldP spid="191575" grpId="0" animBg="1"/>
      <p:bldP spid="191576" grpId="0" animBg="1"/>
      <p:bldP spid="191576" grpId="1" animBg="1"/>
      <p:bldP spid="191577" grpId="0" animBg="1"/>
      <p:bldP spid="191578" grpId="0" animBg="1"/>
      <p:bldP spid="191578" grpId="1" animBg="1"/>
      <p:bldP spid="191581" grpId="0" animBg="1"/>
      <p:bldP spid="191582" grpId="0"/>
      <p:bldP spid="191583" grpId="0" animBg="1"/>
      <p:bldP spid="191584" grpId="0" animBg="1"/>
      <p:bldP spid="1915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ính háo nước của H2SO4 đặc">
            <a:hlinkClick r:id="" action="ppaction://media"/>
            <a:extLst>
              <a:ext uri="{FF2B5EF4-FFF2-40B4-BE49-F238E27FC236}">
                <a16:creationId xmlns:a16="http://schemas.microsoft.com/office/drawing/2014/main" id="{8E507AD8-796F-437A-9A92-BA8D657C22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500" y="457200"/>
            <a:ext cx="6985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04800" y="304800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A6FF65A7-19E3-41D2-BE3C-65FC971C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35" y="990600"/>
            <a:ext cx="6289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chất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hóa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H</a:t>
            </a:r>
            <a:r>
              <a:rPr lang="en-US" sz="3200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CC0000"/>
                </a:solidFill>
                <a:latin typeface="Times New Roman" pitchFamily="18" charset="0"/>
              </a:rPr>
              <a:t>4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</a:rPr>
              <a:t>đặc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:           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riêng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4F0EAA1-0D72-4C0D-BBD1-66A3DC83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10" y="1981200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 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" name="Right Arrow 1">
            <a:extLst>
              <a:ext uri="{FF2B5EF4-FFF2-40B4-BE49-F238E27FC236}">
                <a16:creationId xmlns:a16="http://schemas.microsoft.com/office/drawing/2014/main" id="{123F6F72-16A0-4502-9013-60BB286B60F5}"/>
              </a:ext>
            </a:extLst>
          </p:cNvPr>
          <p:cNvSpPr/>
          <p:nvPr/>
        </p:nvSpPr>
        <p:spPr>
          <a:xfrm>
            <a:off x="-12510" y="4038600"/>
            <a:ext cx="514350" cy="327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F299ECC-C202-4823-A419-F2B46980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21868"/>
            <a:ext cx="7024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7113D1D-A3B8-4501-B91C-28587E6D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04" y="3691952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H</a:t>
            </a:r>
            <a:r>
              <a:rPr lang="en-US" sz="3200" b="1" baseline="-25000" dirty="0">
                <a:latin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</a:rPr>
              <a:t> than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B4365-C7DD-4E68-9FEA-CFE4692E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64" y="5105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</a:rPr>
              <a:t>12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</a:rPr>
              <a:t>22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O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</a:rPr>
              <a:t>11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          11 H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O  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+     12C     </a:t>
            </a:r>
            <a:endParaRPr lang="en-US" sz="2800" b="1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78D8E478-AA87-4EE8-82CE-4BDDDD6DD926}"/>
              </a:ext>
            </a:extLst>
          </p:cNvPr>
          <p:cNvGrpSpPr>
            <a:grpSpLocks/>
          </p:cNvGrpSpPr>
          <p:nvPr/>
        </p:nvGrpSpPr>
        <p:grpSpPr bwMode="auto">
          <a:xfrm>
            <a:off x="3165767" y="5101874"/>
            <a:ext cx="1143001" cy="387615"/>
            <a:chOff x="1680" y="3499"/>
            <a:chExt cx="495" cy="293"/>
          </a:xfrm>
        </p:grpSpPr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C6575901-B066-45D8-9C7A-B392F5432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792"/>
              <a:ext cx="48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65515B6D-7889-4FA1-8EAA-596529A1D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499"/>
              <a:ext cx="49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aseline="-25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endPara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0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0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7790" y="152400"/>
            <a:ext cx="530841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400"/>
              </a:lnSpc>
            </a:pPr>
            <a:r>
              <a:rPr lang="en-US" sz="4000" dirty="0" err="1">
                <a:solidFill>
                  <a:srgbClr val="000000"/>
                </a:solidFill>
                <a:latin typeface="Krabuler"/>
              </a:rPr>
              <a:t>Tóm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tắt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Krabuler"/>
              </a:rPr>
              <a:t>học</a:t>
            </a:r>
            <a:endParaRPr lang="en-US" sz="4000" dirty="0">
              <a:solidFill>
                <a:srgbClr val="000000"/>
              </a:solidFill>
              <a:latin typeface="Krabuler"/>
            </a:endParaRPr>
          </a:p>
        </p:txBody>
      </p:sp>
      <p:grpSp>
        <p:nvGrpSpPr>
          <p:cNvPr id="21" name="Organization Chart 2">
            <a:extLst>
              <a:ext uri="{FF2B5EF4-FFF2-40B4-BE49-F238E27FC236}">
                <a16:creationId xmlns:a16="http://schemas.microsoft.com/office/drawing/2014/main" id="{58A8460D-43AA-416E-A0EA-A212F02B3D5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716657"/>
            <a:ext cx="8534400" cy="5992407"/>
            <a:chOff x="192" y="144"/>
            <a:chExt cx="5376" cy="4032"/>
          </a:xfrm>
        </p:grpSpPr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5F12B9A9-23D3-45FE-A76A-7F301FDE80D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9900114"/>
                </p:ext>
              </p:extLst>
            </p:nvPr>
          </p:nvGraphicFramePr>
          <p:xfrm>
            <a:off x="192" y="144"/>
            <a:ext cx="5376" cy="4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3" name="_s1031">
              <a:extLst>
                <a:ext uri="{FF2B5EF4-FFF2-40B4-BE49-F238E27FC236}">
                  <a16:creationId xmlns:a16="http://schemas.microsoft.com/office/drawing/2014/main" id="{B19182B1-3926-4E21-9301-F16768D598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627" y="1555"/>
              <a:ext cx="269" cy="2455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_s1032">
              <a:extLst>
                <a:ext uri="{FF2B5EF4-FFF2-40B4-BE49-F238E27FC236}">
                  <a16:creationId xmlns:a16="http://schemas.microsoft.com/office/drawing/2014/main" id="{D1461219-CC8B-4090-9229-7675075BC1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627" y="1555"/>
              <a:ext cx="269" cy="1928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_s1033">
              <a:extLst>
                <a:ext uri="{FF2B5EF4-FFF2-40B4-BE49-F238E27FC236}">
                  <a16:creationId xmlns:a16="http://schemas.microsoft.com/office/drawing/2014/main" id="{A34B8B95-078F-49EF-BB64-2539D3F446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619" y="1555"/>
              <a:ext cx="270" cy="1404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_s1034">
              <a:extLst>
                <a:ext uri="{FF2B5EF4-FFF2-40B4-BE49-F238E27FC236}">
                  <a16:creationId xmlns:a16="http://schemas.microsoft.com/office/drawing/2014/main" id="{C6358815-2E40-4467-8474-9E46BC3623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627" y="1555"/>
              <a:ext cx="269" cy="878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_s1035">
              <a:extLst>
                <a:ext uri="{FF2B5EF4-FFF2-40B4-BE49-F238E27FC236}">
                  <a16:creationId xmlns:a16="http://schemas.microsoft.com/office/drawing/2014/main" id="{2CC0699C-A8E0-456C-A640-A30E4875EE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627" y="1555"/>
              <a:ext cx="269" cy="351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_s1036">
              <a:extLst>
                <a:ext uri="{FF2B5EF4-FFF2-40B4-BE49-F238E27FC236}">
                  <a16:creationId xmlns:a16="http://schemas.microsoft.com/office/drawing/2014/main" id="{490FD402-412E-4FE6-A760-6559A66E57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204" y="638"/>
              <a:ext cx="176" cy="941"/>
            </a:xfrm>
            <a:prstGeom prst="bentConnector3">
              <a:avLst>
                <a:gd name="adj1" fmla="val 43116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_s1037">
              <a:extLst>
                <a:ext uri="{FF2B5EF4-FFF2-40B4-BE49-F238E27FC236}">
                  <a16:creationId xmlns:a16="http://schemas.microsoft.com/office/drawing/2014/main" id="{C3EBC970-9D32-4C1C-8A3F-CB319EB7D2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25" y="101"/>
              <a:ext cx="175" cy="2016"/>
            </a:xfrm>
            <a:prstGeom prst="bentConnector3">
              <a:avLst>
                <a:gd name="adj1" fmla="val 4260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_s1038">
              <a:extLst>
                <a:ext uri="{FF2B5EF4-FFF2-40B4-BE49-F238E27FC236}">
                  <a16:creationId xmlns:a16="http://schemas.microsoft.com/office/drawing/2014/main" id="{56465985-88EB-4717-B7AA-1C622C6839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95" y="1031"/>
              <a:ext cx="91" cy="7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_s1039">
              <a:extLst>
                <a:ext uri="{FF2B5EF4-FFF2-40B4-BE49-F238E27FC236}">
                  <a16:creationId xmlns:a16="http://schemas.microsoft.com/office/drawing/2014/main" id="{E9C26B3C-0680-4209-BEE7-762BC73BF2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32" y="-119"/>
              <a:ext cx="174" cy="1404"/>
            </a:xfrm>
            <a:prstGeom prst="bentConnector3">
              <a:avLst>
                <a:gd name="adj1" fmla="val 45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_s1040">
              <a:extLst>
                <a:ext uri="{FF2B5EF4-FFF2-40B4-BE49-F238E27FC236}">
                  <a16:creationId xmlns:a16="http://schemas.microsoft.com/office/drawing/2014/main" id="{0969C505-7688-4DDA-89A8-EB7954FF4D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95" y="-121"/>
              <a:ext cx="174" cy="1412"/>
            </a:xfrm>
            <a:prstGeom prst="bentConnector3">
              <a:avLst>
                <a:gd name="adj1" fmla="val 43116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_s1041">
              <a:extLst>
                <a:ext uri="{FF2B5EF4-FFF2-40B4-BE49-F238E27FC236}">
                  <a16:creationId xmlns:a16="http://schemas.microsoft.com/office/drawing/2014/main" id="{DA649765-0580-482F-B773-213CC175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44"/>
              <a:ext cx="1612" cy="3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H</a:t>
              </a:r>
              <a:r>
                <a:rPr kumimoji="0" lang="en-US" sz="3200" b="1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SO</a:t>
              </a:r>
              <a:r>
                <a:rPr kumimoji="0" lang="en-US" sz="3200" b="1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4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_s1042">
              <a:extLst>
                <a:ext uri="{FF2B5EF4-FFF2-40B4-BE49-F238E27FC236}">
                  <a16:creationId xmlns:a16="http://schemas.microsoft.com/office/drawing/2014/main" id="{3D58BBCC-3F97-437B-B3E1-9A4F7A7B4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70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H</a:t>
              </a:r>
              <a:r>
                <a:rPr kumimoji="0" lang="en-US" sz="2800" b="1" i="0" u="none" strike="noStrike" cap="none" normalizeH="0" baseline="-2500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SO</a:t>
              </a:r>
              <a:r>
                <a:rPr kumimoji="0" lang="en-US" sz="2800" b="1" i="0" u="none" strike="noStrike" cap="none" normalizeH="0" baseline="-2500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4</a:t>
              </a: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9900CC"/>
                  </a:solidFill>
                  <a:effectLst/>
                  <a:latin typeface="Times New Roman" pitchFamily="18" charset="0"/>
                </a:rPr>
                <a:t> loãng</a:t>
              </a: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_s1043">
              <a:extLst>
                <a:ext uri="{FF2B5EF4-FFF2-40B4-BE49-F238E27FC236}">
                  <a16:creationId xmlns:a16="http://schemas.microsoft.com/office/drawing/2014/main" id="{8736B6AA-D584-4FCF-ABF2-15723238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670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H</a:t>
              </a:r>
              <a:r>
                <a:rPr kumimoji="0" lang="en-US" sz="2800" b="1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SO</a:t>
              </a:r>
              <a:r>
                <a:rPr kumimoji="0" lang="en-US" sz="2800" b="1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4</a:t>
              </a: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đặc</a:t>
              </a:r>
              <a:endPara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_s1044">
              <a:extLst>
                <a:ext uri="{FF2B5EF4-FFF2-40B4-BE49-F238E27FC236}">
                  <a16:creationId xmlns:a16="http://schemas.microsoft.com/office/drawing/2014/main" id="{5EAF2331-E505-4046-A11C-60E28417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1197"/>
              <a:ext cx="1613" cy="3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Tính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axit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_s1046">
              <a:extLst>
                <a:ext uri="{FF2B5EF4-FFF2-40B4-BE49-F238E27FC236}">
                  <a16:creationId xmlns:a16="http://schemas.microsoft.com/office/drawing/2014/main" id="{B5CFDAFB-1033-401E-A258-A64ADADA5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1197"/>
              <a:ext cx="1499" cy="3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Tính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háo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nước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_s1047">
              <a:extLst>
                <a:ext uri="{FF2B5EF4-FFF2-40B4-BE49-F238E27FC236}">
                  <a16:creationId xmlns:a16="http://schemas.microsoft.com/office/drawing/2014/main" id="{4F31F314-D1C0-44D0-B5E7-0951B8E80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1706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Đổi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màu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quỳ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tím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_s1048">
              <a:extLst>
                <a:ext uri="{FF2B5EF4-FFF2-40B4-BE49-F238E27FC236}">
                  <a16:creationId xmlns:a16="http://schemas.microsoft.com/office/drawing/2014/main" id="{B865A5D0-F64B-4B09-8D5F-A30C28F0F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261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 bazơ</a:t>
              </a: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_s1049">
              <a:extLst>
                <a:ext uri="{FF2B5EF4-FFF2-40B4-BE49-F238E27FC236}">
                  <a16:creationId xmlns:a16="http://schemas.microsoft.com/office/drawing/2014/main" id="{812B9753-5D66-45BA-AFC5-185E6133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765"/>
              <a:ext cx="1613" cy="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oxit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bazơ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_s1050">
              <a:extLst>
                <a:ext uri="{FF2B5EF4-FFF2-40B4-BE49-F238E27FC236}">
                  <a16:creationId xmlns:a16="http://schemas.microsoft.com/office/drawing/2014/main" id="{A6738381-1EBE-4550-B14F-CECC5AEB5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3305"/>
              <a:ext cx="1562" cy="3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muối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_s1051">
              <a:extLst>
                <a:ext uri="{FF2B5EF4-FFF2-40B4-BE49-F238E27FC236}">
                  <a16:creationId xmlns:a16="http://schemas.microsoft.com/office/drawing/2014/main" id="{05DB3D59-5F66-453A-AFA7-14EE1B0D8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" y="3864"/>
              <a:ext cx="1562" cy="2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Với kim loại </a:t>
              </a:r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5689E761-0B94-4DA3-86BE-046C2CB6D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1111"/>
              <a:ext cx="114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AD02D8-8E7A-4F91-B9C9-1A0C838AB096}"/>
              </a:ext>
            </a:extLst>
          </p:cNvPr>
          <p:cNvSpPr/>
          <p:nvPr/>
        </p:nvSpPr>
        <p:spPr>
          <a:xfrm rot="314885">
            <a:off x="2451734" y="1828800"/>
            <a:ext cx="4240530" cy="3429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vi-VN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59" y="1413450"/>
            <a:ext cx="790476" cy="866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34" y="1747047"/>
            <a:ext cx="780953" cy="914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20C60-48E7-4811-B647-9029ACC00664}"/>
              </a:ext>
            </a:extLst>
          </p:cNvPr>
          <p:cNvSpPr txBox="1"/>
          <p:nvPr/>
        </p:nvSpPr>
        <p:spPr>
          <a:xfrm>
            <a:off x="2881917" y="2889933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vi-VN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19" y="3458710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35" y="263692"/>
            <a:ext cx="2125565" cy="820191"/>
          </a:xfrm>
          <a:prstGeom prst="rect">
            <a:avLst/>
          </a:prstGeom>
          <a:noFill/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130ACABF-0942-41F2-B517-8F68547E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03" y="1249538"/>
            <a:ext cx="84243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u="sng" dirty="0" err="1">
                <a:solidFill>
                  <a:schemeClr val="hlink"/>
                </a:solidFill>
              </a:rPr>
              <a:t>Câu</a:t>
            </a:r>
            <a:r>
              <a:rPr lang="en-US" sz="3200" b="1" u="sng" dirty="0">
                <a:solidFill>
                  <a:schemeClr val="hlink"/>
                </a:solidFill>
              </a:rPr>
              <a:t> 1</a:t>
            </a:r>
            <a:r>
              <a:rPr lang="en-US" sz="3200" b="1" dirty="0">
                <a:solidFill>
                  <a:schemeClr val="hlink"/>
                </a:solidFill>
              </a:rPr>
              <a:t>: </a:t>
            </a:r>
            <a:r>
              <a:rPr lang="en-US" sz="3200" b="1" dirty="0"/>
              <a:t>Dung </a:t>
            </a:r>
            <a:r>
              <a:rPr lang="en-US" sz="3200" b="1" dirty="0" err="1"/>
              <a:t>dịch</a:t>
            </a:r>
            <a:r>
              <a:rPr lang="en-US" sz="3200" b="1" dirty="0"/>
              <a:t> H</a:t>
            </a:r>
            <a:r>
              <a:rPr lang="en-US" sz="3200" b="1" baseline="-25000" dirty="0"/>
              <a:t>2</a:t>
            </a:r>
            <a:r>
              <a:rPr lang="en-US" sz="3200" b="1" dirty="0"/>
              <a:t>SO</a:t>
            </a:r>
            <a:r>
              <a:rPr lang="en-US" sz="3200" b="1" baseline="-25000" dirty="0"/>
              <a:t>4</a:t>
            </a:r>
            <a:r>
              <a:rPr lang="en-US" sz="3200" b="1" dirty="0"/>
              <a:t> </a:t>
            </a:r>
            <a:r>
              <a:rPr lang="en-US" sz="3200" b="1" dirty="0" err="1"/>
              <a:t>loãng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: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5276F42-F64C-4373-9EBB-6CDCD965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" y="2414171"/>
            <a:ext cx="8458200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MgO</a:t>
            </a:r>
            <a:r>
              <a:rPr lang="en-US" sz="3200" dirty="0">
                <a:latin typeface="Times New Roman" pitchFamily="18" charset="0"/>
                <a:cs typeface="Arial" charset="0"/>
              </a:rPr>
              <a:t>; Al(OH)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3</a:t>
            </a:r>
            <a:r>
              <a:rPr lang="en-US" sz="3200" dirty="0">
                <a:latin typeface="Times New Roman" pitchFamily="18" charset="0"/>
                <a:cs typeface="Arial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NaOH</a:t>
            </a:r>
            <a:r>
              <a:rPr lang="en-US" sz="3200" dirty="0">
                <a:latin typeface="Times New Roman" pitchFamily="18" charset="0"/>
                <a:cs typeface="Arial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HCl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Mg;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CuO</a:t>
            </a:r>
            <a:r>
              <a:rPr lang="en-US" sz="3200" dirty="0">
                <a:latin typeface="Times New Roman" pitchFamily="18" charset="0"/>
                <a:cs typeface="Arial" charset="0"/>
              </a:rPr>
              <a:t>; Fe(OH)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Zn.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Ca</a:t>
            </a:r>
            <a:r>
              <a:rPr lang="en-US" sz="3200" dirty="0">
                <a:latin typeface="Times New Roman" pitchFamily="18" charset="0"/>
                <a:cs typeface="Arial" charset="0"/>
              </a:rPr>
              <a:t>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Ba(OH)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Cu;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FeO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Na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O; KOH; Ag; Na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SO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4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2CDC7-7902-4104-A505-0AE27558DCF6}"/>
              </a:ext>
            </a:extLst>
          </p:cNvPr>
          <p:cNvSpPr/>
          <p:nvPr/>
        </p:nvSpPr>
        <p:spPr>
          <a:xfrm>
            <a:off x="352425" y="31242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B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btnInknoeActivity" hidden="1">
            <a:extLst>
              <a:ext uri="{FF2B5EF4-FFF2-40B4-BE49-F238E27FC236}">
                <a16:creationId xmlns:a16="http://schemas.microsoft.com/office/drawing/2014/main" id="{0893C706-63F3-4EA5-A52A-71EE8C80F9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72877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35" y="263692"/>
            <a:ext cx="2125565" cy="820191"/>
          </a:xfrm>
          <a:prstGeom prst="rect">
            <a:avLst/>
          </a:prstGeom>
          <a:noFill/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053C565B-7ED9-40F0-9E39-0DD7CB5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03" y="1249538"/>
            <a:ext cx="8424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u="sng" dirty="0" err="1">
                <a:solidFill>
                  <a:schemeClr val="hlink"/>
                </a:solidFill>
              </a:rPr>
              <a:t>Câu</a:t>
            </a:r>
            <a:r>
              <a:rPr lang="en-US" sz="3200" b="1" u="sng" dirty="0">
                <a:solidFill>
                  <a:schemeClr val="hlink"/>
                </a:solidFill>
              </a:rPr>
              <a:t> 2</a:t>
            </a:r>
            <a:r>
              <a:rPr lang="en-US" sz="3200" b="1" dirty="0">
                <a:solidFill>
                  <a:schemeClr val="hlink"/>
                </a:solidFill>
              </a:rPr>
              <a:t>: </a:t>
            </a:r>
            <a:r>
              <a:rPr lang="en-US" sz="3200" b="1" dirty="0" err="1">
                <a:solidFill>
                  <a:schemeClr val="hlink"/>
                </a:solidFill>
              </a:rPr>
              <a:t>Hoàn</a:t>
            </a:r>
            <a:r>
              <a:rPr lang="en-US" sz="3200" b="1" dirty="0">
                <a:solidFill>
                  <a:schemeClr val="hlink"/>
                </a:solidFill>
              </a:rPr>
              <a:t> </a:t>
            </a:r>
            <a:r>
              <a:rPr lang="en-US" sz="3200" b="1" dirty="0" err="1">
                <a:solidFill>
                  <a:schemeClr val="hlink"/>
                </a:solidFill>
              </a:rPr>
              <a:t>thành</a:t>
            </a:r>
            <a:r>
              <a:rPr lang="en-US" sz="3200" b="1" dirty="0">
                <a:solidFill>
                  <a:schemeClr val="hlink"/>
                </a:solidFill>
              </a:rPr>
              <a:t> </a:t>
            </a:r>
            <a:r>
              <a:rPr lang="en-US" sz="3200" b="1" dirty="0" err="1">
                <a:solidFill>
                  <a:schemeClr val="hlink"/>
                </a:solidFill>
              </a:rPr>
              <a:t>các</a:t>
            </a:r>
            <a:r>
              <a:rPr lang="en-US" sz="3200" b="1" dirty="0">
                <a:solidFill>
                  <a:schemeClr val="hlink"/>
                </a:solidFill>
              </a:rPr>
              <a:t> PTHH </a:t>
            </a:r>
            <a:r>
              <a:rPr lang="en-US" sz="3200" b="1" dirty="0" err="1">
                <a:solidFill>
                  <a:schemeClr val="hlink"/>
                </a:solidFill>
              </a:rPr>
              <a:t>sau</a:t>
            </a:r>
            <a:r>
              <a:rPr lang="en-US" sz="3200" b="1" dirty="0">
                <a:solidFill>
                  <a:schemeClr val="hlink"/>
                </a:solidFill>
              </a:rPr>
              <a:t>: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C77AE-00EF-4689-82E9-CB0497516294}"/>
              </a:ext>
            </a:extLst>
          </p:cNvPr>
          <p:cNvSpPr/>
          <p:nvPr/>
        </p:nvSpPr>
        <p:spPr>
          <a:xfrm>
            <a:off x="422304" y="2204864"/>
            <a:ext cx="8424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……….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ZnSO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……….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 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Cu + ….……….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…….. + ……..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B53F2-ACBF-4B84-AA25-089A96617266}"/>
              </a:ext>
            </a:extLst>
          </p:cNvPr>
          <p:cNvSpPr txBox="1"/>
          <p:nvPr/>
        </p:nvSpPr>
        <p:spPr>
          <a:xfrm>
            <a:off x="2771799" y="2248118"/>
            <a:ext cx="103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AB849-F824-4F35-96BA-23CB4297A58A}"/>
              </a:ext>
            </a:extLst>
          </p:cNvPr>
          <p:cNvSpPr txBox="1"/>
          <p:nvPr/>
        </p:nvSpPr>
        <p:spPr>
          <a:xfrm>
            <a:off x="2603211" y="3066638"/>
            <a:ext cx="151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5F4C0-3A47-4166-8080-6EEB4733465A}"/>
              </a:ext>
            </a:extLst>
          </p:cNvPr>
          <p:cNvSpPr txBox="1"/>
          <p:nvPr/>
        </p:nvSpPr>
        <p:spPr>
          <a:xfrm>
            <a:off x="1878620" y="3736313"/>
            <a:ext cx="250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4(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đặc,nóng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129D2-8429-4550-A0DA-54475D1911E4}"/>
              </a:ext>
            </a:extLst>
          </p:cNvPr>
          <p:cNvSpPr txBox="1"/>
          <p:nvPr/>
        </p:nvSpPr>
        <p:spPr>
          <a:xfrm>
            <a:off x="6228184" y="3702058"/>
            <a:ext cx="91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276DED-9CE3-4F3F-9528-5450DF14CE8D}"/>
              </a:ext>
            </a:extLst>
          </p:cNvPr>
          <p:cNvSpPr txBox="1"/>
          <p:nvPr/>
        </p:nvSpPr>
        <p:spPr>
          <a:xfrm>
            <a:off x="7781925" y="3756615"/>
            <a:ext cx="92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DEA8B-9CE9-4EDE-8130-2CE68EFB1F87}"/>
              </a:ext>
            </a:extLst>
          </p:cNvPr>
          <p:cNvSpPr txBox="1"/>
          <p:nvPr/>
        </p:nvSpPr>
        <p:spPr>
          <a:xfrm>
            <a:off x="815342" y="3077507"/>
            <a:ext cx="33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98262-26DF-4768-B5C6-929E1F588450}"/>
              </a:ext>
            </a:extLst>
          </p:cNvPr>
          <p:cNvSpPr txBox="1"/>
          <p:nvPr/>
        </p:nvSpPr>
        <p:spPr>
          <a:xfrm>
            <a:off x="6085065" y="3098731"/>
            <a:ext cx="33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B06CA4-6CA5-4DF7-BDDA-6654C77A934E}"/>
              </a:ext>
            </a:extLst>
          </p:cNvPr>
          <p:cNvSpPr/>
          <p:nvPr/>
        </p:nvSpPr>
        <p:spPr>
          <a:xfrm>
            <a:off x="1683695" y="375661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04B966-66A3-428C-B897-2B2E5F408FA4}"/>
              </a:ext>
            </a:extLst>
          </p:cNvPr>
          <p:cNvSpPr/>
          <p:nvPr/>
        </p:nvSpPr>
        <p:spPr>
          <a:xfrm>
            <a:off x="7555097" y="377008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8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69084" y="1282986"/>
            <a:ext cx="7156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HƯỚNG DẪN HỌC TẬP Ở NHÀ: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98784" y="1902930"/>
            <a:ext cx="669674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latin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</a:rPr>
              <a:t> 1, 2 SGK/19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ứng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chế</a:t>
            </a:r>
            <a:r>
              <a:rPr lang="en-US" sz="3600" b="1" dirty="0">
                <a:latin typeface="Times New Roman" pitchFamily="18" charset="0"/>
              </a:rPr>
              <a:t> H2SO4, </a:t>
            </a:r>
            <a:r>
              <a:rPr lang="en-US" sz="3600" b="1" dirty="0" err="1">
                <a:latin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biệt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axit</a:t>
            </a:r>
            <a:r>
              <a:rPr lang="en-US" sz="3600" b="1" dirty="0">
                <a:latin typeface="Times New Roman" pitchFamily="18" charset="0"/>
              </a:rPr>
              <a:t> H2SO4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muối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sunfat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99320" y="2775239"/>
            <a:ext cx="3902030" cy="1350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 defTabSz="685800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988777" y="1143000"/>
            <a:ext cx="5166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2700" b="1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CHỦ ĐỀ AXIT</a:t>
            </a:r>
            <a:r>
              <a:rPr lang="en-US" sz="2700" b="1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(t)</a:t>
            </a:r>
            <a:endParaRPr lang="vi-VN" sz="2700" b="1" dirty="0">
              <a:solidFill>
                <a:srgbClr val="F79646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104681" y="13716000"/>
            <a:ext cx="6599884" cy="1350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6- BÀI 4: </a:t>
            </a:r>
          </a:p>
          <a:p>
            <a:pPr algn="ctr" defTabSz="685800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11580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988777" y="1143000"/>
            <a:ext cx="5166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2700" b="1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CHỦ ĐỀ AXIT</a:t>
            </a:r>
            <a:r>
              <a:rPr lang="en-US" sz="2700" b="1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(t)</a:t>
            </a:r>
            <a:endParaRPr lang="vi-VN" sz="2700" b="1" dirty="0">
              <a:solidFill>
                <a:srgbClr val="F79646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104681" y="2512349"/>
            <a:ext cx="6599884" cy="1350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6- BÀI 4: </a:t>
            </a:r>
          </a:p>
          <a:p>
            <a:pPr algn="ctr" defTabSz="685800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3399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54509">
            <a:off x="4717992" y="4106755"/>
            <a:ext cx="578423" cy="510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28016B-FEDE-44CB-81F7-9B363EEC7B56}"/>
              </a:ext>
            </a:extLst>
          </p:cNvPr>
          <p:cNvSpPr txBox="1"/>
          <p:nvPr/>
        </p:nvSpPr>
        <p:spPr>
          <a:xfrm>
            <a:off x="2819400" y="2409319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nhấn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link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  <a:endParaRPr lang="vi-VN" sz="2400" dirty="0"/>
          </a:p>
        </p:txBody>
      </p:sp>
      <p:pic>
        <p:nvPicPr>
          <p:cNvPr id="12" name="Picture 6" descr="images653636binguoijpg1332559094">
            <a:extLst>
              <a:ext uri="{FF2B5EF4-FFF2-40B4-BE49-F238E27FC236}">
                <a16:creationId xmlns:a16="http://schemas.microsoft.com/office/drawing/2014/main" id="{6F7BAA0F-5E67-4314-A091-D3C0C16D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1100"/>
            <a:ext cx="7924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674A3F8B-F6BD-4FFE-A4AF-08D3595BD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079" y="5722257"/>
            <a:ext cx="6400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773363" y="4330700"/>
            <a:ext cx="1468437" cy="1608138"/>
            <a:chOff x="4080" y="2544"/>
            <a:chExt cx="925" cy="1013"/>
          </a:xfrm>
        </p:grpSpPr>
        <p:sp>
          <p:nvSpPr>
            <p:cNvPr id="14436" name="AutoShape 3"/>
            <p:cNvSpPr>
              <a:spLocks noChangeArrowheads="1"/>
            </p:cNvSpPr>
            <p:nvPr/>
          </p:nvSpPr>
          <p:spPr bwMode="auto">
            <a:xfrm>
              <a:off x="4137" y="2549"/>
              <a:ext cx="816" cy="100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7" name="AutoShape 4"/>
            <p:cNvSpPr>
              <a:spLocks noChangeArrowheads="1"/>
            </p:cNvSpPr>
            <p:nvPr/>
          </p:nvSpPr>
          <p:spPr bwMode="auto">
            <a:xfrm>
              <a:off x="4080" y="2544"/>
              <a:ext cx="925" cy="223"/>
            </a:xfrm>
            <a:prstGeom prst="flowChartManualOpera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8" name="Rectangle 5"/>
            <p:cNvSpPr>
              <a:spLocks noChangeArrowheads="1"/>
            </p:cNvSpPr>
            <p:nvPr/>
          </p:nvSpPr>
          <p:spPr bwMode="auto">
            <a:xfrm>
              <a:off x="4150" y="2574"/>
              <a:ext cx="794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79725" y="4848225"/>
            <a:ext cx="1270000" cy="1085850"/>
            <a:chOff x="3552" y="1056"/>
            <a:chExt cx="800" cy="684"/>
          </a:xfrm>
        </p:grpSpPr>
        <p:sp>
          <p:nvSpPr>
            <p:cNvPr id="14434" name="Rectangle 7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5" name="AutoShape 8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2870200" y="5153025"/>
            <a:ext cx="1270000" cy="781050"/>
            <a:chOff x="3552" y="1056"/>
            <a:chExt cx="800" cy="684"/>
          </a:xfrm>
        </p:grpSpPr>
        <p:sp>
          <p:nvSpPr>
            <p:cNvPr id="14432" name="Rectangle 10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3" name="AutoShape 11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3646488" y="4767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>
            <a:off x="366553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3022600" y="13716000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3494088" y="49387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318928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9606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364648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31321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379788" y="5300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3036888" y="4919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36655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>
            <a:off x="368458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30559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3513138" y="5414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5" name="Line 26"/>
          <p:cNvSpPr>
            <a:spLocks noChangeShapeType="1"/>
          </p:cNvSpPr>
          <p:nvPr/>
        </p:nvSpPr>
        <p:spPr bwMode="auto">
          <a:xfrm>
            <a:off x="320833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6" name="Line 27"/>
          <p:cNvSpPr>
            <a:spLocks noChangeShapeType="1"/>
          </p:cNvSpPr>
          <p:nvPr/>
        </p:nvSpPr>
        <p:spPr bwMode="auto">
          <a:xfrm>
            <a:off x="34369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7" name="Line 28"/>
          <p:cNvSpPr>
            <a:spLocks noChangeShapeType="1"/>
          </p:cNvSpPr>
          <p:nvPr/>
        </p:nvSpPr>
        <p:spPr bwMode="auto">
          <a:xfrm>
            <a:off x="29797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366553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9" name="Line 30"/>
          <p:cNvSpPr>
            <a:spLocks noChangeShapeType="1"/>
          </p:cNvSpPr>
          <p:nvPr/>
        </p:nvSpPr>
        <p:spPr bwMode="auto">
          <a:xfrm>
            <a:off x="315118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0" name="Line 31"/>
          <p:cNvSpPr>
            <a:spLocks noChangeShapeType="1"/>
          </p:cNvSpPr>
          <p:nvPr/>
        </p:nvSpPr>
        <p:spPr bwMode="auto">
          <a:xfrm>
            <a:off x="3398838" y="58340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1" name="Line 32"/>
          <p:cNvSpPr>
            <a:spLocks noChangeShapeType="1"/>
          </p:cNvSpPr>
          <p:nvPr/>
        </p:nvSpPr>
        <p:spPr bwMode="auto">
          <a:xfrm>
            <a:off x="3055938" y="53959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1521" name="Picture 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417">
            <a:off x="3570288" y="13716000"/>
            <a:ext cx="2438400" cy="14906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22" name="Picture 34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/>
          <a:stretch>
            <a:fillRect/>
          </a:stretch>
        </p:blipFill>
        <p:spPr bwMode="auto">
          <a:xfrm>
            <a:off x="5715000" y="13716000"/>
            <a:ext cx="32766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3" name="Oval 35"/>
          <p:cNvSpPr>
            <a:spLocks noChangeArrowheads="1"/>
          </p:cNvSpPr>
          <p:nvPr/>
        </p:nvSpPr>
        <p:spPr bwMode="auto">
          <a:xfrm>
            <a:off x="31750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 rot="10800000">
            <a:off x="3175000" y="13716000"/>
            <a:ext cx="152400" cy="609600"/>
            <a:chOff x="4752" y="1296"/>
            <a:chExt cx="192" cy="576"/>
          </a:xfrm>
        </p:grpSpPr>
        <p:sp>
          <p:nvSpPr>
            <p:cNvPr id="14430" name="AutoShape 3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1" name="Oval 3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10800000">
            <a:off x="2870200" y="13716000"/>
            <a:ext cx="304800" cy="762000"/>
            <a:chOff x="4752" y="1296"/>
            <a:chExt cx="192" cy="576"/>
          </a:xfrm>
        </p:grpSpPr>
        <p:sp>
          <p:nvSpPr>
            <p:cNvPr id="14428" name="AutoShape 4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9" name="Oval 4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10800000">
            <a:off x="3784600" y="13716000"/>
            <a:ext cx="304800" cy="609600"/>
            <a:chOff x="4752" y="1296"/>
            <a:chExt cx="192" cy="576"/>
          </a:xfrm>
        </p:grpSpPr>
        <p:sp>
          <p:nvSpPr>
            <p:cNvPr id="14426" name="AutoShape 4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7" name="Oval 4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 rot="3624343">
            <a:off x="4127500" y="13716000"/>
            <a:ext cx="228600" cy="914400"/>
            <a:chOff x="4752" y="1296"/>
            <a:chExt cx="192" cy="576"/>
          </a:xfrm>
        </p:grpSpPr>
        <p:sp>
          <p:nvSpPr>
            <p:cNvPr id="14424" name="AutoShape 4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5" name="Oval 4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 rot="7784290">
            <a:off x="4851400" y="13716000"/>
            <a:ext cx="304800" cy="685800"/>
            <a:chOff x="4752" y="1296"/>
            <a:chExt cx="192" cy="576"/>
          </a:xfrm>
        </p:grpSpPr>
        <p:sp>
          <p:nvSpPr>
            <p:cNvPr id="14422" name="AutoShape 49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3" name="Oval 50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 rot="4836707">
            <a:off x="4889500" y="13716000"/>
            <a:ext cx="152400" cy="533400"/>
            <a:chOff x="4752" y="1296"/>
            <a:chExt cx="192" cy="576"/>
          </a:xfrm>
        </p:grpSpPr>
        <p:sp>
          <p:nvSpPr>
            <p:cNvPr id="14420" name="AutoShape 52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1" name="Oval 53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 rot="9440696">
            <a:off x="4470400" y="13716000"/>
            <a:ext cx="152400" cy="381000"/>
            <a:chOff x="4752" y="1296"/>
            <a:chExt cx="192" cy="576"/>
          </a:xfrm>
        </p:grpSpPr>
        <p:sp>
          <p:nvSpPr>
            <p:cNvPr id="14418" name="AutoShape 55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9" name="Oval 56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 rot="-337055">
            <a:off x="3175000" y="13716000"/>
            <a:ext cx="228600" cy="685800"/>
            <a:chOff x="4752" y="1296"/>
            <a:chExt cx="192" cy="576"/>
          </a:xfrm>
        </p:grpSpPr>
        <p:sp>
          <p:nvSpPr>
            <p:cNvPr id="14416" name="AutoShape 58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7" name="Oval 59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 rot="-1482318">
            <a:off x="2794000" y="13716000"/>
            <a:ext cx="228600" cy="685800"/>
            <a:chOff x="4752" y="1296"/>
            <a:chExt cx="192" cy="576"/>
          </a:xfrm>
        </p:grpSpPr>
        <p:sp>
          <p:nvSpPr>
            <p:cNvPr id="14414" name="AutoShape 61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5" name="Oval 62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 rot="-1669460">
            <a:off x="2794000" y="13716000"/>
            <a:ext cx="228600" cy="685800"/>
            <a:chOff x="4752" y="1296"/>
            <a:chExt cx="192" cy="576"/>
          </a:xfrm>
        </p:grpSpPr>
        <p:sp>
          <p:nvSpPr>
            <p:cNvPr id="14412" name="AutoShape 64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3" name="Oval 65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 rot="-5589389">
            <a:off x="2149475" y="13716000"/>
            <a:ext cx="147638" cy="531812"/>
            <a:chOff x="4752" y="1296"/>
            <a:chExt cx="192" cy="576"/>
          </a:xfrm>
        </p:grpSpPr>
        <p:sp>
          <p:nvSpPr>
            <p:cNvPr id="14410" name="AutoShape 6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1" name="Oval 6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 rot="-3120751">
            <a:off x="2420938" y="13716000"/>
            <a:ext cx="152400" cy="457200"/>
            <a:chOff x="4752" y="1296"/>
            <a:chExt cx="192" cy="576"/>
          </a:xfrm>
        </p:grpSpPr>
        <p:sp>
          <p:nvSpPr>
            <p:cNvPr id="14408" name="AutoShape 7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9" name="Oval 7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 rot="-3800079">
            <a:off x="2230438" y="13716000"/>
            <a:ext cx="152400" cy="381000"/>
            <a:chOff x="4752" y="1296"/>
            <a:chExt cx="192" cy="576"/>
          </a:xfrm>
        </p:grpSpPr>
        <p:sp>
          <p:nvSpPr>
            <p:cNvPr id="14406" name="AutoShape 7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7" name="Oval 7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 rot="-8106574">
            <a:off x="2222500" y="13716000"/>
            <a:ext cx="152400" cy="381000"/>
            <a:chOff x="4752" y="1296"/>
            <a:chExt cx="192" cy="576"/>
          </a:xfrm>
        </p:grpSpPr>
        <p:sp>
          <p:nvSpPr>
            <p:cNvPr id="14404" name="AutoShape 7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5" name="Oval 7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66" name="Text Box 78"/>
          <p:cNvSpPr txBox="1">
            <a:spLocks noChangeArrowheads="1"/>
          </p:cNvSpPr>
          <p:nvPr/>
        </p:nvSpPr>
        <p:spPr bwMode="auto">
          <a:xfrm>
            <a:off x="5842000" y="13716000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500" b="1" baseline="-250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6527800" y="13716000"/>
            <a:ext cx="635000" cy="2209800"/>
            <a:chOff x="4067" y="441"/>
            <a:chExt cx="400" cy="1392"/>
          </a:xfrm>
        </p:grpSpPr>
        <p:pic>
          <p:nvPicPr>
            <p:cNvPr id="14402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441"/>
              <a:ext cx="40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03" name="AutoShape 81"/>
            <p:cNvSpPr>
              <a:spLocks noChangeArrowheads="1"/>
            </p:cNvSpPr>
            <p:nvPr/>
          </p:nvSpPr>
          <p:spPr bwMode="auto">
            <a:xfrm>
              <a:off x="4176" y="1296"/>
              <a:ext cx="192" cy="445"/>
            </a:xfrm>
            <a:prstGeom prst="flowChartAlternateProcess">
              <a:avLst/>
            </a:prstGeom>
            <a:gradFill rotWithShape="1">
              <a:gsLst>
                <a:gs pos="0">
                  <a:srgbClr val="CCECFF">
                    <a:alpha val="81000"/>
                  </a:srgbClr>
                </a:gs>
                <a:gs pos="100000">
                  <a:srgbClr val="99CCFF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3632200" y="1371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3708400" y="1371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34798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36322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38608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4798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798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7084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37846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0" name="Line 91"/>
          <p:cNvSpPr>
            <a:spLocks noChangeShapeType="1"/>
          </p:cNvSpPr>
          <p:nvPr/>
        </p:nvSpPr>
        <p:spPr bwMode="auto">
          <a:xfrm>
            <a:off x="3556000" y="418941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91" name="Line 92"/>
          <p:cNvSpPr>
            <a:spLocks noChangeShapeType="1"/>
          </p:cNvSpPr>
          <p:nvPr/>
        </p:nvSpPr>
        <p:spPr bwMode="auto">
          <a:xfrm>
            <a:off x="3575050" y="4398963"/>
            <a:ext cx="152400" cy="41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1" name="AutoShape 93"/>
          <p:cNvSpPr>
            <a:spLocks noChangeArrowheads="1"/>
          </p:cNvSpPr>
          <p:nvPr/>
        </p:nvSpPr>
        <p:spPr bwMode="auto">
          <a:xfrm rot="9711556">
            <a:off x="3560763" y="13716000"/>
            <a:ext cx="1916112" cy="85725"/>
          </a:xfrm>
          <a:prstGeom prst="flowChartManualInpu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2" name="Text Box 94"/>
          <p:cNvSpPr txBox="1">
            <a:spLocks noChangeArrowheads="1"/>
          </p:cNvSpPr>
          <p:nvPr/>
        </p:nvSpPr>
        <p:spPr bwMode="auto">
          <a:xfrm>
            <a:off x="2730500" y="137160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Gây bỏng</a:t>
            </a:r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32512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3327400" y="137160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6" name="Line 97"/>
          <p:cNvSpPr>
            <a:spLocks noChangeShapeType="1"/>
          </p:cNvSpPr>
          <p:nvPr/>
        </p:nvSpPr>
        <p:spPr bwMode="auto">
          <a:xfrm>
            <a:off x="34178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6" name="AutoShape 98"/>
          <p:cNvSpPr>
            <a:spLocks noChangeArrowheads="1"/>
          </p:cNvSpPr>
          <p:nvPr/>
        </p:nvSpPr>
        <p:spPr bwMode="auto">
          <a:xfrm rot="5601987">
            <a:off x="2682875" y="13716000"/>
            <a:ext cx="2000250" cy="304800"/>
          </a:xfrm>
          <a:prstGeom prst="flowChartPunchedTape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8" name="Text Box 99"/>
          <p:cNvSpPr txBox="1">
            <a:spLocks noChangeArrowheads="1"/>
          </p:cNvSpPr>
          <p:nvPr/>
        </p:nvSpPr>
        <p:spPr bwMode="auto">
          <a:xfrm>
            <a:off x="2891234" y="5991464"/>
            <a:ext cx="1481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SO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đặc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4399" name="Picture 100" descr="h2so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0" name="AutoShape 101"/>
          <p:cNvSpPr>
            <a:spLocks noChangeArrowheads="1"/>
          </p:cNvSpPr>
          <p:nvPr/>
        </p:nvSpPr>
        <p:spPr bwMode="auto">
          <a:xfrm>
            <a:off x="1828800" y="152400"/>
            <a:ext cx="4572000" cy="990600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CẨN THẬN ! </a:t>
            </a:r>
          </a:p>
        </p:txBody>
      </p:sp>
    </p:spTree>
    <p:extLst>
      <p:ext uri="{BB962C8B-B14F-4D97-AF65-F5344CB8AC3E}">
        <p14:creationId xmlns:p14="http://schemas.microsoft.com/office/powerpoint/2010/main" val="2059894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4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3" dur="2000"/>
                                        <p:tgtEl>
                                          <p:spTgt spid="19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4" dur="2000"/>
                                        <p:tgtEl>
                                          <p:spTgt spid="19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1" dur="2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0" dur="2000"/>
                                        <p:tgtEl>
                                          <p:spTgt spid="19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9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 animBg="1"/>
      <p:bldP spid="191523" grpId="0" animBg="1"/>
      <p:bldP spid="191523" grpId="1" animBg="1"/>
      <p:bldP spid="191566" grpId="0"/>
      <p:bldP spid="191570" grpId="0" animBg="1"/>
      <p:bldP spid="191571" grpId="0" animBg="1"/>
      <p:bldP spid="191572" grpId="0" animBg="1"/>
      <p:bldP spid="191573" grpId="0" animBg="1"/>
      <p:bldP spid="191574" grpId="0" animBg="1"/>
      <p:bldP spid="191574" grpId="1" animBg="1"/>
      <p:bldP spid="191575" grpId="0" animBg="1"/>
      <p:bldP spid="191576" grpId="0" animBg="1"/>
      <p:bldP spid="191576" grpId="1" animBg="1"/>
      <p:bldP spid="191577" grpId="0" animBg="1"/>
      <p:bldP spid="191578" grpId="0" animBg="1"/>
      <p:bldP spid="191578" grpId="1" animBg="1"/>
      <p:bldP spid="191581" grpId="0" animBg="1"/>
      <p:bldP spid="191582" grpId="0"/>
      <p:bldP spid="191583" grpId="0" animBg="1"/>
      <p:bldP spid="191584" grpId="0" animBg="1"/>
      <p:bldP spid="1915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773363" y="4330700"/>
            <a:ext cx="1468437" cy="1608138"/>
            <a:chOff x="4080" y="2544"/>
            <a:chExt cx="925" cy="1013"/>
          </a:xfrm>
        </p:grpSpPr>
        <p:sp>
          <p:nvSpPr>
            <p:cNvPr id="14436" name="AutoShape 3"/>
            <p:cNvSpPr>
              <a:spLocks noChangeArrowheads="1"/>
            </p:cNvSpPr>
            <p:nvPr/>
          </p:nvSpPr>
          <p:spPr bwMode="auto">
            <a:xfrm>
              <a:off x="4137" y="2549"/>
              <a:ext cx="816" cy="100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7" name="AutoShape 4"/>
            <p:cNvSpPr>
              <a:spLocks noChangeArrowheads="1"/>
            </p:cNvSpPr>
            <p:nvPr/>
          </p:nvSpPr>
          <p:spPr bwMode="auto">
            <a:xfrm>
              <a:off x="4080" y="2544"/>
              <a:ext cx="925" cy="223"/>
            </a:xfrm>
            <a:prstGeom prst="flowChartManualOpera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8" name="Rectangle 5"/>
            <p:cNvSpPr>
              <a:spLocks noChangeArrowheads="1"/>
            </p:cNvSpPr>
            <p:nvPr/>
          </p:nvSpPr>
          <p:spPr bwMode="auto">
            <a:xfrm>
              <a:off x="4150" y="2574"/>
              <a:ext cx="794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79725" y="4848225"/>
            <a:ext cx="1270000" cy="1085850"/>
            <a:chOff x="3552" y="1056"/>
            <a:chExt cx="800" cy="684"/>
          </a:xfrm>
        </p:grpSpPr>
        <p:sp>
          <p:nvSpPr>
            <p:cNvPr id="14434" name="Rectangle 7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5" name="AutoShape 8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2870200" y="5153025"/>
            <a:ext cx="1270000" cy="781050"/>
            <a:chOff x="3552" y="1056"/>
            <a:chExt cx="800" cy="684"/>
          </a:xfrm>
        </p:grpSpPr>
        <p:sp>
          <p:nvSpPr>
            <p:cNvPr id="14432" name="Rectangle 10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3" name="AutoShape 11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3646488" y="4767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>
            <a:off x="366553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3022600" y="4767263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3494088" y="49387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318928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9606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364648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31321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379788" y="5300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3036888" y="4919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36655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>
            <a:off x="368458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30559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3513138" y="5414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5" name="Line 26"/>
          <p:cNvSpPr>
            <a:spLocks noChangeShapeType="1"/>
          </p:cNvSpPr>
          <p:nvPr/>
        </p:nvSpPr>
        <p:spPr bwMode="auto">
          <a:xfrm>
            <a:off x="320833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6" name="Line 27"/>
          <p:cNvSpPr>
            <a:spLocks noChangeShapeType="1"/>
          </p:cNvSpPr>
          <p:nvPr/>
        </p:nvSpPr>
        <p:spPr bwMode="auto">
          <a:xfrm>
            <a:off x="34369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7" name="Line 28"/>
          <p:cNvSpPr>
            <a:spLocks noChangeShapeType="1"/>
          </p:cNvSpPr>
          <p:nvPr/>
        </p:nvSpPr>
        <p:spPr bwMode="auto">
          <a:xfrm>
            <a:off x="29797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366553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9" name="Line 30"/>
          <p:cNvSpPr>
            <a:spLocks noChangeShapeType="1"/>
          </p:cNvSpPr>
          <p:nvPr/>
        </p:nvSpPr>
        <p:spPr bwMode="auto">
          <a:xfrm>
            <a:off x="315118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0" name="Line 31"/>
          <p:cNvSpPr>
            <a:spLocks noChangeShapeType="1"/>
          </p:cNvSpPr>
          <p:nvPr/>
        </p:nvSpPr>
        <p:spPr bwMode="auto">
          <a:xfrm>
            <a:off x="3398838" y="58340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1" name="Line 32"/>
          <p:cNvSpPr>
            <a:spLocks noChangeShapeType="1"/>
          </p:cNvSpPr>
          <p:nvPr/>
        </p:nvSpPr>
        <p:spPr bwMode="auto">
          <a:xfrm>
            <a:off x="3055938" y="53959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1521" name="Picture 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417">
            <a:off x="3570288" y="2649538"/>
            <a:ext cx="2438400" cy="14906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22" name="Picture 34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/>
          <a:stretch>
            <a:fillRect/>
          </a:stretch>
        </p:blipFill>
        <p:spPr bwMode="auto">
          <a:xfrm>
            <a:off x="5715000" y="4181475"/>
            <a:ext cx="32766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3" name="Oval 35"/>
          <p:cNvSpPr>
            <a:spLocks noChangeArrowheads="1"/>
          </p:cNvSpPr>
          <p:nvPr/>
        </p:nvSpPr>
        <p:spPr bwMode="auto">
          <a:xfrm>
            <a:off x="31750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 rot="10800000">
            <a:off x="3175000" y="4478338"/>
            <a:ext cx="152400" cy="609600"/>
            <a:chOff x="4752" y="1296"/>
            <a:chExt cx="192" cy="576"/>
          </a:xfrm>
        </p:grpSpPr>
        <p:sp>
          <p:nvSpPr>
            <p:cNvPr id="14430" name="AutoShape 3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1" name="Oval 3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10800000">
            <a:off x="2870200" y="4630738"/>
            <a:ext cx="304800" cy="762000"/>
            <a:chOff x="4752" y="1296"/>
            <a:chExt cx="192" cy="576"/>
          </a:xfrm>
        </p:grpSpPr>
        <p:sp>
          <p:nvSpPr>
            <p:cNvPr id="14428" name="AutoShape 4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9" name="Oval 4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10800000">
            <a:off x="3784600" y="4478338"/>
            <a:ext cx="304800" cy="609600"/>
            <a:chOff x="4752" y="1296"/>
            <a:chExt cx="192" cy="576"/>
          </a:xfrm>
        </p:grpSpPr>
        <p:sp>
          <p:nvSpPr>
            <p:cNvPr id="14426" name="AutoShape 4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7" name="Oval 4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 rot="3624343">
            <a:off x="4127500" y="3678238"/>
            <a:ext cx="228600" cy="914400"/>
            <a:chOff x="4752" y="1296"/>
            <a:chExt cx="192" cy="576"/>
          </a:xfrm>
        </p:grpSpPr>
        <p:sp>
          <p:nvSpPr>
            <p:cNvPr id="14424" name="AutoShape 4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5" name="Oval 4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 rot="7784290">
            <a:off x="4851400" y="4021138"/>
            <a:ext cx="304800" cy="685800"/>
            <a:chOff x="4752" y="1296"/>
            <a:chExt cx="192" cy="576"/>
          </a:xfrm>
        </p:grpSpPr>
        <p:sp>
          <p:nvSpPr>
            <p:cNvPr id="14422" name="AutoShape 49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3" name="Oval 50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 rot="4836707">
            <a:off x="4889500" y="3595688"/>
            <a:ext cx="152400" cy="533400"/>
            <a:chOff x="4752" y="1296"/>
            <a:chExt cx="192" cy="576"/>
          </a:xfrm>
        </p:grpSpPr>
        <p:sp>
          <p:nvSpPr>
            <p:cNvPr id="14420" name="AutoShape 52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1" name="Oval 53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 rot="9440696">
            <a:off x="4470400" y="4322763"/>
            <a:ext cx="152400" cy="381000"/>
            <a:chOff x="4752" y="1296"/>
            <a:chExt cx="192" cy="576"/>
          </a:xfrm>
        </p:grpSpPr>
        <p:sp>
          <p:nvSpPr>
            <p:cNvPr id="14418" name="AutoShape 55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9" name="Oval 56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 rot="-337055">
            <a:off x="3175000" y="3716338"/>
            <a:ext cx="228600" cy="685800"/>
            <a:chOff x="4752" y="1296"/>
            <a:chExt cx="192" cy="576"/>
          </a:xfrm>
        </p:grpSpPr>
        <p:sp>
          <p:nvSpPr>
            <p:cNvPr id="14416" name="AutoShape 58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7" name="Oval 59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 rot="-1482318">
            <a:off x="2794000" y="3792538"/>
            <a:ext cx="228600" cy="685800"/>
            <a:chOff x="4752" y="1296"/>
            <a:chExt cx="192" cy="576"/>
          </a:xfrm>
        </p:grpSpPr>
        <p:sp>
          <p:nvSpPr>
            <p:cNvPr id="14414" name="AutoShape 61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5" name="Oval 62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 rot="-1669460">
            <a:off x="2794000" y="3030538"/>
            <a:ext cx="228600" cy="685800"/>
            <a:chOff x="4752" y="1296"/>
            <a:chExt cx="192" cy="576"/>
          </a:xfrm>
        </p:grpSpPr>
        <p:sp>
          <p:nvSpPr>
            <p:cNvPr id="14412" name="AutoShape 64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3" name="Oval 65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 rot="-5589389">
            <a:off x="2149475" y="3598863"/>
            <a:ext cx="147638" cy="531812"/>
            <a:chOff x="4752" y="1296"/>
            <a:chExt cx="192" cy="576"/>
          </a:xfrm>
        </p:grpSpPr>
        <p:sp>
          <p:nvSpPr>
            <p:cNvPr id="14410" name="AutoShape 6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1" name="Oval 6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 rot="-3120751">
            <a:off x="2420938" y="2549525"/>
            <a:ext cx="152400" cy="457200"/>
            <a:chOff x="4752" y="1296"/>
            <a:chExt cx="192" cy="576"/>
          </a:xfrm>
        </p:grpSpPr>
        <p:sp>
          <p:nvSpPr>
            <p:cNvPr id="14408" name="AutoShape 7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9" name="Oval 7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 rot="-3800079">
            <a:off x="2230438" y="3186113"/>
            <a:ext cx="152400" cy="381000"/>
            <a:chOff x="4752" y="1296"/>
            <a:chExt cx="192" cy="576"/>
          </a:xfrm>
        </p:grpSpPr>
        <p:sp>
          <p:nvSpPr>
            <p:cNvPr id="14406" name="AutoShape 7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7" name="Oval 7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 rot="-8106574">
            <a:off x="2222500" y="4135438"/>
            <a:ext cx="152400" cy="381000"/>
            <a:chOff x="4752" y="1296"/>
            <a:chExt cx="192" cy="576"/>
          </a:xfrm>
        </p:grpSpPr>
        <p:sp>
          <p:nvSpPr>
            <p:cNvPr id="14404" name="AutoShape 7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5" name="Oval 7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66" name="Text Box 78"/>
          <p:cNvSpPr txBox="1">
            <a:spLocks noChangeArrowheads="1"/>
          </p:cNvSpPr>
          <p:nvPr/>
        </p:nvSpPr>
        <p:spPr bwMode="auto">
          <a:xfrm>
            <a:off x="5842000" y="3319463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500" b="1" baseline="-250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6527800" y="990600"/>
            <a:ext cx="635000" cy="2209800"/>
            <a:chOff x="4067" y="441"/>
            <a:chExt cx="400" cy="1392"/>
          </a:xfrm>
        </p:grpSpPr>
        <p:pic>
          <p:nvPicPr>
            <p:cNvPr id="14402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441"/>
              <a:ext cx="40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03" name="AutoShape 81"/>
            <p:cNvSpPr>
              <a:spLocks noChangeArrowheads="1"/>
            </p:cNvSpPr>
            <p:nvPr/>
          </p:nvSpPr>
          <p:spPr bwMode="auto">
            <a:xfrm>
              <a:off x="4176" y="1296"/>
              <a:ext cx="192" cy="445"/>
            </a:xfrm>
            <a:prstGeom prst="flowChartAlternateProcess">
              <a:avLst/>
            </a:prstGeom>
            <a:gradFill rotWithShape="1">
              <a:gsLst>
                <a:gs pos="0">
                  <a:srgbClr val="CCECFF">
                    <a:alpha val="81000"/>
                  </a:srgbClr>
                </a:gs>
                <a:gs pos="100000">
                  <a:srgbClr val="99CCFF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3632200" y="4859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3708400" y="5011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3479800" y="51054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36322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38608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7084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3784600" y="53927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0" name="Line 91"/>
          <p:cNvSpPr>
            <a:spLocks noChangeShapeType="1"/>
          </p:cNvSpPr>
          <p:nvPr/>
        </p:nvSpPr>
        <p:spPr bwMode="auto">
          <a:xfrm>
            <a:off x="3556000" y="418941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91" name="Line 92"/>
          <p:cNvSpPr>
            <a:spLocks noChangeShapeType="1"/>
          </p:cNvSpPr>
          <p:nvPr/>
        </p:nvSpPr>
        <p:spPr bwMode="auto">
          <a:xfrm>
            <a:off x="3575050" y="4398963"/>
            <a:ext cx="152400" cy="41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1" name="AutoShape 93"/>
          <p:cNvSpPr>
            <a:spLocks noChangeArrowheads="1"/>
          </p:cNvSpPr>
          <p:nvPr/>
        </p:nvSpPr>
        <p:spPr bwMode="auto">
          <a:xfrm rot="9711556">
            <a:off x="3560763" y="3573463"/>
            <a:ext cx="1916112" cy="85725"/>
          </a:xfrm>
          <a:prstGeom prst="flowChartManualInpu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2" name="Text Box 94"/>
          <p:cNvSpPr txBox="1">
            <a:spLocks noChangeArrowheads="1"/>
          </p:cNvSpPr>
          <p:nvPr/>
        </p:nvSpPr>
        <p:spPr bwMode="auto">
          <a:xfrm>
            <a:off x="2730500" y="18669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Gây bỏng</a:t>
            </a:r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3251200" y="54102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3327400" y="52578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6" name="Line 97"/>
          <p:cNvSpPr>
            <a:spLocks noChangeShapeType="1"/>
          </p:cNvSpPr>
          <p:nvPr/>
        </p:nvSpPr>
        <p:spPr bwMode="auto">
          <a:xfrm>
            <a:off x="34178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6" name="AutoShape 98"/>
          <p:cNvSpPr>
            <a:spLocks noChangeArrowheads="1"/>
          </p:cNvSpPr>
          <p:nvPr/>
        </p:nvSpPr>
        <p:spPr bwMode="auto">
          <a:xfrm rot="5601987">
            <a:off x="2682875" y="4713288"/>
            <a:ext cx="2000250" cy="304800"/>
          </a:xfrm>
          <a:prstGeom prst="flowChartPunchedTape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8" name="Text Box 99"/>
          <p:cNvSpPr txBox="1">
            <a:spLocks noChangeArrowheads="1"/>
          </p:cNvSpPr>
          <p:nvPr/>
        </p:nvSpPr>
        <p:spPr bwMode="auto">
          <a:xfrm>
            <a:off x="2891234" y="5991464"/>
            <a:ext cx="1481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SO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đặc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4399" name="Picture 100" descr="h2so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0" name="AutoShape 101"/>
          <p:cNvSpPr>
            <a:spLocks noChangeArrowheads="1"/>
          </p:cNvSpPr>
          <p:nvPr/>
        </p:nvSpPr>
        <p:spPr bwMode="auto">
          <a:xfrm>
            <a:off x="1828800" y="152400"/>
            <a:ext cx="4572000" cy="990600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CẨN THẬN ! </a:t>
            </a:r>
          </a:p>
        </p:txBody>
      </p:sp>
    </p:spTree>
    <p:extLst>
      <p:ext uri="{BB962C8B-B14F-4D97-AF65-F5344CB8AC3E}">
        <p14:creationId xmlns:p14="http://schemas.microsoft.com/office/powerpoint/2010/main" val="2039466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4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3" dur="2000"/>
                                        <p:tgtEl>
                                          <p:spTgt spid="19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4" dur="2000"/>
                                        <p:tgtEl>
                                          <p:spTgt spid="19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1" dur="2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0" dur="2000"/>
                                        <p:tgtEl>
                                          <p:spTgt spid="19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9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 animBg="1"/>
      <p:bldP spid="191523" grpId="0" animBg="1"/>
      <p:bldP spid="191523" grpId="1" animBg="1"/>
      <p:bldP spid="191566" grpId="0"/>
      <p:bldP spid="191570" grpId="0" animBg="1"/>
      <p:bldP spid="191571" grpId="0" animBg="1"/>
      <p:bldP spid="191572" grpId="0" animBg="1"/>
      <p:bldP spid="191573" grpId="0" animBg="1"/>
      <p:bldP spid="191574" grpId="0" animBg="1"/>
      <p:bldP spid="191574" grpId="1" animBg="1"/>
      <p:bldP spid="191575" grpId="0" animBg="1"/>
      <p:bldP spid="191576" grpId="0" animBg="1"/>
      <p:bldP spid="191576" grpId="1" animBg="1"/>
      <p:bldP spid="191577" grpId="0" animBg="1"/>
      <p:bldP spid="191578" grpId="0" animBg="1"/>
      <p:bldP spid="191578" grpId="1" animBg="1"/>
      <p:bldP spid="191581" grpId="0" animBg="1"/>
      <p:bldP spid="191582" grpId="0"/>
      <p:bldP spid="191583" grpId="0" animBg="1"/>
      <p:bldP spid="191584" grpId="0" animBg="1"/>
      <p:bldP spid="1915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988777" y="1143000"/>
            <a:ext cx="5166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2700" b="1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CHỦ ĐỀ AXIT</a:t>
            </a:r>
            <a:r>
              <a:rPr lang="en-US" sz="2700" b="1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(t)</a:t>
            </a:r>
            <a:endParaRPr lang="vi-VN" sz="2700" b="1" dirty="0">
              <a:solidFill>
                <a:srgbClr val="F79646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104681" y="2512349"/>
            <a:ext cx="6599884" cy="1350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6- BÀI 4: </a:t>
            </a:r>
          </a:p>
          <a:p>
            <a:pPr algn="ctr" defTabSz="685800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57200" y="152400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D3594C1E-8B76-454A-9BF8-2ADDDC97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95400"/>
            <a:ext cx="6477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AXIT CLOHIĐRIC (HCl = 36,5)</a:t>
            </a:r>
          </a:p>
          <a:p>
            <a:r>
              <a:rPr lang="en-US" sz="3200" dirty="0">
                <a:latin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)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5287752-F14A-4ECD-B460-777A8913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81" y="2479074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B. AXIT SUNFURIC (H</a:t>
            </a:r>
            <a:r>
              <a:rPr lang="en-US" sz="3200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CC0000"/>
                </a:solidFill>
                <a:latin typeface="Times New Roman" pitchFamily="18" charset="0"/>
              </a:rPr>
              <a:t>4 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= 98)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81000" y="381000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3F82E85A-C119-42A8-9FCD-9372A6FBE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9599"/>
            <a:ext cx="6477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</a:rPr>
              <a:t>Ngiên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</a:rPr>
              <a:t> SGK </a:t>
            </a:r>
            <a:r>
              <a:rPr lang="en-US" sz="3200" dirty="0" err="1">
                <a:latin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axit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sunfuric</a:t>
            </a:r>
            <a:r>
              <a:rPr lang="en-US" sz="3200" dirty="0">
                <a:latin typeface="Times New Roman" pitchFamily="18" charset="0"/>
              </a:rPr>
              <a:t>?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9FA3C16-98C6-4630-B462-C8A1E16E3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19" y="2363337"/>
            <a:ext cx="3665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I.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lí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74CB447-55CC-47AB-8414-CEED75232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19" y="2950421"/>
            <a:ext cx="42637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 - Dung </a:t>
            </a:r>
            <a:r>
              <a:rPr lang="en-US" sz="3000" dirty="0" err="1">
                <a:latin typeface="Times New Roman" pitchFamily="18" charset="0"/>
              </a:rPr>
              <a:t>dịch</a:t>
            </a:r>
            <a:r>
              <a:rPr lang="en-US" sz="3000" dirty="0">
                <a:latin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</a:rPr>
              <a:t>H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SO</a:t>
            </a:r>
            <a:r>
              <a:rPr lang="en-US" sz="3200" baseline="-25000" dirty="0">
                <a:latin typeface="Times New Roman" pitchFamily="18" charset="0"/>
              </a:rPr>
              <a:t>4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lỏng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, tan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toả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en-US" sz="3200" baseline="30000" dirty="0">
              <a:latin typeface="Times New Roman" pitchFamily="18" charset="0"/>
            </a:endParaRPr>
          </a:p>
        </p:txBody>
      </p:sp>
      <p:pic>
        <p:nvPicPr>
          <p:cNvPr id="8" name="Picture 4" descr="c">
            <a:extLst>
              <a:ext uri="{FF2B5EF4-FFF2-40B4-BE49-F238E27FC236}">
                <a16:creationId xmlns:a16="http://schemas.microsoft.com/office/drawing/2014/main" id="{F8EDA265-8D10-4D32-89EB-C8150015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55" y="2394621"/>
            <a:ext cx="3889664" cy="408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1ECDA1A8-621D-43EF-83EB-7A6BE675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" y="1732085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3365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81000" y="381000"/>
            <a:ext cx="2117924" cy="8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1C7356F-6BF0-4C3B-9547-D1E2304C6A96}"/>
              </a:ext>
            </a:extLst>
          </p:cNvPr>
          <p:cNvSpPr txBox="1">
            <a:spLocks noChangeArrowheads="1"/>
          </p:cNvSpPr>
          <p:nvPr/>
        </p:nvSpPr>
        <p:spPr>
          <a:xfrm>
            <a:off x="3783036" y="584186"/>
            <a:ext cx="5611092" cy="838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sunfuric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8DA70241-7214-4250-ABF0-2E5B4197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71" y="609472"/>
            <a:ext cx="822162" cy="457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05201-26DD-41C8-A665-74277E746B38}"/>
              </a:ext>
            </a:extLst>
          </p:cNvPr>
          <p:cNvSpPr/>
          <p:nvPr/>
        </p:nvSpPr>
        <p:spPr>
          <a:xfrm>
            <a:off x="607497" y="1066672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Quan sát đoạn 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clip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sau và rút ra cách pha loãng axit sunfuric đặc?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ha loang axit">
            <a:hlinkClick r:id="" action="ppaction://media"/>
            <a:extLst>
              <a:ext uri="{FF2B5EF4-FFF2-40B4-BE49-F238E27FC236}">
                <a16:creationId xmlns:a16="http://schemas.microsoft.com/office/drawing/2014/main" id="{A824C3C0-0C04-4BE3-B673-3BB3E43202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9400" y="2114073"/>
            <a:ext cx="5611092" cy="42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63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773363" y="4330700"/>
            <a:ext cx="1468437" cy="1608138"/>
            <a:chOff x="4080" y="2544"/>
            <a:chExt cx="925" cy="1013"/>
          </a:xfrm>
        </p:grpSpPr>
        <p:sp>
          <p:nvSpPr>
            <p:cNvPr id="14436" name="AutoShape 3"/>
            <p:cNvSpPr>
              <a:spLocks noChangeArrowheads="1"/>
            </p:cNvSpPr>
            <p:nvPr/>
          </p:nvSpPr>
          <p:spPr bwMode="auto">
            <a:xfrm>
              <a:off x="4137" y="2549"/>
              <a:ext cx="816" cy="100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7" name="AutoShape 4"/>
            <p:cNvSpPr>
              <a:spLocks noChangeArrowheads="1"/>
            </p:cNvSpPr>
            <p:nvPr/>
          </p:nvSpPr>
          <p:spPr bwMode="auto">
            <a:xfrm>
              <a:off x="4080" y="2544"/>
              <a:ext cx="925" cy="223"/>
            </a:xfrm>
            <a:prstGeom prst="flowChartManualOpera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8" name="Rectangle 5"/>
            <p:cNvSpPr>
              <a:spLocks noChangeArrowheads="1"/>
            </p:cNvSpPr>
            <p:nvPr/>
          </p:nvSpPr>
          <p:spPr bwMode="auto">
            <a:xfrm>
              <a:off x="4150" y="2574"/>
              <a:ext cx="794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79725" y="4848225"/>
            <a:ext cx="1270000" cy="1085850"/>
            <a:chOff x="3552" y="1056"/>
            <a:chExt cx="800" cy="684"/>
          </a:xfrm>
        </p:grpSpPr>
        <p:sp>
          <p:nvSpPr>
            <p:cNvPr id="14434" name="Rectangle 7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5" name="AutoShape 8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2870200" y="5153025"/>
            <a:ext cx="1270000" cy="781050"/>
            <a:chOff x="3552" y="1056"/>
            <a:chExt cx="800" cy="684"/>
          </a:xfrm>
        </p:grpSpPr>
        <p:sp>
          <p:nvSpPr>
            <p:cNvPr id="14432" name="Rectangle 10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3" name="AutoShape 11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3646488" y="4767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>
            <a:off x="366553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3022600" y="4767263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3494088" y="49387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318928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9606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364648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31321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379788" y="5300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3036888" y="4919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36655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>
            <a:off x="368458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30559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3513138" y="5414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5" name="Line 26"/>
          <p:cNvSpPr>
            <a:spLocks noChangeShapeType="1"/>
          </p:cNvSpPr>
          <p:nvPr/>
        </p:nvSpPr>
        <p:spPr bwMode="auto">
          <a:xfrm>
            <a:off x="320833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6" name="Line 27"/>
          <p:cNvSpPr>
            <a:spLocks noChangeShapeType="1"/>
          </p:cNvSpPr>
          <p:nvPr/>
        </p:nvSpPr>
        <p:spPr bwMode="auto">
          <a:xfrm>
            <a:off x="34369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7" name="Line 28"/>
          <p:cNvSpPr>
            <a:spLocks noChangeShapeType="1"/>
          </p:cNvSpPr>
          <p:nvPr/>
        </p:nvSpPr>
        <p:spPr bwMode="auto">
          <a:xfrm>
            <a:off x="29797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366553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9" name="Line 30"/>
          <p:cNvSpPr>
            <a:spLocks noChangeShapeType="1"/>
          </p:cNvSpPr>
          <p:nvPr/>
        </p:nvSpPr>
        <p:spPr bwMode="auto">
          <a:xfrm>
            <a:off x="315118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0" name="Line 31"/>
          <p:cNvSpPr>
            <a:spLocks noChangeShapeType="1"/>
          </p:cNvSpPr>
          <p:nvPr/>
        </p:nvSpPr>
        <p:spPr bwMode="auto">
          <a:xfrm>
            <a:off x="3398838" y="58340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1" name="Line 32"/>
          <p:cNvSpPr>
            <a:spLocks noChangeShapeType="1"/>
          </p:cNvSpPr>
          <p:nvPr/>
        </p:nvSpPr>
        <p:spPr bwMode="auto">
          <a:xfrm>
            <a:off x="3055938" y="53959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1521" name="Picture 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417">
            <a:off x="3570288" y="2649538"/>
            <a:ext cx="2438400" cy="14906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22" name="Picture 34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/>
          <a:stretch>
            <a:fillRect/>
          </a:stretch>
        </p:blipFill>
        <p:spPr bwMode="auto">
          <a:xfrm>
            <a:off x="5715000" y="4181475"/>
            <a:ext cx="32766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3" name="Oval 35"/>
          <p:cNvSpPr>
            <a:spLocks noChangeArrowheads="1"/>
          </p:cNvSpPr>
          <p:nvPr/>
        </p:nvSpPr>
        <p:spPr bwMode="auto">
          <a:xfrm>
            <a:off x="31750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 rot="10800000">
            <a:off x="3175000" y="4478338"/>
            <a:ext cx="152400" cy="609600"/>
            <a:chOff x="4752" y="1296"/>
            <a:chExt cx="192" cy="576"/>
          </a:xfrm>
        </p:grpSpPr>
        <p:sp>
          <p:nvSpPr>
            <p:cNvPr id="14430" name="AutoShape 3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1" name="Oval 3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10800000">
            <a:off x="2870200" y="4630738"/>
            <a:ext cx="304800" cy="762000"/>
            <a:chOff x="4752" y="1296"/>
            <a:chExt cx="192" cy="576"/>
          </a:xfrm>
        </p:grpSpPr>
        <p:sp>
          <p:nvSpPr>
            <p:cNvPr id="14428" name="AutoShape 4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9" name="Oval 4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10800000">
            <a:off x="3784600" y="4478338"/>
            <a:ext cx="304800" cy="609600"/>
            <a:chOff x="4752" y="1296"/>
            <a:chExt cx="192" cy="576"/>
          </a:xfrm>
        </p:grpSpPr>
        <p:sp>
          <p:nvSpPr>
            <p:cNvPr id="14426" name="AutoShape 4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7" name="Oval 4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 rot="3624343">
            <a:off x="4127500" y="3678238"/>
            <a:ext cx="228600" cy="914400"/>
            <a:chOff x="4752" y="1296"/>
            <a:chExt cx="192" cy="576"/>
          </a:xfrm>
        </p:grpSpPr>
        <p:sp>
          <p:nvSpPr>
            <p:cNvPr id="14424" name="AutoShape 4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5" name="Oval 4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 rot="7784290">
            <a:off x="4851400" y="4021138"/>
            <a:ext cx="304800" cy="685800"/>
            <a:chOff x="4752" y="1296"/>
            <a:chExt cx="192" cy="576"/>
          </a:xfrm>
        </p:grpSpPr>
        <p:sp>
          <p:nvSpPr>
            <p:cNvPr id="14422" name="AutoShape 49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3" name="Oval 50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 rot="4836707">
            <a:off x="4889500" y="3595688"/>
            <a:ext cx="152400" cy="533400"/>
            <a:chOff x="4752" y="1296"/>
            <a:chExt cx="192" cy="576"/>
          </a:xfrm>
        </p:grpSpPr>
        <p:sp>
          <p:nvSpPr>
            <p:cNvPr id="14420" name="AutoShape 52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1" name="Oval 53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 rot="9440696">
            <a:off x="4470400" y="4322763"/>
            <a:ext cx="152400" cy="381000"/>
            <a:chOff x="4752" y="1296"/>
            <a:chExt cx="192" cy="576"/>
          </a:xfrm>
        </p:grpSpPr>
        <p:sp>
          <p:nvSpPr>
            <p:cNvPr id="14418" name="AutoShape 55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9" name="Oval 56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 rot="-337055">
            <a:off x="3175000" y="3716338"/>
            <a:ext cx="228600" cy="685800"/>
            <a:chOff x="4752" y="1296"/>
            <a:chExt cx="192" cy="576"/>
          </a:xfrm>
        </p:grpSpPr>
        <p:sp>
          <p:nvSpPr>
            <p:cNvPr id="14416" name="AutoShape 58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7" name="Oval 59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 rot="-1482318">
            <a:off x="2794000" y="3792538"/>
            <a:ext cx="228600" cy="685800"/>
            <a:chOff x="4752" y="1296"/>
            <a:chExt cx="192" cy="576"/>
          </a:xfrm>
        </p:grpSpPr>
        <p:sp>
          <p:nvSpPr>
            <p:cNvPr id="14414" name="AutoShape 61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5" name="Oval 62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 rot="-1669460">
            <a:off x="2794000" y="3030538"/>
            <a:ext cx="228600" cy="685800"/>
            <a:chOff x="4752" y="1296"/>
            <a:chExt cx="192" cy="576"/>
          </a:xfrm>
        </p:grpSpPr>
        <p:sp>
          <p:nvSpPr>
            <p:cNvPr id="14412" name="AutoShape 64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3" name="Oval 65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 rot="-5589389">
            <a:off x="2149475" y="3598863"/>
            <a:ext cx="147638" cy="531812"/>
            <a:chOff x="4752" y="1296"/>
            <a:chExt cx="192" cy="576"/>
          </a:xfrm>
        </p:grpSpPr>
        <p:sp>
          <p:nvSpPr>
            <p:cNvPr id="14410" name="AutoShape 6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1" name="Oval 6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 rot="-3120751">
            <a:off x="2420938" y="2549525"/>
            <a:ext cx="152400" cy="457200"/>
            <a:chOff x="4752" y="1296"/>
            <a:chExt cx="192" cy="576"/>
          </a:xfrm>
        </p:grpSpPr>
        <p:sp>
          <p:nvSpPr>
            <p:cNvPr id="14408" name="AutoShape 7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9" name="Oval 7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 rot="-3800079">
            <a:off x="2230438" y="3186113"/>
            <a:ext cx="152400" cy="381000"/>
            <a:chOff x="4752" y="1296"/>
            <a:chExt cx="192" cy="576"/>
          </a:xfrm>
        </p:grpSpPr>
        <p:sp>
          <p:nvSpPr>
            <p:cNvPr id="14406" name="AutoShape 7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7" name="Oval 7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 rot="-8106574">
            <a:off x="2222500" y="4135438"/>
            <a:ext cx="152400" cy="381000"/>
            <a:chOff x="4752" y="1296"/>
            <a:chExt cx="192" cy="576"/>
          </a:xfrm>
        </p:grpSpPr>
        <p:sp>
          <p:nvSpPr>
            <p:cNvPr id="14404" name="AutoShape 7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5" name="Oval 7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66" name="Text Box 78"/>
          <p:cNvSpPr txBox="1">
            <a:spLocks noChangeArrowheads="1"/>
          </p:cNvSpPr>
          <p:nvPr/>
        </p:nvSpPr>
        <p:spPr bwMode="auto">
          <a:xfrm>
            <a:off x="5842000" y="3319463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500" b="1" baseline="-250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6527800" y="990600"/>
            <a:ext cx="635000" cy="2209800"/>
            <a:chOff x="4067" y="441"/>
            <a:chExt cx="400" cy="1392"/>
          </a:xfrm>
        </p:grpSpPr>
        <p:pic>
          <p:nvPicPr>
            <p:cNvPr id="14402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441"/>
              <a:ext cx="40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03" name="AutoShape 81"/>
            <p:cNvSpPr>
              <a:spLocks noChangeArrowheads="1"/>
            </p:cNvSpPr>
            <p:nvPr/>
          </p:nvSpPr>
          <p:spPr bwMode="auto">
            <a:xfrm>
              <a:off x="4176" y="1296"/>
              <a:ext cx="192" cy="445"/>
            </a:xfrm>
            <a:prstGeom prst="flowChartAlternateProcess">
              <a:avLst/>
            </a:prstGeom>
            <a:gradFill rotWithShape="1">
              <a:gsLst>
                <a:gs pos="0">
                  <a:srgbClr val="CCECFF">
                    <a:alpha val="81000"/>
                  </a:srgbClr>
                </a:gs>
                <a:gs pos="100000">
                  <a:srgbClr val="99CCFF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3632200" y="4859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3708400" y="5011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3479800" y="51054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36322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38608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7084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3784600" y="53927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0" name="Line 91"/>
          <p:cNvSpPr>
            <a:spLocks noChangeShapeType="1"/>
          </p:cNvSpPr>
          <p:nvPr/>
        </p:nvSpPr>
        <p:spPr bwMode="auto">
          <a:xfrm>
            <a:off x="3556000" y="418941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91" name="Line 92"/>
          <p:cNvSpPr>
            <a:spLocks noChangeShapeType="1"/>
          </p:cNvSpPr>
          <p:nvPr/>
        </p:nvSpPr>
        <p:spPr bwMode="auto">
          <a:xfrm>
            <a:off x="3575050" y="4398963"/>
            <a:ext cx="152400" cy="41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1" name="AutoShape 93"/>
          <p:cNvSpPr>
            <a:spLocks noChangeArrowheads="1"/>
          </p:cNvSpPr>
          <p:nvPr/>
        </p:nvSpPr>
        <p:spPr bwMode="auto">
          <a:xfrm rot="9711556">
            <a:off x="3560763" y="3573463"/>
            <a:ext cx="1916112" cy="85725"/>
          </a:xfrm>
          <a:prstGeom prst="flowChartManualInpu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2" name="Text Box 94"/>
          <p:cNvSpPr txBox="1">
            <a:spLocks noChangeArrowheads="1"/>
          </p:cNvSpPr>
          <p:nvPr/>
        </p:nvSpPr>
        <p:spPr bwMode="auto">
          <a:xfrm>
            <a:off x="2730500" y="18669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Gây bỏng</a:t>
            </a:r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3251200" y="54102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3327400" y="52578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6" name="Line 97"/>
          <p:cNvSpPr>
            <a:spLocks noChangeShapeType="1"/>
          </p:cNvSpPr>
          <p:nvPr/>
        </p:nvSpPr>
        <p:spPr bwMode="auto">
          <a:xfrm>
            <a:off x="34178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6" name="AutoShape 98"/>
          <p:cNvSpPr>
            <a:spLocks noChangeArrowheads="1"/>
          </p:cNvSpPr>
          <p:nvPr/>
        </p:nvSpPr>
        <p:spPr bwMode="auto">
          <a:xfrm rot="5601987">
            <a:off x="2682875" y="4713288"/>
            <a:ext cx="2000250" cy="304800"/>
          </a:xfrm>
          <a:prstGeom prst="flowChartPunchedTape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8" name="Text Box 99"/>
          <p:cNvSpPr txBox="1">
            <a:spLocks noChangeArrowheads="1"/>
          </p:cNvSpPr>
          <p:nvPr/>
        </p:nvSpPr>
        <p:spPr bwMode="auto">
          <a:xfrm>
            <a:off x="2891234" y="5991464"/>
            <a:ext cx="1481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SO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đặc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4399" name="Picture 100" descr="h2so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0" name="AutoShape 101"/>
          <p:cNvSpPr>
            <a:spLocks noChangeArrowheads="1"/>
          </p:cNvSpPr>
          <p:nvPr/>
        </p:nvSpPr>
        <p:spPr bwMode="auto">
          <a:xfrm>
            <a:off x="1828800" y="152400"/>
            <a:ext cx="4572000" cy="990600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CẨN THẬN ! </a:t>
            </a:r>
          </a:p>
        </p:txBody>
      </p:sp>
    </p:spTree>
    <p:extLst>
      <p:ext uri="{BB962C8B-B14F-4D97-AF65-F5344CB8AC3E}">
        <p14:creationId xmlns:p14="http://schemas.microsoft.com/office/powerpoint/2010/main" val="2295624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4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3" dur="2000"/>
                                        <p:tgtEl>
                                          <p:spTgt spid="19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4" dur="2000"/>
                                        <p:tgtEl>
                                          <p:spTgt spid="19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1" dur="2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0" dur="2000"/>
                                        <p:tgtEl>
                                          <p:spTgt spid="19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9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 animBg="1"/>
      <p:bldP spid="191523" grpId="0" animBg="1"/>
      <p:bldP spid="191523" grpId="1" animBg="1"/>
      <p:bldP spid="191566" grpId="0"/>
      <p:bldP spid="191570" grpId="0" animBg="1"/>
      <p:bldP spid="191571" grpId="0" animBg="1"/>
      <p:bldP spid="191572" grpId="0" animBg="1"/>
      <p:bldP spid="191573" grpId="0" animBg="1"/>
      <p:bldP spid="191574" grpId="0" animBg="1"/>
      <p:bldP spid="191574" grpId="1" animBg="1"/>
      <p:bldP spid="191575" grpId="0" animBg="1"/>
      <p:bldP spid="191576" grpId="0" animBg="1"/>
      <p:bldP spid="191576" grpId="1" animBg="1"/>
      <p:bldP spid="191577" grpId="0" animBg="1"/>
      <p:bldP spid="191578" grpId="0" animBg="1"/>
      <p:bldP spid="191578" grpId="1" animBg="1"/>
      <p:bldP spid="191581" grpId="0" animBg="1"/>
      <p:bldP spid="191582" grpId="0"/>
      <p:bldP spid="191583" grpId="0" animBg="1"/>
      <p:bldP spid="191584" grpId="0" animBg="1"/>
      <p:bldP spid="1915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s653636binguoijpg1332559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924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0" y="5334000"/>
            <a:ext cx="6400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76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49554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mcq20210924054342193666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980</Words>
  <Application>Microsoft Office PowerPoint</Application>
  <PresentationFormat>On-screen Show (4:3)</PresentationFormat>
  <Paragraphs>204</Paragraphs>
  <Slides>31</Slides>
  <Notes>0</Notes>
  <HiddenSlides>4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.VnTime</vt:lpstr>
      <vt:lpstr>Amazone</vt:lpstr>
      <vt:lpstr>Arial</vt:lpstr>
      <vt:lpstr>Calibri</vt:lpstr>
      <vt:lpstr>Krabuler</vt:lpstr>
      <vt:lpstr>Tahoma</vt:lpstr>
      <vt:lpstr>Times New Roman</vt:lpstr>
      <vt:lpstr>UTM Cookies</vt:lpstr>
      <vt:lpstr>Wingdings</vt:lpstr>
      <vt:lpstr>Office Theme</vt:lpstr>
      <vt:lpstr>1_Office Theme</vt:lpstr>
      <vt:lpstr>1_Default Design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 32Bit</dc:creator>
  <cp:lastModifiedBy>Dothuygiang266@gmail.com</cp:lastModifiedBy>
  <cp:revision>61</cp:revision>
  <dcterms:created xsi:type="dcterms:W3CDTF">2015-09-11T11:59:30Z</dcterms:created>
  <dcterms:modified xsi:type="dcterms:W3CDTF">2021-09-24T05:44:44Z</dcterms:modified>
</cp:coreProperties>
</file>