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57" r:id="rId3"/>
    <p:sldId id="260" r:id="rId4"/>
    <p:sldId id="261" r:id="rId5"/>
    <p:sldId id="262" r:id="rId6"/>
    <p:sldId id="259" r:id="rId7"/>
    <p:sldId id="265" r:id="rId8"/>
    <p:sldId id="266" r:id="rId9"/>
    <p:sldId id="267" r:id="rId10"/>
    <p:sldId id="271" r:id="rId11"/>
    <p:sldId id="269" r:id="rId12"/>
    <p:sldId id="268" r:id="rId13"/>
    <p:sldId id="270" r:id="rId14"/>
    <p:sldId id="278" r:id="rId15"/>
    <p:sldId id="277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57" autoAdjust="0"/>
    <p:restoredTop sz="94660"/>
  </p:normalViewPr>
  <p:slideViewPr>
    <p:cSldViewPr snapToGrid="0">
      <p:cViewPr varScale="1">
        <p:scale>
          <a:sx n="85" d="100"/>
          <a:sy n="85" d="100"/>
        </p:scale>
        <p:origin x="437" y="48"/>
      </p:cViewPr>
      <p:guideLst>
        <p:guide orient="horz" pos="212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7FBDA4-806E-499C-9B3F-2F0E83360C19}" type="doc">
      <dgm:prSet loTypeId="urn:microsoft.com/office/officeart/2008/layout/VerticalCurvedList#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E36B3A97-0B5C-465A-9367-C15EACE63315}">
      <dgm:prSet phldrT="[Text]" custT="1"/>
      <dgm:spPr>
        <a:solidFill>
          <a:schemeClr val="tx1">
            <a:alpha val="7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3200" dirty="0">
              <a:latin typeface="Myriad Pro Black Cond" panose="020B0806030403020204" pitchFamily="34" charset="0"/>
              <a:cs typeface="Times New Roman" panose="02020603050405020304" pitchFamily="18" charset="0"/>
            </a:rPr>
            <a:t>THÍ NGHIỆM CỦA MENDEN</a:t>
          </a:r>
        </a:p>
      </dgm:t>
    </dgm:pt>
    <dgm:pt modelId="{08A8E9BE-1499-47D7-BFD6-674548431861}" type="parTrans" cxnId="{5C2848CA-79D5-4FBC-AC24-EE6B49D8BDF2}">
      <dgm:prSet/>
      <dgm:spPr/>
      <dgm:t>
        <a:bodyPr/>
        <a:lstStyle/>
        <a:p>
          <a:endParaRPr lang="en-US"/>
        </a:p>
      </dgm:t>
    </dgm:pt>
    <dgm:pt modelId="{BD68273F-9699-42DB-B13A-7B43049F71AC}" type="sibTrans" cxnId="{5C2848CA-79D5-4FBC-AC24-EE6B49D8BDF2}">
      <dgm:prSet/>
      <dgm:spPr>
        <a:solidFill>
          <a:schemeClr val="tx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531251CA-5753-444C-B3D3-38EEA319633C}">
      <dgm:prSet phldrT="[Text]" custT="1"/>
      <dgm:spPr>
        <a:solidFill>
          <a:schemeClr val="tx1">
            <a:alpha val="7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3200" dirty="0">
              <a:latin typeface="Myriad Pro Black Cond" panose="020B0806030403020204" pitchFamily="34" charset="0"/>
              <a:cs typeface="Times New Roman" panose="02020603050405020304" pitchFamily="18" charset="0"/>
            </a:rPr>
            <a:t>MENDEN GIẢI THÍCH THÍ NGHIỆM</a:t>
          </a:r>
        </a:p>
      </dgm:t>
    </dgm:pt>
    <dgm:pt modelId="{35A55B95-7C33-4846-A145-D160570F5188}" type="parTrans" cxnId="{A3770081-5171-4E5B-A280-92C42997C241}">
      <dgm:prSet/>
      <dgm:spPr/>
      <dgm:t>
        <a:bodyPr/>
        <a:lstStyle/>
        <a:p>
          <a:endParaRPr lang="en-US"/>
        </a:p>
      </dgm:t>
    </dgm:pt>
    <dgm:pt modelId="{FC57731C-A0FF-4891-A586-45A203E938C7}" type="sibTrans" cxnId="{A3770081-5171-4E5B-A280-92C42997C241}">
      <dgm:prSet/>
      <dgm:spPr/>
      <dgm:t>
        <a:bodyPr/>
        <a:lstStyle/>
        <a:p>
          <a:endParaRPr lang="en-US"/>
        </a:p>
      </dgm:t>
    </dgm:pt>
    <dgm:pt modelId="{CB9B9AFD-3779-4F31-9444-BD12CE1F36A9}">
      <dgm:prSet phldrT="[Text]" custT="1"/>
      <dgm:spPr>
        <a:solidFill>
          <a:schemeClr val="tx1">
            <a:alpha val="7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3200" dirty="0">
              <a:latin typeface="Myriad Pro Black Cond" panose="020B0806030403020204" pitchFamily="34" charset="0"/>
              <a:cs typeface="Times New Roman" panose="02020603050405020304" pitchFamily="18" charset="0"/>
            </a:rPr>
            <a:t>TỔNG KẾT VÀ CỦNG CỐ</a:t>
          </a:r>
        </a:p>
      </dgm:t>
    </dgm:pt>
    <dgm:pt modelId="{C30F8038-34E8-471B-8DAD-894FCC61C744}" type="parTrans" cxnId="{F3C0EA52-59EB-49B2-A91F-41D8ECD53587}">
      <dgm:prSet/>
      <dgm:spPr/>
      <dgm:t>
        <a:bodyPr/>
        <a:lstStyle/>
        <a:p>
          <a:endParaRPr lang="en-US"/>
        </a:p>
      </dgm:t>
    </dgm:pt>
    <dgm:pt modelId="{58ADEDFD-2271-4436-B6A7-D0CC779520D0}" type="sibTrans" cxnId="{F3C0EA52-59EB-49B2-A91F-41D8ECD53587}">
      <dgm:prSet/>
      <dgm:spPr/>
      <dgm:t>
        <a:bodyPr/>
        <a:lstStyle/>
        <a:p>
          <a:endParaRPr lang="en-US"/>
        </a:p>
      </dgm:t>
    </dgm:pt>
    <dgm:pt modelId="{14C695D5-06D0-4ED0-819B-9DFE3A1E45BF}" type="pres">
      <dgm:prSet presAssocID="{AE7FBDA4-806E-499C-9B3F-2F0E83360C19}" presName="Name0" presStyleCnt="0">
        <dgm:presLayoutVars>
          <dgm:chMax val="7"/>
          <dgm:chPref val="7"/>
          <dgm:dir/>
        </dgm:presLayoutVars>
      </dgm:prSet>
      <dgm:spPr/>
    </dgm:pt>
    <dgm:pt modelId="{18865B94-F1A0-4D89-A375-32CE5D8CEE04}" type="pres">
      <dgm:prSet presAssocID="{AE7FBDA4-806E-499C-9B3F-2F0E83360C19}" presName="Name1" presStyleCnt="0"/>
      <dgm:spPr/>
    </dgm:pt>
    <dgm:pt modelId="{99781E9B-E79B-4115-8327-D1437E39885D}" type="pres">
      <dgm:prSet presAssocID="{AE7FBDA4-806E-499C-9B3F-2F0E83360C19}" presName="cycle" presStyleCnt="0"/>
      <dgm:spPr/>
    </dgm:pt>
    <dgm:pt modelId="{BE334EF8-08D7-43F9-A541-CC92246B0630}" type="pres">
      <dgm:prSet presAssocID="{AE7FBDA4-806E-499C-9B3F-2F0E83360C19}" presName="srcNode" presStyleLbl="node1" presStyleIdx="0" presStyleCnt="3"/>
      <dgm:spPr/>
    </dgm:pt>
    <dgm:pt modelId="{C24A51C4-2F2E-40DB-BA44-6705B40E7795}" type="pres">
      <dgm:prSet presAssocID="{AE7FBDA4-806E-499C-9B3F-2F0E83360C19}" presName="conn" presStyleLbl="parChTrans1D2" presStyleIdx="0" presStyleCnt="1"/>
      <dgm:spPr/>
    </dgm:pt>
    <dgm:pt modelId="{2FD07699-E15A-4B82-998C-82568A48359F}" type="pres">
      <dgm:prSet presAssocID="{AE7FBDA4-806E-499C-9B3F-2F0E83360C19}" presName="extraNode" presStyleLbl="node1" presStyleIdx="0" presStyleCnt="3"/>
      <dgm:spPr/>
    </dgm:pt>
    <dgm:pt modelId="{654A0475-976A-49C6-B3FC-C53329BDDE89}" type="pres">
      <dgm:prSet presAssocID="{AE7FBDA4-806E-499C-9B3F-2F0E83360C19}" presName="dstNode" presStyleLbl="node1" presStyleIdx="0" presStyleCnt="3"/>
      <dgm:spPr/>
    </dgm:pt>
    <dgm:pt modelId="{A2AF871C-C443-47E0-8C2C-93837468E69D}" type="pres">
      <dgm:prSet presAssocID="{E36B3A97-0B5C-465A-9367-C15EACE63315}" presName="text_1" presStyleLbl="node1" presStyleIdx="0" presStyleCnt="3" custScaleX="100237" custScaleY="71144">
        <dgm:presLayoutVars>
          <dgm:bulletEnabled val="1"/>
        </dgm:presLayoutVars>
      </dgm:prSet>
      <dgm:spPr/>
    </dgm:pt>
    <dgm:pt modelId="{E55C77BF-36E9-4D54-ABC9-2245C029761E}" type="pres">
      <dgm:prSet presAssocID="{E36B3A97-0B5C-465A-9367-C15EACE63315}" presName="accent_1" presStyleCnt="0"/>
      <dgm:spPr/>
    </dgm:pt>
    <dgm:pt modelId="{7AEB6DE9-98BB-4E75-A21B-E78C367F24F9}" type="pres">
      <dgm:prSet presAssocID="{E36B3A97-0B5C-465A-9367-C15EACE63315}" presName="accentRepeatNode" presStyleLbl="solidFgAcc1" presStyleIdx="0" presStyleCnt="3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CF6EE9B-9F64-43B8-9958-D6A6CDE9D402}" type="pres">
      <dgm:prSet presAssocID="{531251CA-5753-444C-B3D3-38EEA319633C}" presName="text_2" presStyleLbl="node1" presStyleIdx="1" presStyleCnt="3" custScaleX="104273" custScaleY="71144" custLinFactNeighborX="107" custLinFactNeighborY="974">
        <dgm:presLayoutVars>
          <dgm:bulletEnabled val="1"/>
        </dgm:presLayoutVars>
      </dgm:prSet>
      <dgm:spPr/>
    </dgm:pt>
    <dgm:pt modelId="{5D653F96-A2CD-44B4-A543-EBC236163485}" type="pres">
      <dgm:prSet presAssocID="{531251CA-5753-444C-B3D3-38EEA319633C}" presName="accent_2" presStyleCnt="0"/>
      <dgm:spPr/>
    </dgm:pt>
    <dgm:pt modelId="{E6ECE440-F4A4-44F9-A32B-94648A20EAD9}" type="pres">
      <dgm:prSet presAssocID="{531251CA-5753-444C-B3D3-38EEA319633C}" presName="accentRepeatNode" presStyleLbl="solidFgAcc1" presStyleIdx="1" presStyleCnt="3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</dgm:pt>
    <dgm:pt modelId="{6F8549C6-A37A-4670-943C-5904ABBE5F0F}" type="pres">
      <dgm:prSet presAssocID="{CB9B9AFD-3779-4F31-9444-BD12CE1F36A9}" presName="text_3" presStyleLbl="node1" presStyleIdx="2" presStyleCnt="3" custScaleX="100237" custScaleY="71144">
        <dgm:presLayoutVars>
          <dgm:bulletEnabled val="1"/>
        </dgm:presLayoutVars>
      </dgm:prSet>
      <dgm:spPr/>
    </dgm:pt>
    <dgm:pt modelId="{761438B3-D738-4AB0-AAD2-E838F656E71A}" type="pres">
      <dgm:prSet presAssocID="{CB9B9AFD-3779-4F31-9444-BD12CE1F36A9}" presName="accent_3" presStyleCnt="0"/>
      <dgm:spPr/>
    </dgm:pt>
    <dgm:pt modelId="{866F1874-0D51-4CB8-919E-57819CBDAC13}" type="pres">
      <dgm:prSet presAssocID="{CB9B9AFD-3779-4F31-9444-BD12CE1F36A9}" presName="accentRepeatNode" presStyleLbl="solidFgAcc1" presStyleIdx="2" presStyleCnt="3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</dgm:pt>
  </dgm:ptLst>
  <dgm:cxnLst>
    <dgm:cxn modelId="{B924342D-52E8-4B49-875E-67A338032A0B}" type="presOf" srcId="{CB9B9AFD-3779-4F31-9444-BD12CE1F36A9}" destId="{6F8549C6-A37A-4670-943C-5904ABBE5F0F}" srcOrd="0" destOrd="0" presId="urn:microsoft.com/office/officeart/2008/layout/VerticalCurvedList#2"/>
    <dgm:cxn modelId="{28730D66-FA59-4E22-8C61-2A87641A0F6C}" type="presOf" srcId="{531251CA-5753-444C-B3D3-38EEA319633C}" destId="{9CF6EE9B-9F64-43B8-9958-D6A6CDE9D402}" srcOrd="0" destOrd="0" presId="urn:microsoft.com/office/officeart/2008/layout/VerticalCurvedList#2"/>
    <dgm:cxn modelId="{2D954F4A-2615-45C3-BA8F-EFE254D51265}" type="presOf" srcId="{BD68273F-9699-42DB-B13A-7B43049F71AC}" destId="{C24A51C4-2F2E-40DB-BA44-6705B40E7795}" srcOrd="0" destOrd="0" presId="urn:microsoft.com/office/officeart/2008/layout/VerticalCurvedList#2"/>
    <dgm:cxn modelId="{F3C0EA52-59EB-49B2-A91F-41D8ECD53587}" srcId="{AE7FBDA4-806E-499C-9B3F-2F0E83360C19}" destId="{CB9B9AFD-3779-4F31-9444-BD12CE1F36A9}" srcOrd="2" destOrd="0" parTransId="{C30F8038-34E8-471B-8DAD-894FCC61C744}" sibTransId="{58ADEDFD-2271-4436-B6A7-D0CC779520D0}"/>
    <dgm:cxn modelId="{A3770081-5171-4E5B-A280-92C42997C241}" srcId="{AE7FBDA4-806E-499C-9B3F-2F0E83360C19}" destId="{531251CA-5753-444C-B3D3-38EEA319633C}" srcOrd="1" destOrd="0" parTransId="{35A55B95-7C33-4846-A145-D160570F5188}" sibTransId="{FC57731C-A0FF-4891-A586-45A203E938C7}"/>
    <dgm:cxn modelId="{8FB08E8C-DD3E-4213-AF1C-AFC39DE046CA}" type="presOf" srcId="{E36B3A97-0B5C-465A-9367-C15EACE63315}" destId="{A2AF871C-C443-47E0-8C2C-93837468E69D}" srcOrd="0" destOrd="0" presId="urn:microsoft.com/office/officeart/2008/layout/VerticalCurvedList#2"/>
    <dgm:cxn modelId="{5C2848CA-79D5-4FBC-AC24-EE6B49D8BDF2}" srcId="{AE7FBDA4-806E-499C-9B3F-2F0E83360C19}" destId="{E36B3A97-0B5C-465A-9367-C15EACE63315}" srcOrd="0" destOrd="0" parTransId="{08A8E9BE-1499-47D7-BFD6-674548431861}" sibTransId="{BD68273F-9699-42DB-B13A-7B43049F71AC}"/>
    <dgm:cxn modelId="{EEB332F6-AB6B-4903-99D0-E4574181CD6D}" type="presOf" srcId="{AE7FBDA4-806E-499C-9B3F-2F0E83360C19}" destId="{14C695D5-06D0-4ED0-819B-9DFE3A1E45BF}" srcOrd="0" destOrd="0" presId="urn:microsoft.com/office/officeart/2008/layout/VerticalCurvedList#2"/>
    <dgm:cxn modelId="{937D23DC-8D0F-4FD4-BF93-BADBFB726532}" type="presParOf" srcId="{14C695D5-06D0-4ED0-819B-9DFE3A1E45BF}" destId="{18865B94-F1A0-4D89-A375-32CE5D8CEE04}" srcOrd="0" destOrd="0" presId="urn:microsoft.com/office/officeart/2008/layout/VerticalCurvedList#2"/>
    <dgm:cxn modelId="{F054D712-F417-48D2-B890-BCC5C0C920EF}" type="presParOf" srcId="{18865B94-F1A0-4D89-A375-32CE5D8CEE04}" destId="{99781E9B-E79B-4115-8327-D1437E39885D}" srcOrd="0" destOrd="0" presId="urn:microsoft.com/office/officeart/2008/layout/VerticalCurvedList#2"/>
    <dgm:cxn modelId="{46C8E571-F12E-437C-8860-CEBE847C3080}" type="presParOf" srcId="{99781E9B-E79B-4115-8327-D1437E39885D}" destId="{BE334EF8-08D7-43F9-A541-CC92246B0630}" srcOrd="0" destOrd="0" presId="urn:microsoft.com/office/officeart/2008/layout/VerticalCurvedList#2"/>
    <dgm:cxn modelId="{2A22AB33-7D03-4300-990B-4F122484F6B2}" type="presParOf" srcId="{99781E9B-E79B-4115-8327-D1437E39885D}" destId="{C24A51C4-2F2E-40DB-BA44-6705B40E7795}" srcOrd="1" destOrd="0" presId="urn:microsoft.com/office/officeart/2008/layout/VerticalCurvedList#2"/>
    <dgm:cxn modelId="{B14186E7-40BD-487A-86AF-2D5BBB202D8C}" type="presParOf" srcId="{99781E9B-E79B-4115-8327-D1437E39885D}" destId="{2FD07699-E15A-4B82-998C-82568A48359F}" srcOrd="2" destOrd="0" presId="urn:microsoft.com/office/officeart/2008/layout/VerticalCurvedList#2"/>
    <dgm:cxn modelId="{04F218EE-C643-409A-AE51-94AA9DA588C1}" type="presParOf" srcId="{99781E9B-E79B-4115-8327-D1437E39885D}" destId="{654A0475-976A-49C6-B3FC-C53329BDDE89}" srcOrd="3" destOrd="0" presId="urn:microsoft.com/office/officeart/2008/layout/VerticalCurvedList#2"/>
    <dgm:cxn modelId="{246D69E1-17ED-45D3-80B7-A4B0EF8AECC0}" type="presParOf" srcId="{18865B94-F1A0-4D89-A375-32CE5D8CEE04}" destId="{A2AF871C-C443-47E0-8C2C-93837468E69D}" srcOrd="1" destOrd="0" presId="urn:microsoft.com/office/officeart/2008/layout/VerticalCurvedList#2"/>
    <dgm:cxn modelId="{9BF384FC-5788-4569-AE62-7CC6C0EBF6B8}" type="presParOf" srcId="{18865B94-F1A0-4D89-A375-32CE5D8CEE04}" destId="{E55C77BF-36E9-4D54-ABC9-2245C029761E}" srcOrd="2" destOrd="0" presId="urn:microsoft.com/office/officeart/2008/layout/VerticalCurvedList#2"/>
    <dgm:cxn modelId="{B1ABAFEF-B22F-4EC4-A839-45C783E4E3FF}" type="presParOf" srcId="{E55C77BF-36E9-4D54-ABC9-2245C029761E}" destId="{7AEB6DE9-98BB-4E75-A21B-E78C367F24F9}" srcOrd="0" destOrd="0" presId="urn:microsoft.com/office/officeart/2008/layout/VerticalCurvedList#2"/>
    <dgm:cxn modelId="{B06336AB-D426-455B-AE2A-D45B5DBCE556}" type="presParOf" srcId="{18865B94-F1A0-4D89-A375-32CE5D8CEE04}" destId="{9CF6EE9B-9F64-43B8-9958-D6A6CDE9D402}" srcOrd="3" destOrd="0" presId="urn:microsoft.com/office/officeart/2008/layout/VerticalCurvedList#2"/>
    <dgm:cxn modelId="{9B184E8F-FA88-40D6-817D-5AF5AF97E11D}" type="presParOf" srcId="{18865B94-F1A0-4D89-A375-32CE5D8CEE04}" destId="{5D653F96-A2CD-44B4-A543-EBC236163485}" srcOrd="4" destOrd="0" presId="urn:microsoft.com/office/officeart/2008/layout/VerticalCurvedList#2"/>
    <dgm:cxn modelId="{A72C2B62-4A49-4284-BAB6-5FCDD258BC39}" type="presParOf" srcId="{5D653F96-A2CD-44B4-A543-EBC236163485}" destId="{E6ECE440-F4A4-44F9-A32B-94648A20EAD9}" srcOrd="0" destOrd="0" presId="urn:microsoft.com/office/officeart/2008/layout/VerticalCurvedList#2"/>
    <dgm:cxn modelId="{6E2C2E87-001D-4DC4-B91C-CFB38AF92BF0}" type="presParOf" srcId="{18865B94-F1A0-4D89-A375-32CE5D8CEE04}" destId="{6F8549C6-A37A-4670-943C-5904ABBE5F0F}" srcOrd="5" destOrd="0" presId="urn:microsoft.com/office/officeart/2008/layout/VerticalCurvedList#2"/>
    <dgm:cxn modelId="{5CC38B6B-406A-46BD-98FD-0447E90B5DE5}" type="presParOf" srcId="{18865B94-F1A0-4D89-A375-32CE5D8CEE04}" destId="{761438B3-D738-4AB0-AAD2-E838F656E71A}" srcOrd="6" destOrd="0" presId="urn:microsoft.com/office/officeart/2008/layout/VerticalCurvedList#2"/>
    <dgm:cxn modelId="{7CB256AA-99F6-42A3-AB15-19DE53BDA8E8}" type="presParOf" srcId="{761438B3-D738-4AB0-AAD2-E838F656E71A}" destId="{866F1874-0D51-4CB8-919E-57819CBDAC13}" srcOrd="0" destOrd="0" presId="urn:microsoft.com/office/officeart/2008/layout/VerticalCurvedLis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A51C4-2F2E-40DB-BA44-6705B40E7795}">
      <dsp:nvSpPr>
        <dsp:cNvPr id="0" name=""/>
        <dsp:cNvSpPr/>
      </dsp:nvSpPr>
      <dsp:spPr>
        <a:xfrm>
          <a:off x="-5323739" y="-804724"/>
          <a:ext cx="6256685" cy="6256685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solidFill>
          <a:schemeClr val="tx1"/>
        </a:solid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F871C-C443-47E0-8C2C-93837468E69D}">
      <dsp:nvSpPr>
        <dsp:cNvPr id="0" name=""/>
        <dsp:cNvSpPr/>
      </dsp:nvSpPr>
      <dsp:spPr>
        <a:xfrm>
          <a:off x="567084" y="598824"/>
          <a:ext cx="6888882" cy="661245"/>
        </a:xfrm>
        <a:prstGeom prst="rect">
          <a:avLst/>
        </a:prstGeom>
        <a:solidFill>
          <a:schemeClr val="tx1">
            <a:alpha val="7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74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Myriad Pro Black Cond" panose="020B0806030403020204" pitchFamily="34" charset="0"/>
              <a:cs typeface="Times New Roman" panose="02020603050405020304" pitchFamily="18" charset="0"/>
            </a:rPr>
            <a:t>THÍ NGHIỆM CỦA MENDEN</a:t>
          </a:r>
        </a:p>
      </dsp:txBody>
      <dsp:txXfrm>
        <a:off x="567084" y="598824"/>
        <a:ext cx="6888882" cy="661245"/>
      </dsp:txXfrm>
    </dsp:sp>
    <dsp:sp modelId="{7AEB6DE9-98BB-4E75-A21B-E78C367F24F9}">
      <dsp:nvSpPr>
        <dsp:cNvPr id="0" name=""/>
        <dsp:cNvSpPr/>
      </dsp:nvSpPr>
      <dsp:spPr>
        <a:xfrm>
          <a:off x="-5675" y="348542"/>
          <a:ext cx="1161809" cy="1161809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6EE9B-9F64-43B8-9958-D6A6CDE9D402}">
      <dsp:nvSpPr>
        <dsp:cNvPr id="0" name=""/>
        <dsp:cNvSpPr/>
      </dsp:nvSpPr>
      <dsp:spPr>
        <a:xfrm>
          <a:off x="773468" y="2002047"/>
          <a:ext cx="6813970" cy="661245"/>
        </a:xfrm>
        <a:prstGeom prst="rect">
          <a:avLst/>
        </a:prstGeom>
        <a:solidFill>
          <a:schemeClr val="tx1">
            <a:alpha val="7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74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Myriad Pro Black Cond" panose="020B0806030403020204" pitchFamily="34" charset="0"/>
              <a:cs typeface="Times New Roman" panose="02020603050405020304" pitchFamily="18" charset="0"/>
            </a:rPr>
            <a:t>MENDEN GIẢI THÍCH THÍ NGHIỆM</a:t>
          </a:r>
        </a:p>
      </dsp:txBody>
      <dsp:txXfrm>
        <a:off x="773468" y="2002047"/>
        <a:ext cx="6813970" cy="661245"/>
      </dsp:txXfrm>
    </dsp:sp>
    <dsp:sp modelId="{E6ECE440-F4A4-44F9-A32B-94648A20EAD9}">
      <dsp:nvSpPr>
        <dsp:cNvPr id="0" name=""/>
        <dsp:cNvSpPr/>
      </dsp:nvSpPr>
      <dsp:spPr>
        <a:xfrm>
          <a:off x="332178" y="1742713"/>
          <a:ext cx="1161809" cy="1161809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8549C6-A37A-4670-943C-5904ABBE5F0F}">
      <dsp:nvSpPr>
        <dsp:cNvPr id="0" name=""/>
        <dsp:cNvSpPr/>
      </dsp:nvSpPr>
      <dsp:spPr>
        <a:xfrm>
          <a:off x="567084" y="3387165"/>
          <a:ext cx="6888882" cy="661245"/>
        </a:xfrm>
        <a:prstGeom prst="rect">
          <a:avLst/>
        </a:prstGeom>
        <a:solidFill>
          <a:schemeClr val="tx1">
            <a:alpha val="7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7749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Myriad Pro Black Cond" panose="020B0806030403020204" pitchFamily="34" charset="0"/>
              <a:cs typeface="Times New Roman" panose="02020603050405020304" pitchFamily="18" charset="0"/>
            </a:rPr>
            <a:t>TỔNG KẾT VÀ CỦNG CỐ</a:t>
          </a:r>
        </a:p>
      </dsp:txBody>
      <dsp:txXfrm>
        <a:off x="567084" y="3387165"/>
        <a:ext cx="6888882" cy="661245"/>
      </dsp:txXfrm>
    </dsp:sp>
    <dsp:sp modelId="{866F1874-0D51-4CB8-919E-57819CBDAC13}">
      <dsp:nvSpPr>
        <dsp:cNvPr id="0" name=""/>
        <dsp:cNvSpPr/>
      </dsp:nvSpPr>
      <dsp:spPr>
        <a:xfrm>
          <a:off x="-5675" y="3136884"/>
          <a:ext cx="1161809" cy="1161809"/>
        </a:xfrm>
        <a:prstGeom prst="ellipse">
          <a:avLst/>
        </a:prstGeom>
        <a:solidFill>
          <a:schemeClr val="lt1">
            <a:hueOff val="0"/>
            <a:satOff val="0"/>
            <a:lum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2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C4A7B-B3FB-49F9-BC1D-9193B44DD31A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5A583-C116-4715-8E68-9F74F4628E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-9018" y="0"/>
            <a:ext cx="12192000" cy="4502551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5 SVNBlenda Script" panose="02000804000000020003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0614" y="919726"/>
            <a:ext cx="3322885" cy="654432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  <a:latin typeface="#9Slide05 SVNBlenda Script" panose="02000804000000020003" pitchFamily="2" charset="0"/>
              </a:rPr>
              <a:t>TIẾT 2- BÀI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1959" y="2160994"/>
            <a:ext cx="8748081" cy="944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#9Slide05 SVNBlenda Script" panose="02000804000000020003" pitchFamily="2" charset="0"/>
              </a:rPr>
              <a:t>LAI MỘT CẶP TÍNH TRẠNG</a:t>
            </a:r>
          </a:p>
        </p:txBody>
      </p:sp>
      <p:pic>
        <p:nvPicPr>
          <p:cNvPr id="1030" name="Picture 6" descr="Gen là gì? Rối loạn di truyền là gì? | Vinmec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6" b="89880" l="0" r="997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" y="2526071"/>
            <a:ext cx="6349332" cy="535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Ũ TRỤ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18733" y="9395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" y="0"/>
            <a:ext cx="121931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2" name="Flowchart: Process 11"/>
          <p:cNvSpPr/>
          <p:nvPr/>
        </p:nvSpPr>
        <p:spPr>
          <a:xfrm>
            <a:off x="0" y="739385"/>
            <a:ext cx="12192000" cy="5366775"/>
          </a:xfrm>
          <a:prstGeom prst="flowChartProcess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5360" y="1473200"/>
            <a:ext cx="10525760" cy="3850640"/>
            <a:chOff x="975360" y="1473200"/>
            <a:chExt cx="10525760" cy="3850640"/>
          </a:xfrm>
        </p:grpSpPr>
        <p:sp>
          <p:nvSpPr>
            <p:cNvPr id="3" name="Rounded Rectangle 2"/>
            <p:cNvSpPr/>
            <p:nvPr/>
          </p:nvSpPr>
          <p:spPr>
            <a:xfrm>
              <a:off x="975360" y="1747520"/>
              <a:ext cx="10525760" cy="357632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pl-PL" sz="32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Khi lai 2 cơ thể bố mẹ  khác nhau về một cặp tính trạng thuần chủng tương phản thì </a:t>
              </a:r>
              <a:r>
                <a:rPr lang="pl-PL" sz="32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F</a:t>
              </a:r>
              <a:r>
                <a:rPr lang="pl-PL" sz="3200" baseline="-250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1</a:t>
              </a:r>
              <a:r>
                <a:rPr lang="pl-PL" sz="32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 đồng tính</a:t>
              </a:r>
              <a:r>
                <a:rPr lang="pl-PL" sz="32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, </a:t>
              </a:r>
              <a:r>
                <a:rPr lang="pl-PL" sz="32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F</a:t>
              </a:r>
              <a:r>
                <a:rPr lang="pl-PL" sz="3200" baseline="-250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2</a:t>
              </a:r>
              <a:r>
                <a:rPr lang="pl-PL" sz="32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 phân li </a:t>
              </a:r>
              <a:r>
                <a:rPr lang="pl-PL" sz="32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tính trạng theo</a:t>
              </a:r>
              <a:endParaRPr lang="en-US" sz="3200" dirty="0">
                <a:latin typeface="Myriad Pro Black Cond" panose="020B0806030403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pl-PL" sz="32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tỷ lệ  trung bình </a:t>
              </a:r>
              <a:r>
                <a:rPr lang="pl-PL" sz="3200" dirty="0">
                  <a:solidFill>
                    <a:srgbClr val="FFFF00"/>
                  </a:solidFill>
                  <a:latin typeface="Myriad Pro Black Cond" panose="020B0806030403020204" pitchFamily="34" charset="0"/>
                  <a:cs typeface="Arial" panose="020B0604020202020204" pitchFamily="34" charset="0"/>
                </a:rPr>
                <a:t>3 trội : 1 lặn</a:t>
              </a:r>
              <a:r>
                <a:rPr lang="pl-PL" sz="32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Myriad Pro Black Cond" panose="020B0806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706881" y="1473200"/>
              <a:ext cx="3677920" cy="5515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Myriad Pro Black Cond" panose="020B0806030403020204" pitchFamily="34" charset="0"/>
                </a:rPr>
                <a:t>Nhận xét thí nghiệm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24" name="Flowchart: Process 23"/>
          <p:cNvSpPr/>
          <p:nvPr/>
        </p:nvSpPr>
        <p:spPr>
          <a:xfrm>
            <a:off x="0" y="942585"/>
            <a:ext cx="12192000" cy="5366775"/>
          </a:xfrm>
          <a:prstGeom prst="flowChartProcess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11680" y="2895600"/>
            <a:ext cx="7241540" cy="1412240"/>
            <a:chOff x="3168" y="4560"/>
            <a:chExt cx="11404" cy="2224"/>
          </a:xfrm>
        </p:grpSpPr>
        <p:sp>
          <p:nvSpPr>
            <p:cNvPr id="3" name="Rounded Rectangle 2"/>
            <p:cNvSpPr/>
            <p:nvPr/>
          </p:nvSpPr>
          <p:spPr>
            <a:xfrm>
              <a:off x="3168" y="4896"/>
              <a:ext cx="11405" cy="1888"/>
            </a:xfrm>
            <a:prstGeom prst="round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 </a:t>
              </a:r>
              <a:r>
                <a:rPr lang="pl-PL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Là tính trạng được biểu hiện ngay ở F</a:t>
              </a:r>
              <a:r>
                <a:rPr lang="en-US" sz="2400" baseline="-250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1  </a:t>
              </a:r>
            </a:p>
            <a:p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 Ví dụ: Hoa đỏ, thân cao, quả xanh …</a:t>
              </a:r>
              <a:endParaRPr lang="en-US" sz="2400" baseline="-25000" dirty="0">
                <a:latin typeface="Myriad Pro Black Cond" panose="020B0806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616" y="4560"/>
              <a:ext cx="3408" cy="6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rgbClr val="0070C0"/>
                  </a:solidFill>
                  <a:latin typeface="Myriad Pro Black Cond" panose="020B0806030403020204" pitchFamily="34" charset="0"/>
                </a:rPr>
                <a:t>Tính trạng trội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1680" y="4530704"/>
            <a:ext cx="7242432" cy="1321456"/>
            <a:chOff x="721360" y="4297024"/>
            <a:chExt cx="7242432" cy="1321456"/>
          </a:xfrm>
        </p:grpSpPr>
        <p:sp>
          <p:nvSpPr>
            <p:cNvPr id="7" name="Rounded Rectangle 6"/>
            <p:cNvSpPr/>
            <p:nvPr/>
          </p:nvSpPr>
          <p:spPr>
            <a:xfrm>
              <a:off x="721360" y="4490720"/>
              <a:ext cx="7242432" cy="1127760"/>
            </a:xfrm>
            <a:prstGeom prst="round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 L</a:t>
              </a:r>
              <a:r>
                <a:rPr lang="pl-PL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à </a:t>
              </a:r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tính trạng</a:t>
              </a:r>
              <a:r>
                <a:rPr lang="pl-PL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đến F</a:t>
              </a:r>
              <a:r>
                <a:rPr lang="pl-PL" sz="2400" baseline="-250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2</a:t>
              </a:r>
              <a:r>
                <a:rPr lang="pl-PL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mới biểu hiện.</a:t>
              </a:r>
              <a:endParaRPr lang="en-US" sz="2400" dirty="0">
                <a:latin typeface="Myriad Pro Black Cond" panose="020B0806030403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 Ví dụ: Hoa trắng, thân thấp, quả vàng …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05840" y="4297024"/>
              <a:ext cx="2164080" cy="3562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Myriad Pro Black Cond" panose="020B0806030403020204" pitchFamily="34" charset="0"/>
                </a:rPr>
                <a:t>Tính trạng lặn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1839" y="1403390"/>
            <a:ext cx="7242433" cy="1095970"/>
            <a:chOff x="721359" y="1169710"/>
            <a:chExt cx="7242433" cy="1095970"/>
          </a:xfrm>
        </p:grpSpPr>
        <p:sp>
          <p:nvSpPr>
            <p:cNvPr id="10" name="Rounded Rectangle 9"/>
            <p:cNvSpPr/>
            <p:nvPr/>
          </p:nvSpPr>
          <p:spPr>
            <a:xfrm>
              <a:off x="721359" y="1382415"/>
              <a:ext cx="7242433" cy="883265"/>
            </a:xfrm>
            <a:prstGeom prst="roundRect">
              <a:avLst/>
            </a:prstGeom>
            <a:noFill/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   </a:t>
              </a:r>
              <a:r>
                <a:rPr lang="pl-PL" sz="2400" dirty="0">
                  <a:latin typeface="Myriad Pro Black Cond" panose="020B0806030403020204" pitchFamily="34" charset="0"/>
                  <a:cs typeface="Arial" panose="020B0604020202020204" pitchFamily="34" charset="0"/>
                </a:rPr>
                <a:t>Là tổ hợp toàn bộ các tính trạng của cơ thể.</a:t>
              </a:r>
              <a:endParaRPr lang="en-US" sz="2400" dirty="0">
                <a:latin typeface="Myriad Pro Black Cond" panose="020B08060304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005840" y="1169710"/>
              <a:ext cx="2164080" cy="35494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i="1" dirty="0">
                  <a:solidFill>
                    <a:srgbClr val="C00000"/>
                  </a:solidFill>
                  <a:latin typeface="Myriad Pro Black Cond" panose="020B0806030403020204" pitchFamily="34" charset="0"/>
                </a:rPr>
                <a:t>Kiểu hình</a:t>
              </a:r>
            </a:p>
          </p:txBody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40" y="0"/>
            <a:ext cx="609346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0" name="Flowchart: Process 9"/>
          <p:cNvSpPr/>
          <p:nvPr/>
        </p:nvSpPr>
        <p:spPr>
          <a:xfrm>
            <a:off x="6096000" y="0"/>
            <a:ext cx="6115291" cy="6858001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7316"/>
            <a:ext cx="7772400" cy="746924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II. Menden giải thích kết quả thí nghiệm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120140" y="1203325"/>
            <a:ext cx="108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Hoa đỏ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783330" y="1203325"/>
            <a:ext cx="18637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Hoa trắng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84300" y="1667510"/>
            <a:ext cx="616585" cy="460375"/>
          </a:xfrm>
          <a:prstGeom prst="rect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06900" y="1667510"/>
            <a:ext cx="616585" cy="4603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11" name="Oval 10"/>
          <p:cNvSpPr/>
          <p:nvPr/>
        </p:nvSpPr>
        <p:spPr>
          <a:xfrm>
            <a:off x="3909060" y="4307205"/>
            <a:ext cx="488950" cy="488950"/>
          </a:xfrm>
          <a:prstGeom prst="ellipse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280285" y="4307205"/>
            <a:ext cx="488950" cy="488950"/>
          </a:xfrm>
          <a:prstGeom prst="ellipse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3" name="Oval 12"/>
          <p:cNvSpPr/>
          <p:nvPr/>
        </p:nvSpPr>
        <p:spPr>
          <a:xfrm>
            <a:off x="1730375" y="2395220"/>
            <a:ext cx="488950" cy="488950"/>
          </a:xfrm>
          <a:prstGeom prst="ellipse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4" name="Oval 13"/>
          <p:cNvSpPr/>
          <p:nvPr/>
        </p:nvSpPr>
        <p:spPr>
          <a:xfrm>
            <a:off x="1132205" y="2395220"/>
            <a:ext cx="488950" cy="488950"/>
          </a:xfrm>
          <a:prstGeom prst="ellipse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5" name="Oval 14"/>
          <p:cNvSpPr/>
          <p:nvPr/>
        </p:nvSpPr>
        <p:spPr>
          <a:xfrm>
            <a:off x="4123055" y="2395220"/>
            <a:ext cx="488950" cy="488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4789805" y="2395220"/>
            <a:ext cx="488950" cy="488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7" name="Oval 16"/>
          <p:cNvSpPr/>
          <p:nvPr/>
        </p:nvSpPr>
        <p:spPr>
          <a:xfrm>
            <a:off x="5158105" y="4796155"/>
            <a:ext cx="488950" cy="488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1188085" y="4796155"/>
            <a:ext cx="488950" cy="4889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-91440" y="1203325"/>
            <a:ext cx="108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P</a:t>
            </a:r>
            <a:r>
              <a:rPr lang="vi-VN" sz="2400" baseline="-25000" dirty="0">
                <a:latin typeface="Myriad Pro Black Cond" panose="020B0806030403020204" pitchFamily="34" charset="0"/>
              </a:rPr>
              <a:t>t/c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-91440" y="2409508"/>
            <a:ext cx="108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G</a:t>
            </a:r>
            <a:r>
              <a:rPr lang="vi-VN" sz="2400" baseline="-25000" dirty="0">
                <a:latin typeface="Myriad Pro Black Cond" panose="020B0806030403020204" pitchFamily="34" charset="0"/>
              </a:rPr>
              <a:t>P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-91440" y="3423285"/>
            <a:ext cx="108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F</a:t>
            </a:r>
            <a:r>
              <a:rPr lang="vi-VN" sz="2400" baseline="-25000" dirty="0">
                <a:latin typeface="Myriad Pro Black Cond" panose="020B0806030403020204" pitchFamily="34" charset="0"/>
              </a:rPr>
              <a:t>1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-91440" y="5102225"/>
            <a:ext cx="10896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F</a:t>
            </a:r>
            <a:r>
              <a:rPr lang="vi-VN" sz="2400" baseline="-25000" dirty="0">
                <a:latin typeface="Myriad Pro Black Cond" panose="020B0806030403020204" pitchFamily="34" charset="0"/>
              </a:rPr>
              <a:t>2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-91440" y="4193540"/>
            <a:ext cx="10896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G</a:t>
            </a:r>
            <a:r>
              <a:rPr lang="vi-VN" sz="2400" baseline="-25000" dirty="0">
                <a:latin typeface="Myriad Pro Black Cond" panose="020B0806030403020204" pitchFamily="34" charset="0"/>
                <a:sym typeface="+mn-ea"/>
              </a:rPr>
              <a:t>F1</a:t>
            </a:r>
            <a:endParaRPr lang="vi-VN" sz="2400" baseline="-25000" dirty="0">
              <a:latin typeface="Myriad Pro Black Cond" panose="020B0806030403020204" pitchFamily="34" charset="0"/>
            </a:endParaRPr>
          </a:p>
          <a:p>
            <a:pPr algn="ctr"/>
            <a:endParaRPr lang="vi-VN" sz="2400" dirty="0">
              <a:latin typeface="Myriad Pro Black Cond" panose="020B0806030403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159000" y="4579620"/>
            <a:ext cx="2517140" cy="1170305"/>
            <a:chOff x="3400" y="7212"/>
            <a:chExt cx="3964" cy="1843"/>
          </a:xfrm>
        </p:grpSpPr>
        <p:sp>
          <p:nvSpPr>
            <p:cNvPr id="22" name="Diamond 21"/>
            <p:cNvSpPr/>
            <p:nvPr/>
          </p:nvSpPr>
          <p:spPr>
            <a:xfrm>
              <a:off x="3400" y="7212"/>
              <a:ext cx="3964" cy="1784"/>
            </a:xfrm>
            <a:prstGeom prst="diamond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27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Myriad Pro Black Cond" panose="020B0806030403020204" pitchFamily="34" charset="0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3896" y="7301"/>
              <a:ext cx="2972" cy="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chemeClr val="bg1"/>
                  </a:solidFill>
                  <a:latin typeface="Myriad Pro Black Cond" panose="020B0806030403020204" pitchFamily="34" charset="0"/>
                  <a:sym typeface="+mn-ea"/>
                </a:rPr>
                <a:t>AA</a:t>
              </a:r>
              <a:endParaRPr lang="vi-VN" dirty="0">
                <a:solidFill>
                  <a:schemeClr val="bg1"/>
                </a:solidFill>
                <a:latin typeface="Myriad Pro Black Cond" panose="020B0806030403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chemeClr val="bg1"/>
                  </a:solidFill>
                  <a:latin typeface="Myriad Pro Black Cond" panose="020B0806030403020204" pitchFamily="34" charset="0"/>
                  <a:sym typeface="+mn-ea"/>
                </a:rPr>
                <a:t>Một hoa đỏ</a:t>
              </a: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chemeClr val="bg1"/>
                  </a:solidFill>
                  <a:latin typeface="Myriad Pro Black Cond" panose="020B0806030403020204" pitchFamily="34" charset="0"/>
                  <a:sym typeface="+mn-ea"/>
                </a:rPr>
                <a:t>(thuần chủng)</a:t>
              </a:r>
              <a:endParaRPr lang="vi-VN" dirty="0">
                <a:solidFill>
                  <a:schemeClr val="bg1"/>
                </a:solidFill>
                <a:latin typeface="Myriad Pro Black Cond" panose="020B0806030403020204" pitchFamily="34" charset="0"/>
              </a:endParaRPr>
            </a:p>
            <a:p>
              <a:endParaRPr lang="vi-VN" dirty="0">
                <a:solidFill>
                  <a:schemeClr val="tx1"/>
                </a:solidFill>
                <a:latin typeface="Myriad Pro Black Cond" panose="020B080603040302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915035" y="5149850"/>
            <a:ext cx="2517140" cy="1222375"/>
            <a:chOff x="1441" y="8110"/>
            <a:chExt cx="3964" cy="1925"/>
          </a:xfrm>
        </p:grpSpPr>
        <p:sp>
          <p:nvSpPr>
            <p:cNvPr id="19" name="Diamond 18"/>
            <p:cNvSpPr/>
            <p:nvPr/>
          </p:nvSpPr>
          <p:spPr>
            <a:xfrm>
              <a:off x="1441" y="8110"/>
              <a:ext cx="3964" cy="1784"/>
            </a:xfrm>
            <a:prstGeom prst="diamond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27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Myriad Pro Black Cond" panose="020B0806030403020204" pitchFamily="34" charset="0"/>
              </a:endParaRPr>
            </a:p>
          </p:txBody>
        </p:sp>
        <p:sp>
          <p:nvSpPr>
            <p:cNvPr id="29" name="Text Box 28"/>
            <p:cNvSpPr txBox="1"/>
            <p:nvPr/>
          </p:nvSpPr>
          <p:spPr>
            <a:xfrm>
              <a:off x="1562" y="8325"/>
              <a:ext cx="3721" cy="1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Aa</a:t>
              </a:r>
              <a:endParaRPr lang="vi-VN" dirty="0">
                <a:solidFill>
                  <a:srgbClr val="FFFF00"/>
                </a:solidFill>
                <a:latin typeface="Myriad Pro Black Cond" panose="020B0806030403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Một hoa đỏ</a:t>
              </a: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(lai)</a:t>
              </a:r>
              <a:endParaRPr lang="vi-VN" dirty="0">
                <a:solidFill>
                  <a:srgbClr val="FFFF00"/>
                </a:solidFill>
                <a:latin typeface="Myriad Pro Black Cond" panose="020B0806030403020204" pitchFamily="34" charset="0"/>
              </a:endParaRPr>
            </a:p>
            <a:p>
              <a:pPr>
                <a:lnSpc>
                  <a:spcPct val="90000"/>
                </a:lnSpc>
              </a:pPr>
              <a:endParaRPr lang="vi-VN" dirty="0">
                <a:solidFill>
                  <a:schemeClr val="tx1"/>
                </a:solidFill>
                <a:latin typeface="Myriad Pro Black Cond" panose="020B0806030403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30905" y="5149850"/>
            <a:ext cx="2517140" cy="1222375"/>
            <a:chOff x="5403" y="8110"/>
            <a:chExt cx="3964" cy="1925"/>
          </a:xfrm>
        </p:grpSpPr>
        <p:sp>
          <p:nvSpPr>
            <p:cNvPr id="21" name="Diamond 20"/>
            <p:cNvSpPr/>
            <p:nvPr/>
          </p:nvSpPr>
          <p:spPr>
            <a:xfrm>
              <a:off x="5403" y="8110"/>
              <a:ext cx="3964" cy="1784"/>
            </a:xfrm>
            <a:prstGeom prst="diamond">
              <a:avLst/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 w="12700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Myriad Pro Black Cond" panose="020B0806030403020204" pitchFamily="34" charset="0"/>
              </a:endParaRPr>
            </a:p>
          </p:txBody>
        </p:sp>
        <p:sp>
          <p:nvSpPr>
            <p:cNvPr id="30" name="Text Box 29"/>
            <p:cNvSpPr txBox="1"/>
            <p:nvPr/>
          </p:nvSpPr>
          <p:spPr>
            <a:xfrm>
              <a:off x="5524" y="8281"/>
              <a:ext cx="3721" cy="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Aa</a:t>
              </a:r>
              <a:endParaRPr lang="vi-VN" dirty="0">
                <a:solidFill>
                  <a:srgbClr val="FFFF00"/>
                </a:solidFill>
                <a:latin typeface="Myriad Pro Black Cond" panose="020B0806030403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Một hoa đỏ</a:t>
              </a:r>
            </a:p>
            <a:p>
              <a:pPr algn="ctr">
                <a:lnSpc>
                  <a:spcPct val="90000"/>
                </a:lnSpc>
              </a:pPr>
              <a:r>
                <a:rPr lang="vi-VN" dirty="0">
                  <a:solidFill>
                    <a:srgbClr val="FFFF00"/>
                  </a:solidFill>
                  <a:latin typeface="Myriad Pro Black Cond" panose="020B0806030403020204" pitchFamily="34" charset="0"/>
                  <a:sym typeface="+mn-ea"/>
                </a:rPr>
                <a:t>(lai)</a:t>
              </a:r>
              <a:endParaRPr lang="vi-VN" dirty="0">
                <a:solidFill>
                  <a:srgbClr val="FFFF00"/>
                </a:solidFill>
                <a:latin typeface="Myriad Pro Black Cond" panose="020B0806030403020204" pitchFamily="34" charset="0"/>
              </a:endParaRPr>
            </a:p>
            <a:p>
              <a:endParaRPr lang="vi-VN" dirty="0">
                <a:solidFill>
                  <a:schemeClr val="tx1"/>
                </a:solidFill>
                <a:latin typeface="Myriad Pro Black Cond" panose="020B0806030403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169160" y="5725160"/>
            <a:ext cx="2517140" cy="1132840"/>
            <a:chOff x="3416" y="9016"/>
            <a:chExt cx="3964" cy="1784"/>
          </a:xfrm>
        </p:grpSpPr>
        <p:sp>
          <p:nvSpPr>
            <p:cNvPr id="20" name="Diamond 19"/>
            <p:cNvSpPr/>
            <p:nvPr/>
          </p:nvSpPr>
          <p:spPr>
            <a:xfrm>
              <a:off x="3416" y="9016"/>
              <a:ext cx="3964" cy="1784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Myriad Pro Black Cond" panose="020B0806030403020204" pitchFamily="34" charset="0"/>
              </a:endParaRPr>
            </a:p>
          </p:txBody>
        </p:sp>
        <p:sp>
          <p:nvSpPr>
            <p:cNvPr id="31" name="Text Box 30"/>
            <p:cNvSpPr txBox="1"/>
            <p:nvPr/>
          </p:nvSpPr>
          <p:spPr>
            <a:xfrm>
              <a:off x="3737" y="9072"/>
              <a:ext cx="3355" cy="1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vi-VN" dirty="0">
                  <a:latin typeface="Myriad Pro Black Cond" panose="020B0806030403020204" pitchFamily="34" charset="0"/>
                  <a:sym typeface="+mn-ea"/>
                </a:rPr>
                <a:t>aa</a:t>
              </a:r>
              <a:endParaRPr lang="vi-VN" dirty="0">
                <a:latin typeface="Myriad Pro Black Cond" panose="020B0806030403020204" pitchFamily="34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vi-VN" dirty="0">
                  <a:latin typeface="Myriad Pro Black Cond" panose="020B0806030403020204" pitchFamily="34" charset="0"/>
                  <a:sym typeface="+mn-ea"/>
                </a:rPr>
                <a:t>Một hoa trắng</a:t>
              </a:r>
            </a:p>
            <a:p>
              <a:pPr algn="ctr">
                <a:lnSpc>
                  <a:spcPct val="90000"/>
                </a:lnSpc>
              </a:pPr>
              <a:r>
                <a:rPr lang="vi-VN" dirty="0">
                  <a:latin typeface="Myriad Pro Black Cond" panose="020B0806030403020204" pitchFamily="34" charset="0"/>
                  <a:sym typeface="+mn-ea"/>
                </a:rPr>
                <a:t>(thuần chủng)</a:t>
              </a:r>
              <a:endParaRPr lang="vi-VN" dirty="0">
                <a:latin typeface="Myriad Pro Black Cond" panose="020B0806030403020204" pitchFamily="34" charset="0"/>
              </a:endParaRPr>
            </a:p>
          </p:txBody>
        </p:sp>
      </p:grpSp>
      <p:sp>
        <p:nvSpPr>
          <p:cNvPr id="37" name="Text Box 36"/>
          <p:cNvSpPr txBox="1"/>
          <p:nvPr/>
        </p:nvSpPr>
        <p:spPr>
          <a:xfrm>
            <a:off x="1356360" y="3423285"/>
            <a:ext cx="616585" cy="460375"/>
          </a:xfrm>
          <a:prstGeom prst="rect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4380865" y="3423285"/>
            <a:ext cx="616585" cy="460375"/>
          </a:xfrm>
          <a:prstGeom prst="rect">
            <a:avLst/>
          </a:prstGeom>
          <a:solidFill>
            <a:srgbClr val="FF1D1D"/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Myriad Pro Black Cond" panose="020B0806030403020204" pitchFamily="34" charset="0"/>
              </a:rPr>
              <a:t>Aa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709420" y="2194560"/>
            <a:ext cx="142240" cy="14224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1412240" y="2194560"/>
            <a:ext cx="154940" cy="14224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777740" y="2194560"/>
            <a:ext cx="142240" cy="14224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465320" y="2193290"/>
            <a:ext cx="168910" cy="14478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2"/>
          <p:cNvSpPr txBox="1"/>
          <p:nvPr/>
        </p:nvSpPr>
        <p:spPr>
          <a:xfrm>
            <a:off x="2860040" y="1249363"/>
            <a:ext cx="391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Myriad Pro Black Cond" panose="020B0806030403020204" pitchFamily="34" charset="0"/>
              </a:rPr>
              <a:t>X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356360" y="2942590"/>
            <a:ext cx="96520" cy="418465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826000" y="2942590"/>
            <a:ext cx="205105" cy="438785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1818640" y="2801620"/>
            <a:ext cx="2304415" cy="569595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199005" y="2847340"/>
            <a:ext cx="2210435" cy="518795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47"/>
          <p:cNvSpPr txBox="1"/>
          <p:nvPr/>
        </p:nvSpPr>
        <p:spPr>
          <a:xfrm>
            <a:off x="2656840" y="3469323"/>
            <a:ext cx="13462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Myriad Pro Black Cond" panose="020B0806030403020204" pitchFamily="34" charset="0"/>
              </a:rPr>
              <a:t>Hoa đỏ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755140" y="3945890"/>
            <a:ext cx="525780" cy="38227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4272280" y="3945890"/>
            <a:ext cx="332740" cy="32639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612640" y="3942080"/>
            <a:ext cx="650240" cy="80264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1427480" y="3957320"/>
            <a:ext cx="330200" cy="736600"/>
          </a:xfrm>
          <a:prstGeom prst="straightConnector1">
            <a:avLst/>
          </a:prstGeom>
          <a:ln w="2222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/>
      <p:bldP spid="24" grpId="0"/>
      <p:bldP spid="25" grpId="0"/>
      <p:bldP spid="26" grpId="0"/>
      <p:bldP spid="27" grpId="0"/>
      <p:bldP spid="37" grpId="0" animBg="1"/>
      <p:bldP spid="38" grpId="0" animBg="1"/>
      <p:bldP spid="43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70"/>
          <a:stretch>
            <a:fillRect/>
          </a:stretch>
        </p:blipFill>
        <p:spPr>
          <a:xfrm>
            <a:off x="-1271" y="0"/>
            <a:ext cx="6148573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2" name="Flowchart: Process 1"/>
          <p:cNvSpPr/>
          <p:nvPr/>
        </p:nvSpPr>
        <p:spPr>
          <a:xfrm>
            <a:off x="0" y="0"/>
            <a:ext cx="6246495" cy="6858001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Text Box 2"/>
          <p:cNvSpPr txBox="1"/>
          <p:nvPr/>
        </p:nvSpPr>
        <p:spPr>
          <a:xfrm>
            <a:off x="6561455" y="716280"/>
            <a:ext cx="4502150" cy="52322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accent5">
                    <a:lumMod val="50000"/>
                  </a:schemeClr>
                </a:solidFill>
                <a:latin typeface="Myriad Pro Black Cond" panose="020B0806030403020204" pitchFamily="34" charset="0"/>
              </a:rPr>
              <a:t>Sơ đồ lai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561455" y="2083435"/>
            <a:ext cx="661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G: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30975" y="1595755"/>
            <a:ext cx="661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P</a:t>
            </a:r>
            <a:r>
              <a:rPr lang="en-US" sz="2400" baseline="-25000">
                <a:latin typeface="Myriad Pro Black Cond" panose="020B0806030403020204" pitchFamily="34" charset="0"/>
              </a:rPr>
              <a:t>t/c</a:t>
            </a:r>
            <a:r>
              <a:rPr lang="en-US" sz="2400">
                <a:latin typeface="Myriad Pro Black Cond" panose="020B0806030403020204" pitchFamily="34" charset="0"/>
              </a:rPr>
              <a:t>: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61455" y="4140835"/>
            <a:ext cx="661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G</a:t>
            </a:r>
            <a:r>
              <a:rPr lang="en-US" sz="2400" baseline="-25000">
                <a:latin typeface="Myriad Pro Black Cond" panose="020B0806030403020204" pitchFamily="34" charset="0"/>
              </a:rPr>
              <a:t>F1</a:t>
            </a:r>
            <a:r>
              <a:rPr lang="en-US" sz="2400">
                <a:latin typeface="Myriad Pro Black Cond" panose="020B0806030403020204" pitchFamily="34" charset="0"/>
              </a:rPr>
              <a:t>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561455" y="2604135"/>
            <a:ext cx="1061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F</a:t>
            </a:r>
            <a:r>
              <a:rPr lang="en-US" sz="2400" baseline="-25000">
                <a:latin typeface="Myriad Pro Black Cond" panose="020B0806030403020204" pitchFamily="34" charset="0"/>
              </a:rPr>
              <a:t>1</a:t>
            </a:r>
            <a:r>
              <a:rPr lang="en-US" sz="2400">
                <a:latin typeface="Myriad Pro Black Cond" panose="020B0806030403020204" pitchFamily="34" charset="0"/>
              </a:rPr>
              <a:t>: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561455" y="3524885"/>
            <a:ext cx="895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F</a:t>
            </a:r>
            <a:r>
              <a:rPr lang="en-US" sz="2400" baseline="-25000">
                <a:latin typeface="Myriad Pro Black Cond" panose="020B0806030403020204" pitchFamily="34" charset="0"/>
              </a:rPr>
              <a:t>1</a:t>
            </a:r>
            <a:r>
              <a:rPr lang="en-US" sz="2400">
                <a:latin typeface="Myriad Pro Black Cond" panose="020B0806030403020204" pitchFamily="34" charset="0"/>
              </a:rPr>
              <a:t>xF</a:t>
            </a:r>
            <a:r>
              <a:rPr lang="en-US" sz="2400" baseline="-25000">
                <a:latin typeface="Myriad Pro Black Cond" panose="020B0806030403020204" pitchFamily="34" charset="0"/>
              </a:rPr>
              <a:t>1</a:t>
            </a:r>
            <a:r>
              <a:rPr lang="en-US" sz="2400">
                <a:latin typeface="Myriad Pro Black Cond" panose="020B0806030403020204" pitchFamily="34" charset="0"/>
              </a:rPr>
              <a:t>: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61455" y="4797425"/>
            <a:ext cx="661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F</a:t>
            </a:r>
            <a:r>
              <a:rPr lang="en-US" sz="2400" baseline="-25000">
                <a:latin typeface="Myriad Pro Black Cond" panose="020B0806030403020204" pitchFamily="34" charset="0"/>
              </a:rPr>
              <a:t>2</a:t>
            </a:r>
            <a:r>
              <a:rPr lang="en-US" sz="2400">
                <a:latin typeface="Myriad Pro Black Cond" panose="020B0806030403020204" pitchFamily="34" charset="0"/>
              </a:rPr>
              <a:t>: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748905" y="2083435"/>
            <a:ext cx="438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639050" y="1595755"/>
            <a:ext cx="3484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Myriad Pro Black Cond" panose="020B0806030403020204" pitchFamily="34" charset="0"/>
              </a:rPr>
              <a:t>AA </a:t>
            </a:r>
            <a:r>
              <a:rPr lang="en-US" sz="2400">
                <a:latin typeface="Myriad Pro Black Cond" panose="020B0806030403020204" pitchFamily="34" charset="0"/>
              </a:rPr>
              <a:t>            x                </a:t>
            </a:r>
            <a:r>
              <a:rPr lang="en-US" sz="2400" b="1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610090" y="2083435"/>
            <a:ext cx="438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 Black Cond" panose="020B0806030403020204" pitchFamily="34" charset="0"/>
              </a:rPr>
              <a:t>a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678862" y="2638107"/>
            <a:ext cx="702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7669530" y="3524885"/>
            <a:ext cx="30048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Myriad Pro Black Cond" panose="020B0806030403020204" pitchFamily="34" charset="0"/>
              </a:rPr>
              <a:t>Aa              </a:t>
            </a:r>
            <a:r>
              <a:rPr lang="vi-VN" sz="2400" dirty="0">
                <a:latin typeface="Myriad Pro Black Cond" panose="020B0806030403020204" pitchFamily="34" charset="0"/>
              </a:rPr>
              <a:t>x              </a:t>
            </a:r>
            <a:r>
              <a:rPr lang="en-US" sz="2400" dirty="0">
                <a:latin typeface="Myriad Pro Black Cond" panose="020B0806030403020204" pitchFamily="34" charset="0"/>
              </a:rPr>
              <a:t>  </a:t>
            </a:r>
            <a:r>
              <a:rPr lang="vi-VN" sz="2400" b="1" dirty="0">
                <a:latin typeface="Myriad Pro Black Cond" panose="020B0806030403020204" pitchFamily="34" charset="0"/>
              </a:rPr>
              <a:t>Aa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21270" y="4140835"/>
            <a:ext cx="66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yriad Pro Black Cond" panose="020B0806030403020204" pitchFamily="34" charset="0"/>
              </a:rPr>
              <a:t>A, a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9498965" y="4140835"/>
            <a:ext cx="66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 Black Cond" panose="020B0806030403020204" pitchFamily="34" charset="0"/>
              </a:rPr>
              <a:t>A, a</a:t>
            </a:r>
          </a:p>
        </p:txBody>
      </p:sp>
      <p:graphicFrame>
        <p:nvGraphicFramePr>
          <p:cNvPr id="20" name="Table 19"/>
          <p:cNvGraphicFramePr/>
          <p:nvPr>
            <p:extLst>
              <p:ext uri="{D42A27DB-BD31-4B8C-83A1-F6EECF244321}">
                <p14:modId xmlns:p14="http://schemas.microsoft.com/office/powerpoint/2010/main" val="1442228924"/>
              </p:ext>
            </p:extLst>
          </p:nvPr>
        </p:nvGraphicFramePr>
        <p:xfrm>
          <a:off x="7457440" y="4874895"/>
          <a:ext cx="4093845" cy="13716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61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sz="2400" noProof="0" dirty="0">
                        <a:latin typeface="Myriad Pro Black Cond" panose="020B0806030403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noProof="0" dirty="0">
                          <a:solidFill>
                            <a:schemeClr val="bg1"/>
                          </a:solidFill>
                          <a:latin typeface="Myriad Pro Black Cond" panose="020B0806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noProof="0" dirty="0">
                          <a:solidFill>
                            <a:schemeClr val="bg1"/>
                          </a:solidFill>
                          <a:latin typeface="Myriad Pro Black Cond" panose="020B0806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noProof="0" dirty="0">
                          <a:solidFill>
                            <a:schemeClr val="bg1"/>
                          </a:solidFill>
                          <a:latin typeface="Myriad Pro Black Cond" panose="020B0806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b="1" noProof="0" dirty="0">
                          <a:latin typeface="Myriad Pro Black Cond" panose="020B0806030403020204" pitchFamily="34" charset="0"/>
                        </a:rPr>
                        <a:t>AA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b="1" noProof="0" dirty="0">
                          <a:latin typeface="Myriad Pro Black Cond" panose="020B0806030403020204" pitchFamily="34" charset="0"/>
                        </a:rPr>
                        <a:t>Aa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noProof="0" dirty="0">
                          <a:solidFill>
                            <a:schemeClr val="bg1"/>
                          </a:solidFill>
                          <a:latin typeface="Myriad Pro Black Cond" panose="020B0806030403020204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b="1" noProof="0" dirty="0">
                          <a:latin typeface="Myriad Pro Black Cond" panose="020B0806030403020204" pitchFamily="34" charset="0"/>
                        </a:rPr>
                        <a:t>Aa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2400" b="1" noProof="0" dirty="0">
                          <a:latin typeface="Myriad Pro Black Cond" panose="020B0806030403020204" pitchFamily="34" charset="0"/>
                        </a:rPr>
                        <a:t>aa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ounded Rectangle 21"/>
          <p:cNvSpPr/>
          <p:nvPr/>
        </p:nvSpPr>
        <p:spPr>
          <a:xfrm>
            <a:off x="76200" y="929005"/>
            <a:ext cx="6008370" cy="1625600"/>
          </a:xfrm>
          <a:prstGeom prst="round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Myriad Pro Black Cond" panose="020B0806030403020204" pitchFamily="34" charset="0"/>
                <a:cs typeface="Arial" panose="020B0604020202020204" pitchFamily="34" charset="0"/>
              </a:rPr>
              <a:t>Mỗi tính trạng do một cặp nhân tố di truyền quy định.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00"/>
                </a:solidFill>
                <a:latin typeface="Myriad Pro Black Cond" panose="020B0806030403020204" pitchFamily="34" charset="0"/>
                <a:cs typeface="Arial" panose="020B0604020202020204" pitchFamily="34" charset="0"/>
              </a:rPr>
              <a:t>Một có nguồn gốc từ bố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rgbClr val="FFFF00"/>
                </a:solidFill>
                <a:latin typeface="Myriad Pro Black Cond" panose="020B0806030403020204" pitchFamily="34" charset="0"/>
                <a:cs typeface="Arial" panose="020B0604020202020204" pitchFamily="34" charset="0"/>
              </a:rPr>
              <a:t>Một có nguồn gốc từ mẹ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60680" y="716280"/>
            <a:ext cx="1744345" cy="3549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yriad Pro Black Cond" panose="020B0806030403020204" pitchFamily="34" charset="0"/>
              </a:rPr>
              <a:t>01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1444" y="2837180"/>
            <a:ext cx="5953125" cy="2152015"/>
          </a:xfrm>
          <a:prstGeom prst="round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Myriad Pro Black Cond" panose="020B0806030403020204" pitchFamily="34" charset="0"/>
                <a:cs typeface="Arial" panose="020B0604020202020204" pitchFamily="34" charset="0"/>
              </a:rPr>
              <a:t>Cặp nhân tố di truyền được kí hiệu bằng các chữ cái.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yriad Pro Black Cond" panose="020B0806030403020204" pitchFamily="34" charset="0"/>
                <a:cs typeface="Arial" panose="020B0604020202020204" pitchFamily="34" charset="0"/>
              </a:rPr>
              <a:t>Chữ cái in hoa là nhân tố di truyền trội, quy định tính trạng trội.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yriad Pro Black Cond" panose="020B0806030403020204" pitchFamily="34" charset="0"/>
                <a:cs typeface="Arial" panose="020B0604020202020204" pitchFamily="34" charset="0"/>
              </a:rPr>
              <a:t>Chữ cái thường là nhân tố di truyền lặn, quy định tính trạng lặn.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5925" y="2624455"/>
            <a:ext cx="1744345" cy="3276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yriad Pro Black Cond" panose="020B0806030403020204" pitchFamily="34" charset="0"/>
              </a:rPr>
              <a:t>02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199" y="5305425"/>
            <a:ext cx="6008369" cy="1383665"/>
          </a:xfrm>
          <a:prstGeom prst="round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latin typeface="Myriad Pro Black Cond" panose="020B0806030403020204" pitchFamily="34" charset="0"/>
                <a:cs typeface="Arial" panose="020B0604020202020204" pitchFamily="34" charset="0"/>
              </a:rPr>
              <a:t>Mỗi nhân tố di truyền trong cặp nhân tố di truyền phân li đồng đều về mỗi giao tử và giữ nguyên bản chất giống cơ thể thuần chủng P.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60680" y="5092700"/>
            <a:ext cx="1744345" cy="3225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yriad Pro Black Cond" panose="020B0806030403020204" pitchFamily="34" charset="0"/>
              </a:rPr>
              <a:t>03</a:t>
            </a:r>
          </a:p>
        </p:txBody>
      </p:sp>
      <p:sp>
        <p:nvSpPr>
          <p:cNvPr id="31" name="Title 1"/>
          <p:cNvSpPr>
            <a:spLocks noGrp="1"/>
          </p:cNvSpPr>
          <p:nvPr/>
        </p:nvSpPr>
        <p:spPr>
          <a:xfrm>
            <a:off x="0" y="116840"/>
            <a:ext cx="12222480" cy="51371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II. Menden giải thích kết quả thí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" y="0"/>
            <a:ext cx="121931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2" name="Flowchart: Process 11"/>
          <p:cNvSpPr/>
          <p:nvPr/>
        </p:nvSpPr>
        <p:spPr>
          <a:xfrm>
            <a:off x="0" y="739385"/>
            <a:ext cx="12192000" cy="5366775"/>
          </a:xfrm>
          <a:prstGeom prst="flowChartProcess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5360" y="1767840"/>
            <a:ext cx="10525760" cy="2679700"/>
            <a:chOff x="975360" y="1767840"/>
            <a:chExt cx="10525760" cy="2679700"/>
          </a:xfrm>
        </p:grpSpPr>
        <p:sp>
          <p:nvSpPr>
            <p:cNvPr id="3" name="Rounded Rectangle 2"/>
            <p:cNvSpPr/>
            <p:nvPr/>
          </p:nvSpPr>
          <p:spPr>
            <a:xfrm>
              <a:off x="975360" y="2042160"/>
              <a:ext cx="10525760" cy="2405380"/>
            </a:xfrm>
            <a:prstGeom prst="roundRect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en-US" sz="2800" b="1" i="1">
                  <a:latin typeface="Myriad Pro Black Cond" panose="020B0806030403020204" pitchFamily="34" charset="0"/>
                  <a:cs typeface="+mj-lt"/>
                  <a:sym typeface="+mn-ea"/>
                </a:rPr>
                <a:t>Trong quá trình phát sinh giao tử mỗi nhân tố di truyền trong cặp nhân tố di truyền phân li về một giao tử và giữ nguyên bản chất như ở cơ thể thuần chủng của bố mẹ</a:t>
              </a:r>
              <a:r>
                <a:rPr lang="en-US" sz="2800">
                  <a:latin typeface="Myriad Pro Black Cond" panose="020B0806030403020204" pitchFamily="34" charset="0"/>
                  <a:cs typeface="+mj-lt"/>
                  <a:sym typeface="+mn-ea"/>
                </a:rPr>
                <a:t>.</a:t>
              </a:r>
              <a:endParaRPr lang="en-US" sz="2800" dirty="0">
                <a:latin typeface="Myriad Pro Black Cond" panose="020B0806030403020204" pitchFamily="34" charset="0"/>
                <a:cs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706880" y="1767840"/>
              <a:ext cx="6306820" cy="55181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rgbClr val="FF0000"/>
                  </a:solidFill>
                  <a:latin typeface="Myriad Pro Black Cond" panose="020B0806030403020204" pitchFamily="34" charset="0"/>
                </a:rPr>
                <a:t>Nội dung quy luật phân li</a:t>
              </a:r>
            </a:p>
          </p:txBody>
        </p:sp>
      </p:grpSp>
      <p:sp>
        <p:nvSpPr>
          <p:cNvPr id="7" name="Title 1"/>
          <p:cNvSpPr>
            <a:spLocks noGrp="1"/>
          </p:cNvSpPr>
          <p:nvPr/>
        </p:nvSpPr>
        <p:spPr>
          <a:xfrm>
            <a:off x="0" y="157316"/>
            <a:ext cx="7772400" cy="746924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II. Menden giải thích kết quả thí nghiệm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5982335" y="0"/>
            <a:ext cx="6228715" cy="6858000"/>
          </a:xfrm>
          <a:prstGeom prst="flowChartProcess">
            <a:avLst/>
          </a:pr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0" y="15748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  <p:pic>
        <p:nvPicPr>
          <p:cNvPr id="5" name="X2Convert.com ted_ed_vietsub_di_truyen_menden_hortensia_jimenez_diaz_35748488612971855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65" y="889000"/>
            <a:ext cx="10412730" cy="5857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6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60000"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1517650" y="301688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Ở thế hệ con lai chỉ biểu hiện một trong hai kiểu hình của bố hoặc mẹ.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17650" y="384111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Ở thế hệ con lai biểu hiện tính trạng trung gian giữa bố và mẹ.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17650" y="466534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Ở thế hệ con lai luôn luôn biểu hiện kiểu hình giống bố.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17650" y="548957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Ở thế hệ con lai luôn luôn biểu hiện kiểu hình giống mẹ.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Khi đem lai các cá thể thuần chủng khác nhau về một cặp tính trạng tương phản, Menđen đã phát hiện được điều gì ở thế hệ con lai?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2112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01</a:t>
            </a:r>
            <a:endParaRPr lang="en-US" sz="4000" dirty="0">
              <a:latin typeface="Myriad Pro Black Cond" panose="020B08060304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bldLvl="0" animBg="1"/>
      <p:bldP spid="6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13330" y="3048000"/>
            <a:ext cx="70580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Là tổ hợp toàn bộ các gen trong tế bào của cơ thể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13330" y="3872230"/>
            <a:ext cx="70580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Là hình dạng của cơ thể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13330" y="4696460"/>
            <a:ext cx="70580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Là tổ hợp các tính trạng của cơ thể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513330" y="5520690"/>
            <a:ext cx="70580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Là hình thái kiểu cách của một con người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Kiểu hình là gì?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02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07970" y="3697605"/>
            <a:ext cx="19272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3 :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07970" y="4521835"/>
            <a:ext cx="19272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1 : 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40450" y="3697605"/>
            <a:ext cx="19272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1 : 2 : 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140450" y="4521835"/>
            <a:ext cx="19272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1 : 1 :1 :1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57226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Trong trường hợp trội hoàn toàn, khi lai giữa 2 bố mẹ thuần chủng khác nhau 1 cặp tính trạng tương phản sau đó cho F1 tự thụ hoặc giao phấn thì ở F2 sẽ xuất hiện tỉ lệ phân tính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03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02610" y="3291205"/>
            <a:ext cx="228346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Thân cao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102610" y="4115435"/>
            <a:ext cx="228346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Hoa đỏ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74690" y="3291205"/>
            <a:ext cx="228346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Quả trơn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774690" y="4115435"/>
            <a:ext cx="228346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AA, Aa, aa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Đâu không phải là ví dụ về kiểu hình?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04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Flowchart: Process 3"/>
          <p:cNvSpPr/>
          <p:nvPr/>
        </p:nvSpPr>
        <p:spPr>
          <a:xfrm>
            <a:off x="0" y="0"/>
            <a:ext cx="6096000" cy="685800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5 SVNBlenda Script" panose="02000804000000020003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316"/>
            <a:ext cx="3865830" cy="865726"/>
          </a:xfr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#9Slide05 SVNBlenda Script" panose="02000804000000020003" pitchFamily="2" charset="0"/>
              </a:rPr>
              <a:t>Kiểm</a:t>
            </a:r>
            <a:r>
              <a:rPr lang="en-US" dirty="0">
                <a:solidFill>
                  <a:schemeClr val="bg1"/>
                </a:solidFill>
                <a:latin typeface="#9Slide05 SVNBlenda Script" panose="02000804000000020003" pitchFamily="2" charset="0"/>
              </a:rPr>
              <a:t> tra bài cũ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2846" y="1948856"/>
            <a:ext cx="6477000" cy="7700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bg1"/>
                </a:solidFill>
                <a:latin typeface="#9Slide05 SVNBlenda Script" panose="02000804000000020003" pitchFamily="2" charset="0"/>
              </a:rPr>
              <a:t>LUCKY</a:t>
            </a:r>
            <a:r>
              <a:rPr lang="en-US" sz="5400" b="1" dirty="0">
                <a:latin typeface="#9Slide05 SVNBlenda Script" panose="02000804000000020003" pitchFamily="2" charset="0"/>
              </a:rPr>
              <a:t> NUMBER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327355" y="243840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5 SVNBlenda Script" panose="02000804000000020003" pitchFamily="2" charset="0"/>
            </a:endParaRPr>
          </a:p>
        </p:txBody>
      </p:sp>
      <p:sp>
        <p:nvSpPr>
          <p:cNvPr id="6" name="Heptagon 5">
            <a:hlinkClick r:id="rId5" action="ppaction://hlinksldjump"/>
          </p:cNvPr>
          <p:cNvSpPr/>
          <p:nvPr>
            <p:custDataLst>
              <p:tags r:id="rId1"/>
            </p:custDataLst>
          </p:nvPr>
        </p:nvSpPr>
        <p:spPr>
          <a:xfrm>
            <a:off x="1670254" y="3205316"/>
            <a:ext cx="3373693" cy="3046772"/>
          </a:xfrm>
          <a:prstGeom prst="heptagon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#9Slide05 SVNBlenda Script" panose="02000804000000020003" pitchFamily="2" charset="0"/>
              </a:rPr>
              <a:t>1</a:t>
            </a:r>
            <a:endParaRPr lang="en-US" dirty="0">
              <a:latin typeface="#9Slide05 SVNBlenda Script" panose="02000804000000020003" pitchFamily="2" charset="0"/>
            </a:endParaRPr>
          </a:p>
        </p:txBody>
      </p:sp>
      <p:sp>
        <p:nvSpPr>
          <p:cNvPr id="7" name="Heptagon 6">
            <a:hlinkClick r:id="rId6" action="ppaction://hlinksldjump"/>
          </p:cNvPr>
          <p:cNvSpPr/>
          <p:nvPr>
            <p:custDataLst>
              <p:tags r:id="rId2"/>
            </p:custDataLst>
          </p:nvPr>
        </p:nvSpPr>
        <p:spPr>
          <a:xfrm>
            <a:off x="7321346" y="3183807"/>
            <a:ext cx="3373693" cy="3046772"/>
          </a:xfrm>
          <a:prstGeom prst="heptagon">
            <a:avLst/>
          </a:prstGeom>
          <a:solidFill>
            <a:schemeClr val="tx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#9Slide05 SVNBlenda Script" panose="02000804000000020003" pitchFamily="2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ldLvl="0" animBg="1"/>
      <p:bldP spid="6" grpId="1" bldLvl="0" animBg="1"/>
      <p:bldP spid="7" grpId="0" bldLvl="0" animBg="1"/>
      <p:bldP spid="7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17650" y="301688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Loại bỏ khả năng tự phấn của bông hoa đỏ.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17650" y="384111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Nhị của bông hoa đỏ không có khả năng thụ tinh.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17650" y="466534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Chất dinh dưỡng tập trung nuôi noãn.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517650" y="5489575"/>
            <a:ext cx="940498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Nhị hoa ảnh hưởng đến màu sắc hoa của đời con.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Tại sao trong thí nghiệm lai một cặp tính trạng của mình, Menđen phải cắt bỏ nhị khỏi bông hoa đỏ?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05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77410" y="3048000"/>
            <a:ext cx="262890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AA và aa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77410" y="3872230"/>
            <a:ext cx="262890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AA và Aa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677410" y="4696460"/>
            <a:ext cx="262890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AA, Aa và aa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77410" y="5520690"/>
            <a:ext cx="262890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Aa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Kiểu gen nào dưới đây được coi là kiểu gen thuần chủng?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06</a:t>
            </a:r>
            <a:endParaRPr lang="en-US" sz="4000" dirty="0">
              <a:latin typeface="Myriad Pro Black Cond" panose="020B08060304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80130" y="3048000"/>
            <a:ext cx="602234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Quy luật đồng tính.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80130" y="3872230"/>
            <a:ext cx="602234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Quy luật phân li.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0130" y="4696460"/>
            <a:ext cx="602234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Quy luật đồng tính và quy luật phân li.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580130" y="5520690"/>
            <a:ext cx="6022340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Quy luật phân li độc lập.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Trên cơ sở phép lai một cặp tính trạng, Menđen đã phát hiện ra: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07</a:t>
            </a:r>
            <a:endParaRPr lang="en-US" sz="4000" dirty="0">
              <a:latin typeface="Myriad Pro Black Cond" panose="020B08060304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51630" y="3088005"/>
            <a:ext cx="388810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 Toàn quả đỏ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151630" y="3912235"/>
            <a:ext cx="388810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Toàn quả vàng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51630" y="4736465"/>
            <a:ext cx="388810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1 quả đỏ : 1 quả vàng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51630" y="5560695"/>
            <a:ext cx="388810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3</a:t>
            </a:r>
            <a:r>
              <a:rPr lang="en-US" sz="2400" dirty="0">
                <a:latin typeface="Myriad Pro Black Cond" panose="020B0806030403020204" pitchFamily="34" charset="0"/>
                <a:sym typeface="+mn-ea"/>
              </a:rPr>
              <a:t> quả đỏ : 1 quả vàng</a:t>
            </a:r>
            <a:endParaRPr lang="en-US" sz="2400" dirty="0">
              <a:latin typeface="Myriad Pro Black Cond" panose="020B0806030403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Khi cho 2 cây cà chua thuần chủng: Quả đỏ lai với quả vàng. F1 thu được toàn quả đỏ. Cho F1 tự thụ thì F2 thu được: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08</a:t>
            </a:r>
            <a:endParaRPr lang="en-US" sz="4000" dirty="0">
              <a:latin typeface="Myriad Pro Black Cond" panose="020B08060304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2574290" y="3311525"/>
            <a:ext cx="23336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A.  AA và aa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4290" y="4135755"/>
            <a:ext cx="23336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B.   Aa và aa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581650" y="3311525"/>
            <a:ext cx="23336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C.   AA và Aa  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81650" y="4135755"/>
            <a:ext cx="2333625" cy="64008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latin typeface="Myriad Pro Black Cond" panose="020B0806030403020204" pitchFamily="34" charset="0"/>
              </a:rPr>
              <a:t>D.   AA, Aa và aa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444625"/>
            <a:ext cx="10411460" cy="113474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Kiểu gen nào dưới đây tạo ra một loại giao tử là: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81096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09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143510"/>
            <a:ext cx="12192000" cy="657098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00" dirty="0">
              <a:latin typeface="Myriad Pro Black Cond" panose="020B0806030403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83995" y="2117725"/>
            <a:ext cx="9404985" cy="103632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sz="2400" dirty="0">
                <a:latin typeface="Myriad Pro Black Cond" panose="020B0806030403020204" pitchFamily="34" charset="0"/>
              </a:rPr>
              <a:t>A. Phép lai trong đó cặp bố mẹ đem lai khác biệt nhau về 1 cặp tính trạng tương phản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517650" y="3212465"/>
            <a:ext cx="9404985" cy="103632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sz="2400" dirty="0">
                <a:latin typeface="Myriad Pro Black Cond" panose="020B0806030403020204" pitchFamily="34" charset="0"/>
              </a:rPr>
              <a:t>B. Phép lai trong đó cặp bố mẹ thuần chủng đem lai khác biệt nhau về 1 cặp tính trạng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17650" y="4307205"/>
            <a:ext cx="9404985" cy="103632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sz="2400" dirty="0">
                <a:latin typeface="Myriad Pro Black Cond" panose="020B0806030403020204" pitchFamily="34" charset="0"/>
              </a:rPr>
              <a:t>C. Phép lai trong đó cặp bố mẹ thuần chủng đem lai khác biệt nhau về một cặp tính trạng tương phản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83995" y="5401945"/>
            <a:ext cx="9404985" cy="1036320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</a:pPr>
            <a:r>
              <a:rPr lang="en-US" sz="2400" dirty="0">
                <a:latin typeface="Myriad Pro Black Cond" panose="020B0806030403020204" pitchFamily="34" charset="0"/>
              </a:rPr>
              <a:t>D. Phép lai trong đó cặp bố mẹ đem lai khác biệt nhau về một cặp tính trạng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875" y="1190625"/>
            <a:ext cx="10411460" cy="80073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Thế nào là lai một cặp tính trạng?</a:t>
            </a:r>
          </a:p>
        </p:txBody>
      </p:sp>
      <p:sp>
        <p:nvSpPr>
          <p:cNvPr id="6" name="Heptagon 5"/>
          <p:cNvSpPr/>
          <p:nvPr/>
        </p:nvSpPr>
        <p:spPr>
          <a:xfrm>
            <a:off x="538888" y="1190574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10</a:t>
            </a:r>
            <a:endParaRPr lang="en-US" sz="4000" dirty="0">
              <a:latin typeface="Myriad Pro Black Cond" panose="020B0806030403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0" y="289560"/>
            <a:ext cx="5981700" cy="68643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III. Tổng kết và củng cố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6" grpId="0" bldLvl="0" animBg="1"/>
      <p:bldP spid="6" grpId="0" bldLvl="0" animBg="1"/>
      <p:bldP spid="6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-9018" y="0"/>
            <a:ext cx="12192000" cy="4502551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3246" y="582295"/>
            <a:ext cx="7924800" cy="28467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Myriad Pro Black Cond" panose="020B0806030403020204" pitchFamily="34" charset="0"/>
              </a:rPr>
              <a:t>THANK YOU</a:t>
            </a:r>
          </a:p>
          <a:p>
            <a:r>
              <a:rPr lang="en-US" sz="6000" b="1" dirty="0">
                <a:solidFill>
                  <a:schemeClr val="bg1"/>
                </a:solidFill>
                <a:latin typeface="Myriad Pro Black Cond" panose="020B0806030403020204" pitchFamily="34" charset="0"/>
              </a:rPr>
              <a:t> for</a:t>
            </a:r>
          </a:p>
          <a:p>
            <a:r>
              <a:rPr lang="en-US" sz="6000" b="1" dirty="0">
                <a:solidFill>
                  <a:schemeClr val="bg1"/>
                </a:solidFill>
                <a:latin typeface="Myriad Pro Black Cond" panose="020B0806030403020204" pitchFamily="34" charset="0"/>
              </a:rPr>
              <a:t>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0" y="-3"/>
            <a:ext cx="12192000" cy="342900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1" name="Rounded Rectangle 10"/>
          <p:cNvSpPr/>
          <p:nvPr/>
        </p:nvSpPr>
        <p:spPr>
          <a:xfrm>
            <a:off x="4572499" y="3582009"/>
            <a:ext cx="3020493" cy="557372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 Black Cond" panose="020B0806030403020204" pitchFamily="34" charset="0"/>
              </a:rPr>
              <a:t>Kiểu hình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499" y="4257369"/>
            <a:ext cx="3020494" cy="557372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 Black Cond" panose="020B0806030403020204" pitchFamily="34" charset="0"/>
              </a:rPr>
              <a:t>Kiểu gen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572499" y="5005838"/>
            <a:ext cx="3020493" cy="557372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 Black Cond" panose="020B0806030403020204" pitchFamily="34" charset="0"/>
              </a:rPr>
              <a:t>Tính Trạng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572499" y="5754307"/>
            <a:ext cx="3020494" cy="557372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Myriad Pro Black Cond" panose="020B0806030403020204" pitchFamily="34" charset="0"/>
              </a:rPr>
              <a:t>Kiểu hình và kiểu gen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31771" y="1353392"/>
            <a:ext cx="10045201" cy="73784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Những đặc điểm về hình thái, cấu tạo, sinh lý được gọi là gì?</a:t>
            </a:r>
          </a:p>
        </p:txBody>
      </p:sp>
      <p:sp>
        <p:nvSpPr>
          <p:cNvPr id="6" name="Heptagon 5"/>
          <p:cNvSpPr/>
          <p:nvPr/>
        </p:nvSpPr>
        <p:spPr>
          <a:xfrm>
            <a:off x="559208" y="1287729"/>
            <a:ext cx="945127" cy="853541"/>
          </a:xfrm>
          <a:prstGeom prst="hept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Myriad Pro Black Cond" panose="020B0806030403020204" pitchFamily="34" charset="0"/>
              </a:rPr>
              <a:t>1</a:t>
            </a:r>
            <a:endParaRPr lang="en-US" sz="4400" dirty="0">
              <a:latin typeface="Myriad Pro Black Cond" panose="020B0806030403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57316"/>
            <a:ext cx="3865830" cy="865726"/>
          </a:xfr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S Ahkio Regular" pitchFamily="50" charset="0"/>
              </a:rPr>
              <a:t>Kiểm</a:t>
            </a:r>
            <a:r>
              <a:rPr lang="en-US" dirty="0">
                <a:solidFill>
                  <a:schemeClr val="bg1"/>
                </a:solidFill>
                <a:latin typeface="FS Ahkio Regular" pitchFamily="50" charset="0"/>
              </a:rPr>
              <a:t> tra bài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</p:pic>
      <p:sp>
        <p:nvSpPr>
          <p:cNvPr id="4" name="Flowchart: Process 3"/>
          <p:cNvSpPr/>
          <p:nvPr/>
        </p:nvSpPr>
        <p:spPr>
          <a:xfrm>
            <a:off x="5099050" y="0"/>
            <a:ext cx="7112000" cy="685800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5" name="Heptagon 14"/>
          <p:cNvSpPr/>
          <p:nvPr/>
        </p:nvSpPr>
        <p:spPr>
          <a:xfrm>
            <a:off x="815130" y="1764545"/>
            <a:ext cx="3373693" cy="3046772"/>
          </a:xfrm>
          <a:prstGeom prst="heptagon">
            <a:avLst/>
          </a:prstGeom>
          <a:solidFill>
            <a:schemeClr val="tx1">
              <a:lumMod val="95000"/>
              <a:lumOff val="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#9Slide03 Swiss Condensed Bold" panose="02000500000000000000" pitchFamily="2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5191" y="2905646"/>
            <a:ext cx="6076709" cy="121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CONGRATULATE !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  <a:latin typeface="#9Slide03 Swiss Condensed Bold" panose="02000500000000000000" pitchFamily="2" charset="0"/>
              </a:rPr>
              <a:t>THIS IS LUCKY NUMBER !</a:t>
            </a:r>
          </a:p>
        </p:txBody>
      </p:sp>
      <p:cxnSp>
        <p:nvCxnSpPr>
          <p:cNvPr id="7" name="Straight Connector 6"/>
          <p:cNvCxnSpPr>
            <a:stCxn id="3" idx="1"/>
          </p:cNvCxnSpPr>
          <p:nvPr/>
        </p:nvCxnSpPr>
        <p:spPr>
          <a:xfrm>
            <a:off x="5315191" y="3510972"/>
            <a:ext cx="4230129" cy="1773"/>
          </a:xfrm>
          <a:prstGeom prst="line">
            <a:avLst/>
          </a:prstGeom>
          <a:ln w="28575" cmpd="sng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4-Point Star 15"/>
          <p:cNvSpPr/>
          <p:nvPr/>
        </p:nvSpPr>
        <p:spPr>
          <a:xfrm>
            <a:off x="9568405" y="1775867"/>
            <a:ext cx="868102" cy="868102"/>
          </a:xfrm>
          <a:prstGeom prst="star4">
            <a:avLst/>
          </a:prstGeom>
          <a:solidFill>
            <a:schemeClr val="bg1"/>
          </a:solidFill>
          <a:ln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7197525" y="4986381"/>
            <a:ext cx="868102" cy="868102"/>
          </a:xfrm>
          <a:prstGeom prst="star4">
            <a:avLst/>
          </a:prstGeom>
          <a:solidFill>
            <a:schemeClr val="bg1"/>
          </a:solidFill>
          <a:ln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6764439" y="877963"/>
            <a:ext cx="434051" cy="434051"/>
          </a:xfrm>
          <a:prstGeom prst="star4">
            <a:avLst/>
          </a:prstGeom>
          <a:solidFill>
            <a:schemeClr val="bg1"/>
          </a:solidFill>
          <a:ln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8065627" y="4506218"/>
            <a:ext cx="434051" cy="434051"/>
          </a:xfrm>
          <a:prstGeom prst="star4">
            <a:avLst/>
          </a:prstGeom>
          <a:solidFill>
            <a:schemeClr val="bg1"/>
          </a:solidFill>
          <a:ln>
            <a:solidFill>
              <a:schemeClr val="bg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9545320" y="5472430"/>
            <a:ext cx="1316990" cy="1143000"/>
          </a:xfrm>
          <a:prstGeom prst="leftArrow">
            <a:avLst/>
          </a:prstGeom>
          <a:solidFill>
            <a:schemeClr val="bg1">
              <a:alpha val="86000"/>
            </a:schemeClr>
          </a:solidFill>
          <a:ln>
            <a:solidFill>
              <a:schemeClr val="tx1">
                <a:alpha val="4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Swiss Condensed Bold" panose="02000500000000000000" pitchFamily="2" charset="0"/>
                <a:cs typeface="+mn-lt"/>
              </a:rPr>
              <a:t>BACK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57316"/>
            <a:ext cx="3865830" cy="865726"/>
          </a:xfr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FS Ahkio Regular" pitchFamily="50" charset="0"/>
              </a:rPr>
              <a:t>Kiểm</a:t>
            </a:r>
            <a:r>
              <a:rPr lang="en-US" dirty="0">
                <a:solidFill>
                  <a:schemeClr val="bg1"/>
                </a:solidFill>
                <a:latin typeface="FS Ahkio Regular" pitchFamily="50" charset="0"/>
              </a:rPr>
              <a:t> tra bài cũ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" grpId="0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  <p:sp>
        <p:nvSpPr>
          <p:cNvPr id="6" name="Flowchart: Process 5"/>
          <p:cNvSpPr/>
          <p:nvPr/>
        </p:nvSpPr>
        <p:spPr>
          <a:xfrm>
            <a:off x="0" y="340592"/>
            <a:ext cx="12192000" cy="6168362"/>
          </a:xfrm>
          <a:prstGeom prst="flowChartProcess">
            <a:avLst/>
          </a:prstGeom>
          <a:solidFill>
            <a:schemeClr val="bg1">
              <a:lumMod val="9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0" y="610812"/>
            <a:ext cx="6096000" cy="1113816"/>
          </a:xfrm>
          <a:prstGeom prst="roundRect">
            <a:avLst>
              <a:gd name="adj" fmla="val 0"/>
            </a:avLst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18" y="721721"/>
            <a:ext cx="6086982" cy="8897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yriad Pro Black Cond" panose="020B0806030403020204" pitchFamily="34" charset="0"/>
              </a:rPr>
              <a:t>Nội dung bài học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54279643"/>
              </p:ext>
            </p:extLst>
          </p:nvPr>
        </p:nvGraphicFramePr>
        <p:xfrm>
          <a:off x="1851947" y="1793173"/>
          <a:ext cx="7581763" cy="4647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6115291" y="0"/>
            <a:ext cx="6096000" cy="6858001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20" y="3429000"/>
            <a:ext cx="4404360" cy="29362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6563360" y="637785"/>
            <a:ext cx="4724400" cy="230861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Đối tượng thí nghiệm của Menden là gì?</a:t>
            </a:r>
          </a:p>
        </p:txBody>
      </p:sp>
      <p:pic>
        <p:nvPicPr>
          <p:cNvPr id="2050" name="Picture 2" descr="Trắc nghiệm Sinh học 12 có đáp án: QUY LUẬT MENĐEN (Phần 1) - Sáng kiến  giáo viên: NCKHSPUD, SKKN, Diem chuan vao 10, MMO, Crypto, Coin, Token,  Stock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04" y="1532915"/>
            <a:ext cx="26289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/>
          <p:cNvSpPr/>
          <p:nvPr/>
        </p:nvSpPr>
        <p:spPr>
          <a:xfrm>
            <a:off x="6115291" y="1"/>
            <a:ext cx="6096000" cy="3429000"/>
          </a:xfrm>
          <a:prstGeom prst="flowChartProcess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6563360" y="637785"/>
            <a:ext cx="4724400" cy="2308615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Đối tượng thí nghiệm của Menden là </a:t>
            </a:r>
            <a:r>
              <a:rPr lang="en-US" sz="3600" dirty="0">
                <a:solidFill>
                  <a:srgbClr val="FFFF00"/>
                </a:solidFill>
                <a:latin typeface="Myriad Pro Black Cond" panose="020B0806030403020204" pitchFamily="34" charset="0"/>
              </a:rPr>
              <a:t>ĐẬU HÀ LAN.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r="4247"/>
          <a:stretch/>
        </p:blipFill>
        <p:spPr>
          <a:xfrm>
            <a:off x="181069" y="1513839"/>
            <a:ext cx="5934222" cy="438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760" y="3279384"/>
            <a:ext cx="3566160" cy="35661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" y="0"/>
            <a:ext cx="12193142" cy="6858000"/>
          </a:xfrm>
          <a:prstGeom prst="rect">
            <a:avLst/>
          </a:prstGeom>
        </p:spPr>
      </p:pic>
      <p:sp>
        <p:nvSpPr>
          <p:cNvPr id="15" name="Flowchart: Process 14"/>
          <p:cNvSpPr/>
          <p:nvPr/>
        </p:nvSpPr>
        <p:spPr>
          <a:xfrm>
            <a:off x="0" y="701040"/>
            <a:ext cx="12192635" cy="5618480"/>
          </a:xfrm>
          <a:prstGeom prst="flowChartProcess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55526" y="1320800"/>
            <a:ext cx="1181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(P)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6320" y="1351280"/>
            <a:ext cx="1381760" cy="49244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Hoa tím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6886" y="1351280"/>
            <a:ext cx="1593448" cy="492443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Hoa trắng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46929" y="2292349"/>
            <a:ext cx="1181686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(F</a:t>
            </a:r>
            <a:r>
              <a:rPr lang="en-US" sz="2600" baseline="-250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1</a:t>
            </a:r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4837" y="2322829"/>
            <a:ext cx="2846363" cy="49244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Tất cả đều hoa tím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62591" y="1351280"/>
            <a:ext cx="11816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36769" y="4192269"/>
            <a:ext cx="1181686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(F</a:t>
            </a:r>
            <a:r>
              <a:rPr lang="en-US" sz="2600" baseline="-250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2</a:t>
            </a:r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1557" y="4201477"/>
            <a:ext cx="4786923" cy="89255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705 hoa tím : 224 hoa trắng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  <a:sym typeface="Wingdings 3" panose="05040102010807070707" pitchFamily="18" charset="2"/>
              </a:rPr>
              <a:t></a:t>
            </a:r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Tỉ lệ kiểu hình F2  </a:t>
            </a:r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  <a:sym typeface="Symbol" panose="05050102010706020507" pitchFamily="18" charset="2"/>
              </a:rPr>
              <a:t></a:t>
            </a:r>
            <a:r>
              <a:rPr lang="en-US" sz="2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 3:1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953434" y="2946400"/>
            <a:ext cx="13286" cy="1168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06578" y="3068320"/>
            <a:ext cx="1413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Tự thụ phấn</a:t>
            </a:r>
          </a:p>
        </p:txBody>
      </p:sp>
      <p:pic>
        <p:nvPicPr>
          <p:cNvPr id="3074" name="Picture 2" descr="Kiến thức và kỹ năng cần thiết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72" y="701040"/>
            <a:ext cx="4158635" cy="561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1" grpId="0" animBg="1"/>
      <p:bldP spid="12" grpId="0" animBg="1"/>
      <p:bldP spid="13" grpId="0"/>
      <p:bldP spid="14" grpId="0" animBg="1"/>
      <p:bldP spid="17" grpId="0"/>
      <p:bldP spid="20" grpId="0"/>
      <p:bldP spid="2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" y="0"/>
            <a:ext cx="1219314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12" name="Flowchart: Process 11"/>
          <p:cNvSpPr/>
          <p:nvPr/>
        </p:nvSpPr>
        <p:spPr>
          <a:xfrm>
            <a:off x="0" y="739385"/>
            <a:ext cx="12192000" cy="5366775"/>
          </a:xfrm>
          <a:prstGeom prst="flowChartProcess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9034"/>
              </p:ext>
            </p:extLst>
          </p:nvPr>
        </p:nvGraphicFramePr>
        <p:xfrm>
          <a:off x="152402" y="2133600"/>
          <a:ext cx="11909940" cy="27415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81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6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8805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P</a:t>
                      </a: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F</a:t>
                      </a:r>
                      <a:r>
                        <a:rPr lang="en-US" sz="2600" baseline="-25000" dirty="0">
                          <a:latin typeface="Myriad Pro Black Cond" panose="020B0806030403020204" pitchFamily="34" charset="0"/>
                        </a:rPr>
                        <a:t>1</a:t>
                      </a: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F</a:t>
                      </a:r>
                      <a:r>
                        <a:rPr lang="en-US" sz="2600" baseline="-25000" dirty="0">
                          <a:latin typeface="Myriad Pro Black Cond" panose="020B0806030403020204" pitchFamily="34" charset="0"/>
                        </a:rPr>
                        <a:t>2</a:t>
                      </a: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Tỉ lệ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kiểu hình F2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91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Hoa đỏ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x Hoa trắng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Hoa đỏ</a:t>
                      </a: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705 hoa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đỏ; 224 hoa trắng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  <a:sym typeface="Symbol" panose="05050102010706020507" pitchFamily="18" charset="2"/>
                        </a:rPr>
                        <a:t> 3:1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891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Thân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cao x Thân thấp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Thân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cao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787 thân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cao;</a:t>
                      </a:r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 227 thân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thấp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kern="1200" dirty="0">
                          <a:solidFill>
                            <a:schemeClr val="dk1"/>
                          </a:solidFill>
                          <a:latin typeface="Myriad Pro Black Cond" panose="020B080603040302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 3:1</a:t>
                      </a:r>
                      <a:endParaRPr lang="en-US" sz="2600" kern="1200" dirty="0">
                        <a:solidFill>
                          <a:schemeClr val="dk1"/>
                        </a:solidFill>
                        <a:latin typeface="Myriad Pro Black Cond" panose="020B0806030403020204" pitchFamily="34" charset="0"/>
                        <a:ea typeface="+mn-ea"/>
                        <a:cs typeface="+mn-cs"/>
                      </a:endParaRPr>
                    </a:p>
                  </a:txBody>
                  <a:tcPr marL="152296" marR="152296" marT="76148" marB="7614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91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Quả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xanh x Quả vàng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Quả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xanh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428 quả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xanh;</a:t>
                      </a:r>
                      <a:r>
                        <a:rPr lang="en-US" sz="2600" dirty="0">
                          <a:latin typeface="Myriad Pro Black Cond" panose="020B0806030403020204" pitchFamily="34" charset="0"/>
                        </a:rPr>
                        <a:t> 152 quả</a:t>
                      </a:r>
                      <a:r>
                        <a:rPr lang="en-US" sz="2600" baseline="0" dirty="0">
                          <a:latin typeface="Myriad Pro Black Cond" panose="020B0806030403020204" pitchFamily="34" charset="0"/>
                        </a:rPr>
                        <a:t> vàng</a:t>
                      </a:r>
                      <a:endParaRPr lang="en-US" sz="2600" dirty="0">
                        <a:latin typeface="Myriad Pro Black Cond" panose="020B0806030403020204" pitchFamily="34" charset="0"/>
                      </a:endParaRPr>
                    </a:p>
                  </a:txBody>
                  <a:tcPr marL="152296" marR="152296" marT="76148" marB="7614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kern="1200" dirty="0">
                          <a:solidFill>
                            <a:schemeClr val="dk1"/>
                          </a:solidFill>
                          <a:latin typeface="Myriad Pro Black Cond" panose="020B0806030403020204" pitchFamily="34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 3:1</a:t>
                      </a:r>
                      <a:endParaRPr lang="en-US" sz="2600" kern="1200" dirty="0">
                        <a:solidFill>
                          <a:schemeClr val="dk1"/>
                        </a:solidFill>
                        <a:latin typeface="Myriad Pro Black Cond" panose="020B0806030403020204" pitchFamily="34" charset="0"/>
                        <a:ea typeface="+mn-ea"/>
                        <a:cs typeface="+mn-cs"/>
                      </a:endParaRPr>
                    </a:p>
                  </a:txBody>
                  <a:tcPr marL="152296" marR="152296" marT="76148" marB="7614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69075"/>
            <a:ext cx="4943192" cy="737419"/>
          </a:xfrm>
          <a:solidFill>
            <a:schemeClr val="bg2">
              <a:lumMod val="2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Myriad Pro Black Cond" panose="020B0806030403020204" pitchFamily="34" charset="0"/>
              </a:rPr>
              <a:t>I. Thí nghiệm của Menden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0489259100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0489259102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1303</Words>
  <Application>Microsoft Office PowerPoint</Application>
  <PresentationFormat>Widescreen</PresentationFormat>
  <Paragraphs>211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#9Slide03 Swiss Condensed Bold</vt:lpstr>
      <vt:lpstr>#9Slide05 SVNBlenda Script</vt:lpstr>
      <vt:lpstr>Arial</vt:lpstr>
      <vt:lpstr>Calibri</vt:lpstr>
      <vt:lpstr>Calibri Light</vt:lpstr>
      <vt:lpstr>FS Ahkio Regular</vt:lpstr>
      <vt:lpstr>Myriad Pro Black Cond</vt:lpstr>
      <vt:lpstr>Wingdings</vt:lpstr>
      <vt:lpstr>Office Theme</vt:lpstr>
      <vt:lpstr>TIẾT 2- BÀI 2</vt:lpstr>
      <vt:lpstr>Kiểm tra bài cũ</vt:lpstr>
      <vt:lpstr>Kiểm tra bài cũ</vt:lpstr>
      <vt:lpstr>Kiểm tra bài cũ</vt:lpstr>
      <vt:lpstr>PowerPoint Presentation</vt:lpstr>
      <vt:lpstr>I. Thí nghiệm của Menden</vt:lpstr>
      <vt:lpstr>I. Thí nghiệm của Menden</vt:lpstr>
      <vt:lpstr>I. Thí nghiệm của Menden</vt:lpstr>
      <vt:lpstr>I. Thí nghiệm của Menden</vt:lpstr>
      <vt:lpstr>I. Thí nghiệm của Menden</vt:lpstr>
      <vt:lpstr>I. Thí nghiệm của Menden</vt:lpstr>
      <vt:lpstr>II. Menden giải thích kết quả thí nghiệm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</dc:title>
  <dc:creator>LENOVO</dc:creator>
  <cp:lastModifiedBy>vũ hạnh</cp:lastModifiedBy>
  <cp:revision>47</cp:revision>
  <dcterms:created xsi:type="dcterms:W3CDTF">2021-08-31T03:20:00Z</dcterms:created>
  <dcterms:modified xsi:type="dcterms:W3CDTF">2024-05-10T16:34:54Z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B5927796ACCB40F4AC5186F1882CB928</vt:lpwstr>
  </property>
  <property fmtid="{D5CDD505-2E9C-101B-9397-08002B2CF9AE}" pid="3" name="KSOProductBuildVer">
    <vt:lpwstr>1033-11.2.0.10258</vt:lpwstr>
  </property>
</Properties>
</file>