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389" r:id="rId6"/>
    <p:sldId id="391" r:id="rId7"/>
    <p:sldId id="388" r:id="rId8"/>
    <p:sldId id="326" r:id="rId9"/>
    <p:sldId id="390" r:id="rId10"/>
    <p:sldId id="402" r:id="rId11"/>
    <p:sldId id="392" r:id="rId12"/>
    <p:sldId id="393" r:id="rId13"/>
    <p:sldId id="394" r:id="rId14"/>
    <p:sldId id="395" r:id="rId15"/>
    <p:sldId id="396" r:id="rId16"/>
    <p:sldId id="399" r:id="rId17"/>
    <p:sldId id="398" r:id="rId18"/>
    <p:sldId id="400" r:id="rId19"/>
    <p:sldId id="364" r:id="rId20"/>
    <p:sldId id="383" r:id="rId21"/>
    <p:sldId id="276" r:id="rId22"/>
    <p:sldId id="4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vi-VN" sz="2800" b="1" smtClean="0">
                <a:latin typeface="Times New Roman" panose="02020603050405020304" pitchFamily="18" charset="0"/>
                <a:cs typeface="Times New Roman" panose="02020603050405020304" pitchFamily="18" charset="0"/>
              </a:rPr>
              <a:t>14.</a:t>
            </a:r>
            <a:r>
              <a:rPr lang="en-US" sz="2800" b="1" smtClean="0">
                <a:latin typeface="Times New Roman" panose="02020603050405020304" pitchFamily="18" charset="0"/>
                <a:cs typeface="Times New Roman" panose="02020603050405020304" pitchFamily="18" charset="0"/>
              </a:rPr>
              <a:t>4</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Mô tả sơ đồ cấu trúc chung của mạch </a:t>
            </a:r>
            <a:r>
              <a:rPr lang="vi-VN" sz="2800" b="1" smtClean="0">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 điều khiển</a:t>
            </a:r>
            <a:r>
              <a:rPr lang="vi-VN"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Cảm biến, bộ phận xử lý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2" y="2382715"/>
            <a:ext cx="8055369"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14.4. Sơ đồ cấu trúc của mạch điện điều khiển đơn giản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314361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298580"/>
            <a:ext cx="11719249"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a:t>
            </a:r>
            <a:r>
              <a:rPr lang="vi-VN" smtClean="0">
                <a:solidFill>
                  <a:srgbClr val="FF0000"/>
                </a:solidFill>
                <a:latin typeface="Times New Roman" panose="02020603050405020304" pitchFamily="18" charset="0"/>
                <a:cs typeface="Times New Roman" panose="02020603050405020304" pitchFamily="18" charset="0"/>
              </a:rPr>
              <a:t>.</a:t>
            </a:r>
            <a:r>
              <a:rPr lang="en-US" smtClean="0">
                <a:solidFill>
                  <a:srgbClr val="FF0000"/>
                </a:solidFill>
                <a:latin typeface="Times New Roman" panose="02020603050405020304" pitchFamily="18" charset="0"/>
                <a:cs typeface="Times New Roman" panose="02020603050405020304" pitchFamily="18" charset="0"/>
              </a:rPr>
              <a:t> </a:t>
            </a:r>
            <a:r>
              <a:rPr lang="vi-VN" smtClean="0">
                <a:solidFill>
                  <a:srgbClr val="FF0000"/>
                </a:solidFill>
                <a:latin typeface="Times New Roman" panose="02020603050405020304" pitchFamily="18" charset="0"/>
                <a:cs typeface="Times New Roman" panose="02020603050405020304" pitchFamily="18" charset="0"/>
              </a:rPr>
              <a:t>Mạch </a:t>
            </a:r>
            <a:r>
              <a:rPr lang="vi-VN">
                <a:solidFill>
                  <a:srgbClr val="FF0000"/>
                </a:solidFill>
                <a:latin typeface="Times New Roman" panose="02020603050405020304" pitchFamily="18" charset="0"/>
                <a:cs typeface="Times New Roman" panose="02020603050405020304" pitchFamily="18" charset="0"/>
              </a:rPr>
              <a:t>điện điều khiển đơn giản thường gồm:  nguồn điện, cảm biến, bộ phận xử lý và điều khiển; đối tượng điều khiển</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bộ phận xử lý và điều khiển</a:t>
            </a:r>
          </a:p>
          <a:p>
            <a:r>
              <a:rPr lang="vi-VN">
                <a:solidFill>
                  <a:srgbClr val="FF0000"/>
                </a:solidFill>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vi-VN">
                <a:solidFill>
                  <a:srgbClr val="FF0000"/>
                </a:solidFill>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a:p>
            <a:r>
              <a:rPr lang="vi-VN">
                <a:solidFill>
                  <a:srgbClr val="FF0000"/>
                </a:solidFill>
                <a:latin typeface="Times New Roman" panose="02020603050405020304" pitchFamily="18" charset="0"/>
                <a:cs typeface="Times New Roman" panose="02020603050405020304" pitchFamily="18" charset="0"/>
              </a:rPr>
              <a:t>2.</a:t>
            </a:r>
          </a:p>
          <a:p>
            <a:r>
              <a:rPr lang="vi-VN">
                <a:solidFill>
                  <a:srgbClr val="FF0000"/>
                </a:solidFill>
                <a:latin typeface="Times New Roman" panose="02020603050405020304" pitchFamily="18" charset="0"/>
                <a:cs typeface="Times New Roman" panose="02020603050405020304" pitchFamily="18" charset="0"/>
              </a:rPr>
              <a:t>a.</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r>
              <a:rPr lang="vi-VN">
                <a:solidFill>
                  <a:srgbClr val="FF0000"/>
                </a:solidFill>
                <a:latin typeface="Times New Roman" panose="02020603050405020304" pitchFamily="18" charset="0"/>
                <a:cs typeface="Times New Roman" panose="02020603050405020304" pitchFamily="18" charset="0"/>
              </a:rPr>
              <a:t>- Đối tượng điều khiển: Còi và đèn chớp</a:t>
            </a:r>
          </a:p>
          <a:p>
            <a:r>
              <a:rPr lang="vi-VN">
                <a:solidFill>
                  <a:srgbClr val="FF0000"/>
                </a:solidFill>
                <a:latin typeface="Times New Roman" panose="02020603050405020304" pitchFamily="18" charset="0"/>
                <a:cs typeface="Times New Roman" panose="02020603050405020304" pitchFamily="18" charset="0"/>
              </a:rPr>
              <a:t>b.</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r>
              <a:rPr lang="vi-VN">
                <a:solidFill>
                  <a:srgbClr val="FF0000"/>
                </a:solidFill>
                <a:latin typeface="Times New Roman" panose="02020603050405020304" pitchFamily="18" charset="0"/>
                <a:cs typeface="Times New Roman" panose="02020603050405020304" pitchFamily="18" charset="0"/>
              </a:rPr>
              <a:t>- Đối tượng điều khiển: Máy bơm</a:t>
            </a:r>
          </a:p>
          <a:p>
            <a:r>
              <a:rPr lang="vi-VN">
                <a:solidFill>
                  <a:srgbClr val="FF0000"/>
                </a:solidFill>
                <a:latin typeface="Times New Roman" panose="02020603050405020304" pitchFamily="18" charset="0"/>
                <a:cs typeface="Times New Roman" panose="02020603050405020304" pitchFamily="18" charset="0"/>
              </a:rPr>
              <a:t>c. -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r>
              <a:rPr lang="vi-VN">
                <a:solidFill>
                  <a:srgbClr val="FF0000"/>
                </a:solidFill>
                <a:latin typeface="Times New Roman" panose="02020603050405020304" pitchFamily="18" charset="0"/>
                <a:cs typeface="Times New Roman" panose="02020603050405020304" pitchFamily="18" charset="0"/>
              </a:rPr>
              <a:t>- Đối tượng điều khiển: Còi báo</a:t>
            </a:r>
          </a:p>
        </p:txBody>
      </p:sp>
    </p:spTree>
    <p:extLst>
      <p:ext uri="{BB962C8B-B14F-4D97-AF65-F5344CB8AC3E}">
        <p14:creationId xmlns:p14="http://schemas.microsoft.com/office/powerpoint/2010/main" val="31287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wipe(down)">
                                      <p:cBhvr>
                                        <p:cTn id="55" dur="500"/>
                                        <p:tgtEl>
                                          <p:spTgt spid="4">
                                            <p:txEl>
                                              <p:pRg st="16" end="1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wipe(down)">
                                      <p:cBhvr>
                                        <p:cTn id="61" dur="500"/>
                                        <p:tgtEl>
                                          <p:spTgt spid="4">
                                            <p:txEl>
                                              <p:pRg st="18" end="18"/>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4">
                                            <p:txEl>
                                              <p:pRg st="19" end="19"/>
                                            </p:txEl>
                                          </p:spTgt>
                                        </p:tgtEl>
                                        <p:attrNameLst>
                                          <p:attrName>style.visibility</p:attrName>
                                        </p:attrNameLst>
                                      </p:cBhvr>
                                      <p:to>
                                        <p:strVal val="visible"/>
                                      </p:to>
                                    </p:set>
                                    <p:animEffect transition="in" filter="wipe(down)">
                                      <p:cBhvr>
                                        <p:cTn id="64" dur="500"/>
                                        <p:tgtEl>
                                          <p:spTgt spid="4">
                                            <p:txEl>
                                              <p:pRg st="19" end="19"/>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animEffect transition="in" filter="wipe(down)">
                                      <p:cBhvr>
                                        <p:cTn id="6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Mạch điện điều khiển</a:t>
            </a:r>
          </a:p>
          <a:p>
            <a:r>
              <a:rPr lang="en-US" sz="2800">
                <a:latin typeface="Times New Roman" panose="02020603050405020304" pitchFamily="18" charset="0"/>
                <a:cs typeface="Times New Roman" panose="02020603050405020304" pitchFamily="18" charset="0"/>
              </a:rPr>
              <a:t>- Mạch điện điều khiển là mạch điện được sử dụng để thực hiện chức năng điều khiển</a:t>
            </a:r>
          </a:p>
          <a:p>
            <a:r>
              <a:rPr lang="en-US" sz="2800">
                <a:latin typeface="Times New Roman" panose="02020603050405020304" pitchFamily="18" charset="0"/>
                <a:cs typeface="Times New Roman" panose="02020603050405020304" pitchFamily="18" charset="0"/>
              </a:rPr>
              <a:t>- Mạch điện điều khiển đơn giản thường gồm:  nguồn điện, cảm biến, bộ phận xử lý và điều khiển; đối tượng điều khiển</a:t>
            </a:r>
          </a:p>
          <a:p>
            <a:r>
              <a:rPr lang="en-US" sz="2800">
                <a:latin typeface="Times New Roman" panose="02020603050405020304" pitchFamily="18" charset="0"/>
                <a:cs typeface="Times New Roman" panose="02020603050405020304" pitchFamily="18" charset="0"/>
              </a:rPr>
              <a:t>- Nguồn điện: cung cấp năng lượng điện cho mạch hoạt động</a:t>
            </a:r>
          </a:p>
          <a:p>
            <a:r>
              <a:rPr lang="en-US" sz="2800">
                <a:latin typeface="Times New Roman" panose="02020603050405020304" pitchFamily="18" charset="0"/>
                <a:cs typeface="Times New Roman" panose="02020603050405020304" pitchFamily="18" charset="0"/>
              </a:rPr>
              <a:t>- Cảm biến, bộ phận xử lý và điều khiển</a:t>
            </a:r>
          </a:p>
          <a:p>
            <a:r>
              <a:rPr lang="en-US" sz="2800">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en-US" sz="280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en-US" sz="2800">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14.6. 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14.6. 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a:t>
            </a:r>
            <a:r>
              <a:rPr lang="en-US" sz="2800" b="1">
                <a:latin typeface="Times New Roman" panose="02020603050405020304" pitchFamily="18" charset="0"/>
                <a:cs typeface="Times New Roman" panose="02020603050405020304" pitchFamily="18" charset="0"/>
              </a:rPr>
              <a:t>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a:t>
            </a:r>
            <a:r>
              <a:rPr lang="en-US" sz="2800" b="1">
                <a:latin typeface="Times New Roman" panose="02020603050405020304" pitchFamily="18" charset="0"/>
                <a:cs typeface="Times New Roman" panose="02020603050405020304" pitchFamily="18" charset="0"/>
              </a:rPr>
              <a:t>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780661" y="1779687"/>
            <a:ext cx="10751976" cy="409342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p>
          <a:p>
            <a:r>
              <a:rPr lang="vi-VN" sz="200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a:solidFill>
                  <a:srgbClr val="FF0000"/>
                </a:solidFill>
                <a:latin typeface="Times New Roman" panose="02020603050405020304" pitchFamily="18" charset="0"/>
                <a:cs typeface="Times New Roman" panose="02020603050405020304" pitchFamily="18" charset="0"/>
              </a:rPr>
              <a:t>•	Pin, ắc quy: nguồn điện.</a:t>
            </a:r>
          </a:p>
          <a:p>
            <a:r>
              <a:rPr lang="vi-VN" sz="200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257068" y="4761732"/>
            <a:ext cx="6983730" cy="193899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a:solidFill>
                  <a:srgbClr val="FF0000"/>
                </a:solidFill>
                <a:latin typeface="Times New Roman" panose="02020603050405020304" pitchFamily="18" charset="0"/>
                <a:cs typeface="Times New Roman" panose="02020603050405020304" pitchFamily="18" charset="0"/>
              </a:rPr>
              <a:t>- Công tắc hai cực K, K1, K2</a:t>
            </a:r>
          </a:p>
          <a:p>
            <a:r>
              <a:rPr lang="vi-VN" sz="2400">
                <a:solidFill>
                  <a:srgbClr val="FF0000"/>
                </a:solidFill>
                <a:latin typeface="Times New Roman" panose="02020603050405020304" pitchFamily="18" charset="0"/>
                <a:cs typeface="Times New Roman" panose="02020603050405020304" pitchFamily="18" charset="0"/>
              </a:rPr>
              <a:t>- Đèn sợi đốt Đ1, Đ2</a:t>
            </a:r>
          </a:p>
          <a:p>
            <a:r>
              <a:rPr lang="vi-VN" sz="2400">
                <a:solidFill>
                  <a:srgbClr val="FF0000"/>
                </a:solidFill>
                <a:latin typeface="Times New Roman" panose="02020603050405020304" pitchFamily="18" charset="0"/>
                <a:cs typeface="Times New Roman" panose="02020603050405020304" pitchFamily="18" charset="0"/>
              </a:rPr>
              <a:t>- Cực âm cực dương</a:t>
            </a:r>
          </a:p>
          <a:p>
            <a:r>
              <a:rPr lang="vi-VN" sz="2400">
                <a:solidFill>
                  <a:srgbClr val="FF0000"/>
                </a:solidFill>
                <a:latin typeface="Times New Roman" panose="02020603050405020304" pitchFamily="18" charset="0"/>
                <a:cs typeface="Times New Roman" panose="02020603050405020304" pitchFamily="18" charset="0"/>
              </a:rPr>
              <a:t>Khi tất cả công tắc hai cực mở,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3" y="2382715"/>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5468" y="2947214"/>
            <a:ext cx="11526417"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Sơ đồ cấu trúc của mạch điện gồm 3 khối: Nguồn điện; truyền dẫn, đóng cắt, điều khiển và bảo vệ; phụ tải.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4819525"/>
          </a:xfrm>
          <a:prstGeom prst="rect">
            <a:avLst/>
          </a:prstGeom>
        </p:spPr>
      </p:pic>
      <p:sp>
        <p:nvSpPr>
          <p:cNvPr id="6" name="TextBox 5"/>
          <p:cNvSpPr txBox="1"/>
          <p:nvPr/>
        </p:nvSpPr>
        <p:spPr>
          <a:xfrm>
            <a:off x="1334458" y="5148374"/>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3727845"/>
          </a:xfrm>
          <a:prstGeom prst="rect">
            <a:avLst/>
          </a:prstGeom>
        </p:spPr>
      </p:pic>
      <p:sp>
        <p:nvSpPr>
          <p:cNvPr id="6" name="TextBox 5"/>
          <p:cNvSpPr txBox="1"/>
          <p:nvPr/>
        </p:nvSpPr>
        <p:spPr>
          <a:xfrm>
            <a:off x="1497800" y="4021878"/>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225577" y="4494231"/>
            <a:ext cx="11838903"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phần tử của mạch điện gồm ắc quy, bóng đèn, công tắc, áp tô mát, quạt 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a:solidFill>
                  <a:srgbClr val="FF0000"/>
                </a:solidFill>
                <a:latin typeface="Times New Roman" panose="02020603050405020304" pitchFamily="18" charset="0"/>
                <a:cs typeface="Times New Roman" panose="02020603050405020304" pitchFamily="18" charset="0"/>
              </a:rPr>
              <a:t>3. </a:t>
            </a:r>
          </a:p>
          <a:p>
            <a:r>
              <a:rPr lang="en-US" sz="2400">
                <a:solidFill>
                  <a:srgbClr val="FF0000"/>
                </a:solidFill>
                <a:latin typeface="Times New Roman" panose="02020603050405020304" pitchFamily="18" charset="0"/>
                <a:cs typeface="Times New Roman" panose="02020603050405020304" pitchFamily="18" charset="0"/>
              </a:rPr>
              <a:t>+ Nguồn điện: Ắc quy</a:t>
            </a:r>
          </a:p>
          <a:p>
            <a:r>
              <a:rPr lang="en-US" sz="2400">
                <a:solidFill>
                  <a:srgbClr val="FF0000"/>
                </a:solidFill>
                <a:latin typeface="Times New Roman" panose="02020603050405020304" pitchFamily="18" charset="0"/>
                <a:cs typeface="Times New Roman" panose="02020603050405020304" pitchFamily="18" charset="0"/>
              </a:rPr>
              <a:t>+ Truyền dẫn, đóng cắt, điều khiển và bảo vệ: Công tắc, áp tô mát …..</a:t>
            </a:r>
          </a:p>
          <a:p>
            <a:r>
              <a:rPr lang="en-US" sz="2400">
                <a:solidFill>
                  <a:srgbClr val="FF0000"/>
                </a:solidFill>
                <a:latin typeface="Times New Roman" panose="02020603050405020304" pitchFamily="18" charset="0"/>
                <a:cs typeface="Times New Roman" panose="02020603050405020304" pitchFamily="18" charset="0"/>
              </a:rPr>
              <a:t>+ Phụ tải: Bóng đèn, quạt điện</a:t>
            </a:r>
            <a:r>
              <a:rPr lang="en-US" sz="2400" smtClean="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3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Mạch điện</a:t>
            </a:r>
          </a:p>
          <a:p>
            <a:r>
              <a:rPr lang="en-US" sz="2800">
                <a:latin typeface="Times New Roman" panose="02020603050405020304" pitchFamily="18" charset="0"/>
                <a:cs typeface="Times New Roman" panose="02020603050405020304" pitchFamily="18" charset="0"/>
              </a:rPr>
              <a:t>- Mạch điện là một tập hợp các phần tử như nguồn điện; phụ tải; thiết bị đóng, điều khiển và bảo vệ được nối với nhau bằng dây dẫn để thực hiện chức năng nhất định.</a:t>
            </a:r>
          </a:p>
          <a:p>
            <a:r>
              <a:rPr lang="en-US" sz="2800">
                <a:latin typeface="Times New Roman" panose="02020603050405020304" pitchFamily="18" charset="0"/>
                <a:cs typeface="Times New Roman" panose="02020603050405020304" pitchFamily="18" charset="0"/>
              </a:rPr>
              <a:t>- Sơ đồ cấu trúc của mạch điện gồm 3 khối: Nguồn điện; truyền dẫn, đóng cắt, điều khiển và bảo vệ; phụ tải</a:t>
            </a:r>
          </a:p>
          <a:p>
            <a:r>
              <a:rPr lang="en-US" sz="2800">
                <a:latin typeface="Times New Roman" panose="02020603050405020304" pitchFamily="18" charset="0"/>
                <a:cs typeface="Times New Roman" panose="02020603050405020304" pitchFamily="18" charset="0"/>
              </a:rPr>
              <a:t>*Vai trò của các phẩn tử của mạch điện</a:t>
            </a:r>
          </a:p>
          <a:p>
            <a:r>
              <a:rPr lang="en-US" sz="2800">
                <a:latin typeface="Times New Roman" panose="02020603050405020304" pitchFamily="18" charset="0"/>
                <a:cs typeface="Times New Roman" panose="02020603050405020304" pitchFamily="18" charset="0"/>
              </a:rPr>
              <a:t>- Nguồn điện cung cấp năng lượng cho mạch điện hoạt động. Nguồn điện lấy từ pin, ắc quy, lưới điện</a:t>
            </a:r>
          </a:p>
          <a:p>
            <a:r>
              <a:rPr lang="en-US" sz="2800">
                <a:latin typeface="Times New Roman" panose="02020603050405020304" pitchFamily="18" charset="0"/>
                <a:cs typeface="Times New Roman" panose="02020603050405020304" pitchFamily="18" charset="0"/>
              </a:rPr>
              <a:t>- Truyền dẫn, đóng cắt, điều khiển và bảo vệ dùng để truyền tải, đóng cắt nguồn điện, bảo vệ mạch điện khỏi bị áp tải, chập cháy.</a:t>
            </a:r>
          </a:p>
          <a:p>
            <a:r>
              <a:rPr lang="en-US" sz="2800">
                <a:latin typeface="Times New Roman" panose="02020603050405020304" pitchFamily="18" charset="0"/>
                <a:cs typeface="Times New Roman" panose="02020603050405020304" pitchFamily="18" charset="0"/>
              </a:rPr>
              <a:t>- Phụ tải là phẩn tử sử dụng năng lượng điện như đèn điện, quạt điện.</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940</TotalTime>
  <Words>1670</Words>
  <PresentationFormat>Widescreen</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2023-06-30T15:29:41Z</dcterms:modified>
</cp:coreProperties>
</file>