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71" r:id="rId3"/>
    <p:sldId id="258" r:id="rId4"/>
    <p:sldId id="259" r:id="rId5"/>
    <p:sldId id="263" r:id="rId6"/>
    <p:sldId id="264" r:id="rId7"/>
    <p:sldId id="256" r:id="rId8"/>
    <p:sldId id="266" r:id="rId9"/>
    <p:sldId id="268" r:id="rId10"/>
    <p:sldId id="267" r:id="rId11"/>
    <p:sldId id="269" r:id="rId12"/>
    <p:sldId id="272" r:id="rId13"/>
    <p:sldId id="273" r:id="rId14"/>
    <p:sldId id="274" r:id="rId15"/>
    <p:sldId id="275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1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19AD19-0F40-47B2-8892-9187B27397C8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782A3E-7C06-420A-8BC6-E0FBABF5F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64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82A3E-7C06-420A-8BC6-E0FBABF5FD1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961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6B89-0126-4DE7-9940-97A4E902ED27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7CA8-8F3E-448F-8F3D-7D045E2C7F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6B89-0126-4DE7-9940-97A4E902ED27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7CA8-8F3E-448F-8F3D-7D045E2C7F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0391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6B89-0126-4DE7-9940-97A4E902ED27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7CA8-8F3E-448F-8F3D-7D045E2C7F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754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6B89-0126-4DE7-9940-97A4E902ED27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7CA8-8F3E-448F-8F3D-7D045E2C7F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525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6B89-0126-4DE7-9940-97A4E902ED27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7CA8-8F3E-448F-8F3D-7D045E2C7F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5382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6B89-0126-4DE7-9940-97A4E902ED27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7CA8-8F3E-448F-8F3D-7D045E2C7F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3249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6B89-0126-4DE7-9940-97A4E902ED27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7CA8-8F3E-448F-8F3D-7D045E2C7F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7172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6B89-0126-4DE7-9940-97A4E902ED27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7CA8-8F3E-448F-8F3D-7D045E2C7F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0927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6B89-0126-4DE7-9940-97A4E902ED27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7CA8-8F3E-448F-8F3D-7D045E2C7F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4890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6B89-0126-4DE7-9940-97A4E902ED27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7CA8-8F3E-448F-8F3D-7D045E2C7F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7721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6B89-0126-4DE7-9940-97A4E902ED27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7CA8-8F3E-448F-8F3D-7D045E2C7F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850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6B89-0126-4DE7-9940-97A4E902ED27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7CA8-8F3E-448F-8F3D-7D045E2C7F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6069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6B89-0126-4DE7-9940-97A4E902ED27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7CA8-8F3E-448F-8F3D-7D045E2C7F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393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6B89-0126-4DE7-9940-97A4E902ED27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7CA8-8F3E-448F-8F3D-7D045E2C7F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6B89-0126-4DE7-9940-97A4E902ED27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7CA8-8F3E-448F-8F3D-7D045E2C7F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6B89-0126-4DE7-9940-97A4E902ED27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7CA8-8F3E-448F-8F3D-7D045E2C7F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6B89-0126-4DE7-9940-97A4E902ED27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7CA8-8F3E-448F-8F3D-7D045E2C7F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6B89-0126-4DE7-9940-97A4E902ED27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7CA8-8F3E-448F-8F3D-7D045E2C7F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96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6B89-0126-4DE7-9940-97A4E902ED27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7CA8-8F3E-448F-8F3D-7D045E2C7F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6B89-0126-4DE7-9940-97A4E902ED27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7CA8-8F3E-448F-8F3D-7D045E2C7F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6B89-0126-4DE7-9940-97A4E902ED27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7CA8-8F3E-448F-8F3D-7D045E2C7F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6B89-0126-4DE7-9940-97A4E902ED27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7CA8-8F3E-448F-8F3D-7D045E2C7F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6B89-0126-4DE7-9940-97A4E902ED27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7CA8-8F3E-448F-8F3D-7D045E2C7F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288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6B89-0126-4DE7-9940-97A4E902ED27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7CA8-8F3E-448F-8F3D-7D045E2C7F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6B89-0126-4DE7-9940-97A4E902ED27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7CA8-8F3E-448F-8F3D-7D045E2C7F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8626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6B89-0126-4DE7-9940-97A4E902ED27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7CA8-8F3E-448F-8F3D-7D045E2C7F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724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6B89-0126-4DE7-9940-97A4E902ED27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7CA8-8F3E-448F-8F3D-7D045E2C7F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204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6B89-0126-4DE7-9940-97A4E902ED27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7CA8-8F3E-448F-8F3D-7D045E2C7F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714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6B89-0126-4DE7-9940-97A4E902ED27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7CA8-8F3E-448F-8F3D-7D045E2C7F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6B89-0126-4DE7-9940-97A4E902ED27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7CA8-8F3E-448F-8F3D-7D045E2C7F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520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F6B89-0126-4DE7-9940-97A4E902ED27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07CA8-8F3E-448F-8F3D-7D045E2C7F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7" r:id="rId2"/>
    <p:sldLayoutId id="2147483676" r:id="rId3"/>
    <p:sldLayoutId id="2147483671" r:id="rId4"/>
    <p:sldLayoutId id="2147483670" r:id="rId5"/>
    <p:sldLayoutId id="2147483665" r:id="rId6"/>
    <p:sldLayoutId id="2147483664" r:id="rId7"/>
    <p:sldLayoutId id="2147483650" r:id="rId8"/>
    <p:sldLayoutId id="2147483675" r:id="rId9"/>
    <p:sldLayoutId id="2147483674" r:id="rId10"/>
    <p:sldLayoutId id="2147483673" r:id="rId11"/>
    <p:sldLayoutId id="2147483672" r:id="rId12"/>
    <p:sldLayoutId id="2147483669" r:id="rId13"/>
    <p:sldLayoutId id="2147483668" r:id="rId14"/>
    <p:sldLayoutId id="2147483667" r:id="rId15"/>
    <p:sldLayoutId id="2147483666" r:id="rId16"/>
    <p:sldLayoutId id="2147483663" r:id="rId17"/>
    <p:sldLayoutId id="2147483662" r:id="rId18"/>
    <p:sldLayoutId id="2147483661" r:id="rId19"/>
    <p:sldLayoutId id="2147483660" r:id="rId20"/>
    <p:sldLayoutId id="2147483651" r:id="rId21"/>
    <p:sldLayoutId id="2147483652" r:id="rId22"/>
    <p:sldLayoutId id="2147483653" r:id="rId23"/>
    <p:sldLayoutId id="2147483654" r:id="rId24"/>
    <p:sldLayoutId id="2147483678" r:id="rId25"/>
    <p:sldLayoutId id="2147483655" r:id="rId26"/>
    <p:sldLayoutId id="2147483656" r:id="rId27"/>
    <p:sldLayoutId id="2147483657" r:id="rId28"/>
    <p:sldLayoutId id="2147483658" r:id="rId29"/>
    <p:sldLayoutId id="2147483659" r:id="rId3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8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10.bin"/><Relationship Id="rId4" Type="http://schemas.openxmlformats.org/officeDocument/2006/relationships/image" Target="../media/image2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2.bin"/><Relationship Id="rId4" Type="http://schemas.openxmlformats.org/officeDocument/2006/relationships/image" Target="../media/image2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8" name="Picture 4" descr="HL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2895600" y="1905000"/>
            <a:ext cx="3124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</a:rPr>
              <a:t>Tiết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19 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</a:rPr>
              <a:t>–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</a:rPr>
              <a:t> 13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2209800" y="2514600"/>
            <a:ext cx="457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</a:rPr>
              <a:t>Luyện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</a:rPr>
              <a:t>tập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</a:rPr>
              <a:t>chương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</a:rPr>
              <a:t> I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1371600" y="3352800"/>
            <a:ext cx="6629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</a:rPr>
              <a:t>CÁC LOẠI HỢP CHẤT VÔ CƠ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3: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Cho 13,6g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Fe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Fe</a:t>
            </a:r>
            <a:r>
              <a:rPr lang="en-US" sz="22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2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200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mℓ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2,24 ℓ H</a:t>
            </a:r>
            <a:r>
              <a:rPr lang="en-US" sz="22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đktc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en-US" sz="2200" baseline="-250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en-US" sz="2200" baseline="-250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? (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Coi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200" baseline="-25000" dirty="0" err="1"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15240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133600"/>
            <a:ext cx="3429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mol H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2430192"/>
            <a:ext cx="3429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Fe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→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-25000" dirty="0" err="1" smtClean="0"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=? 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 →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200" baseline="-25000" dirty="0" err="1" smtClean="0"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=?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440720"/>
            <a:ext cx="3429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Fe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→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mol Fe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112452"/>
            <a:ext cx="3429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mol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?→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sz="2200" baseline="-25000" dirty="0" err="1" smtClean="0">
                <a:latin typeface="Times New Roman" pitchFamily="18" charset="0"/>
                <a:cs typeface="Times New Roman" pitchFamily="18" charset="0"/>
              </a:rPr>
              <a:t>HCl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4800600"/>
            <a:ext cx="3429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FeCl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FeCl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762000" y="4191000"/>
            <a:ext cx="53340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876800" y="14478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481" name="Object 1"/>
          <p:cNvGraphicFramePr>
            <a:graphicFrameLocks noChangeAspect="1"/>
          </p:cNvGraphicFramePr>
          <p:nvPr/>
        </p:nvGraphicFramePr>
        <p:xfrm>
          <a:off x="3581400" y="1828800"/>
          <a:ext cx="2438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3" name="Equation" r:id="rId3" imgW="1358900" imgH="419100" progId="Equation.DSMT4">
                  <p:embed/>
                </p:oleObj>
              </mc:Choice>
              <mc:Fallback>
                <p:oleObj name="Equation" r:id="rId3" imgW="1358900" imgH="4191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828800"/>
                        <a:ext cx="24384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429000" y="2438400"/>
            <a:ext cx="5715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>
                <a:latin typeface="Times New Roman" pitchFamily="18" charset="0"/>
                <a:cs typeface="Times New Roman" pitchFamily="18" charset="0"/>
              </a:rPr>
              <a:t>PTHH:   Fe   +  2HCl → FeCl</a:t>
            </a:r>
            <a:r>
              <a:rPr lang="pt-BR" sz="220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pt-BR" sz="2200" dirty="0" smtClean="0">
                <a:latin typeface="Times New Roman" pitchFamily="18" charset="0"/>
                <a:cs typeface="Times New Roman" pitchFamily="18" charset="0"/>
              </a:rPr>
              <a:t>  +  H</a:t>
            </a:r>
            <a:r>
              <a:rPr lang="pt-BR" sz="2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200" baseline="30000" dirty="0" smtClean="0">
                <a:latin typeface="Times New Roman" pitchFamily="18" charset="0"/>
                <a:cs typeface="Times New Roman" pitchFamily="18" charset="0"/>
              </a:rPr>
              <a:t>↑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200" dirty="0" smtClean="0">
                <a:latin typeface="Times New Roman" pitchFamily="18" charset="0"/>
                <a:cs typeface="Times New Roman" pitchFamily="18" charset="0"/>
              </a:rPr>
              <a:t>               1          2             1             1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200" dirty="0" smtClean="0">
                <a:latin typeface="Times New Roman" pitchFamily="18" charset="0"/>
                <a:cs typeface="Times New Roman" pitchFamily="18" charset="0"/>
              </a:rPr>
              <a:t>              0,1 ←  0,2 ←    0,1  ←    0,1   mol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81400" y="3505200"/>
            <a:ext cx="3429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pt-BR" sz="2200" baseline="-25000" dirty="0" smtClean="0"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pt-BR" sz="2200" dirty="0" smtClean="0">
                <a:latin typeface="Times New Roman" pitchFamily="18" charset="0"/>
                <a:cs typeface="Times New Roman" pitchFamily="18" charset="0"/>
              </a:rPr>
              <a:t> = 56.0,1 = 5,6g   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6358596" y="3539196"/>
          <a:ext cx="22098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4" name="Equation" r:id="rId5" imgW="1459866" imgH="241195" progId="Equation.DSMT4">
                  <p:embed/>
                </p:oleObj>
              </mc:Choice>
              <mc:Fallback>
                <p:oleObj name="Equation" r:id="rId5" imgW="1459866" imgH="241195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8596" y="3539196"/>
                        <a:ext cx="2209800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3581400" y="3795932"/>
          <a:ext cx="2667000" cy="6998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5" name="Equation" r:id="rId7" imgW="1497950" imgH="393529" progId="Equation.DSMT4">
                  <p:embed/>
                </p:oleObj>
              </mc:Choice>
              <mc:Fallback>
                <p:oleObj name="Equation" r:id="rId7" imgW="1497950" imgH="393529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795932"/>
                        <a:ext cx="2667000" cy="6998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429000" y="4467664"/>
            <a:ext cx="5715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>
                <a:latin typeface="Times New Roman" pitchFamily="18" charset="0"/>
                <a:cs typeface="Times New Roman" pitchFamily="18" charset="0"/>
              </a:rPr>
              <a:t>PTHH:  Fe</a:t>
            </a:r>
            <a:r>
              <a:rPr lang="pt-BR" sz="2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2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t-BR" sz="22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200" dirty="0" smtClean="0">
                <a:latin typeface="Times New Roman" pitchFamily="18" charset="0"/>
                <a:cs typeface="Times New Roman" pitchFamily="18" charset="0"/>
              </a:rPr>
              <a:t> +  6HCl → 2FeCl</a:t>
            </a:r>
            <a:r>
              <a:rPr lang="pt-BR" sz="2200" baseline="-250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pt-BR" sz="2200" dirty="0" smtClean="0">
                <a:latin typeface="Times New Roman" pitchFamily="18" charset="0"/>
                <a:cs typeface="Times New Roman" pitchFamily="18" charset="0"/>
              </a:rPr>
              <a:t>  +   3H</a:t>
            </a:r>
            <a:r>
              <a:rPr lang="pt-BR" sz="2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200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475872" y="4710332"/>
            <a:ext cx="2743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>
                <a:latin typeface="Times New Roman" pitchFamily="18" charset="0"/>
                <a:cs typeface="Times New Roman" pitchFamily="18" charset="0"/>
              </a:rPr>
              <a:t>1              6             2               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321124" y="4998716"/>
            <a:ext cx="3810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>
                <a:latin typeface="Times New Roman" pitchFamily="18" charset="0"/>
                <a:cs typeface="Times New Roman" pitchFamily="18" charset="0"/>
              </a:rPr>
              <a:t>0,05   →  0,3  →     0,1     mol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4" name="Group 33"/>
          <p:cNvGrpSpPr/>
          <p:nvPr/>
        </p:nvGrpSpPr>
        <p:grpSpPr>
          <a:xfrm>
            <a:off x="3581400" y="5334000"/>
            <a:ext cx="2667000" cy="750948"/>
            <a:chOff x="3581400" y="5334000"/>
            <a:chExt cx="2667000" cy="750948"/>
          </a:xfrm>
        </p:grpSpPr>
        <p:sp>
          <p:nvSpPr>
            <p:cNvPr id="26" name="TextBox 25"/>
            <p:cNvSpPr txBox="1"/>
            <p:nvPr/>
          </p:nvSpPr>
          <p:spPr>
            <a:xfrm>
              <a:off x="3581400" y="5486400"/>
              <a:ext cx="11430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200" i="1" dirty="0" smtClean="0"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it-IT" sz="2200" baseline="-25000" dirty="0" smtClean="0">
                  <a:latin typeface="Times New Roman" pitchFamily="18" charset="0"/>
                  <a:cs typeface="Times New Roman" pitchFamily="18" charset="0"/>
                </a:rPr>
                <a:t>M HCl  </a:t>
              </a:r>
              <a:r>
                <a:rPr lang="it-IT" sz="2200" dirty="0" smtClean="0">
                  <a:latin typeface="Times New Roman" pitchFamily="18" charset="0"/>
                  <a:cs typeface="Times New Roman" pitchFamily="18" charset="0"/>
                </a:rPr>
                <a:t>=</a:t>
              </a:r>
              <a:endParaRPr lang="en-US" sz="22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0487" name="Object 7"/>
            <p:cNvGraphicFramePr>
              <a:graphicFrameLocks noChangeAspect="1"/>
            </p:cNvGraphicFramePr>
            <p:nvPr/>
          </p:nvGraphicFramePr>
          <p:xfrm>
            <a:off x="4648200" y="5334000"/>
            <a:ext cx="1600200" cy="7509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36" name="Equation" r:id="rId9" imgW="1117600" imgH="419100" progId="Equation.DSMT4">
                    <p:embed/>
                  </p:oleObj>
                </mc:Choice>
                <mc:Fallback>
                  <p:oleObj name="Equation" r:id="rId9" imgW="1117600" imgH="419100" progId="Equation.DSMT4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48200" y="5334000"/>
                          <a:ext cx="1600200" cy="75094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9" name="TextBox 28"/>
          <p:cNvSpPr txBox="1"/>
          <p:nvPr/>
        </p:nvSpPr>
        <p:spPr>
          <a:xfrm>
            <a:off x="5943600" y="3553264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→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490" name="Object 10"/>
          <p:cNvGraphicFramePr>
            <a:graphicFrameLocks noChangeAspect="1"/>
          </p:cNvGraphicFramePr>
          <p:nvPr/>
        </p:nvGraphicFramePr>
        <p:xfrm>
          <a:off x="3581400" y="6019800"/>
          <a:ext cx="2286000" cy="7568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7" name="Equation" r:id="rId11" imgW="1397000" imgH="419100" progId="Equation.DSMT4">
                  <p:embed/>
                </p:oleObj>
              </mc:Choice>
              <mc:Fallback>
                <p:oleObj name="Equation" r:id="rId11" imgW="1397000" imgH="419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6019800"/>
                        <a:ext cx="2286000" cy="7568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9" name="Object 9"/>
          <p:cNvGraphicFramePr>
            <a:graphicFrameLocks noChangeAspect="1"/>
          </p:cNvGraphicFramePr>
          <p:nvPr/>
        </p:nvGraphicFramePr>
        <p:xfrm>
          <a:off x="6477000" y="5943600"/>
          <a:ext cx="2057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8" name="Equation" r:id="rId13" imgW="1371600" imgH="419100" progId="Equation.DSMT4">
                  <p:embed/>
                </p:oleObj>
              </mc:Choice>
              <mc:Fallback>
                <p:oleObj name="Equation" r:id="rId13" imgW="1371600" imgH="4191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5943600"/>
                        <a:ext cx="20574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0" y="962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2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6" grpId="0" autoUpdateAnimBg="0"/>
      <p:bldP spid="7" grpId="0" autoUpdateAnimBg="0"/>
      <p:bldP spid="8" grpId="0" autoUpdateAnimBg="0"/>
      <p:bldP spid="9" grpId="0" autoUpdateAnimBg="0"/>
      <p:bldP spid="10" grpId="0" autoUpdateAnimBg="0"/>
      <p:bldP spid="13" grpId="0" autoUpdateAnimBg="0"/>
      <p:bldP spid="15" grpId="0" autoUpdateAnimBg="0"/>
      <p:bldP spid="16" grpId="0" autoUpdateAnimBg="0"/>
      <p:bldP spid="23" grpId="0" autoUpdateAnimBg="0"/>
      <p:bldP spid="24" grpId="0" autoUpdateAnimBg="0"/>
      <p:bldP spid="25" grpId="0" autoUpdateAnimBg="0"/>
      <p:bldP spid="29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03412"/>
            <a:ext cx="7772400" cy="1143000"/>
          </a:xfrm>
        </p:spPr>
        <p:txBody>
          <a:bodyPr/>
          <a:lstStyle/>
          <a:p>
            <a:pPr eaLnBrk="1" hangingPunct="1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75012"/>
            <a:ext cx="8915400" cy="264458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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43 SGK.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F"/>
            </a:pP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TÍNH CHẤT HÓA HỌC CỦA BAZƠ VÀ MUỐI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tường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609600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990600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67" descr="White marble"/>
          <p:cNvSpPr txBox="1">
            <a:spLocks noChangeArrowheads="1"/>
          </p:cNvSpPr>
          <p:nvPr/>
        </p:nvSpPr>
        <p:spPr>
          <a:xfrm>
            <a:off x="0" y="0"/>
            <a:ext cx="9144000" cy="53227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Tiết 18- BÀI 13: LUYỆN TẬP CHƯƠNG I: CÁC LOẠI HỢP CHẤT VÔ CƠ.</a:t>
            </a: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447800"/>
            <a:ext cx="883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SGK: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PTHH minh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828800"/>
            <a:ext cx="3962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pt-BR" sz="2000" b="1" i="1" dirty="0">
                <a:latin typeface="Times New Roman" pitchFamily="18" charset="0"/>
                <a:cs typeface="Times New Roman" pitchFamily="18" charset="0"/>
              </a:rPr>
              <a:t>. Oxit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CaO  +             →  Ca(OH)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CuO  +             →  CuCl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+  H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O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  +             →  H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  +            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→  Na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CaO  +            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→ CaCO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90600" y="213360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0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2430192"/>
            <a:ext cx="83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2HCl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90600" y="2734992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0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8200" y="3039792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2NaOH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24596" y="3344592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pt-BR" sz="20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86400" y="2319996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pt-BR" sz="20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10200" y="267286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0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pt-BR" sz="20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10200" y="2963592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CuSO</a:t>
            </a:r>
            <a:r>
              <a:rPr lang="pt-BR" sz="20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4114800" y="2057400"/>
            <a:ext cx="5029200" cy="1631216"/>
            <a:chOff x="4114800" y="2057400"/>
            <a:chExt cx="5029200" cy="1631216"/>
          </a:xfrm>
        </p:grpSpPr>
        <p:sp>
          <p:nvSpPr>
            <p:cNvPr id="14" name="TextBox 13"/>
            <p:cNvSpPr txBox="1"/>
            <p:nvPr/>
          </p:nvSpPr>
          <p:spPr>
            <a:xfrm>
              <a:off x="4114800" y="2057400"/>
              <a:ext cx="5029200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000" b="1" i="1" dirty="0">
                  <a:latin typeface="Times New Roman" pitchFamily="18" charset="0"/>
                  <a:cs typeface="Times New Roman" pitchFamily="18" charset="0"/>
                </a:rPr>
                <a:t>2. Bazơ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2NaOH    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+ 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        </a:t>
              </a:r>
              <a:r>
                <a:rPr lang="pt-BR" sz="2000" baseline="-25000" dirty="0" smtClean="0">
                  <a:latin typeface="Times New Roman" pitchFamily="18" charset="0"/>
                  <a:cs typeface="Times New Roman" pitchFamily="18" charset="0"/>
                </a:rPr>
                <a:t>       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→  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Na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CO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   + H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O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Cu(OH)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+               → CuSO</a:t>
              </a:r>
              <a:r>
                <a:rPr lang="pt-BR" sz="2000" baseline="-25000" dirty="0" smtClean="0">
                  <a:latin typeface="Times New Roman" pitchFamily="18" charset="0"/>
                  <a:cs typeface="Times New Roman" pitchFamily="18" charset="0"/>
                </a:rPr>
                <a:t>4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+ 2 H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O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2NaOH 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 +                →  Na</a:t>
              </a:r>
              <a:r>
                <a:rPr lang="pt-BR" sz="2000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SO</a:t>
              </a:r>
              <a:r>
                <a:rPr lang="pt-BR" sz="2000" baseline="-25000" dirty="0" smtClean="0">
                  <a:latin typeface="Times New Roman" pitchFamily="18" charset="0"/>
                  <a:cs typeface="Times New Roman" pitchFamily="18" charset="0"/>
                </a:rPr>
                <a:t>4 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+ Cu(OH)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Mg(OH)</a:t>
              </a:r>
              <a:r>
                <a:rPr lang="pt-BR" sz="2000" baseline="-25000" dirty="0" smtClean="0">
                  <a:latin typeface="Times New Roman" pitchFamily="18" charset="0"/>
                  <a:cs typeface="Times New Roman" pitchFamily="18" charset="0"/>
                </a:rPr>
                <a:t>2        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       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MgO + H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O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8" name="Object 17"/>
            <p:cNvGraphicFramePr>
              <a:graphicFrameLocks noChangeAspect="1"/>
            </p:cNvGraphicFramePr>
            <p:nvPr/>
          </p:nvGraphicFramePr>
          <p:xfrm>
            <a:off x="5257800" y="3276600"/>
            <a:ext cx="762002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12" name="Equation" r:id="rId3" imgW="431640" imgH="228600" progId="Equation.DSMT4">
                    <p:embed/>
                  </p:oleObj>
                </mc:Choice>
                <mc:Fallback>
                  <p:oleObj name="Equation" r:id="rId3" imgW="43164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57800" y="3276600"/>
                          <a:ext cx="762002" cy="381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" name="TextBox 19"/>
          <p:cNvSpPr txBox="1"/>
          <p:nvPr/>
        </p:nvSpPr>
        <p:spPr>
          <a:xfrm>
            <a:off x="76200" y="4114800"/>
            <a:ext cx="3962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i="1" dirty="0">
                <a:latin typeface="Times New Roman" pitchFamily="18" charset="0"/>
                <a:cs typeface="Times New Roman" pitchFamily="18" charset="0"/>
              </a:rPr>
              <a:t>3. Axit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HCl   +             →   FeCl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+ H</a:t>
            </a:r>
            <a:r>
              <a:rPr lang="pt-BR" sz="20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baseline="30000" dirty="0">
                <a:latin typeface="Times New Roman" pitchFamily="18" charset="0"/>
                <a:cs typeface="Times New Roman" pitchFamily="18" charset="0"/>
              </a:rPr>
              <a:t>↑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 H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 +          →  FeSO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+ H</a:t>
            </a:r>
            <a:r>
              <a:rPr lang="pt-BR" sz="20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O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 HNO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 +            →  NaNO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3  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+ H</a:t>
            </a:r>
            <a:r>
              <a:rPr lang="pt-BR" sz="20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O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 H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+             → BaSO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t-BR" sz="2000" baseline="-25000" dirty="0">
                <a:latin typeface="Times New Roman" pitchFamily="18" charset="0"/>
                <a:cs typeface="Times New Roman" pitchFamily="18" charset="0"/>
              </a:rPr>
              <a:t>↓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 + 2HCl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85204" y="4371536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Fe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6272" y="4419600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205132" y="4704472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FeO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185204" y="4995204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NaOH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219200" y="5334000"/>
            <a:ext cx="83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BaCl</a:t>
            </a:r>
            <a:r>
              <a:rPr lang="pt-BR" sz="20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328140" y="4419600"/>
            <a:ext cx="83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2HCl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251940" y="4724400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2NaOH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285936" y="5001064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pt-BR" sz="20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pt-BR" sz="20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000" baseline="-25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556740" y="53340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Cu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337540" y="53480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848600" y="5334000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543800" y="5015132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4343400" y="4114800"/>
            <a:ext cx="4876800" cy="1938992"/>
            <a:chOff x="4343400" y="4114800"/>
            <a:chExt cx="4876800" cy="1938992"/>
          </a:xfrm>
        </p:grpSpPr>
        <p:sp>
          <p:nvSpPr>
            <p:cNvPr id="26" name="TextBox 25"/>
            <p:cNvSpPr txBox="1"/>
            <p:nvPr/>
          </p:nvSpPr>
          <p:spPr>
            <a:xfrm>
              <a:off x="4343400" y="4114800"/>
              <a:ext cx="4876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000" b="1" i="1" dirty="0">
                  <a:latin typeface="Times New Roman" pitchFamily="18" charset="0"/>
                  <a:cs typeface="Times New Roman" pitchFamily="18" charset="0"/>
                </a:rPr>
                <a:t>4. Muối 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CaCO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          → 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CaCl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pt-BR" sz="2000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CO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CuSO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4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+              → 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Cu(OH)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2↓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 + Na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SO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BaCl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              → 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BaSO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4↓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  NaCl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AgNO</a:t>
              </a:r>
              <a:r>
                <a:rPr lang="pt-BR" sz="2000" baseline="-25000" dirty="0" smtClean="0"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+           → Cu(NO</a:t>
              </a:r>
              <a:r>
                <a:rPr lang="pt-BR" sz="2000" baseline="-25000" dirty="0" smtClean="0"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r>
                <a:rPr lang="pt-BR" sz="2000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 +    Ag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 KClO</a:t>
              </a:r>
              <a:r>
                <a:rPr lang="pt-BR" sz="2000" baseline="-25000" dirty="0" smtClean="0"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            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2KCl   + 3O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4" name="Object 33"/>
            <p:cNvGraphicFramePr>
              <a:graphicFrameLocks noChangeAspect="1"/>
            </p:cNvGraphicFramePr>
            <p:nvPr/>
          </p:nvGraphicFramePr>
          <p:xfrm>
            <a:off x="5257800" y="5624732"/>
            <a:ext cx="762002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13" name="Equation" r:id="rId5" imgW="431640" imgH="228600" progId="Equation.DSMT4">
                    <p:embed/>
                  </p:oleObj>
                </mc:Choice>
                <mc:Fallback>
                  <p:oleObj name="Equation" r:id="rId5" imgW="43164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57800" y="5624732"/>
                          <a:ext cx="762002" cy="381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5" name="TextBox 34"/>
          <p:cNvSpPr txBox="1"/>
          <p:nvPr/>
        </p:nvSpPr>
        <p:spPr>
          <a:xfrm>
            <a:off x="4337540" y="13716000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661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/>
      <p:bldP spid="20" grpId="0"/>
      <p:bldP spid="21" grpId="0"/>
      <p:bldP spid="22" grpId="0"/>
      <p:bldP spid="23" grpId="0"/>
      <p:bldP spid="24" grpId="0"/>
      <p:bldP spid="25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609600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990600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67" descr="White marble"/>
          <p:cNvSpPr txBox="1">
            <a:spLocks noChangeArrowheads="1"/>
          </p:cNvSpPr>
          <p:nvPr/>
        </p:nvSpPr>
        <p:spPr>
          <a:xfrm>
            <a:off x="0" y="0"/>
            <a:ext cx="9144000" cy="53227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Tiết 18- BÀI 13: LUYỆN TẬP CHƯƠNG I: CÁC LOẠI HỢP CHẤT VÔ CƠ.</a:t>
            </a: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447800"/>
            <a:ext cx="883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SGK: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PTHH minh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828800"/>
            <a:ext cx="3962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pt-BR" sz="2000" b="1" i="1" dirty="0">
                <a:latin typeface="Times New Roman" pitchFamily="18" charset="0"/>
                <a:cs typeface="Times New Roman" pitchFamily="18" charset="0"/>
              </a:rPr>
              <a:t>. Oxit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CaO  +             →  Ca(OH)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CuO  +             →  CuCl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+  H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O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  +             →  H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  +            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→  Na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CaO  +            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→ CaCO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90600" y="213360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0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2430192"/>
            <a:ext cx="83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2HCl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90600" y="2734992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0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8200" y="3039792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2NaOH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24596" y="3344592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pt-BR" sz="20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86400" y="2319996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pt-BR" sz="20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10200" y="267286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0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pt-BR" sz="20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10200" y="2963592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CuSO</a:t>
            </a:r>
            <a:r>
              <a:rPr lang="pt-BR" sz="20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4114800" y="2057400"/>
            <a:ext cx="5029200" cy="1631216"/>
            <a:chOff x="4114800" y="2057400"/>
            <a:chExt cx="5029200" cy="1631216"/>
          </a:xfrm>
        </p:grpSpPr>
        <p:sp>
          <p:nvSpPr>
            <p:cNvPr id="14" name="TextBox 13"/>
            <p:cNvSpPr txBox="1"/>
            <p:nvPr/>
          </p:nvSpPr>
          <p:spPr>
            <a:xfrm>
              <a:off x="4114800" y="2057400"/>
              <a:ext cx="5029200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000" b="1" i="1" dirty="0">
                  <a:latin typeface="Times New Roman" pitchFamily="18" charset="0"/>
                  <a:cs typeface="Times New Roman" pitchFamily="18" charset="0"/>
                </a:rPr>
                <a:t>2. Bazơ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2NaOH    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+ 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        </a:t>
              </a:r>
              <a:r>
                <a:rPr lang="pt-BR" sz="2000" baseline="-25000" dirty="0" smtClean="0">
                  <a:latin typeface="Times New Roman" pitchFamily="18" charset="0"/>
                  <a:cs typeface="Times New Roman" pitchFamily="18" charset="0"/>
                </a:rPr>
                <a:t>       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→  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Na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CO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   + H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O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Cu(OH)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+               → CuSO</a:t>
              </a:r>
              <a:r>
                <a:rPr lang="pt-BR" sz="2000" baseline="-25000" dirty="0" smtClean="0">
                  <a:latin typeface="Times New Roman" pitchFamily="18" charset="0"/>
                  <a:cs typeface="Times New Roman" pitchFamily="18" charset="0"/>
                </a:rPr>
                <a:t>4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+ 2 H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O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2NaOH 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 +                →  Na</a:t>
              </a:r>
              <a:r>
                <a:rPr lang="pt-BR" sz="2000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SO</a:t>
              </a:r>
              <a:r>
                <a:rPr lang="pt-BR" sz="2000" baseline="-25000" dirty="0" smtClean="0">
                  <a:latin typeface="Times New Roman" pitchFamily="18" charset="0"/>
                  <a:cs typeface="Times New Roman" pitchFamily="18" charset="0"/>
                </a:rPr>
                <a:t>4 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+ Cu(OH)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Mg(OH)</a:t>
              </a:r>
              <a:r>
                <a:rPr lang="pt-BR" sz="2000" baseline="-25000" dirty="0" smtClean="0">
                  <a:latin typeface="Times New Roman" pitchFamily="18" charset="0"/>
                  <a:cs typeface="Times New Roman" pitchFamily="18" charset="0"/>
                </a:rPr>
                <a:t>2        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       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MgO + H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O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8" name="Object 17"/>
            <p:cNvGraphicFramePr>
              <a:graphicFrameLocks noChangeAspect="1"/>
            </p:cNvGraphicFramePr>
            <p:nvPr/>
          </p:nvGraphicFramePr>
          <p:xfrm>
            <a:off x="5257800" y="3276600"/>
            <a:ext cx="762002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536" name="Equation" r:id="rId3" imgW="431640" imgH="228600" progId="Equation.DSMT4">
                    <p:embed/>
                  </p:oleObj>
                </mc:Choice>
                <mc:Fallback>
                  <p:oleObj name="Equation" r:id="rId3" imgW="43164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57800" y="3276600"/>
                          <a:ext cx="762002" cy="381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" name="TextBox 19"/>
          <p:cNvSpPr txBox="1"/>
          <p:nvPr/>
        </p:nvSpPr>
        <p:spPr>
          <a:xfrm>
            <a:off x="76200" y="4114800"/>
            <a:ext cx="3962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i="1" dirty="0">
                <a:latin typeface="Times New Roman" pitchFamily="18" charset="0"/>
                <a:cs typeface="Times New Roman" pitchFamily="18" charset="0"/>
              </a:rPr>
              <a:t>3. Axit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HCl   +             →   FeCl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+ H</a:t>
            </a:r>
            <a:r>
              <a:rPr lang="pt-BR" sz="20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baseline="30000" dirty="0">
                <a:latin typeface="Times New Roman" pitchFamily="18" charset="0"/>
                <a:cs typeface="Times New Roman" pitchFamily="18" charset="0"/>
              </a:rPr>
              <a:t>↑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 H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 +          →  FeSO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+ H</a:t>
            </a:r>
            <a:r>
              <a:rPr lang="pt-BR" sz="20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O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 HNO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 +            →  NaNO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3  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+ H</a:t>
            </a:r>
            <a:r>
              <a:rPr lang="pt-BR" sz="20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O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 H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+             → BaSO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t-BR" sz="2000" baseline="-25000" dirty="0">
                <a:latin typeface="Times New Roman" pitchFamily="18" charset="0"/>
                <a:cs typeface="Times New Roman" pitchFamily="18" charset="0"/>
              </a:rPr>
              <a:t>↓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 + 2HCl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85204" y="4371536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Fe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6272" y="4419600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205132" y="4704472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FeO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185204" y="4995204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NaOH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219200" y="5334000"/>
            <a:ext cx="83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BaCl</a:t>
            </a:r>
            <a:r>
              <a:rPr lang="pt-BR" sz="20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328140" y="4419600"/>
            <a:ext cx="83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2HCl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251940" y="4724400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2NaOH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285936" y="5001064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pt-BR" sz="20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pt-BR" sz="20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000" baseline="-25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556740" y="53340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Cu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337540" y="53480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848600" y="5334000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543800" y="5015132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4343400" y="4114800"/>
            <a:ext cx="4876800" cy="1938992"/>
            <a:chOff x="4343400" y="4114800"/>
            <a:chExt cx="4876800" cy="1938992"/>
          </a:xfrm>
        </p:grpSpPr>
        <p:sp>
          <p:nvSpPr>
            <p:cNvPr id="26" name="TextBox 25"/>
            <p:cNvSpPr txBox="1"/>
            <p:nvPr/>
          </p:nvSpPr>
          <p:spPr>
            <a:xfrm>
              <a:off x="4343400" y="4114800"/>
              <a:ext cx="4876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000" b="1" i="1" dirty="0">
                  <a:latin typeface="Times New Roman" pitchFamily="18" charset="0"/>
                  <a:cs typeface="Times New Roman" pitchFamily="18" charset="0"/>
                </a:rPr>
                <a:t>4. Muối 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CaCO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          → 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CaCl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pt-BR" sz="2000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CO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CuSO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4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+              → 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Cu(OH)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2↓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 + Na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SO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BaCl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              → 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BaSO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4↓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  NaCl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AgNO</a:t>
              </a:r>
              <a:r>
                <a:rPr lang="pt-BR" sz="2000" baseline="-25000" dirty="0" smtClean="0"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+           → Cu(NO</a:t>
              </a:r>
              <a:r>
                <a:rPr lang="pt-BR" sz="2000" baseline="-25000" dirty="0" smtClean="0"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r>
                <a:rPr lang="pt-BR" sz="2000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 +    Ag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 KClO</a:t>
              </a:r>
              <a:r>
                <a:rPr lang="pt-BR" sz="2000" baseline="-25000" dirty="0" smtClean="0"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            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2KCl   + 3O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4" name="Object 33"/>
            <p:cNvGraphicFramePr>
              <a:graphicFrameLocks noChangeAspect="1"/>
            </p:cNvGraphicFramePr>
            <p:nvPr/>
          </p:nvGraphicFramePr>
          <p:xfrm>
            <a:off x="5257800" y="5624732"/>
            <a:ext cx="762002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537" name="Equation" r:id="rId5" imgW="431640" imgH="228600" progId="Equation.DSMT4">
                    <p:embed/>
                  </p:oleObj>
                </mc:Choice>
                <mc:Fallback>
                  <p:oleObj name="Equation" r:id="rId5" imgW="43164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57800" y="5624732"/>
                          <a:ext cx="762002" cy="381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5" name="TextBox 34"/>
          <p:cNvSpPr txBox="1"/>
          <p:nvPr/>
        </p:nvSpPr>
        <p:spPr>
          <a:xfrm>
            <a:off x="4337540" y="5638800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454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/>
      <p:bldP spid="20" grpId="0"/>
      <p:bldP spid="21" grpId="0"/>
      <p:bldP spid="22" grpId="0"/>
      <p:bldP spid="23" grpId="0"/>
      <p:bldP spid="24" grpId="0"/>
      <p:bldP spid="25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5734050" y="13716000"/>
            <a:ext cx="1320800" cy="50482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 dirty="0" err="1" smtClean="0">
                <a:latin typeface="Times New Roman" pitchFamily="18" charset="0"/>
              </a:rPr>
              <a:t>KCl</a:t>
            </a:r>
            <a:endParaRPr lang="en-US" sz="1600" b="1" dirty="0">
              <a:latin typeface="Times New Roman" pitchFamily="18" charset="0"/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685736" y="13716000"/>
            <a:ext cx="12672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 smtClean="0">
                <a:latin typeface="Times New Roman" pitchFamily="18" charset="0"/>
              </a:rPr>
              <a:t>Có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kết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tủa</a:t>
            </a:r>
            <a:endParaRPr lang="en-US" b="1" dirty="0">
              <a:latin typeface="Times New Roman" pitchFamily="18" charset="0"/>
            </a:endParaRP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2257864" y="13716000"/>
            <a:ext cx="3886200" cy="6858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KOH, </a:t>
            </a:r>
            <a:r>
              <a:rPr lang="fr-FR" sz="2000" b="1" dirty="0" err="1" smtClean="0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, H</a:t>
            </a:r>
            <a:r>
              <a:rPr lang="fr-FR" sz="20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fr-FR" sz="2000" b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000" b="1" dirty="0" err="1" smtClean="0">
                <a:latin typeface="Times New Roman" pitchFamily="18" charset="0"/>
                <a:cs typeface="Times New Roman" pitchFamily="18" charset="0"/>
              </a:rPr>
              <a:t>KCl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, Ba(OH)</a:t>
            </a:r>
            <a:r>
              <a:rPr lang="fr-FR" sz="20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b="1" dirty="0">
              <a:latin typeface="Times New Roman" pitchFamily="18" charset="0"/>
            </a:endParaRP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1295400" y="13716000"/>
            <a:ext cx="1371600" cy="46672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 dirty="0" smtClean="0">
                <a:latin typeface="Times New Roman" pitchFamily="18" charset="0"/>
              </a:rPr>
              <a:t>KOH, </a:t>
            </a:r>
            <a:r>
              <a:rPr lang="en-US" sz="1600" b="1" dirty="0" err="1" smtClean="0">
                <a:latin typeface="Times New Roman" pitchFamily="18" charset="0"/>
              </a:rPr>
              <a:t>Ba</a:t>
            </a:r>
            <a:r>
              <a:rPr lang="en-US" sz="1600" b="1" dirty="0" smtClean="0">
                <a:latin typeface="Times New Roman" pitchFamily="18" charset="0"/>
              </a:rPr>
              <a:t>(OH)</a:t>
            </a:r>
            <a:r>
              <a:rPr lang="en-US" sz="1600" b="1" baseline="-25000" dirty="0" smtClean="0">
                <a:latin typeface="Times New Roman" pitchFamily="18" charset="0"/>
              </a:rPr>
              <a:t>2</a:t>
            </a:r>
            <a:endParaRPr lang="en-US" sz="1600" b="1" dirty="0">
              <a:latin typeface="Times New Roman" pitchFamily="18" charset="0"/>
            </a:endParaRP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5530343" y="13716000"/>
            <a:ext cx="178485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latin typeface="Times New Roman" pitchFamily="18" charset="0"/>
              </a:rPr>
              <a:t>N3: </a:t>
            </a:r>
            <a:r>
              <a:rPr lang="en-US" b="1" dirty="0" err="1" smtClean="0">
                <a:latin typeface="Times New Roman" pitchFamily="18" charset="0"/>
              </a:rPr>
              <a:t>Không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màu</a:t>
            </a:r>
            <a:r>
              <a:rPr lang="en-US" b="1" dirty="0">
                <a:latin typeface="Times New Roman" pitchFamily="18" charset="0"/>
              </a:rPr>
              <a:t> 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3504452" y="13716000"/>
            <a:ext cx="19057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latin typeface="Times New Roman" pitchFamily="18" charset="0"/>
              </a:rPr>
              <a:t>N2: </a:t>
            </a:r>
            <a:r>
              <a:rPr lang="en-US" b="1" dirty="0" err="1" smtClean="0">
                <a:latin typeface="Times New Roman" pitchFamily="18" charset="0"/>
              </a:rPr>
              <a:t>Màu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đỏ</a:t>
            </a:r>
            <a:endParaRPr lang="en-US" b="1" dirty="0">
              <a:latin typeface="Times New Roman" pitchFamily="18" charset="0"/>
            </a:endParaRP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1143000" y="13716000"/>
            <a:ext cx="19034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latin typeface="Times New Roman" pitchFamily="18" charset="0"/>
              </a:rPr>
              <a:t>N1: </a:t>
            </a:r>
            <a:r>
              <a:rPr lang="en-US" b="1" dirty="0" err="1" smtClean="0">
                <a:latin typeface="Times New Roman" pitchFamily="18" charset="0"/>
              </a:rPr>
              <a:t>Màu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xanh</a:t>
            </a:r>
            <a:endParaRPr lang="en-US" b="1" dirty="0">
              <a:latin typeface="Times New Roman" pitchFamily="18" charset="0"/>
            </a:endParaRP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0" y="13716000"/>
            <a:ext cx="833438" cy="46672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>
                <a:latin typeface="Times New Roman" pitchFamily="18" charset="0"/>
              </a:rPr>
              <a:t>HCl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2908300" y="13716000"/>
            <a:ext cx="901700" cy="46672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>
                <a:latin typeface="Times New Roman" pitchFamily="18" charset="0"/>
              </a:rPr>
              <a:t>H</a:t>
            </a:r>
            <a:r>
              <a:rPr lang="en-US" sz="1600" b="1" baseline="-25000">
                <a:latin typeface="Times New Roman" pitchFamily="18" charset="0"/>
              </a:rPr>
              <a:t>2</a:t>
            </a:r>
            <a:r>
              <a:rPr lang="en-US" sz="1600" b="1">
                <a:latin typeface="Times New Roman" pitchFamily="18" charset="0"/>
              </a:rPr>
              <a:t>SO</a:t>
            </a:r>
            <a:r>
              <a:rPr lang="en-US" sz="1600" b="1" baseline="-25000">
                <a:latin typeface="Times New Roman" pitchFamily="18" charset="0"/>
              </a:rPr>
              <a:t>4</a:t>
            </a:r>
            <a:endParaRPr lang="en-US" sz="1600" b="1">
              <a:latin typeface="Times New Roman" pitchFamily="18" charset="0"/>
            </a:endParaRP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1371600" y="13716000"/>
            <a:ext cx="1600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 smtClean="0">
                <a:latin typeface="Times New Roman" pitchFamily="18" charset="0"/>
              </a:rPr>
              <a:t>Không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kết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tủa</a:t>
            </a:r>
            <a:endParaRPr lang="en-US" b="1" dirty="0">
              <a:latin typeface="Times New Roman" pitchFamily="18" charset="0"/>
            </a:endParaRP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977900" y="266700"/>
            <a:ext cx="2438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400"/>
          </a:p>
        </p:txBody>
      </p:sp>
      <p:sp>
        <p:nvSpPr>
          <p:cNvPr id="10257" name="Freeform 17"/>
          <p:cNvSpPr>
            <a:spLocks/>
          </p:cNvSpPr>
          <p:nvPr/>
        </p:nvSpPr>
        <p:spPr bwMode="auto">
          <a:xfrm>
            <a:off x="2037202" y="13716000"/>
            <a:ext cx="4335462" cy="439753"/>
          </a:xfrm>
          <a:custGeom>
            <a:avLst/>
            <a:gdLst/>
            <a:ahLst/>
            <a:cxnLst>
              <a:cxn ang="0">
                <a:pos x="9" y="370"/>
              </a:cxn>
              <a:cxn ang="0">
                <a:pos x="0" y="0"/>
              </a:cxn>
              <a:cxn ang="0">
                <a:pos x="2179" y="0"/>
              </a:cxn>
              <a:cxn ang="0">
                <a:pos x="2178" y="370"/>
              </a:cxn>
            </a:cxnLst>
            <a:rect l="0" t="0" r="r" b="b"/>
            <a:pathLst>
              <a:path w="2179" h="370">
                <a:moveTo>
                  <a:pt x="9" y="370"/>
                </a:moveTo>
                <a:lnTo>
                  <a:pt x="0" y="0"/>
                </a:lnTo>
                <a:lnTo>
                  <a:pt x="2179" y="0"/>
                </a:lnTo>
                <a:lnTo>
                  <a:pt x="2178" y="37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>
            <a:off x="4189412" y="13716000"/>
            <a:ext cx="1588" cy="63846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med" len="lg"/>
            <a:tailEnd type="stealth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3505200" y="13716000"/>
            <a:ext cx="1676400" cy="4572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 dirty="0">
                <a:latin typeface="Times New Roman" pitchFamily="18" charset="0"/>
              </a:rPr>
              <a:t>H</a:t>
            </a:r>
            <a:r>
              <a:rPr lang="en-US" sz="1600" b="1" baseline="-25000" dirty="0">
                <a:latin typeface="Times New Roman" pitchFamily="18" charset="0"/>
              </a:rPr>
              <a:t>2</a:t>
            </a:r>
            <a:r>
              <a:rPr lang="en-US" sz="1600" b="1" dirty="0">
                <a:latin typeface="Times New Roman" pitchFamily="18" charset="0"/>
              </a:rPr>
              <a:t>SO</a:t>
            </a:r>
            <a:r>
              <a:rPr lang="en-US" sz="1600" b="1" baseline="-25000" dirty="0">
                <a:latin typeface="Times New Roman" pitchFamily="18" charset="0"/>
              </a:rPr>
              <a:t>4</a:t>
            </a:r>
            <a:r>
              <a:rPr lang="en-US" sz="1600" b="1" dirty="0">
                <a:latin typeface="Times New Roman" pitchFamily="18" charset="0"/>
              </a:rPr>
              <a:t>, </a:t>
            </a:r>
            <a:r>
              <a:rPr lang="en-US" sz="1600" b="1" dirty="0" err="1" smtClean="0">
                <a:latin typeface="Times New Roman" pitchFamily="18" charset="0"/>
              </a:rPr>
              <a:t>HCl</a:t>
            </a:r>
            <a:endParaRPr lang="en-US" sz="1600" b="1" dirty="0">
              <a:latin typeface="Times New Roman" pitchFamily="18" charset="0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1979612" y="13716000"/>
            <a:ext cx="3811588" cy="837406"/>
            <a:chOff x="1979612" y="3546965"/>
            <a:chExt cx="3811588" cy="837406"/>
          </a:xfrm>
        </p:grpSpPr>
        <p:grpSp>
          <p:nvGrpSpPr>
            <p:cNvPr id="3" name="Group 19"/>
            <p:cNvGrpSpPr>
              <a:grpSpLocks/>
            </p:cNvGrpSpPr>
            <p:nvPr/>
          </p:nvGrpSpPr>
          <p:grpSpPr bwMode="auto">
            <a:xfrm>
              <a:off x="2133600" y="3699365"/>
              <a:ext cx="2133600" cy="685006"/>
              <a:chOff x="801" y="3187"/>
              <a:chExt cx="1130" cy="407"/>
            </a:xfrm>
          </p:grpSpPr>
          <p:sp>
            <p:nvSpPr>
              <p:cNvPr id="10260" name="Freeform 20"/>
              <p:cNvSpPr>
                <a:spLocks/>
              </p:cNvSpPr>
              <p:nvPr/>
            </p:nvSpPr>
            <p:spPr bwMode="auto">
              <a:xfrm>
                <a:off x="801" y="3374"/>
                <a:ext cx="1130" cy="220"/>
              </a:xfrm>
              <a:custGeom>
                <a:avLst/>
                <a:gdLst/>
                <a:ahLst/>
                <a:cxnLst>
                  <a:cxn ang="0">
                    <a:pos x="9" y="370"/>
                  </a:cxn>
                  <a:cxn ang="0">
                    <a:pos x="0" y="0"/>
                  </a:cxn>
                  <a:cxn ang="0">
                    <a:pos x="2179" y="0"/>
                  </a:cxn>
                  <a:cxn ang="0">
                    <a:pos x="2178" y="370"/>
                  </a:cxn>
                </a:cxnLst>
                <a:rect l="0" t="0" r="r" b="b"/>
                <a:pathLst>
                  <a:path w="2179" h="370">
                    <a:moveTo>
                      <a:pt x="9" y="370"/>
                    </a:moveTo>
                    <a:lnTo>
                      <a:pt x="0" y="0"/>
                    </a:lnTo>
                    <a:lnTo>
                      <a:pt x="2179" y="0"/>
                    </a:lnTo>
                    <a:lnTo>
                      <a:pt x="2178" y="37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stealth" w="med" len="lg"/>
                <a:tailEnd type="stealth" w="med" len="lg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1" name="Line 21"/>
              <p:cNvSpPr>
                <a:spLocks noChangeShapeType="1"/>
              </p:cNvSpPr>
              <p:nvPr/>
            </p:nvSpPr>
            <p:spPr bwMode="auto">
              <a:xfrm flipV="1">
                <a:off x="1367" y="3187"/>
                <a:ext cx="0" cy="18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1979612" y="3546965"/>
              <a:ext cx="2212182" cy="153194"/>
              <a:chOff x="1979612" y="4572794"/>
              <a:chExt cx="2212182" cy="153194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>
                <a:off x="1981200" y="4724400"/>
                <a:ext cx="2209800" cy="158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5400000">
                <a:off x="4114800" y="4648200"/>
                <a:ext cx="152400" cy="158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rot="5400000">
                <a:off x="1904206" y="4648200"/>
                <a:ext cx="152400" cy="158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8" name="Text Box 5"/>
            <p:cNvSpPr txBox="1">
              <a:spLocks noChangeArrowheads="1"/>
            </p:cNvSpPr>
            <p:nvPr/>
          </p:nvSpPr>
          <p:spPr bwMode="auto">
            <a:xfrm>
              <a:off x="3124200" y="3699365"/>
              <a:ext cx="26670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 smtClean="0">
                  <a:latin typeface="Times New Roman" pitchFamily="18" charset="0"/>
                </a:rPr>
                <a:t>Cho N1 </a:t>
              </a:r>
              <a:r>
                <a:rPr lang="en-US" b="1" dirty="0" err="1" smtClean="0">
                  <a:latin typeface="Times New Roman" pitchFamily="18" charset="0"/>
                </a:rPr>
                <a:t>tác</a:t>
              </a:r>
              <a:r>
                <a:rPr lang="en-US" b="1" dirty="0" smtClean="0">
                  <a:latin typeface="Times New Roman" pitchFamily="18" charset="0"/>
                </a:rPr>
                <a:t> </a:t>
              </a:r>
              <a:r>
                <a:rPr lang="en-US" b="1" dirty="0" err="1" smtClean="0">
                  <a:latin typeface="Times New Roman" pitchFamily="18" charset="0"/>
                </a:rPr>
                <a:t>dụng</a:t>
              </a:r>
              <a:r>
                <a:rPr lang="en-US" b="1" dirty="0" smtClean="0">
                  <a:latin typeface="Times New Roman" pitchFamily="18" charset="0"/>
                </a:rPr>
                <a:t> </a:t>
              </a:r>
              <a:r>
                <a:rPr lang="en-US" b="1" dirty="0" err="1" smtClean="0">
                  <a:latin typeface="Times New Roman" pitchFamily="18" charset="0"/>
                </a:rPr>
                <a:t>với</a:t>
              </a:r>
              <a:r>
                <a:rPr lang="en-US" b="1" dirty="0" smtClean="0">
                  <a:latin typeface="Times New Roman" pitchFamily="18" charset="0"/>
                </a:rPr>
                <a:t> N2</a:t>
              </a:r>
              <a:endParaRPr lang="en-US" b="1" dirty="0">
                <a:latin typeface="Times New Roman" pitchFamily="18" charset="0"/>
              </a:endParaRPr>
            </a:p>
          </p:txBody>
        </p:sp>
      </p:grpSp>
      <p:sp>
        <p:nvSpPr>
          <p:cNvPr id="39" name="Rectangle 11"/>
          <p:cNvSpPr>
            <a:spLocks noChangeArrowheads="1"/>
          </p:cNvSpPr>
          <p:nvPr/>
        </p:nvSpPr>
        <p:spPr bwMode="auto">
          <a:xfrm>
            <a:off x="4800600" y="13716000"/>
            <a:ext cx="833438" cy="46672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 dirty="0" err="1" smtClean="0">
                <a:latin typeface="Times New Roman" pitchFamily="18" charset="0"/>
              </a:rPr>
              <a:t>Ba</a:t>
            </a:r>
            <a:r>
              <a:rPr lang="en-US" sz="1600" b="1" dirty="0" smtClean="0">
                <a:latin typeface="Times New Roman" pitchFamily="18" charset="0"/>
              </a:rPr>
              <a:t>(OH)</a:t>
            </a:r>
            <a:r>
              <a:rPr lang="en-US" sz="1600" b="1" baseline="-25000" dirty="0" smtClean="0">
                <a:latin typeface="Times New Roman" pitchFamily="18" charset="0"/>
              </a:rPr>
              <a:t>2</a:t>
            </a:r>
            <a:endParaRPr lang="en-US" sz="1600" b="1" dirty="0">
              <a:latin typeface="Times New Roman" pitchFamily="18" charset="0"/>
            </a:endParaRPr>
          </a:p>
        </p:txBody>
      </p:sp>
      <p:sp>
        <p:nvSpPr>
          <p:cNvPr id="40" name="Rectangle 11"/>
          <p:cNvSpPr>
            <a:spLocks noChangeArrowheads="1"/>
          </p:cNvSpPr>
          <p:nvPr/>
        </p:nvSpPr>
        <p:spPr bwMode="auto">
          <a:xfrm>
            <a:off x="7543800" y="13716000"/>
            <a:ext cx="833438" cy="46672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 dirty="0" smtClean="0">
                <a:latin typeface="Times New Roman" pitchFamily="18" charset="0"/>
              </a:rPr>
              <a:t>KOH</a:t>
            </a:r>
            <a:endParaRPr lang="en-US" sz="1600" b="1" dirty="0">
              <a:latin typeface="Times New Roman" pitchFamily="18" charset="0"/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3352800" y="13716000"/>
            <a:ext cx="1828800" cy="778988"/>
            <a:chOff x="3352800" y="4689965"/>
            <a:chExt cx="1828800" cy="778988"/>
          </a:xfrm>
        </p:grpSpPr>
        <p:sp>
          <p:nvSpPr>
            <p:cNvPr id="41" name="Freeform 17"/>
            <p:cNvSpPr>
              <a:spLocks/>
            </p:cNvSpPr>
            <p:nvPr/>
          </p:nvSpPr>
          <p:spPr bwMode="auto">
            <a:xfrm>
              <a:off x="3352800" y="5029200"/>
              <a:ext cx="1828800" cy="439753"/>
            </a:xfrm>
            <a:custGeom>
              <a:avLst/>
              <a:gdLst/>
              <a:ahLst/>
              <a:cxnLst>
                <a:cxn ang="0">
                  <a:pos x="9" y="370"/>
                </a:cxn>
                <a:cxn ang="0">
                  <a:pos x="0" y="0"/>
                </a:cxn>
                <a:cxn ang="0">
                  <a:pos x="2179" y="0"/>
                </a:cxn>
                <a:cxn ang="0">
                  <a:pos x="2178" y="370"/>
                </a:cxn>
              </a:cxnLst>
              <a:rect l="0" t="0" r="r" b="b"/>
              <a:pathLst>
                <a:path w="2179" h="370">
                  <a:moveTo>
                    <a:pt x="9" y="370"/>
                  </a:moveTo>
                  <a:lnTo>
                    <a:pt x="0" y="0"/>
                  </a:lnTo>
                  <a:lnTo>
                    <a:pt x="2179" y="0"/>
                  </a:lnTo>
                  <a:lnTo>
                    <a:pt x="2178" y="37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stealth" w="med" len="lg"/>
              <a:tailEnd type="stealth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18"/>
            <p:cNvSpPr>
              <a:spLocks noChangeShapeType="1"/>
            </p:cNvSpPr>
            <p:nvPr/>
          </p:nvSpPr>
          <p:spPr bwMode="auto">
            <a:xfrm>
              <a:off x="4267200" y="4689965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none" w="med" len="lg"/>
              <a:tailEnd type="stealth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" name="Text Box 10"/>
          <p:cNvSpPr txBox="1">
            <a:spLocks noChangeArrowheads="1"/>
          </p:cNvSpPr>
          <p:nvPr/>
        </p:nvSpPr>
        <p:spPr bwMode="auto">
          <a:xfrm>
            <a:off x="2743200" y="13716000"/>
            <a:ext cx="1219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latin typeface="Times New Roman" pitchFamily="18" charset="0"/>
              </a:rPr>
              <a:t>MTBĐN2</a:t>
            </a:r>
            <a:endParaRPr lang="en-US" b="1" dirty="0">
              <a:latin typeface="Times New Roman" pitchFamily="18" charset="0"/>
            </a:endParaRPr>
          </a:p>
        </p:txBody>
      </p:sp>
      <p:sp>
        <p:nvSpPr>
          <p:cNvPr id="44" name="Text Box 10"/>
          <p:cNvSpPr txBox="1">
            <a:spLocks noChangeArrowheads="1"/>
          </p:cNvSpPr>
          <p:nvPr/>
        </p:nvSpPr>
        <p:spPr bwMode="auto">
          <a:xfrm>
            <a:off x="4572000" y="13716000"/>
            <a:ext cx="1219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latin typeface="Times New Roman" pitchFamily="18" charset="0"/>
              </a:rPr>
              <a:t>MTBĐN1</a:t>
            </a:r>
            <a:endParaRPr lang="en-US" b="1" dirty="0">
              <a:latin typeface="Times New Roman" pitchFamily="18" charset="0"/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5715000" y="13716000"/>
            <a:ext cx="1981200" cy="390848"/>
            <a:chOff x="5715000" y="5630540"/>
            <a:chExt cx="1981200" cy="390848"/>
          </a:xfrm>
        </p:grpSpPr>
        <p:cxnSp>
          <p:nvCxnSpPr>
            <p:cNvPr id="48" name="Straight Arrow Connector 47"/>
            <p:cNvCxnSpPr/>
            <p:nvPr/>
          </p:nvCxnSpPr>
          <p:spPr>
            <a:xfrm>
              <a:off x="5715000" y="6019800"/>
              <a:ext cx="1676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Text Box 5"/>
            <p:cNvSpPr txBox="1">
              <a:spLocks noChangeArrowheads="1"/>
            </p:cNvSpPr>
            <p:nvPr/>
          </p:nvSpPr>
          <p:spPr bwMode="auto">
            <a:xfrm>
              <a:off x="5715000" y="5630540"/>
              <a:ext cx="19812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 smtClean="0">
                  <a:latin typeface="Times New Roman" pitchFamily="18" charset="0"/>
                </a:rPr>
                <a:t>MT </a:t>
              </a:r>
              <a:r>
                <a:rPr lang="en-US" b="1" dirty="0" err="1" smtClean="0">
                  <a:latin typeface="Times New Roman" pitchFamily="18" charset="0"/>
                </a:rPr>
                <a:t>còn</a:t>
              </a:r>
              <a:r>
                <a:rPr lang="en-US" b="1" dirty="0" smtClean="0">
                  <a:latin typeface="Times New Roman" pitchFamily="18" charset="0"/>
                </a:rPr>
                <a:t> </a:t>
              </a:r>
              <a:r>
                <a:rPr lang="en-US" b="1" dirty="0" err="1" smtClean="0">
                  <a:latin typeface="Times New Roman" pitchFamily="18" charset="0"/>
                </a:rPr>
                <a:t>lại</a:t>
              </a:r>
              <a:r>
                <a:rPr lang="en-US" b="1" dirty="0" smtClean="0">
                  <a:latin typeface="Times New Roman" pitchFamily="18" charset="0"/>
                </a:rPr>
                <a:t> ở N1</a:t>
              </a:r>
              <a:endParaRPr lang="en-US" b="1" dirty="0">
                <a:latin typeface="Times New Roman" pitchFamily="18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838200" y="13716000"/>
            <a:ext cx="2057400" cy="381000"/>
            <a:chOff x="838200" y="5638800"/>
            <a:chExt cx="2057400" cy="381000"/>
          </a:xfrm>
        </p:grpSpPr>
        <p:sp>
          <p:nvSpPr>
            <p:cNvPr id="50" name="Text Box 5"/>
            <p:cNvSpPr txBox="1">
              <a:spLocks noChangeArrowheads="1"/>
            </p:cNvSpPr>
            <p:nvPr/>
          </p:nvSpPr>
          <p:spPr bwMode="auto">
            <a:xfrm>
              <a:off x="838200" y="5638800"/>
              <a:ext cx="19812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 smtClean="0">
                  <a:latin typeface="Times New Roman" pitchFamily="18" charset="0"/>
                </a:rPr>
                <a:t>MT </a:t>
              </a:r>
              <a:r>
                <a:rPr lang="en-US" b="1" dirty="0" err="1" smtClean="0">
                  <a:latin typeface="Times New Roman" pitchFamily="18" charset="0"/>
                </a:rPr>
                <a:t>còn</a:t>
              </a:r>
              <a:r>
                <a:rPr lang="en-US" b="1" dirty="0" smtClean="0">
                  <a:latin typeface="Times New Roman" pitchFamily="18" charset="0"/>
                </a:rPr>
                <a:t> </a:t>
              </a:r>
              <a:r>
                <a:rPr lang="en-US" b="1" dirty="0" err="1" smtClean="0">
                  <a:latin typeface="Times New Roman" pitchFamily="18" charset="0"/>
                </a:rPr>
                <a:t>lại</a:t>
              </a:r>
              <a:r>
                <a:rPr lang="en-US" b="1" dirty="0" smtClean="0">
                  <a:latin typeface="Times New Roman" pitchFamily="18" charset="0"/>
                </a:rPr>
                <a:t> ở N2</a:t>
              </a:r>
              <a:endParaRPr lang="en-US" b="1" dirty="0">
                <a:latin typeface="Times New Roman" pitchFamily="18" charset="0"/>
              </a:endParaRPr>
            </a:p>
          </p:txBody>
        </p:sp>
        <p:cxnSp>
          <p:nvCxnSpPr>
            <p:cNvPr id="54" name="Straight Arrow Connector 53"/>
            <p:cNvCxnSpPr/>
            <p:nvPr/>
          </p:nvCxnSpPr>
          <p:spPr>
            <a:xfrm rot="10800000">
              <a:off x="838200" y="6018212"/>
              <a:ext cx="2057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5" name="TextBox 54"/>
          <p:cNvSpPr txBox="1"/>
          <p:nvPr/>
        </p:nvSpPr>
        <p:spPr>
          <a:xfrm>
            <a:off x="76200" y="0"/>
            <a:ext cx="8839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fr-FR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fr-FR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b="1" dirty="0" smtClean="0">
                <a:latin typeface="Times New Roman" pitchFamily="18" charset="0"/>
                <a:cs typeface="Times New Roman" pitchFamily="18" charset="0"/>
              </a:rPr>
              <a:t>2: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lọ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nhãn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quì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tím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: KOH,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, H</a:t>
            </a:r>
            <a:r>
              <a:rPr lang="fr-FR" sz="22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fr-FR" sz="22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KCl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, Ba(OH)</a:t>
            </a:r>
            <a:r>
              <a:rPr lang="fr-FR" sz="22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971800" y="762000"/>
            <a:ext cx="2667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fr-FR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endParaRPr lang="en-US" sz="2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324024"/>
      </p:ext>
    </p:extLst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450" decel="100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  <p:bldP spid="10245" grpId="0"/>
      <p:bldP spid="10246" grpId="0" animBg="1"/>
      <p:bldP spid="10247" grpId="0" animBg="1"/>
      <p:bldP spid="10248" grpId="0"/>
      <p:bldP spid="10249" grpId="0"/>
      <p:bldP spid="10250" grpId="0"/>
      <p:bldP spid="10251" grpId="0" animBg="1"/>
      <p:bldP spid="10252" grpId="0" animBg="1"/>
      <p:bldP spid="10253" grpId="0"/>
      <p:bldP spid="10257" grpId="0" animBg="1"/>
      <p:bldP spid="10258" grpId="0" animBg="1"/>
      <p:bldP spid="10262" grpId="0" animBg="1"/>
      <p:bldP spid="39" grpId="0" animBg="1"/>
      <p:bldP spid="40" grpId="0" animBg="1"/>
      <p:bldP spid="43" grpId="0"/>
      <p:bldP spid="4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5734050" y="3118340"/>
            <a:ext cx="1320800" cy="50482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 dirty="0" err="1" smtClean="0">
                <a:latin typeface="Times New Roman" pitchFamily="18" charset="0"/>
              </a:rPr>
              <a:t>KCl</a:t>
            </a:r>
            <a:endParaRPr lang="en-US" sz="1600" b="1" dirty="0">
              <a:latin typeface="Times New Roman" pitchFamily="18" charset="0"/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685736" y="4385165"/>
            <a:ext cx="12672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 smtClean="0">
                <a:latin typeface="Times New Roman" pitchFamily="18" charset="0"/>
              </a:rPr>
              <a:t>Có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kết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tủa</a:t>
            </a:r>
            <a:endParaRPr lang="en-US" b="1" dirty="0">
              <a:latin typeface="Times New Roman" pitchFamily="18" charset="0"/>
            </a:endParaRP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2257864" y="1400175"/>
            <a:ext cx="3886200" cy="6858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KOH, </a:t>
            </a:r>
            <a:r>
              <a:rPr lang="fr-FR" sz="2000" b="1" dirty="0" err="1" smtClean="0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, H</a:t>
            </a:r>
            <a:r>
              <a:rPr lang="fr-FR" sz="20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fr-FR" sz="2000" b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000" b="1" dirty="0" err="1" smtClean="0">
                <a:latin typeface="Times New Roman" pitchFamily="18" charset="0"/>
                <a:cs typeface="Times New Roman" pitchFamily="18" charset="0"/>
              </a:rPr>
              <a:t>KCl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, Ba(OH)</a:t>
            </a:r>
            <a:r>
              <a:rPr lang="fr-FR" sz="20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b="1" dirty="0">
              <a:latin typeface="Times New Roman" pitchFamily="18" charset="0"/>
            </a:endParaRP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1295400" y="3084344"/>
            <a:ext cx="1371600" cy="46672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 dirty="0" smtClean="0">
                <a:latin typeface="Times New Roman" pitchFamily="18" charset="0"/>
              </a:rPr>
              <a:t>KOH, </a:t>
            </a:r>
            <a:r>
              <a:rPr lang="en-US" sz="1600" b="1" dirty="0" err="1" smtClean="0">
                <a:latin typeface="Times New Roman" pitchFamily="18" charset="0"/>
              </a:rPr>
              <a:t>Ba</a:t>
            </a:r>
            <a:r>
              <a:rPr lang="en-US" sz="1600" b="1" dirty="0" smtClean="0">
                <a:latin typeface="Times New Roman" pitchFamily="18" charset="0"/>
              </a:rPr>
              <a:t>(OH)</a:t>
            </a:r>
            <a:r>
              <a:rPr lang="en-US" sz="1600" b="1" baseline="-25000" dirty="0" smtClean="0">
                <a:latin typeface="Times New Roman" pitchFamily="18" charset="0"/>
              </a:rPr>
              <a:t>2</a:t>
            </a:r>
            <a:endParaRPr lang="en-US" sz="1600" b="1" dirty="0">
              <a:latin typeface="Times New Roman" pitchFamily="18" charset="0"/>
            </a:endParaRP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5530343" y="2743200"/>
            <a:ext cx="178485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latin typeface="Times New Roman" pitchFamily="18" charset="0"/>
              </a:rPr>
              <a:t>N3: </a:t>
            </a:r>
            <a:r>
              <a:rPr lang="en-US" b="1" dirty="0" err="1" smtClean="0">
                <a:latin typeface="Times New Roman" pitchFamily="18" charset="0"/>
              </a:rPr>
              <a:t>Không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màu</a:t>
            </a:r>
            <a:r>
              <a:rPr lang="en-US" b="1" dirty="0">
                <a:latin typeface="Times New Roman" pitchFamily="18" charset="0"/>
              </a:rPr>
              <a:t> 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3504452" y="2667000"/>
            <a:ext cx="19057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latin typeface="Times New Roman" pitchFamily="18" charset="0"/>
              </a:rPr>
              <a:t>N2: </a:t>
            </a:r>
            <a:r>
              <a:rPr lang="en-US" b="1" dirty="0" err="1" smtClean="0">
                <a:latin typeface="Times New Roman" pitchFamily="18" charset="0"/>
              </a:rPr>
              <a:t>Màu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đỏ</a:t>
            </a:r>
            <a:endParaRPr lang="en-US" b="1" dirty="0">
              <a:latin typeface="Times New Roman" pitchFamily="18" charset="0"/>
            </a:endParaRP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1143000" y="2743200"/>
            <a:ext cx="19034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latin typeface="Times New Roman" pitchFamily="18" charset="0"/>
              </a:rPr>
              <a:t>N1: </a:t>
            </a:r>
            <a:r>
              <a:rPr lang="en-US" b="1" dirty="0" err="1" smtClean="0">
                <a:latin typeface="Times New Roman" pitchFamily="18" charset="0"/>
              </a:rPr>
              <a:t>Màu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xanh</a:t>
            </a:r>
            <a:endParaRPr lang="en-US" b="1" dirty="0">
              <a:latin typeface="Times New Roman" pitchFamily="18" charset="0"/>
            </a:endParaRP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0" y="5715000"/>
            <a:ext cx="833438" cy="46672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>
                <a:latin typeface="Times New Roman" pitchFamily="18" charset="0"/>
              </a:rPr>
              <a:t>HCl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2908300" y="5705475"/>
            <a:ext cx="901700" cy="46672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>
                <a:latin typeface="Times New Roman" pitchFamily="18" charset="0"/>
              </a:rPr>
              <a:t>H</a:t>
            </a:r>
            <a:r>
              <a:rPr lang="en-US" sz="1600" b="1" baseline="-25000">
                <a:latin typeface="Times New Roman" pitchFamily="18" charset="0"/>
              </a:rPr>
              <a:t>2</a:t>
            </a:r>
            <a:r>
              <a:rPr lang="en-US" sz="1600" b="1">
                <a:latin typeface="Times New Roman" pitchFamily="18" charset="0"/>
              </a:rPr>
              <a:t>SO</a:t>
            </a:r>
            <a:r>
              <a:rPr lang="en-US" sz="1600" b="1" baseline="-25000">
                <a:latin typeface="Times New Roman" pitchFamily="18" charset="0"/>
              </a:rPr>
              <a:t>4</a:t>
            </a:r>
            <a:endParaRPr lang="en-US" sz="1600" b="1">
              <a:latin typeface="Times New Roman" pitchFamily="18" charset="0"/>
            </a:endParaRP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1371600" y="4343400"/>
            <a:ext cx="1600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 smtClean="0">
                <a:latin typeface="Times New Roman" pitchFamily="18" charset="0"/>
              </a:rPr>
              <a:t>Không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kết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tủa</a:t>
            </a:r>
            <a:endParaRPr lang="en-US" b="1" dirty="0">
              <a:latin typeface="Times New Roman" pitchFamily="18" charset="0"/>
            </a:endParaRP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977900" y="266700"/>
            <a:ext cx="2438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400"/>
          </a:p>
        </p:txBody>
      </p:sp>
      <p:sp>
        <p:nvSpPr>
          <p:cNvPr id="10257" name="Freeform 17"/>
          <p:cNvSpPr>
            <a:spLocks/>
          </p:cNvSpPr>
          <p:nvPr/>
        </p:nvSpPr>
        <p:spPr bwMode="auto">
          <a:xfrm>
            <a:off x="2037202" y="2339924"/>
            <a:ext cx="4335462" cy="439753"/>
          </a:xfrm>
          <a:custGeom>
            <a:avLst/>
            <a:gdLst/>
            <a:ahLst/>
            <a:cxnLst>
              <a:cxn ang="0">
                <a:pos x="9" y="370"/>
              </a:cxn>
              <a:cxn ang="0">
                <a:pos x="0" y="0"/>
              </a:cxn>
              <a:cxn ang="0">
                <a:pos x="2179" y="0"/>
              </a:cxn>
              <a:cxn ang="0">
                <a:pos x="2178" y="370"/>
              </a:cxn>
            </a:cxnLst>
            <a:rect l="0" t="0" r="r" b="b"/>
            <a:pathLst>
              <a:path w="2179" h="370">
                <a:moveTo>
                  <a:pt x="9" y="370"/>
                </a:moveTo>
                <a:lnTo>
                  <a:pt x="0" y="0"/>
                </a:lnTo>
                <a:lnTo>
                  <a:pt x="2179" y="0"/>
                </a:lnTo>
                <a:lnTo>
                  <a:pt x="2178" y="37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>
            <a:off x="4189412" y="2104739"/>
            <a:ext cx="1588" cy="63846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med" len="lg"/>
            <a:tailEnd type="stealth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3505200" y="3042140"/>
            <a:ext cx="1676400" cy="4572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 dirty="0">
                <a:latin typeface="Times New Roman" pitchFamily="18" charset="0"/>
              </a:rPr>
              <a:t>H</a:t>
            </a:r>
            <a:r>
              <a:rPr lang="en-US" sz="1600" b="1" baseline="-25000" dirty="0">
                <a:latin typeface="Times New Roman" pitchFamily="18" charset="0"/>
              </a:rPr>
              <a:t>2</a:t>
            </a:r>
            <a:r>
              <a:rPr lang="en-US" sz="1600" b="1" dirty="0">
                <a:latin typeface="Times New Roman" pitchFamily="18" charset="0"/>
              </a:rPr>
              <a:t>SO</a:t>
            </a:r>
            <a:r>
              <a:rPr lang="en-US" sz="1600" b="1" baseline="-25000" dirty="0">
                <a:latin typeface="Times New Roman" pitchFamily="18" charset="0"/>
              </a:rPr>
              <a:t>4</a:t>
            </a:r>
            <a:r>
              <a:rPr lang="en-US" sz="1600" b="1" dirty="0">
                <a:latin typeface="Times New Roman" pitchFamily="18" charset="0"/>
              </a:rPr>
              <a:t>, </a:t>
            </a:r>
            <a:r>
              <a:rPr lang="en-US" sz="1600" b="1" dirty="0" err="1" smtClean="0">
                <a:latin typeface="Times New Roman" pitchFamily="18" charset="0"/>
              </a:rPr>
              <a:t>HCl</a:t>
            </a:r>
            <a:endParaRPr lang="en-US" sz="1600" b="1" dirty="0">
              <a:latin typeface="Times New Roman" pitchFamily="18" charset="0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1979612" y="3546965"/>
            <a:ext cx="3811588" cy="837406"/>
            <a:chOff x="1979612" y="3546965"/>
            <a:chExt cx="3811588" cy="837406"/>
          </a:xfrm>
        </p:grpSpPr>
        <p:grpSp>
          <p:nvGrpSpPr>
            <p:cNvPr id="3" name="Group 19"/>
            <p:cNvGrpSpPr>
              <a:grpSpLocks/>
            </p:cNvGrpSpPr>
            <p:nvPr/>
          </p:nvGrpSpPr>
          <p:grpSpPr bwMode="auto">
            <a:xfrm>
              <a:off x="2133600" y="3699365"/>
              <a:ext cx="2133600" cy="685006"/>
              <a:chOff x="801" y="3187"/>
              <a:chExt cx="1130" cy="407"/>
            </a:xfrm>
          </p:grpSpPr>
          <p:sp>
            <p:nvSpPr>
              <p:cNvPr id="10260" name="Freeform 20"/>
              <p:cNvSpPr>
                <a:spLocks/>
              </p:cNvSpPr>
              <p:nvPr/>
            </p:nvSpPr>
            <p:spPr bwMode="auto">
              <a:xfrm>
                <a:off x="801" y="3374"/>
                <a:ext cx="1130" cy="220"/>
              </a:xfrm>
              <a:custGeom>
                <a:avLst/>
                <a:gdLst/>
                <a:ahLst/>
                <a:cxnLst>
                  <a:cxn ang="0">
                    <a:pos x="9" y="370"/>
                  </a:cxn>
                  <a:cxn ang="0">
                    <a:pos x="0" y="0"/>
                  </a:cxn>
                  <a:cxn ang="0">
                    <a:pos x="2179" y="0"/>
                  </a:cxn>
                  <a:cxn ang="0">
                    <a:pos x="2178" y="370"/>
                  </a:cxn>
                </a:cxnLst>
                <a:rect l="0" t="0" r="r" b="b"/>
                <a:pathLst>
                  <a:path w="2179" h="370">
                    <a:moveTo>
                      <a:pt x="9" y="370"/>
                    </a:moveTo>
                    <a:lnTo>
                      <a:pt x="0" y="0"/>
                    </a:lnTo>
                    <a:lnTo>
                      <a:pt x="2179" y="0"/>
                    </a:lnTo>
                    <a:lnTo>
                      <a:pt x="2178" y="37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stealth" w="med" len="lg"/>
                <a:tailEnd type="stealth" w="med" len="lg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1" name="Line 21"/>
              <p:cNvSpPr>
                <a:spLocks noChangeShapeType="1"/>
              </p:cNvSpPr>
              <p:nvPr/>
            </p:nvSpPr>
            <p:spPr bwMode="auto">
              <a:xfrm flipV="1">
                <a:off x="1367" y="3187"/>
                <a:ext cx="0" cy="18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1979612" y="3546965"/>
              <a:ext cx="2212182" cy="153194"/>
              <a:chOff x="1979612" y="4572794"/>
              <a:chExt cx="2212182" cy="153194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>
                <a:off x="1981200" y="4724400"/>
                <a:ext cx="2209800" cy="158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5400000">
                <a:off x="4114800" y="4648200"/>
                <a:ext cx="152400" cy="158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rot="5400000">
                <a:off x="1904206" y="4648200"/>
                <a:ext cx="152400" cy="158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8" name="Text Box 5"/>
            <p:cNvSpPr txBox="1">
              <a:spLocks noChangeArrowheads="1"/>
            </p:cNvSpPr>
            <p:nvPr/>
          </p:nvSpPr>
          <p:spPr bwMode="auto">
            <a:xfrm>
              <a:off x="3124200" y="3699365"/>
              <a:ext cx="26670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 smtClean="0">
                  <a:latin typeface="Times New Roman" pitchFamily="18" charset="0"/>
                </a:rPr>
                <a:t>Cho N1 </a:t>
              </a:r>
              <a:r>
                <a:rPr lang="en-US" b="1" dirty="0" err="1" smtClean="0">
                  <a:latin typeface="Times New Roman" pitchFamily="18" charset="0"/>
                </a:rPr>
                <a:t>tác</a:t>
              </a:r>
              <a:r>
                <a:rPr lang="en-US" b="1" dirty="0" smtClean="0">
                  <a:latin typeface="Times New Roman" pitchFamily="18" charset="0"/>
                </a:rPr>
                <a:t> </a:t>
              </a:r>
              <a:r>
                <a:rPr lang="en-US" b="1" dirty="0" err="1" smtClean="0">
                  <a:latin typeface="Times New Roman" pitchFamily="18" charset="0"/>
                </a:rPr>
                <a:t>dụng</a:t>
              </a:r>
              <a:r>
                <a:rPr lang="en-US" b="1" dirty="0" smtClean="0">
                  <a:latin typeface="Times New Roman" pitchFamily="18" charset="0"/>
                </a:rPr>
                <a:t> </a:t>
              </a:r>
              <a:r>
                <a:rPr lang="en-US" b="1" dirty="0" err="1" smtClean="0">
                  <a:latin typeface="Times New Roman" pitchFamily="18" charset="0"/>
                </a:rPr>
                <a:t>với</a:t>
              </a:r>
              <a:r>
                <a:rPr lang="en-US" b="1" dirty="0" smtClean="0">
                  <a:latin typeface="Times New Roman" pitchFamily="18" charset="0"/>
                </a:rPr>
                <a:t> N2</a:t>
              </a:r>
              <a:endParaRPr lang="en-US" b="1" dirty="0">
                <a:latin typeface="Times New Roman" pitchFamily="18" charset="0"/>
              </a:endParaRPr>
            </a:p>
          </p:txBody>
        </p:sp>
      </p:grpSp>
      <p:sp>
        <p:nvSpPr>
          <p:cNvPr id="39" name="Rectangle 11"/>
          <p:cNvSpPr>
            <a:spLocks noChangeArrowheads="1"/>
          </p:cNvSpPr>
          <p:nvPr/>
        </p:nvSpPr>
        <p:spPr bwMode="auto">
          <a:xfrm>
            <a:off x="4800600" y="5748996"/>
            <a:ext cx="833438" cy="46672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 dirty="0" err="1" smtClean="0">
                <a:latin typeface="Times New Roman" pitchFamily="18" charset="0"/>
              </a:rPr>
              <a:t>Ba</a:t>
            </a:r>
            <a:r>
              <a:rPr lang="en-US" sz="1600" b="1" dirty="0" smtClean="0">
                <a:latin typeface="Times New Roman" pitchFamily="18" charset="0"/>
              </a:rPr>
              <a:t>(OH)</a:t>
            </a:r>
            <a:r>
              <a:rPr lang="en-US" sz="1600" b="1" baseline="-25000" dirty="0" smtClean="0">
                <a:latin typeface="Times New Roman" pitchFamily="18" charset="0"/>
              </a:rPr>
              <a:t>2</a:t>
            </a:r>
            <a:endParaRPr lang="en-US" sz="1600" b="1" dirty="0">
              <a:latin typeface="Times New Roman" pitchFamily="18" charset="0"/>
            </a:endParaRPr>
          </a:p>
        </p:txBody>
      </p:sp>
      <p:sp>
        <p:nvSpPr>
          <p:cNvPr id="40" name="Rectangle 11"/>
          <p:cNvSpPr>
            <a:spLocks noChangeArrowheads="1"/>
          </p:cNvSpPr>
          <p:nvPr/>
        </p:nvSpPr>
        <p:spPr bwMode="auto">
          <a:xfrm>
            <a:off x="7543800" y="5715000"/>
            <a:ext cx="833438" cy="46672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 dirty="0" smtClean="0">
                <a:latin typeface="Times New Roman" pitchFamily="18" charset="0"/>
              </a:rPr>
              <a:t>KOH</a:t>
            </a:r>
            <a:endParaRPr lang="en-US" sz="1600" b="1" dirty="0">
              <a:latin typeface="Times New Roman" pitchFamily="18" charset="0"/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3352800" y="4689965"/>
            <a:ext cx="1828800" cy="778988"/>
            <a:chOff x="3352800" y="4689965"/>
            <a:chExt cx="1828800" cy="778988"/>
          </a:xfrm>
        </p:grpSpPr>
        <p:sp>
          <p:nvSpPr>
            <p:cNvPr id="41" name="Freeform 17"/>
            <p:cNvSpPr>
              <a:spLocks/>
            </p:cNvSpPr>
            <p:nvPr/>
          </p:nvSpPr>
          <p:spPr bwMode="auto">
            <a:xfrm>
              <a:off x="3352800" y="5029200"/>
              <a:ext cx="1828800" cy="439753"/>
            </a:xfrm>
            <a:custGeom>
              <a:avLst/>
              <a:gdLst/>
              <a:ahLst/>
              <a:cxnLst>
                <a:cxn ang="0">
                  <a:pos x="9" y="370"/>
                </a:cxn>
                <a:cxn ang="0">
                  <a:pos x="0" y="0"/>
                </a:cxn>
                <a:cxn ang="0">
                  <a:pos x="2179" y="0"/>
                </a:cxn>
                <a:cxn ang="0">
                  <a:pos x="2178" y="370"/>
                </a:cxn>
              </a:cxnLst>
              <a:rect l="0" t="0" r="r" b="b"/>
              <a:pathLst>
                <a:path w="2179" h="370">
                  <a:moveTo>
                    <a:pt x="9" y="370"/>
                  </a:moveTo>
                  <a:lnTo>
                    <a:pt x="0" y="0"/>
                  </a:lnTo>
                  <a:lnTo>
                    <a:pt x="2179" y="0"/>
                  </a:lnTo>
                  <a:lnTo>
                    <a:pt x="2178" y="37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stealth" w="med" len="lg"/>
              <a:tailEnd type="stealth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18"/>
            <p:cNvSpPr>
              <a:spLocks noChangeShapeType="1"/>
            </p:cNvSpPr>
            <p:nvPr/>
          </p:nvSpPr>
          <p:spPr bwMode="auto">
            <a:xfrm>
              <a:off x="4267200" y="4689965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none" w="med" len="lg"/>
              <a:tailEnd type="stealth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" name="Text Box 10"/>
          <p:cNvSpPr txBox="1">
            <a:spLocks noChangeArrowheads="1"/>
          </p:cNvSpPr>
          <p:nvPr/>
        </p:nvSpPr>
        <p:spPr bwMode="auto">
          <a:xfrm>
            <a:off x="2743200" y="5410200"/>
            <a:ext cx="1219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latin typeface="Times New Roman" pitchFamily="18" charset="0"/>
              </a:rPr>
              <a:t>MTBĐN2</a:t>
            </a:r>
            <a:endParaRPr lang="en-US" b="1" dirty="0">
              <a:latin typeface="Times New Roman" pitchFamily="18" charset="0"/>
            </a:endParaRPr>
          </a:p>
        </p:txBody>
      </p:sp>
      <p:sp>
        <p:nvSpPr>
          <p:cNvPr id="44" name="Text Box 10"/>
          <p:cNvSpPr txBox="1">
            <a:spLocks noChangeArrowheads="1"/>
          </p:cNvSpPr>
          <p:nvPr/>
        </p:nvSpPr>
        <p:spPr bwMode="auto">
          <a:xfrm>
            <a:off x="4572000" y="5410200"/>
            <a:ext cx="1219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latin typeface="Times New Roman" pitchFamily="18" charset="0"/>
              </a:rPr>
              <a:t>MTBĐN1</a:t>
            </a:r>
            <a:endParaRPr lang="en-US" b="1" dirty="0">
              <a:latin typeface="Times New Roman" pitchFamily="18" charset="0"/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5715000" y="5630540"/>
            <a:ext cx="1981200" cy="390848"/>
            <a:chOff x="5715000" y="5630540"/>
            <a:chExt cx="1981200" cy="390848"/>
          </a:xfrm>
        </p:grpSpPr>
        <p:cxnSp>
          <p:nvCxnSpPr>
            <p:cNvPr id="48" name="Straight Arrow Connector 47"/>
            <p:cNvCxnSpPr/>
            <p:nvPr/>
          </p:nvCxnSpPr>
          <p:spPr>
            <a:xfrm>
              <a:off x="5715000" y="6019800"/>
              <a:ext cx="1676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Text Box 5"/>
            <p:cNvSpPr txBox="1">
              <a:spLocks noChangeArrowheads="1"/>
            </p:cNvSpPr>
            <p:nvPr/>
          </p:nvSpPr>
          <p:spPr bwMode="auto">
            <a:xfrm>
              <a:off x="5715000" y="5630540"/>
              <a:ext cx="19812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 smtClean="0">
                  <a:latin typeface="Times New Roman" pitchFamily="18" charset="0"/>
                </a:rPr>
                <a:t>MT </a:t>
              </a:r>
              <a:r>
                <a:rPr lang="en-US" b="1" dirty="0" err="1" smtClean="0">
                  <a:latin typeface="Times New Roman" pitchFamily="18" charset="0"/>
                </a:rPr>
                <a:t>còn</a:t>
              </a:r>
              <a:r>
                <a:rPr lang="en-US" b="1" dirty="0" smtClean="0">
                  <a:latin typeface="Times New Roman" pitchFamily="18" charset="0"/>
                </a:rPr>
                <a:t> </a:t>
              </a:r>
              <a:r>
                <a:rPr lang="en-US" b="1" dirty="0" err="1" smtClean="0">
                  <a:latin typeface="Times New Roman" pitchFamily="18" charset="0"/>
                </a:rPr>
                <a:t>lại</a:t>
              </a:r>
              <a:r>
                <a:rPr lang="en-US" b="1" dirty="0" smtClean="0">
                  <a:latin typeface="Times New Roman" pitchFamily="18" charset="0"/>
                </a:rPr>
                <a:t> ở N1</a:t>
              </a:r>
              <a:endParaRPr lang="en-US" b="1" dirty="0">
                <a:latin typeface="Times New Roman" pitchFamily="18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838200" y="5638800"/>
            <a:ext cx="2057400" cy="381000"/>
            <a:chOff x="838200" y="5638800"/>
            <a:chExt cx="2057400" cy="381000"/>
          </a:xfrm>
        </p:grpSpPr>
        <p:sp>
          <p:nvSpPr>
            <p:cNvPr id="50" name="Text Box 5"/>
            <p:cNvSpPr txBox="1">
              <a:spLocks noChangeArrowheads="1"/>
            </p:cNvSpPr>
            <p:nvPr/>
          </p:nvSpPr>
          <p:spPr bwMode="auto">
            <a:xfrm>
              <a:off x="838200" y="5638800"/>
              <a:ext cx="19812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 smtClean="0">
                  <a:latin typeface="Times New Roman" pitchFamily="18" charset="0"/>
                </a:rPr>
                <a:t>MT </a:t>
              </a:r>
              <a:r>
                <a:rPr lang="en-US" b="1" dirty="0" err="1" smtClean="0">
                  <a:latin typeface="Times New Roman" pitchFamily="18" charset="0"/>
                </a:rPr>
                <a:t>còn</a:t>
              </a:r>
              <a:r>
                <a:rPr lang="en-US" b="1" dirty="0" smtClean="0">
                  <a:latin typeface="Times New Roman" pitchFamily="18" charset="0"/>
                </a:rPr>
                <a:t> </a:t>
              </a:r>
              <a:r>
                <a:rPr lang="en-US" b="1" dirty="0" err="1" smtClean="0">
                  <a:latin typeface="Times New Roman" pitchFamily="18" charset="0"/>
                </a:rPr>
                <a:t>lại</a:t>
              </a:r>
              <a:r>
                <a:rPr lang="en-US" b="1" dirty="0" smtClean="0">
                  <a:latin typeface="Times New Roman" pitchFamily="18" charset="0"/>
                </a:rPr>
                <a:t> ở N2</a:t>
              </a:r>
              <a:endParaRPr lang="en-US" b="1" dirty="0">
                <a:latin typeface="Times New Roman" pitchFamily="18" charset="0"/>
              </a:endParaRPr>
            </a:p>
          </p:txBody>
        </p:sp>
        <p:cxnSp>
          <p:nvCxnSpPr>
            <p:cNvPr id="54" name="Straight Arrow Connector 53"/>
            <p:cNvCxnSpPr/>
            <p:nvPr/>
          </p:nvCxnSpPr>
          <p:spPr>
            <a:xfrm rot="10800000">
              <a:off x="838200" y="6018212"/>
              <a:ext cx="2057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5" name="TextBox 54"/>
          <p:cNvSpPr txBox="1"/>
          <p:nvPr/>
        </p:nvSpPr>
        <p:spPr>
          <a:xfrm>
            <a:off x="76200" y="0"/>
            <a:ext cx="8839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fr-FR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fr-FR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b="1" dirty="0" smtClean="0">
                <a:latin typeface="Times New Roman" pitchFamily="18" charset="0"/>
                <a:cs typeface="Times New Roman" pitchFamily="18" charset="0"/>
              </a:rPr>
              <a:t>2: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lọ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nhãn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quì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tím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: KOH,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, H</a:t>
            </a:r>
            <a:r>
              <a:rPr lang="fr-FR" sz="22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fr-FR" sz="22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KCl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, Ba(OH)</a:t>
            </a:r>
            <a:r>
              <a:rPr lang="fr-FR" sz="22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971800" y="762000"/>
            <a:ext cx="2667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fr-FR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endParaRPr lang="en-US" sz="2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8292484"/>
      </p:ext>
    </p:extLst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450" decel="100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  <p:bldP spid="10245" grpId="0"/>
      <p:bldP spid="10246" grpId="0" animBg="1"/>
      <p:bldP spid="10247" grpId="0" animBg="1"/>
      <p:bldP spid="10248" grpId="0"/>
      <p:bldP spid="10249" grpId="0"/>
      <p:bldP spid="10250" grpId="0"/>
      <p:bldP spid="10251" grpId="0" animBg="1"/>
      <p:bldP spid="10252" grpId="0" animBg="1"/>
      <p:bldP spid="10253" grpId="0"/>
      <p:bldP spid="10257" grpId="0" animBg="1"/>
      <p:bldP spid="10258" grpId="0" animBg="1"/>
      <p:bldP spid="10262" grpId="0" animBg="1"/>
      <p:bldP spid="39" grpId="0" animBg="1"/>
      <p:bldP spid="40" grpId="0" animBg="1"/>
      <p:bldP spid="43" grpId="0"/>
      <p:bldP spid="4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7" descr="White marble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53227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eaLnBrk="1" hangingPunct="1"/>
            <a:r>
              <a:rPr lang="en-US" sz="23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18- BÀI 13</a:t>
            </a: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LUYỆN TẬP CHƯƠNG I</a:t>
            </a: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CÁC LOẠI HỢP CHẤT VÔ CƠ.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567396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472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2514600" y="1305580"/>
            <a:ext cx="4114800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Line 4"/>
          <p:cNvSpPr>
            <a:spLocks noChangeShapeType="1"/>
          </p:cNvSpPr>
          <p:nvPr/>
        </p:nvSpPr>
        <p:spPr bwMode="auto">
          <a:xfrm flipV="1">
            <a:off x="1143000" y="2151529"/>
            <a:ext cx="68580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609600" y="2617975"/>
            <a:ext cx="1066800" cy="609319"/>
          </a:xfrm>
          <a:prstGeom prst="rect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5181600" y="2617975"/>
            <a:ext cx="1066800" cy="609319"/>
          </a:xfrm>
          <a:prstGeom prst="rect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</a:p>
        </p:txBody>
      </p:sp>
      <p:sp>
        <p:nvSpPr>
          <p:cNvPr id="5126" name="Rectangle 7"/>
          <p:cNvSpPr>
            <a:spLocks noChangeArrowheads="1"/>
          </p:cNvSpPr>
          <p:nvPr/>
        </p:nvSpPr>
        <p:spPr bwMode="auto">
          <a:xfrm>
            <a:off x="2895600" y="2617975"/>
            <a:ext cx="1066800" cy="609319"/>
          </a:xfrm>
          <a:prstGeom prst="rect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7" name="Rectangle 8"/>
          <p:cNvSpPr>
            <a:spLocks noChangeArrowheads="1"/>
          </p:cNvSpPr>
          <p:nvPr/>
        </p:nvSpPr>
        <p:spPr bwMode="auto">
          <a:xfrm>
            <a:off x="7467600" y="2617975"/>
            <a:ext cx="1066800" cy="609319"/>
          </a:xfrm>
          <a:prstGeom prst="rect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8" name="Line 9"/>
          <p:cNvSpPr>
            <a:spLocks noChangeShapeType="1"/>
          </p:cNvSpPr>
          <p:nvPr/>
        </p:nvSpPr>
        <p:spPr bwMode="auto">
          <a:xfrm flipH="1">
            <a:off x="1143000" y="2164136"/>
            <a:ext cx="0" cy="45804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9" name="Line 10"/>
          <p:cNvSpPr>
            <a:spLocks noChangeShapeType="1"/>
          </p:cNvSpPr>
          <p:nvPr/>
        </p:nvSpPr>
        <p:spPr bwMode="auto">
          <a:xfrm>
            <a:off x="8001000" y="2164136"/>
            <a:ext cx="0" cy="45804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0" name="Line 11"/>
          <p:cNvSpPr>
            <a:spLocks noChangeShapeType="1"/>
          </p:cNvSpPr>
          <p:nvPr/>
        </p:nvSpPr>
        <p:spPr bwMode="auto">
          <a:xfrm>
            <a:off x="4572000" y="1783136"/>
            <a:ext cx="0" cy="3810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1" name="Line 12"/>
          <p:cNvSpPr>
            <a:spLocks noChangeShapeType="1"/>
          </p:cNvSpPr>
          <p:nvPr/>
        </p:nvSpPr>
        <p:spPr bwMode="auto">
          <a:xfrm flipH="1">
            <a:off x="3429000" y="2164136"/>
            <a:ext cx="0" cy="45804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2" name="Line 13"/>
          <p:cNvSpPr>
            <a:spLocks noChangeShapeType="1"/>
          </p:cNvSpPr>
          <p:nvPr/>
        </p:nvSpPr>
        <p:spPr bwMode="auto">
          <a:xfrm flipH="1">
            <a:off x="5715000" y="2164136"/>
            <a:ext cx="0" cy="45804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3" name="Line 14"/>
          <p:cNvSpPr>
            <a:spLocks noChangeShapeType="1"/>
          </p:cNvSpPr>
          <p:nvPr/>
        </p:nvSpPr>
        <p:spPr bwMode="auto">
          <a:xfrm flipH="1">
            <a:off x="1143000" y="3241302"/>
            <a:ext cx="0" cy="45664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4" name="Line 15"/>
          <p:cNvSpPr>
            <a:spLocks noChangeShapeType="1"/>
          </p:cNvSpPr>
          <p:nvPr/>
        </p:nvSpPr>
        <p:spPr bwMode="auto">
          <a:xfrm flipH="1">
            <a:off x="5715000" y="3241302"/>
            <a:ext cx="0" cy="45664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5" name="Line 16"/>
          <p:cNvSpPr>
            <a:spLocks noChangeShapeType="1"/>
          </p:cNvSpPr>
          <p:nvPr/>
        </p:nvSpPr>
        <p:spPr bwMode="auto">
          <a:xfrm flipH="1">
            <a:off x="3429000" y="3241302"/>
            <a:ext cx="0" cy="45664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6" name="Line 17"/>
          <p:cNvSpPr>
            <a:spLocks noChangeShapeType="1"/>
          </p:cNvSpPr>
          <p:nvPr/>
        </p:nvSpPr>
        <p:spPr bwMode="auto">
          <a:xfrm flipH="1">
            <a:off x="8001000" y="3241302"/>
            <a:ext cx="0" cy="45664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7" name="Line 18"/>
          <p:cNvSpPr>
            <a:spLocks noChangeShapeType="1"/>
          </p:cNvSpPr>
          <p:nvPr/>
        </p:nvSpPr>
        <p:spPr bwMode="auto">
          <a:xfrm>
            <a:off x="609600" y="3702144"/>
            <a:ext cx="0" cy="53368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8" name="Line 19"/>
          <p:cNvSpPr>
            <a:spLocks noChangeShapeType="1"/>
          </p:cNvSpPr>
          <p:nvPr/>
        </p:nvSpPr>
        <p:spPr bwMode="auto">
          <a:xfrm>
            <a:off x="1676400" y="3702144"/>
            <a:ext cx="0" cy="53368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9" name="Line 20"/>
          <p:cNvSpPr>
            <a:spLocks noChangeShapeType="1"/>
          </p:cNvSpPr>
          <p:nvPr/>
        </p:nvSpPr>
        <p:spPr bwMode="auto">
          <a:xfrm>
            <a:off x="7467600" y="3702144"/>
            <a:ext cx="0" cy="53368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40" name="Line 21"/>
          <p:cNvSpPr>
            <a:spLocks noChangeShapeType="1"/>
          </p:cNvSpPr>
          <p:nvPr/>
        </p:nvSpPr>
        <p:spPr bwMode="auto">
          <a:xfrm>
            <a:off x="6248400" y="3702144"/>
            <a:ext cx="0" cy="53368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41" name="Line 22"/>
          <p:cNvSpPr>
            <a:spLocks noChangeShapeType="1"/>
          </p:cNvSpPr>
          <p:nvPr/>
        </p:nvSpPr>
        <p:spPr bwMode="auto">
          <a:xfrm>
            <a:off x="2895600" y="3702144"/>
            <a:ext cx="0" cy="53368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42" name="Line 23"/>
          <p:cNvSpPr>
            <a:spLocks noChangeShapeType="1"/>
          </p:cNvSpPr>
          <p:nvPr/>
        </p:nvSpPr>
        <p:spPr bwMode="auto">
          <a:xfrm>
            <a:off x="3962400" y="3702144"/>
            <a:ext cx="0" cy="53368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43" name="Line 24"/>
          <p:cNvSpPr>
            <a:spLocks noChangeShapeType="1"/>
          </p:cNvSpPr>
          <p:nvPr/>
        </p:nvSpPr>
        <p:spPr bwMode="auto">
          <a:xfrm>
            <a:off x="5181600" y="3702144"/>
            <a:ext cx="0" cy="53368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44" name="Line 25"/>
          <p:cNvSpPr>
            <a:spLocks noChangeShapeType="1"/>
          </p:cNvSpPr>
          <p:nvPr/>
        </p:nvSpPr>
        <p:spPr bwMode="auto">
          <a:xfrm>
            <a:off x="8534400" y="3702144"/>
            <a:ext cx="0" cy="53368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45" name="Line 26"/>
          <p:cNvSpPr>
            <a:spLocks noChangeShapeType="1"/>
          </p:cNvSpPr>
          <p:nvPr/>
        </p:nvSpPr>
        <p:spPr bwMode="auto">
          <a:xfrm>
            <a:off x="609600" y="3697941"/>
            <a:ext cx="10668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46" name="Line 27"/>
          <p:cNvSpPr>
            <a:spLocks noChangeShapeType="1"/>
          </p:cNvSpPr>
          <p:nvPr/>
        </p:nvSpPr>
        <p:spPr bwMode="auto">
          <a:xfrm>
            <a:off x="5181600" y="3697941"/>
            <a:ext cx="10668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47" name="Line 28"/>
          <p:cNvSpPr>
            <a:spLocks noChangeShapeType="1"/>
          </p:cNvSpPr>
          <p:nvPr/>
        </p:nvSpPr>
        <p:spPr bwMode="auto">
          <a:xfrm>
            <a:off x="2895600" y="3697941"/>
            <a:ext cx="10668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48" name="Line 29"/>
          <p:cNvSpPr>
            <a:spLocks noChangeShapeType="1"/>
          </p:cNvSpPr>
          <p:nvPr/>
        </p:nvSpPr>
        <p:spPr bwMode="auto">
          <a:xfrm>
            <a:off x="7467600" y="3697941"/>
            <a:ext cx="10668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49" name="Rectangle 30"/>
          <p:cNvSpPr>
            <a:spLocks noChangeArrowheads="1"/>
          </p:cNvSpPr>
          <p:nvPr/>
        </p:nvSpPr>
        <p:spPr bwMode="auto">
          <a:xfrm>
            <a:off x="228600" y="4209210"/>
            <a:ext cx="762000" cy="11430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endParaRPr lang="en-US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50" name="Rectangle 31"/>
          <p:cNvSpPr>
            <a:spLocks noChangeArrowheads="1"/>
          </p:cNvSpPr>
          <p:nvPr/>
        </p:nvSpPr>
        <p:spPr bwMode="auto">
          <a:xfrm>
            <a:off x="1295400" y="4209210"/>
            <a:ext cx="762000" cy="11430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endParaRPr lang="en-US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endParaRPr lang="en-US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51" name="Rectangle 32"/>
          <p:cNvSpPr>
            <a:spLocks noChangeArrowheads="1"/>
          </p:cNvSpPr>
          <p:nvPr/>
        </p:nvSpPr>
        <p:spPr bwMode="auto">
          <a:xfrm>
            <a:off x="152400" y="5580529"/>
            <a:ext cx="9144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/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52" name="Rectangle 33"/>
          <p:cNvSpPr>
            <a:spLocks noChangeArrowheads="1"/>
          </p:cNvSpPr>
          <p:nvPr/>
        </p:nvSpPr>
        <p:spPr bwMode="auto">
          <a:xfrm>
            <a:off x="1219200" y="5580529"/>
            <a:ext cx="9144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 algn="ctr"/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>
                <a:latin typeface="Times New Roman" pitchFamily="18" charset="0"/>
                <a:cs typeface="Times New Roman" pitchFamily="18" charset="0"/>
              </a:rPr>
              <a:t>MgO</a:t>
            </a:r>
          </a:p>
        </p:txBody>
      </p:sp>
      <p:sp>
        <p:nvSpPr>
          <p:cNvPr id="5153" name="Rectangle 34"/>
          <p:cNvSpPr>
            <a:spLocks noChangeArrowheads="1"/>
          </p:cNvSpPr>
          <p:nvPr/>
        </p:nvSpPr>
        <p:spPr bwMode="auto">
          <a:xfrm>
            <a:off x="4800600" y="4209210"/>
            <a:ext cx="762000" cy="11430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oxi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54" name="Rectangle 35"/>
          <p:cNvSpPr>
            <a:spLocks noChangeArrowheads="1"/>
          </p:cNvSpPr>
          <p:nvPr/>
        </p:nvSpPr>
        <p:spPr bwMode="auto">
          <a:xfrm>
            <a:off x="5867400" y="4209210"/>
            <a:ext cx="838200" cy="11430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oxi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55" name="Rectangle 36"/>
          <p:cNvSpPr>
            <a:spLocks noChangeArrowheads="1"/>
          </p:cNvSpPr>
          <p:nvPr/>
        </p:nvSpPr>
        <p:spPr bwMode="auto">
          <a:xfrm>
            <a:off x="2514600" y="4209210"/>
            <a:ext cx="762000" cy="11430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tan</a:t>
            </a:r>
          </a:p>
        </p:txBody>
      </p:sp>
      <p:sp>
        <p:nvSpPr>
          <p:cNvPr id="5156" name="Rectangle 37"/>
          <p:cNvSpPr>
            <a:spLocks noChangeArrowheads="1"/>
          </p:cNvSpPr>
          <p:nvPr/>
        </p:nvSpPr>
        <p:spPr bwMode="auto">
          <a:xfrm>
            <a:off x="3581400" y="4209210"/>
            <a:ext cx="762000" cy="11430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tan</a:t>
            </a:r>
          </a:p>
        </p:txBody>
      </p:sp>
      <p:sp>
        <p:nvSpPr>
          <p:cNvPr id="5157" name="Rectangle 38"/>
          <p:cNvSpPr>
            <a:spLocks noChangeArrowheads="1"/>
          </p:cNvSpPr>
          <p:nvPr/>
        </p:nvSpPr>
        <p:spPr bwMode="auto">
          <a:xfrm>
            <a:off x="2286000" y="5580529"/>
            <a:ext cx="10668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KOH</a:t>
            </a:r>
          </a:p>
          <a:p>
            <a:pPr algn="ctr"/>
            <a:endParaRPr lang="en-US" sz="23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(OH)</a:t>
            </a:r>
            <a:r>
              <a:rPr lang="en-US" sz="23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58" name="Rectangle 39"/>
          <p:cNvSpPr>
            <a:spLocks noChangeArrowheads="1"/>
          </p:cNvSpPr>
          <p:nvPr/>
        </p:nvSpPr>
        <p:spPr bwMode="auto">
          <a:xfrm>
            <a:off x="3505200" y="5580529"/>
            <a:ext cx="10668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Mg(OH)</a:t>
            </a:r>
            <a:r>
              <a:rPr lang="en-US" sz="23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3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Fe(OH)</a:t>
            </a:r>
            <a:r>
              <a:rPr lang="en-US" sz="23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59" name="Rectangle 40"/>
          <p:cNvSpPr>
            <a:spLocks noChangeArrowheads="1"/>
          </p:cNvSpPr>
          <p:nvPr/>
        </p:nvSpPr>
        <p:spPr bwMode="auto">
          <a:xfrm>
            <a:off x="7086600" y="4209210"/>
            <a:ext cx="762000" cy="11430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60" name="Rectangle 41"/>
          <p:cNvSpPr>
            <a:spLocks noChangeArrowheads="1"/>
          </p:cNvSpPr>
          <p:nvPr/>
        </p:nvSpPr>
        <p:spPr bwMode="auto">
          <a:xfrm>
            <a:off x="8153400" y="4209210"/>
            <a:ext cx="762000" cy="11430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endParaRPr lang="en-US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endParaRPr lang="en-US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</a:t>
            </a:r>
            <a:endParaRPr lang="en-US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61" name="Rectangle 42"/>
          <p:cNvSpPr>
            <a:spLocks noChangeArrowheads="1"/>
          </p:cNvSpPr>
          <p:nvPr/>
        </p:nvSpPr>
        <p:spPr bwMode="auto">
          <a:xfrm>
            <a:off x="4724400" y="5580529"/>
            <a:ext cx="9144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Times New Roman" pitchFamily="18" charset="0"/>
                <a:cs typeface="Times New Roman" pitchFamily="18" charset="0"/>
              </a:rPr>
              <a:t>HNO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4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62" name="Rectangle 43"/>
          <p:cNvSpPr>
            <a:spLocks noChangeArrowheads="1"/>
          </p:cNvSpPr>
          <p:nvPr/>
        </p:nvSpPr>
        <p:spPr bwMode="auto">
          <a:xfrm>
            <a:off x="5791200" y="5580529"/>
            <a:ext cx="9144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Times New Roman" pitchFamily="18" charset="0"/>
                <a:cs typeface="Times New Roman" pitchFamily="18" charset="0"/>
              </a:rPr>
              <a:t>HCl</a:t>
            </a:r>
          </a:p>
          <a:p>
            <a:pPr algn="ctr"/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5163" name="Rectangle 44"/>
          <p:cNvSpPr>
            <a:spLocks noChangeArrowheads="1"/>
          </p:cNvSpPr>
          <p:nvPr/>
        </p:nvSpPr>
        <p:spPr bwMode="auto">
          <a:xfrm>
            <a:off x="6934200" y="5580529"/>
            <a:ext cx="990600" cy="11430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NaHSO</a:t>
            </a:r>
            <a:r>
              <a:rPr lang="en-US" sz="23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3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CaHPO</a:t>
            </a:r>
            <a:r>
              <a:rPr lang="en-US" sz="23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64" name="Rectangle 45"/>
          <p:cNvSpPr>
            <a:spLocks noChangeArrowheads="1"/>
          </p:cNvSpPr>
          <p:nvPr/>
        </p:nvSpPr>
        <p:spPr bwMode="auto">
          <a:xfrm>
            <a:off x="8153400" y="5580529"/>
            <a:ext cx="9144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CaCl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CuSO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66" name="AutoShape 4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09600" y="2590800"/>
            <a:ext cx="1143000" cy="685800"/>
          </a:xfrm>
          <a:prstGeom prst="actionButtonHelp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67" name="AutoShape 4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895600" y="2590800"/>
            <a:ext cx="1143000" cy="685800"/>
          </a:xfrm>
          <a:prstGeom prst="actionButtonHelp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68" name="AutoShape 4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181600" y="2590800"/>
            <a:ext cx="1143000" cy="685800"/>
          </a:xfrm>
          <a:prstGeom prst="actionButtonHelp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69" name="AutoShape 4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467600" y="2590800"/>
            <a:ext cx="1143000" cy="685800"/>
          </a:xfrm>
          <a:prstGeom prst="actionButtonHelp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70" name="AutoShape 5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28600" y="4219136"/>
            <a:ext cx="762000" cy="1143000"/>
          </a:xfrm>
          <a:prstGeom prst="actionButtonHelp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71" name="AutoShape 51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52400" y="5582741"/>
            <a:ext cx="914400" cy="1143000"/>
          </a:xfrm>
          <a:prstGeom prst="actionButtonHelp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72" name="AutoShape 5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295400" y="4219136"/>
            <a:ext cx="762000" cy="1143000"/>
          </a:xfrm>
          <a:prstGeom prst="actionButtonHelp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73" name="AutoShape 5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219200" y="5562600"/>
            <a:ext cx="914400" cy="1143000"/>
          </a:xfrm>
          <a:prstGeom prst="actionButtonHelp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74" name="AutoShape 5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514600" y="4219136"/>
            <a:ext cx="762000" cy="1143000"/>
          </a:xfrm>
          <a:prstGeom prst="actionButtonHelp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75" name="AutoShape 5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286000" y="5562600"/>
            <a:ext cx="1066800" cy="1143000"/>
          </a:xfrm>
          <a:prstGeom prst="actionButtonHelp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76" name="AutoShape 5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581400" y="4219136"/>
            <a:ext cx="762000" cy="1143000"/>
          </a:xfrm>
          <a:prstGeom prst="actionButtonHelp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77" name="AutoShape 5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800600" y="4191000"/>
            <a:ext cx="762000" cy="1143000"/>
          </a:xfrm>
          <a:prstGeom prst="actionButtonHelp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78" name="AutoShape 5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867400" y="4191000"/>
            <a:ext cx="838200" cy="1143000"/>
          </a:xfrm>
          <a:prstGeom prst="actionButtonHelp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79" name="AutoShape 5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086600" y="4191000"/>
            <a:ext cx="762000" cy="1143000"/>
          </a:xfrm>
          <a:prstGeom prst="actionButtonHelp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80" name="AutoShape 6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153400" y="4191000"/>
            <a:ext cx="762000" cy="1143000"/>
          </a:xfrm>
          <a:prstGeom prst="actionButtonHelp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81" name="AutoShape 61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519268" y="5500468"/>
            <a:ext cx="1066800" cy="1219200"/>
          </a:xfrm>
          <a:prstGeom prst="actionButtonHelp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82" name="AutoShape 62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724400" y="5562600"/>
            <a:ext cx="914400" cy="1143000"/>
          </a:xfrm>
          <a:prstGeom prst="actionButtonHelp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83" name="AutoShape 6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791200" y="5570808"/>
            <a:ext cx="914400" cy="1143000"/>
          </a:xfrm>
          <a:prstGeom prst="actionButtonHelp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84" name="AutoShape 6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934200" y="5602456"/>
            <a:ext cx="990600" cy="1143000"/>
          </a:xfrm>
          <a:prstGeom prst="actionButtonHelp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85" name="AutoShape 6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53400" y="5562600"/>
            <a:ext cx="990600" cy="1143000"/>
          </a:xfrm>
          <a:prstGeom prst="actionButtonHelp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86" name="Text Box 66"/>
          <p:cNvSpPr txBox="1">
            <a:spLocks noChangeArrowheads="1"/>
          </p:cNvSpPr>
          <p:nvPr/>
        </p:nvSpPr>
        <p:spPr bwMode="auto">
          <a:xfrm>
            <a:off x="228600" y="2133600"/>
            <a:ext cx="8382000" cy="1200329"/>
          </a:xfrm>
          <a:prstGeom prst="rect">
            <a:avLst/>
          </a:prstGeom>
          <a:solidFill>
            <a:srgbClr val="F4DD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CO</a:t>
            </a:r>
            <a:r>
              <a:rPr lang="en-US" sz="24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CuSO</a:t>
            </a:r>
            <a:r>
              <a:rPr lang="en-US" sz="2400" b="1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Fe(OH)</a:t>
            </a:r>
            <a:r>
              <a:rPr lang="en-US" sz="2400" b="1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Na</a:t>
            </a:r>
            <a:r>
              <a:rPr lang="en-US" sz="24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O, SO</a:t>
            </a:r>
            <a:r>
              <a:rPr lang="en-US" sz="24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HNO</a:t>
            </a:r>
            <a:r>
              <a:rPr lang="en-US" sz="2400" b="1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CaCl</a:t>
            </a:r>
            <a:r>
              <a:rPr lang="en-US" sz="24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MgO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Mg(OH)</a:t>
            </a:r>
            <a:r>
              <a:rPr lang="en-US" sz="24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H</a:t>
            </a:r>
            <a:r>
              <a:rPr lang="en-US" sz="24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400" b="1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NaHSO</a:t>
            </a:r>
            <a:r>
              <a:rPr lang="en-US" sz="2400" b="1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(OH)</a:t>
            </a:r>
            <a:r>
              <a:rPr lang="en-US" sz="24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H</a:t>
            </a:r>
            <a:r>
              <a:rPr lang="en-US" sz="24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S, CaHPO</a:t>
            </a:r>
            <a:r>
              <a:rPr lang="en-US" sz="2400" b="1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KOH</a:t>
            </a:r>
          </a:p>
        </p:txBody>
      </p:sp>
      <p:sp>
        <p:nvSpPr>
          <p:cNvPr id="5186" name="Rectangle 67" descr="White marble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53227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eaLnBrk="1" hangingPunct="1"/>
            <a:r>
              <a:rPr lang="en-US" sz="23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19- BÀI 13: LUYỆN TẬP CHƯƠNG I: CÁC LOẠI HỢP CHẤT VÔ CƠ.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0" y="567396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0" y="914400"/>
            <a:ext cx="472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563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56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563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563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0" dur="500"/>
                                        <p:tgtEl>
                                          <p:spTgt spid="56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3" dur="500"/>
                                        <p:tgtEl>
                                          <p:spTgt spid="56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8" dur="500"/>
                                        <p:tgtEl>
                                          <p:spTgt spid="56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1" dur="500"/>
                                        <p:tgtEl>
                                          <p:spTgt spid="56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6" dur="500"/>
                                        <p:tgtEl>
                                          <p:spTgt spid="56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9" dur="500"/>
                                        <p:tgtEl>
                                          <p:spTgt spid="56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44" dur="500"/>
                                        <p:tgtEl>
                                          <p:spTgt spid="56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47" dur="500"/>
                                        <p:tgtEl>
                                          <p:spTgt spid="56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5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7" dur="2000"/>
                                        <p:tgtEl>
                                          <p:spTgt spid="56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2" dur="2000"/>
                                        <p:tgtEl>
                                          <p:spTgt spid="56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7" dur="2000"/>
                                        <p:tgtEl>
                                          <p:spTgt spid="56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2" dur="2000"/>
                                        <p:tgtEl>
                                          <p:spTgt spid="56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7" dur="2000"/>
                                        <p:tgtEl>
                                          <p:spTgt spid="56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2" dur="2000"/>
                                        <p:tgtEl>
                                          <p:spTgt spid="56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7" dur="2000"/>
                                        <p:tgtEl>
                                          <p:spTgt spid="56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92" dur="2000"/>
                                        <p:tgtEl>
                                          <p:spTgt spid="56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xit" presetSubtype="4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Horizontal)">
                                      <p:cBhvr>
                                        <p:cTn id="97" dur="500"/>
                                        <p:tgtEl>
                                          <p:spTgt spid="56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66" grpId="0" animBg="1"/>
      <p:bldP spid="56367" grpId="0" animBg="1"/>
      <p:bldP spid="56368" grpId="0" animBg="1"/>
      <p:bldP spid="56369" grpId="0" animBg="1"/>
      <p:bldP spid="56370" grpId="0" animBg="1"/>
      <p:bldP spid="56371" grpId="0" animBg="1"/>
      <p:bldP spid="56372" grpId="0" animBg="1"/>
      <p:bldP spid="56373" grpId="0" animBg="1"/>
      <p:bldP spid="56374" grpId="0" animBg="1"/>
      <p:bldP spid="56375" grpId="0" animBg="1"/>
      <p:bldP spid="56376" grpId="0" animBg="1"/>
      <p:bldP spid="56377" grpId="0" animBg="1"/>
      <p:bldP spid="56378" grpId="0" animBg="1"/>
      <p:bldP spid="56379" grpId="0" animBg="1"/>
      <p:bldP spid="56380" grpId="0" animBg="1"/>
      <p:bldP spid="56381" grpId="0" animBg="1"/>
      <p:bldP spid="56382" grpId="0" animBg="1"/>
      <p:bldP spid="56383" grpId="0" animBg="1"/>
      <p:bldP spid="56384" grpId="0" animBg="1"/>
      <p:bldP spid="56385" grpId="0" animBg="1"/>
      <p:bldP spid="56386" grpId="0" animBg="1"/>
      <p:bldP spid="56386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ChangeArrowheads="1"/>
          </p:cNvSpPr>
          <p:nvPr/>
        </p:nvSpPr>
        <p:spPr bwMode="auto">
          <a:xfrm>
            <a:off x="838200" y="1381126"/>
            <a:ext cx="1447800" cy="686360"/>
          </a:xfrm>
          <a:prstGeom prst="rect">
            <a:avLst/>
          </a:prstGeom>
          <a:ln>
            <a:solidFill>
              <a:srgbClr val="00B050"/>
            </a:solidFill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Rectangle 4"/>
          <p:cNvSpPr>
            <a:spLocks noChangeArrowheads="1"/>
          </p:cNvSpPr>
          <p:nvPr/>
        </p:nvSpPr>
        <p:spPr bwMode="auto">
          <a:xfrm>
            <a:off x="914400" y="2982166"/>
            <a:ext cx="1371600" cy="684959"/>
          </a:xfrm>
          <a:prstGeom prst="rect">
            <a:avLst/>
          </a:prstGeom>
          <a:ln>
            <a:solidFill>
              <a:srgbClr val="00B050"/>
            </a:solidFill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azơ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6934200" y="3012983"/>
            <a:ext cx="1371600" cy="684959"/>
          </a:xfrm>
          <a:prstGeom prst="rect">
            <a:avLst/>
          </a:prstGeom>
          <a:ln>
            <a:solidFill>
              <a:srgbClr val="00B050"/>
            </a:solidFill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9" name="Rectangle 6"/>
          <p:cNvSpPr>
            <a:spLocks noChangeArrowheads="1"/>
          </p:cNvSpPr>
          <p:nvPr/>
        </p:nvSpPr>
        <p:spPr bwMode="auto">
          <a:xfrm>
            <a:off x="6934200" y="1458166"/>
            <a:ext cx="1371600" cy="684959"/>
          </a:xfrm>
          <a:prstGeom prst="rect">
            <a:avLst/>
          </a:prstGeom>
          <a:ln>
            <a:solidFill>
              <a:srgbClr val="00B050"/>
            </a:solidFill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Oxit axit</a:t>
            </a:r>
          </a:p>
        </p:txBody>
      </p:sp>
      <p:sp>
        <p:nvSpPr>
          <p:cNvPr id="6150" name="Rectangle 7"/>
          <p:cNvSpPr>
            <a:spLocks noChangeArrowheads="1"/>
          </p:cNvSpPr>
          <p:nvPr/>
        </p:nvSpPr>
        <p:spPr bwMode="auto">
          <a:xfrm>
            <a:off x="3810000" y="2138923"/>
            <a:ext cx="1371600" cy="839040"/>
          </a:xfrm>
          <a:prstGeom prst="rect">
            <a:avLst/>
          </a:prstGeom>
          <a:ln>
            <a:solidFill>
              <a:srgbClr val="00B050"/>
            </a:solidFill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1" name="Line 8"/>
          <p:cNvSpPr>
            <a:spLocks noChangeShapeType="1"/>
          </p:cNvSpPr>
          <p:nvPr/>
        </p:nvSpPr>
        <p:spPr bwMode="auto">
          <a:xfrm>
            <a:off x="1524000" y="2067485"/>
            <a:ext cx="0" cy="91468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2" name="Line 9"/>
          <p:cNvSpPr>
            <a:spLocks noChangeShapeType="1"/>
          </p:cNvSpPr>
          <p:nvPr/>
        </p:nvSpPr>
        <p:spPr bwMode="auto">
          <a:xfrm flipV="1">
            <a:off x="1752600" y="2067485"/>
            <a:ext cx="0" cy="91468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3" name="Line 10"/>
          <p:cNvSpPr>
            <a:spLocks noChangeShapeType="1"/>
          </p:cNvSpPr>
          <p:nvPr/>
        </p:nvSpPr>
        <p:spPr bwMode="auto">
          <a:xfrm flipV="1">
            <a:off x="2286000" y="2905125"/>
            <a:ext cx="1524000" cy="53368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4" name="Line 11"/>
          <p:cNvSpPr>
            <a:spLocks noChangeShapeType="1"/>
          </p:cNvSpPr>
          <p:nvPr/>
        </p:nvSpPr>
        <p:spPr bwMode="auto">
          <a:xfrm flipH="1">
            <a:off x="2286000" y="2676806"/>
            <a:ext cx="1524000" cy="53368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5" name="Line 12"/>
          <p:cNvSpPr>
            <a:spLocks noChangeShapeType="1"/>
          </p:cNvSpPr>
          <p:nvPr/>
        </p:nvSpPr>
        <p:spPr bwMode="auto">
          <a:xfrm>
            <a:off x="2286000" y="1762126"/>
            <a:ext cx="1524000" cy="68636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6" name="Line 13"/>
          <p:cNvSpPr>
            <a:spLocks noChangeShapeType="1"/>
          </p:cNvSpPr>
          <p:nvPr/>
        </p:nvSpPr>
        <p:spPr bwMode="auto">
          <a:xfrm rot="10800000" flipV="1">
            <a:off x="7620000" y="2143125"/>
            <a:ext cx="0" cy="83904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7" name="Line 14"/>
          <p:cNvSpPr>
            <a:spLocks noChangeShapeType="1"/>
          </p:cNvSpPr>
          <p:nvPr/>
        </p:nvSpPr>
        <p:spPr bwMode="auto">
          <a:xfrm flipH="1">
            <a:off x="5181600" y="1839166"/>
            <a:ext cx="1752600" cy="6093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8" name="Line 15"/>
          <p:cNvSpPr>
            <a:spLocks noChangeShapeType="1"/>
          </p:cNvSpPr>
          <p:nvPr/>
        </p:nvSpPr>
        <p:spPr bwMode="auto">
          <a:xfrm>
            <a:off x="5181600" y="2676806"/>
            <a:ext cx="1752600" cy="53368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9" name="Line 16"/>
          <p:cNvSpPr>
            <a:spLocks noChangeShapeType="1"/>
          </p:cNvSpPr>
          <p:nvPr/>
        </p:nvSpPr>
        <p:spPr bwMode="auto">
          <a:xfrm flipH="1" flipV="1">
            <a:off x="5181600" y="2905125"/>
            <a:ext cx="1752600" cy="53368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2895600" y="1419944"/>
            <a:ext cx="1143000" cy="609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5562600" y="1600481"/>
            <a:ext cx="1143000" cy="609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azơ</a:t>
            </a:r>
            <a:r>
              <a:rPr lang="en-US" sz="2000" b="1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en-US" sz="2000" b="1" baseline="-25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762000" y="2143126"/>
            <a:ext cx="685800" cy="609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1"/>
          <p:cNvSpPr>
            <a:spLocks noChangeArrowheads="1"/>
          </p:cNvSpPr>
          <p:nvPr/>
        </p:nvSpPr>
        <p:spPr bwMode="auto">
          <a:xfrm>
            <a:off x="2438400" y="2500313"/>
            <a:ext cx="838200" cy="458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endParaRPr lang="en-US" sz="20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4" name="Rectangle 22"/>
          <p:cNvSpPr>
            <a:spLocks noChangeArrowheads="1"/>
          </p:cNvSpPr>
          <p:nvPr/>
        </p:nvSpPr>
        <p:spPr bwMode="auto">
          <a:xfrm>
            <a:off x="5791200" y="2448486"/>
            <a:ext cx="685800" cy="456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endParaRPr lang="en-US" sz="20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5" name="Rectangle 23"/>
          <p:cNvSpPr>
            <a:spLocks noChangeArrowheads="1"/>
          </p:cNvSpPr>
          <p:nvPr/>
        </p:nvSpPr>
        <p:spPr bwMode="auto">
          <a:xfrm>
            <a:off x="2667000" y="3272118"/>
            <a:ext cx="1143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endParaRPr lang="en-US" sz="20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6" name="Rectangle 24"/>
          <p:cNvSpPr>
            <a:spLocks noChangeArrowheads="1"/>
          </p:cNvSpPr>
          <p:nvPr/>
        </p:nvSpPr>
        <p:spPr bwMode="auto">
          <a:xfrm>
            <a:off x="5334000" y="3255309"/>
            <a:ext cx="1143000" cy="913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endParaRPr lang="en-US" sz="20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441" name="Text Box 25"/>
          <p:cNvSpPr txBox="1">
            <a:spLocks noChangeArrowheads="1"/>
          </p:cNvSpPr>
          <p:nvPr/>
        </p:nvSpPr>
        <p:spPr bwMode="auto">
          <a:xfrm>
            <a:off x="0" y="3962400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 </a:t>
            </a:r>
            <a:r>
              <a:rPr lang="en-US" sz="20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0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0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0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0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0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0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1 -  </a:t>
            </a:r>
            <a:r>
              <a:rPr lang="en-US" sz="20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0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43 </a:t>
            </a:r>
            <a:r>
              <a:rPr lang="en-US" sz="20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endParaRPr lang="en-US" sz="20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70" name="Rectangle 29"/>
          <p:cNvSpPr>
            <a:spLocks noChangeArrowheads="1"/>
          </p:cNvSpPr>
          <p:nvPr/>
        </p:nvSpPr>
        <p:spPr bwMode="auto">
          <a:xfrm>
            <a:off x="7696200" y="2295806"/>
            <a:ext cx="685800" cy="609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endParaRPr lang="en-US" sz="20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452" name="Text Box 36"/>
          <p:cNvSpPr txBox="1">
            <a:spLocks noChangeArrowheads="1"/>
          </p:cNvSpPr>
          <p:nvPr/>
        </p:nvSpPr>
        <p:spPr bwMode="auto">
          <a:xfrm>
            <a:off x="762000" y="5356429"/>
            <a:ext cx="1066800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</a:p>
        </p:txBody>
      </p:sp>
      <p:sp>
        <p:nvSpPr>
          <p:cNvPr id="6171" name="Text Box 37"/>
          <p:cNvSpPr txBox="1">
            <a:spLocks noChangeArrowheads="1"/>
          </p:cNvSpPr>
          <p:nvPr/>
        </p:nvSpPr>
        <p:spPr bwMode="auto">
          <a:xfrm>
            <a:off x="1905000" y="4840941"/>
            <a:ext cx="533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17"/>
          <p:cNvSpPr>
            <a:spLocks noChangeArrowheads="1"/>
          </p:cNvSpPr>
          <p:nvPr/>
        </p:nvSpPr>
        <p:spPr bwMode="auto">
          <a:xfrm>
            <a:off x="2895600" y="1680883"/>
            <a:ext cx="1143000" cy="609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18"/>
          <p:cNvSpPr>
            <a:spLocks noChangeArrowheads="1"/>
          </p:cNvSpPr>
          <p:nvPr/>
        </p:nvSpPr>
        <p:spPr bwMode="auto">
          <a:xfrm>
            <a:off x="5562600" y="1371880"/>
            <a:ext cx="1447800" cy="609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endParaRPr lang="en-US" sz="2000" b="1" baseline="-25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67" descr="White marble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53227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/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18- BÀI 13: LUYỆN TẬP CHƯƠNG I: CÁC LOẠI HỢP CHẤT VÔ CƠ.</a:t>
            </a:r>
          </a:p>
        </p:txBody>
      </p:sp>
      <p:sp>
        <p:nvSpPr>
          <p:cNvPr id="35" name="Rectangle 20"/>
          <p:cNvSpPr>
            <a:spLocks noChangeArrowheads="1"/>
          </p:cNvSpPr>
          <p:nvPr/>
        </p:nvSpPr>
        <p:spPr bwMode="auto">
          <a:xfrm>
            <a:off x="1828800" y="2123515"/>
            <a:ext cx="533400" cy="848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ủy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23"/>
          <p:cNvSpPr>
            <a:spLocks noChangeArrowheads="1"/>
          </p:cNvSpPr>
          <p:nvPr/>
        </p:nvSpPr>
        <p:spPr bwMode="auto">
          <a:xfrm>
            <a:off x="2667000" y="3187710"/>
            <a:ext cx="1143000" cy="35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ectangle 26"/>
          <p:cNvSpPr>
            <a:spLocks noChangeArrowheads="1"/>
          </p:cNvSpPr>
          <p:nvPr/>
        </p:nvSpPr>
        <p:spPr bwMode="auto">
          <a:xfrm>
            <a:off x="7696200" y="2295806"/>
            <a:ext cx="685800" cy="609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 Box 29"/>
          <p:cNvSpPr txBox="1">
            <a:spLocks noChangeArrowheads="1"/>
          </p:cNvSpPr>
          <p:nvPr/>
        </p:nvSpPr>
        <p:spPr bwMode="auto">
          <a:xfrm>
            <a:off x="762000" y="5348514"/>
            <a:ext cx="1066800" cy="461665"/>
          </a:xfrm>
          <a:prstGeom prst="rect">
            <a:avLst/>
          </a:prstGeom>
          <a:ln>
            <a:solidFill>
              <a:srgbClr val="00B050"/>
            </a:solidFill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1981200" y="4552652"/>
            <a:ext cx="6629400" cy="2000548"/>
            <a:chOff x="6172200" y="76200"/>
            <a:chExt cx="6629400" cy="4350492"/>
          </a:xfrm>
        </p:grpSpPr>
        <p:sp>
          <p:nvSpPr>
            <p:cNvPr id="40" name="Text Box 31"/>
            <p:cNvSpPr txBox="1">
              <a:spLocks noChangeArrowheads="1"/>
            </p:cNvSpPr>
            <p:nvPr/>
          </p:nvSpPr>
          <p:spPr bwMode="auto">
            <a:xfrm>
              <a:off x="6172200" y="76200"/>
              <a:ext cx="6629400" cy="43504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>
                <a:spcBef>
                  <a:spcPct val="50000"/>
                </a:spcBef>
                <a:buFontTx/>
                <a:buAutoNum type="alphaLcPeriod"/>
              </a:pPr>
              <a:r>
                <a:rPr lang="en-US" sz="2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Bazơ</a:t>
              </a:r>
              <a:r>
                <a:rPr lang="en-US" sz="2200" b="1" baseline="-25000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sz="2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+       </a:t>
              </a:r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…….</a:t>
              </a:r>
              <a:r>
                <a:rPr lang="en-US" sz="22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   </a:t>
              </a:r>
              <a:r>
                <a:rPr lang="en-US" sz="2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   </a:t>
              </a:r>
              <a:r>
                <a:rPr lang="en-US" sz="2200" b="1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Muối</a:t>
              </a:r>
              <a:r>
                <a:rPr lang="en-US" sz="2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 </a:t>
              </a:r>
              <a:r>
                <a:rPr lang="en-US" sz="2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+ </a:t>
              </a:r>
              <a:r>
                <a:rPr lang="en-US" sz="2200" b="1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Nước</a:t>
              </a:r>
              <a:endPara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endParaRPr>
            </a:p>
            <a:p>
              <a:pPr marL="457200" indent="-457200">
                <a:spcBef>
                  <a:spcPct val="50000"/>
                </a:spcBef>
                <a:buFontTx/>
                <a:buAutoNum type="alphaLcPeriod"/>
              </a:pPr>
              <a:r>
                <a:rPr lang="en-US" sz="2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Bazơ</a:t>
              </a:r>
              <a:r>
                <a:rPr lang="en-US" sz="2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 + </a:t>
              </a:r>
              <a:r>
                <a:rPr lang="en-US" sz="2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  </a:t>
              </a:r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…….</a:t>
              </a:r>
              <a:r>
                <a:rPr lang="en-US" sz="22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      </a:t>
              </a:r>
              <a:r>
                <a:rPr lang="en-US" sz="2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 </a:t>
              </a:r>
              <a:r>
                <a:rPr lang="en-US" sz="2200" b="1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Muối</a:t>
              </a:r>
              <a:r>
                <a:rPr lang="en-US" sz="2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 + </a:t>
              </a:r>
              <a:r>
                <a:rPr lang="en-US" sz="2200" b="1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Nước</a:t>
              </a:r>
              <a:endPara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endParaRPr>
            </a:p>
            <a:p>
              <a:pPr marL="457200" indent="-457200">
                <a:spcBef>
                  <a:spcPct val="50000"/>
                </a:spcBef>
                <a:buFontTx/>
                <a:buAutoNum type="alphaLcPeriod"/>
              </a:pPr>
              <a:r>
                <a:rPr lang="en-US" sz="2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Bazơ</a:t>
              </a:r>
              <a:r>
                <a:rPr lang="en-US" sz="2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en-US" sz="2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    </a:t>
              </a:r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…….</a:t>
              </a:r>
              <a:r>
                <a:rPr lang="en-US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2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 </a:t>
              </a:r>
              <a:r>
                <a:rPr lang="en-US" sz="2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 </a:t>
              </a:r>
              <a:r>
                <a:rPr lang="en-US" sz="2200" b="1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Muối</a:t>
              </a:r>
              <a:r>
                <a:rPr lang="en-US" sz="2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 </a:t>
              </a:r>
              <a:r>
                <a:rPr lang="en-US" sz="2200" b="1" baseline="-250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(</a:t>
              </a:r>
              <a:r>
                <a:rPr lang="en-US" sz="2200" b="1" baseline="-25000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mới</a:t>
              </a:r>
              <a:r>
                <a:rPr lang="en-US" sz="2200" b="1" baseline="-250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)</a:t>
              </a:r>
              <a:r>
                <a:rPr lang="en-US" sz="2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 </a:t>
              </a:r>
              <a:r>
                <a:rPr lang="en-US" sz="2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+ </a:t>
              </a:r>
              <a:r>
                <a:rPr lang="en-US" sz="2200" b="1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Bazơ</a:t>
              </a:r>
              <a:r>
                <a:rPr lang="en-US" sz="2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 </a:t>
              </a:r>
              <a:r>
                <a:rPr lang="en-US" sz="2200" b="1" baseline="-250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(</a:t>
              </a:r>
              <a:r>
                <a:rPr lang="en-US" sz="2200" b="1" baseline="-25000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mới</a:t>
              </a:r>
              <a:r>
                <a:rPr lang="en-US" sz="2200" b="1" baseline="-250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)</a:t>
              </a:r>
              <a:r>
                <a:rPr lang="en-US" sz="2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marL="457200" indent="-457200">
                <a:spcBef>
                  <a:spcPct val="50000"/>
                </a:spcBef>
                <a:buFontTx/>
                <a:buAutoNum type="alphaLcPeriod"/>
              </a:pPr>
              <a:r>
                <a:rPr lang="en-US" sz="22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Bazơ</a:t>
              </a:r>
              <a:r>
                <a:rPr lang="en-US" sz="2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↓                       </a:t>
              </a:r>
              <a:r>
                <a:rPr lang="en-US" sz="2200" b="1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Oxit</a:t>
              </a:r>
              <a:r>
                <a:rPr lang="en-US" sz="2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200" b="1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bazơ</a:t>
              </a:r>
              <a:r>
                <a:rPr lang="en-US" sz="2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2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+ </a:t>
              </a:r>
              <a:r>
                <a:rPr lang="en-US" sz="2200" b="1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Nước</a:t>
              </a:r>
              <a:endPara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endParaRPr>
            </a:p>
          </p:txBody>
        </p:sp>
        <p:grpSp>
          <p:nvGrpSpPr>
            <p:cNvPr id="41" name="Group 32"/>
            <p:cNvGrpSpPr>
              <a:grpSpLocks/>
            </p:cNvGrpSpPr>
            <p:nvPr/>
          </p:nvGrpSpPr>
          <p:grpSpPr bwMode="auto">
            <a:xfrm>
              <a:off x="7620000" y="3390243"/>
              <a:ext cx="1371600" cy="662548"/>
              <a:chOff x="4752" y="2389"/>
              <a:chExt cx="864" cy="473"/>
            </a:xfrm>
          </p:grpSpPr>
          <p:sp>
            <p:nvSpPr>
              <p:cNvPr id="42" name="Text Box 33"/>
              <p:cNvSpPr txBox="1">
                <a:spLocks noChangeArrowheads="1"/>
              </p:cNvSpPr>
              <p:nvPr/>
            </p:nvSpPr>
            <p:spPr bwMode="auto">
              <a:xfrm>
                <a:off x="4944" y="2389"/>
                <a:ext cx="240" cy="2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002060"/>
                    </a:solidFill>
                  </a:rPr>
                  <a:t>t</a:t>
                </a:r>
                <a:r>
                  <a:rPr lang="en-US" baseline="30000" dirty="0">
                    <a:solidFill>
                      <a:srgbClr val="002060"/>
                    </a:solidFill>
                  </a:rPr>
                  <a:t>0</a:t>
                </a:r>
                <a:endParaRPr lang="en-US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43" name="Line 34"/>
              <p:cNvSpPr>
                <a:spLocks noChangeShapeType="1"/>
              </p:cNvSpPr>
              <p:nvPr/>
            </p:nvSpPr>
            <p:spPr bwMode="auto">
              <a:xfrm>
                <a:off x="4752" y="2862"/>
                <a:ext cx="864" cy="0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4" name="Rectangle 23"/>
          <p:cNvSpPr>
            <a:spLocks noChangeArrowheads="1"/>
          </p:cNvSpPr>
          <p:nvPr/>
        </p:nvSpPr>
        <p:spPr bwMode="auto">
          <a:xfrm>
            <a:off x="2667000" y="3504094"/>
            <a:ext cx="1143000" cy="35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Rectangle 23"/>
          <p:cNvSpPr>
            <a:spLocks noChangeArrowheads="1"/>
          </p:cNvSpPr>
          <p:nvPr/>
        </p:nvSpPr>
        <p:spPr bwMode="auto">
          <a:xfrm>
            <a:off x="2667000" y="3755862"/>
            <a:ext cx="1143000" cy="35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r>
              <a:rPr lang="en-US" sz="2000" b="1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en-US" sz="2000" b="1" baseline="-25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024742" y="4491489"/>
            <a:ext cx="475705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+    …      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→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azơ</a:t>
            </a:r>
            <a:endParaRPr lang="en-US" sz="2000" b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Oxit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bazơ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+    …       → 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Muối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+ 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Nước</a:t>
            </a:r>
            <a:endParaRPr lang="en-US" sz="2000" b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Oxit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axit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+     ...        → 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xit</a:t>
            </a:r>
            <a:endParaRPr lang="en-US" sz="2000" b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Oxit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axit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+    …       →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Muối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+ 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Nước</a:t>
            </a:r>
            <a:endParaRPr lang="en-US" sz="2000" b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Oxit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axit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+ 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Oxit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bazơ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→  …</a:t>
            </a:r>
            <a:endParaRPr lang="en-US" sz="2000" b="1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47" name="Text Box 8"/>
          <p:cNvSpPr txBox="1">
            <a:spLocks noChangeArrowheads="1"/>
          </p:cNvSpPr>
          <p:nvPr/>
        </p:nvSpPr>
        <p:spPr bwMode="auto">
          <a:xfrm>
            <a:off x="3810000" y="4497861"/>
            <a:ext cx="838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 Box 9"/>
          <p:cNvSpPr txBox="1">
            <a:spLocks noChangeArrowheads="1"/>
          </p:cNvSpPr>
          <p:nvPr/>
        </p:nvSpPr>
        <p:spPr bwMode="auto">
          <a:xfrm>
            <a:off x="3733800" y="5365015"/>
            <a:ext cx="914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 Box 10"/>
          <p:cNvSpPr txBox="1">
            <a:spLocks noChangeArrowheads="1"/>
          </p:cNvSpPr>
          <p:nvPr/>
        </p:nvSpPr>
        <p:spPr bwMode="auto">
          <a:xfrm>
            <a:off x="3858064" y="4921883"/>
            <a:ext cx="762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 Box 14"/>
          <p:cNvSpPr txBox="1">
            <a:spLocks noChangeArrowheads="1"/>
          </p:cNvSpPr>
          <p:nvPr/>
        </p:nvSpPr>
        <p:spPr bwMode="auto">
          <a:xfrm>
            <a:off x="3810000" y="5822215"/>
            <a:ext cx="762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azơ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 Box 17"/>
          <p:cNvSpPr txBox="1">
            <a:spLocks noChangeArrowheads="1"/>
          </p:cNvSpPr>
          <p:nvPr/>
        </p:nvSpPr>
        <p:spPr bwMode="auto">
          <a:xfrm>
            <a:off x="5257800" y="6293483"/>
            <a:ext cx="914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 Box 10"/>
          <p:cNvSpPr txBox="1">
            <a:spLocks noChangeArrowheads="1"/>
          </p:cNvSpPr>
          <p:nvPr/>
        </p:nvSpPr>
        <p:spPr bwMode="auto">
          <a:xfrm>
            <a:off x="3668484" y="4534508"/>
            <a:ext cx="1219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 Box 10"/>
          <p:cNvSpPr txBox="1">
            <a:spLocks noChangeArrowheads="1"/>
          </p:cNvSpPr>
          <p:nvPr/>
        </p:nvSpPr>
        <p:spPr bwMode="auto">
          <a:xfrm>
            <a:off x="3748314" y="5038880"/>
            <a:ext cx="762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 Box 10"/>
          <p:cNvSpPr txBox="1">
            <a:spLocks noChangeArrowheads="1"/>
          </p:cNvSpPr>
          <p:nvPr/>
        </p:nvSpPr>
        <p:spPr bwMode="auto">
          <a:xfrm>
            <a:off x="3668484" y="5525108"/>
            <a:ext cx="990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0" y="609600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60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0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6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7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7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7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8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/>
      <p:bldP spid="6163" grpId="0"/>
      <p:bldP spid="60441" grpId="0"/>
      <p:bldP spid="6170" grpId="0"/>
      <p:bldP spid="60452" grpId="0" animBg="1"/>
      <p:bldP spid="32" grpId="0"/>
      <p:bldP spid="33" grpId="0"/>
      <p:bldP spid="35" grpId="0"/>
      <p:bldP spid="36" grpId="0"/>
      <p:bldP spid="37" grpId="0"/>
      <p:bldP spid="38" grpId="0" animBg="1"/>
      <p:bldP spid="44" grpId="0"/>
      <p:bldP spid="45" grpId="0"/>
      <p:bldP spid="46" grpId="0"/>
      <p:bldP spid="46" grpId="1"/>
      <p:bldP spid="47" grpId="0"/>
      <p:bldP spid="47" grpId="1"/>
      <p:bldP spid="48" grpId="0"/>
      <p:bldP spid="48" grpId="1"/>
      <p:bldP spid="49" grpId="0"/>
      <p:bldP spid="49" grpId="1"/>
      <p:bldP spid="50" grpId="0"/>
      <p:bldP spid="50" grpId="1"/>
      <p:bldP spid="51" grpId="0"/>
      <p:bldP spid="51" grpId="1"/>
      <p:bldP spid="58" grpId="0"/>
      <p:bldP spid="59" grpId="0"/>
      <p:bldP spid="60" grpId="0"/>
      <p:bldP spid="5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ChangeArrowheads="1"/>
          </p:cNvSpPr>
          <p:nvPr/>
        </p:nvSpPr>
        <p:spPr bwMode="auto">
          <a:xfrm>
            <a:off x="838200" y="838200"/>
            <a:ext cx="1447800" cy="686360"/>
          </a:xfrm>
          <a:prstGeom prst="rect">
            <a:avLst/>
          </a:prstGeom>
          <a:ln>
            <a:solidFill>
              <a:srgbClr val="00B050"/>
            </a:solidFill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Rectangle 4"/>
          <p:cNvSpPr>
            <a:spLocks noChangeArrowheads="1"/>
          </p:cNvSpPr>
          <p:nvPr/>
        </p:nvSpPr>
        <p:spPr bwMode="auto">
          <a:xfrm>
            <a:off x="914400" y="2439240"/>
            <a:ext cx="1371600" cy="684959"/>
          </a:xfrm>
          <a:prstGeom prst="rect">
            <a:avLst/>
          </a:prstGeom>
          <a:ln>
            <a:solidFill>
              <a:srgbClr val="00B050"/>
            </a:solidFill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azơ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6934200" y="2514600"/>
            <a:ext cx="1371600" cy="684959"/>
          </a:xfrm>
          <a:prstGeom prst="rect">
            <a:avLst/>
          </a:prstGeom>
          <a:ln>
            <a:solidFill>
              <a:srgbClr val="00B050"/>
            </a:solidFill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9" name="Rectangle 6"/>
          <p:cNvSpPr>
            <a:spLocks noChangeArrowheads="1"/>
          </p:cNvSpPr>
          <p:nvPr/>
        </p:nvSpPr>
        <p:spPr bwMode="auto">
          <a:xfrm>
            <a:off x="6934200" y="990600"/>
            <a:ext cx="1371600" cy="684959"/>
          </a:xfrm>
          <a:prstGeom prst="rect">
            <a:avLst/>
          </a:prstGeom>
          <a:ln>
            <a:solidFill>
              <a:srgbClr val="00B050"/>
            </a:solidFill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0" name="Rectangle 7"/>
          <p:cNvSpPr>
            <a:spLocks noChangeArrowheads="1"/>
          </p:cNvSpPr>
          <p:nvPr/>
        </p:nvSpPr>
        <p:spPr bwMode="auto">
          <a:xfrm>
            <a:off x="3810000" y="1595997"/>
            <a:ext cx="1371600" cy="839040"/>
          </a:xfrm>
          <a:prstGeom prst="rect">
            <a:avLst/>
          </a:prstGeom>
          <a:ln>
            <a:solidFill>
              <a:srgbClr val="00B050"/>
            </a:solidFill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1" name="Line 8"/>
          <p:cNvSpPr>
            <a:spLocks noChangeShapeType="1"/>
          </p:cNvSpPr>
          <p:nvPr/>
        </p:nvSpPr>
        <p:spPr bwMode="auto">
          <a:xfrm>
            <a:off x="1524000" y="1524559"/>
            <a:ext cx="0" cy="91468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2" name="Line 9"/>
          <p:cNvSpPr>
            <a:spLocks noChangeShapeType="1"/>
          </p:cNvSpPr>
          <p:nvPr/>
        </p:nvSpPr>
        <p:spPr bwMode="auto">
          <a:xfrm flipV="1">
            <a:off x="1752600" y="1524559"/>
            <a:ext cx="0" cy="91468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3" name="Line 10"/>
          <p:cNvSpPr>
            <a:spLocks noChangeShapeType="1"/>
          </p:cNvSpPr>
          <p:nvPr/>
        </p:nvSpPr>
        <p:spPr bwMode="auto">
          <a:xfrm flipV="1">
            <a:off x="2286000" y="2362200"/>
            <a:ext cx="1524000" cy="53368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4" name="Line 11"/>
          <p:cNvSpPr>
            <a:spLocks noChangeShapeType="1"/>
          </p:cNvSpPr>
          <p:nvPr/>
        </p:nvSpPr>
        <p:spPr bwMode="auto">
          <a:xfrm flipH="1">
            <a:off x="2286000" y="2133880"/>
            <a:ext cx="1524000" cy="53368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5" name="Line 12"/>
          <p:cNvSpPr>
            <a:spLocks noChangeShapeType="1"/>
          </p:cNvSpPr>
          <p:nvPr/>
        </p:nvSpPr>
        <p:spPr bwMode="auto">
          <a:xfrm>
            <a:off x="2286000" y="1219200"/>
            <a:ext cx="1524000" cy="68636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6" name="Line 13"/>
          <p:cNvSpPr>
            <a:spLocks noChangeShapeType="1"/>
          </p:cNvSpPr>
          <p:nvPr/>
        </p:nvSpPr>
        <p:spPr bwMode="auto">
          <a:xfrm rot="10800000" flipV="1">
            <a:off x="7620000" y="1675559"/>
            <a:ext cx="0" cy="83904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7" name="Line 14"/>
          <p:cNvSpPr>
            <a:spLocks noChangeShapeType="1"/>
          </p:cNvSpPr>
          <p:nvPr/>
        </p:nvSpPr>
        <p:spPr bwMode="auto">
          <a:xfrm flipH="1">
            <a:off x="5181600" y="1296240"/>
            <a:ext cx="1752600" cy="6093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8" name="Line 15"/>
          <p:cNvSpPr>
            <a:spLocks noChangeShapeType="1"/>
          </p:cNvSpPr>
          <p:nvPr/>
        </p:nvSpPr>
        <p:spPr bwMode="auto">
          <a:xfrm>
            <a:off x="5181600" y="2133880"/>
            <a:ext cx="1752600" cy="53368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9" name="Line 16"/>
          <p:cNvSpPr>
            <a:spLocks noChangeShapeType="1"/>
          </p:cNvSpPr>
          <p:nvPr/>
        </p:nvSpPr>
        <p:spPr bwMode="auto">
          <a:xfrm flipH="1" flipV="1">
            <a:off x="5181600" y="2362199"/>
            <a:ext cx="1752600" cy="53368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2895600" y="914400"/>
            <a:ext cx="1143000" cy="609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5562600" y="1057555"/>
            <a:ext cx="1143000" cy="609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azơ</a:t>
            </a:r>
            <a:r>
              <a:rPr lang="en-US" sz="2000" b="1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en-US" sz="2000" b="1" baseline="-25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762000" y="1600200"/>
            <a:ext cx="685800" cy="609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21"/>
          <p:cNvSpPr>
            <a:spLocks noChangeArrowheads="1"/>
          </p:cNvSpPr>
          <p:nvPr/>
        </p:nvSpPr>
        <p:spPr bwMode="auto">
          <a:xfrm>
            <a:off x="2438400" y="2500313"/>
            <a:ext cx="838200" cy="458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endParaRPr lang="en-US" sz="20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4" name="Rectangle 22"/>
          <p:cNvSpPr>
            <a:spLocks noChangeArrowheads="1"/>
          </p:cNvSpPr>
          <p:nvPr/>
        </p:nvSpPr>
        <p:spPr bwMode="auto">
          <a:xfrm>
            <a:off x="5791200" y="2448486"/>
            <a:ext cx="685800" cy="456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endParaRPr lang="en-US" sz="20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5" name="Rectangle 23"/>
          <p:cNvSpPr>
            <a:spLocks noChangeArrowheads="1"/>
          </p:cNvSpPr>
          <p:nvPr/>
        </p:nvSpPr>
        <p:spPr bwMode="auto">
          <a:xfrm>
            <a:off x="2667000" y="3272118"/>
            <a:ext cx="1143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endParaRPr lang="en-US" sz="20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6" name="Rectangle 24"/>
          <p:cNvSpPr>
            <a:spLocks noChangeArrowheads="1"/>
          </p:cNvSpPr>
          <p:nvPr/>
        </p:nvSpPr>
        <p:spPr bwMode="auto">
          <a:xfrm>
            <a:off x="5334000" y="3255309"/>
            <a:ext cx="1143000" cy="913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endParaRPr lang="en-US" sz="20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441" name="Text Box 25"/>
          <p:cNvSpPr txBox="1">
            <a:spLocks noChangeArrowheads="1"/>
          </p:cNvSpPr>
          <p:nvPr/>
        </p:nvSpPr>
        <p:spPr bwMode="auto">
          <a:xfrm>
            <a:off x="0" y="3962400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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1 - 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43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70" name="Rectangle 29"/>
          <p:cNvSpPr>
            <a:spLocks noChangeArrowheads="1"/>
          </p:cNvSpPr>
          <p:nvPr/>
        </p:nvSpPr>
        <p:spPr bwMode="auto">
          <a:xfrm>
            <a:off x="7696200" y="2295806"/>
            <a:ext cx="685800" cy="609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endParaRPr lang="en-US" sz="20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71" name="Text Box 37"/>
          <p:cNvSpPr txBox="1">
            <a:spLocks noChangeArrowheads="1"/>
          </p:cNvSpPr>
          <p:nvPr/>
        </p:nvSpPr>
        <p:spPr bwMode="auto">
          <a:xfrm>
            <a:off x="1905000" y="4840941"/>
            <a:ext cx="533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17"/>
          <p:cNvSpPr>
            <a:spLocks noChangeArrowheads="1"/>
          </p:cNvSpPr>
          <p:nvPr/>
        </p:nvSpPr>
        <p:spPr bwMode="auto">
          <a:xfrm>
            <a:off x="2895600" y="1137957"/>
            <a:ext cx="1143000" cy="609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18"/>
          <p:cNvSpPr>
            <a:spLocks noChangeArrowheads="1"/>
          </p:cNvSpPr>
          <p:nvPr/>
        </p:nvSpPr>
        <p:spPr bwMode="auto">
          <a:xfrm>
            <a:off x="5562600" y="838200"/>
            <a:ext cx="1447800" cy="609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endParaRPr lang="en-US" sz="2000" b="1" baseline="-25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20"/>
          <p:cNvSpPr>
            <a:spLocks noChangeArrowheads="1"/>
          </p:cNvSpPr>
          <p:nvPr/>
        </p:nvSpPr>
        <p:spPr bwMode="auto">
          <a:xfrm>
            <a:off x="1828800" y="1580589"/>
            <a:ext cx="533400" cy="848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ủy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23"/>
          <p:cNvSpPr>
            <a:spLocks noChangeArrowheads="1"/>
          </p:cNvSpPr>
          <p:nvPr/>
        </p:nvSpPr>
        <p:spPr bwMode="auto">
          <a:xfrm>
            <a:off x="2667000" y="2644784"/>
            <a:ext cx="1143000" cy="35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ectangle 26"/>
          <p:cNvSpPr>
            <a:spLocks noChangeArrowheads="1"/>
          </p:cNvSpPr>
          <p:nvPr/>
        </p:nvSpPr>
        <p:spPr bwMode="auto">
          <a:xfrm>
            <a:off x="7696200" y="1752880"/>
            <a:ext cx="685800" cy="609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Rectangle 23"/>
          <p:cNvSpPr>
            <a:spLocks noChangeArrowheads="1"/>
          </p:cNvSpPr>
          <p:nvPr/>
        </p:nvSpPr>
        <p:spPr bwMode="auto">
          <a:xfrm>
            <a:off x="2667000" y="2961168"/>
            <a:ext cx="1143000" cy="35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Rectangle 23"/>
          <p:cNvSpPr>
            <a:spLocks noChangeArrowheads="1"/>
          </p:cNvSpPr>
          <p:nvPr/>
        </p:nvSpPr>
        <p:spPr bwMode="auto">
          <a:xfrm>
            <a:off x="2667000" y="3200400"/>
            <a:ext cx="1143000" cy="35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r>
              <a:rPr lang="en-US" sz="2000" b="1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en-US" sz="2000" b="1" baseline="-25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5181600" y="2633004"/>
            <a:ext cx="1143000" cy="1173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Kim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r>
              <a:rPr lang="en-US" sz="2000" b="1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en-US" sz="2000" b="1" baseline="-25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 Box 29"/>
          <p:cNvSpPr txBox="1">
            <a:spLocks noChangeArrowheads="1"/>
          </p:cNvSpPr>
          <p:nvPr/>
        </p:nvSpPr>
        <p:spPr bwMode="auto">
          <a:xfrm>
            <a:off x="762000" y="5181600"/>
            <a:ext cx="1066800" cy="461665"/>
          </a:xfrm>
          <a:prstGeom prst="rect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</a:p>
        </p:txBody>
      </p:sp>
      <p:sp>
        <p:nvSpPr>
          <p:cNvPr id="48" name="Text Box 31"/>
          <p:cNvSpPr txBox="1">
            <a:spLocks noChangeArrowheads="1"/>
          </p:cNvSpPr>
          <p:nvPr/>
        </p:nvSpPr>
        <p:spPr bwMode="auto">
          <a:xfrm>
            <a:off x="2057400" y="4648200"/>
            <a:ext cx="5257800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lphaLcPeriod"/>
            </a:pP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+  </a:t>
            </a: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………..</a:t>
            </a:r>
            <a:r>
              <a:rPr lang="en-US" sz="2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  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 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Muối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 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+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Hidro</a:t>
            </a:r>
            <a:endParaRPr lang="en-US" sz="2200" b="1" dirty="0"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 marL="457200" indent="-457200">
              <a:spcBef>
                <a:spcPct val="50000"/>
              </a:spcBef>
              <a:buFontTx/>
              <a:buAutoNum type="alphaLcPeriod"/>
            </a:pPr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+     </a:t>
            </a: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………..  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 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Muối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 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+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Nước</a:t>
            </a:r>
            <a:endParaRPr lang="en-US" sz="2200" b="1" dirty="0"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 marL="457200" indent="-457200">
              <a:spcBef>
                <a:spcPct val="50000"/>
              </a:spcBef>
              <a:buFontTx/>
              <a:buAutoNum type="alphaLcPeriod"/>
            </a:pP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 +  </a:t>
            </a: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………..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 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 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Muối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 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+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Nước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ct val="50000"/>
              </a:spcBef>
              <a:buFontTx/>
              <a:buAutoNum type="alphaLcPeriod"/>
            </a:pP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  +  </a:t>
            </a:r>
            <a:r>
              <a:rPr lang="en-US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……….  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 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Muối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 </a:t>
            </a:r>
            <a:r>
              <a:rPr lang="en-US" sz="2200" b="1" baseline="-25000" dirty="0" err="1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mới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  + 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Axit</a:t>
            </a:r>
            <a:r>
              <a:rPr lang="en-US" sz="2200" b="1" baseline="-25000" dirty="0" err="1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mới</a:t>
            </a:r>
            <a:endParaRPr lang="en-US" sz="2200" b="1" baseline="-25000" dirty="0"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</p:txBody>
      </p:sp>
      <p:sp>
        <p:nvSpPr>
          <p:cNvPr id="49" name="Rectangle 21"/>
          <p:cNvSpPr>
            <a:spLocks noChangeArrowheads="1"/>
          </p:cNvSpPr>
          <p:nvPr/>
        </p:nvSpPr>
        <p:spPr bwMode="auto">
          <a:xfrm>
            <a:off x="2667000" y="1981200"/>
            <a:ext cx="838200" cy="458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Rectangle 22"/>
          <p:cNvSpPr>
            <a:spLocks noChangeArrowheads="1"/>
          </p:cNvSpPr>
          <p:nvPr/>
        </p:nvSpPr>
        <p:spPr bwMode="auto">
          <a:xfrm>
            <a:off x="5791200" y="2057400"/>
            <a:ext cx="685800" cy="456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endParaRPr lang="en-US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 Box 29"/>
          <p:cNvSpPr txBox="1">
            <a:spLocks noChangeArrowheads="1"/>
          </p:cNvSpPr>
          <p:nvPr/>
        </p:nvSpPr>
        <p:spPr bwMode="auto">
          <a:xfrm>
            <a:off x="762000" y="5181600"/>
            <a:ext cx="1066800" cy="461665"/>
          </a:xfrm>
          <a:prstGeom prst="rect">
            <a:avLst/>
          </a:prstGeom>
          <a:ln>
            <a:solidFill>
              <a:srgbClr val="0000CC"/>
            </a:solidFill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</a:p>
        </p:txBody>
      </p:sp>
      <p:grpSp>
        <p:nvGrpSpPr>
          <p:cNvPr id="52" name="Group 51"/>
          <p:cNvGrpSpPr/>
          <p:nvPr/>
        </p:nvGrpSpPr>
        <p:grpSpPr>
          <a:xfrm>
            <a:off x="2133600" y="4306431"/>
            <a:ext cx="6629400" cy="2246769"/>
            <a:chOff x="2133600" y="4521574"/>
            <a:chExt cx="6629400" cy="2246769"/>
          </a:xfrm>
        </p:grpSpPr>
        <p:sp>
          <p:nvSpPr>
            <p:cNvPr id="53" name="Text Box 31"/>
            <p:cNvSpPr txBox="1">
              <a:spLocks noChangeArrowheads="1"/>
            </p:cNvSpPr>
            <p:nvPr/>
          </p:nvSpPr>
          <p:spPr bwMode="auto">
            <a:xfrm>
              <a:off x="2133600" y="4521574"/>
              <a:ext cx="6629400" cy="22467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>
                <a:spcBef>
                  <a:spcPct val="50000"/>
                </a:spcBef>
                <a:buFontTx/>
                <a:buAutoNum type="alphaLcPeriod"/>
              </a:pPr>
              <a:r>
                <a:rPr lang="en-US" sz="2000" b="1" dirty="0" err="1">
                  <a:latin typeface="Times New Roman" pitchFamily="18" charset="0"/>
                  <a:cs typeface="Times New Roman" pitchFamily="18" charset="0"/>
                </a:rPr>
                <a:t>Muối</a:t>
              </a:r>
              <a:r>
                <a:rPr lang="en-US" sz="2000" b="1" baseline="-25000" dirty="0" err="1"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  +               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   </a:t>
              </a:r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Axit</a:t>
              </a:r>
              <a:r>
                <a:rPr lang="en-US" sz="2000" b="1" baseline="-25000" dirty="0" err="1" smtClean="0"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mới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 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+ </a:t>
              </a:r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Muối</a:t>
              </a:r>
              <a:r>
                <a:rPr lang="en-US" sz="2000" b="1" baseline="-25000" dirty="0" err="1" smtClean="0"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mới</a:t>
              </a:r>
              <a:endParaRPr lang="en-US" sz="2000" b="1" baseline="-25000" dirty="0">
                <a:latin typeface="Times New Roman" pitchFamily="18" charset="0"/>
                <a:cs typeface="Times New Roman" pitchFamily="18" charset="0"/>
                <a:sym typeface="Wingdings 3" pitchFamily="18" charset="2"/>
              </a:endParaRPr>
            </a:p>
            <a:p>
              <a:pPr marL="457200" indent="-457200">
                <a:spcBef>
                  <a:spcPct val="50000"/>
                </a:spcBef>
                <a:buFontTx/>
                <a:buAutoNum type="alphaLcPeriod"/>
              </a:pPr>
              <a:r>
                <a:rPr lang="en-US" sz="2000" b="1" dirty="0" err="1">
                  <a:latin typeface="Times New Roman" pitchFamily="18" charset="0"/>
                  <a:cs typeface="Times New Roman" pitchFamily="18" charset="0"/>
                </a:rPr>
                <a:t>Muối</a:t>
              </a:r>
              <a:r>
                <a:rPr lang="en-US" sz="2000" b="1" baseline="-25000" dirty="0" err="1"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  + </a:t>
              </a:r>
              <a:r>
                <a:rPr lang="en-US" sz="2000" b="1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            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 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  </a:t>
              </a:r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Muối</a:t>
              </a:r>
              <a:r>
                <a:rPr lang="en-US" sz="2000" b="1" baseline="-25000" dirty="0" err="1" smtClean="0"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mới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 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+ </a:t>
              </a:r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Bazơ</a:t>
              </a:r>
              <a:r>
                <a:rPr lang="en-US" sz="2000" b="1" baseline="-25000" dirty="0" err="1" smtClean="0"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mới</a:t>
              </a:r>
              <a:endParaRPr lang="en-US" sz="2000" b="1" baseline="-25000" dirty="0">
                <a:latin typeface="Times New Roman" pitchFamily="18" charset="0"/>
                <a:cs typeface="Times New Roman" pitchFamily="18" charset="0"/>
                <a:sym typeface="Wingdings 3" pitchFamily="18" charset="2"/>
              </a:endParaRPr>
            </a:p>
            <a:p>
              <a:pPr marL="457200" indent="-457200">
                <a:spcBef>
                  <a:spcPct val="50000"/>
                </a:spcBef>
                <a:buFontTx/>
                <a:buAutoNum type="alphaLcPeriod"/>
              </a:pPr>
              <a:r>
                <a:rPr lang="en-US" sz="2000" b="1" dirty="0" err="1">
                  <a:latin typeface="Times New Roman" pitchFamily="18" charset="0"/>
                  <a:cs typeface="Times New Roman" pitchFamily="18" charset="0"/>
                </a:rPr>
                <a:t>Muối</a:t>
              </a:r>
              <a:r>
                <a:rPr lang="en-US" sz="2000" b="1" baseline="-25000" dirty="0" err="1"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  + </a:t>
              </a:r>
              <a:r>
                <a:rPr lang="en-US" sz="2000" b="1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              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  </a:t>
              </a:r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Muối</a:t>
              </a:r>
              <a:r>
                <a:rPr lang="en-US" sz="2000" b="1" baseline="-25000" dirty="0" err="1" smtClean="0"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mới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 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+ 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 </a:t>
              </a:r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Muối</a:t>
              </a:r>
              <a:r>
                <a:rPr lang="en-US" sz="2000" b="1" baseline="-25000" dirty="0" err="1" smtClean="0"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mới</a:t>
              </a:r>
              <a:endParaRPr lang="en-US" sz="2000" b="1" baseline="-25000" dirty="0">
                <a:latin typeface="Times New Roman" pitchFamily="18" charset="0"/>
                <a:cs typeface="Times New Roman" pitchFamily="18" charset="0"/>
                <a:sym typeface="Wingdings 3" pitchFamily="18" charset="2"/>
              </a:endParaRPr>
            </a:p>
            <a:p>
              <a:pPr marL="457200" indent="-457200">
                <a:spcBef>
                  <a:spcPct val="50000"/>
                </a:spcBef>
                <a:buFontTx/>
                <a:buAutoNum type="alphaLcPeriod"/>
              </a:pPr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</a:rPr>
                <a:t>Muối</a:t>
              </a:r>
              <a:r>
                <a:rPr lang="en-US" sz="2000" b="1" baseline="-25000" dirty="0" err="1" smtClean="0"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sz="2000" b="1" baseline="-25000" dirty="0" smtClean="0"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+                  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  </a:t>
              </a:r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Muối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 </a:t>
              </a:r>
              <a:r>
                <a:rPr lang="en-US" sz="2000" b="1" baseline="-25000" dirty="0" err="1" smtClean="0"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mới</a:t>
              </a:r>
              <a:r>
                <a:rPr lang="en-US" sz="2000" b="1" baseline="-25000" dirty="0" smtClean="0"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  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+  Kim </a:t>
              </a:r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loại</a:t>
              </a:r>
              <a:r>
                <a:rPr lang="en-US" sz="2000" b="1" baseline="-25000" dirty="0" err="1" smtClean="0">
                  <a:latin typeface="Times New Roman" pitchFamily="18" charset="0"/>
                  <a:cs typeface="Times New Roman" pitchFamily="18" charset="0"/>
                  <a:sym typeface="Wingdings 3" pitchFamily="18" charset="2"/>
                </a:rPr>
                <a:t>mới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  <a:p>
              <a:pPr marL="457200" indent="-457200">
                <a:spcBef>
                  <a:spcPct val="50000"/>
                </a:spcBef>
                <a:buFontTx/>
                <a:buAutoNum type="alphaLcPeriod"/>
              </a:pPr>
              <a:r>
                <a:rPr lang="en-US" sz="2000" b="1" dirty="0" err="1">
                  <a:latin typeface="Times New Roman" pitchFamily="18" charset="0"/>
                  <a:cs typeface="Times New Roman" pitchFamily="18" charset="0"/>
                </a:rPr>
                <a:t>Muối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 		</a:t>
              </a:r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</a:rPr>
                <a:t>chất</a:t>
              </a:r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>
                  <a:latin typeface="Times New Roman" pitchFamily="18" charset="0"/>
                  <a:cs typeface="Times New Roman" pitchFamily="18" charset="0"/>
                </a:rPr>
                <a:t>mới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54" name="Group 32"/>
            <p:cNvGrpSpPr>
              <a:grpSpLocks/>
            </p:cNvGrpSpPr>
            <p:nvPr/>
          </p:nvGrpSpPr>
          <p:grpSpPr bwMode="auto">
            <a:xfrm>
              <a:off x="3462996" y="6290604"/>
              <a:ext cx="1371600" cy="369794"/>
              <a:chOff x="2208" y="4242"/>
              <a:chExt cx="864" cy="264"/>
            </a:xfrm>
          </p:grpSpPr>
          <p:sp>
            <p:nvSpPr>
              <p:cNvPr id="55" name="Text Box 33"/>
              <p:cNvSpPr txBox="1">
                <a:spLocks noChangeArrowheads="1"/>
              </p:cNvSpPr>
              <p:nvPr/>
            </p:nvSpPr>
            <p:spPr bwMode="auto">
              <a:xfrm>
                <a:off x="2466" y="4242"/>
                <a:ext cx="240" cy="2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dirty="0"/>
                  <a:t>t</a:t>
                </a:r>
                <a:r>
                  <a:rPr lang="en-US" baseline="30000" dirty="0"/>
                  <a:t>0</a:t>
                </a:r>
                <a:endParaRPr lang="en-US" dirty="0"/>
              </a:p>
            </p:txBody>
          </p:sp>
          <p:sp>
            <p:nvSpPr>
              <p:cNvPr id="56" name="Line 34"/>
              <p:cNvSpPr>
                <a:spLocks noChangeShapeType="1"/>
              </p:cNvSpPr>
              <p:nvPr/>
            </p:nvSpPr>
            <p:spPr bwMode="auto">
              <a:xfrm>
                <a:off x="2208" y="4464"/>
                <a:ext cx="864" cy="0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7" name="TextBox 56"/>
          <p:cNvSpPr txBox="1"/>
          <p:nvPr/>
        </p:nvSpPr>
        <p:spPr>
          <a:xfrm>
            <a:off x="3429000" y="4670476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Kim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loại</a:t>
            </a:r>
            <a:endParaRPr lang="en-US" sz="2000" dirty="0"/>
          </a:p>
        </p:txBody>
      </p:sp>
      <p:sp>
        <p:nvSpPr>
          <p:cNvPr id="58" name="TextBox 57"/>
          <p:cNvSpPr txBox="1"/>
          <p:nvPr/>
        </p:nvSpPr>
        <p:spPr>
          <a:xfrm>
            <a:off x="3505200" y="5114426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Oxit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bazơ</a:t>
            </a:r>
            <a:endParaRPr lang="en-US" sz="2000" dirty="0"/>
          </a:p>
        </p:txBody>
      </p:sp>
      <p:sp>
        <p:nvSpPr>
          <p:cNvPr id="59" name="TextBox 58"/>
          <p:cNvSpPr txBox="1"/>
          <p:nvPr/>
        </p:nvSpPr>
        <p:spPr>
          <a:xfrm>
            <a:off x="3581400" y="5681004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B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azơ</a:t>
            </a:r>
            <a:endParaRPr lang="en-US" sz="2000" dirty="0"/>
          </a:p>
        </p:txBody>
      </p:sp>
      <p:sp>
        <p:nvSpPr>
          <p:cNvPr id="60" name="TextBox 59"/>
          <p:cNvSpPr txBox="1"/>
          <p:nvPr/>
        </p:nvSpPr>
        <p:spPr>
          <a:xfrm>
            <a:off x="3505200" y="60960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r>
              <a:rPr lang="en-US" sz="2000" b="1" baseline="-25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en-US" sz="2000" dirty="0"/>
          </a:p>
        </p:txBody>
      </p:sp>
      <p:sp>
        <p:nvSpPr>
          <p:cNvPr id="61" name="TextBox 60"/>
          <p:cNvSpPr txBox="1"/>
          <p:nvPr/>
        </p:nvSpPr>
        <p:spPr>
          <a:xfrm>
            <a:off x="3848100" y="4306431"/>
            <a:ext cx="800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Axit</a:t>
            </a:r>
            <a:endParaRPr lang="en-US" sz="2000" dirty="0"/>
          </a:p>
        </p:txBody>
      </p:sp>
      <p:sp>
        <p:nvSpPr>
          <p:cNvPr id="62" name="TextBox 61"/>
          <p:cNvSpPr txBox="1"/>
          <p:nvPr/>
        </p:nvSpPr>
        <p:spPr>
          <a:xfrm>
            <a:off x="3848100" y="4687431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Bazơ</a:t>
            </a:r>
            <a:r>
              <a:rPr lang="en-US" sz="2000" b="1" baseline="-250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en-US" sz="2000" dirty="0"/>
          </a:p>
        </p:txBody>
      </p:sp>
      <p:sp>
        <p:nvSpPr>
          <p:cNvPr id="63" name="TextBox 62"/>
          <p:cNvSpPr txBox="1"/>
          <p:nvPr/>
        </p:nvSpPr>
        <p:spPr>
          <a:xfrm>
            <a:off x="3790044" y="5188173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r>
              <a:rPr lang="en-US" sz="2000" b="1" baseline="-250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en-US" sz="2000" dirty="0"/>
          </a:p>
        </p:txBody>
      </p:sp>
      <p:sp>
        <p:nvSpPr>
          <p:cNvPr id="64" name="TextBox 63"/>
          <p:cNvSpPr txBox="1"/>
          <p:nvPr/>
        </p:nvSpPr>
        <p:spPr>
          <a:xfrm>
            <a:off x="3771900" y="5601831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Kim </a:t>
            </a:r>
            <a:r>
              <a:rPr lang="en-US" sz="20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endParaRPr lang="en-US" sz="2000" dirty="0"/>
          </a:p>
        </p:txBody>
      </p:sp>
      <p:sp>
        <p:nvSpPr>
          <p:cNvPr id="66" name="TextBox 65"/>
          <p:cNvSpPr txBox="1"/>
          <p:nvPr/>
        </p:nvSpPr>
        <p:spPr>
          <a:xfrm>
            <a:off x="0" y="76200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5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6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 animBg="1"/>
      <p:bldP spid="48" grpId="0"/>
      <p:bldP spid="48" grpId="1"/>
      <p:bldP spid="48" grpId="2"/>
      <p:bldP spid="49" grpId="0"/>
      <p:bldP spid="50" grpId="0"/>
      <p:bldP spid="51" grpId="0" animBg="1"/>
      <p:bldP spid="57" grpId="0"/>
      <p:bldP spid="57" grpId="1"/>
      <p:bldP spid="58" grpId="0"/>
      <p:bldP spid="58" grpId="1"/>
      <p:bldP spid="59" grpId="0"/>
      <p:bldP spid="59" grpId="1"/>
      <p:bldP spid="60" grpId="0"/>
      <p:bldP spid="60" grpId="1"/>
      <p:bldP spid="61" grpId="0"/>
      <p:bldP spid="62" grpId="0"/>
      <p:bldP spid="63" grpId="0"/>
      <p:bldP spid="6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81000" y="381000"/>
            <a:ext cx="838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nl-NL" sz="2800" b="1" dirty="0">
                <a:solidFill>
                  <a:srgbClr val="FF0000"/>
                </a:solidFill>
                <a:latin typeface="Times New Roman" pitchFamily="18" charset="0"/>
              </a:rPr>
              <a:t>* Lưu </a:t>
            </a:r>
            <a:r>
              <a:rPr lang="nl-NL" sz="2800" b="1" dirty="0" smtClean="0">
                <a:solidFill>
                  <a:srgbClr val="FF0000"/>
                </a:solidFill>
                <a:latin typeface="Times New Roman" pitchFamily="18" charset="0"/>
              </a:rPr>
              <a:t>ý: </a:t>
            </a:r>
            <a:r>
              <a:rPr lang="nl-NL" sz="2800" b="1" dirty="0">
                <a:solidFill>
                  <a:srgbClr val="FF0000"/>
                </a:solidFill>
                <a:latin typeface="Times New Roman" pitchFamily="18" charset="0"/>
              </a:rPr>
              <a:t>ngoài ra muối còn có những tính chất sau</a:t>
            </a:r>
            <a:r>
              <a:rPr lang="nl-NL" sz="2800" b="1" dirty="0">
                <a:latin typeface="Times New Roman" pitchFamily="18" charset="0"/>
              </a:rPr>
              <a:t> </a:t>
            </a:r>
            <a:r>
              <a:rPr lang="nl-NL" sz="28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914400" y="1143000"/>
            <a:ext cx="7772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800" b="1">
                <a:solidFill>
                  <a:srgbClr val="0000FF"/>
                </a:solidFill>
                <a:latin typeface="Times New Roman" pitchFamily="18" charset="0"/>
              </a:rPr>
              <a:t>- Muối tác dụng với muối sinh ra 2 muối mới </a:t>
            </a:r>
            <a:endParaRPr lang="en-US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914400" y="1600200"/>
            <a:ext cx="7543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800" b="1" dirty="0">
                <a:solidFill>
                  <a:srgbClr val="0000FF"/>
                </a:solidFill>
                <a:latin typeface="Times New Roman" pitchFamily="18" charset="0"/>
              </a:rPr>
              <a:t>- Muối tác dụng với kim loại sinh ra kim loại mới và muối mới .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990600" y="2514600"/>
            <a:ext cx="7391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800" b="1" dirty="0">
                <a:solidFill>
                  <a:srgbClr val="0000FF"/>
                </a:solidFill>
                <a:latin typeface="Times New Roman" pitchFamily="18" charset="0"/>
              </a:rPr>
              <a:t>- Muối có thể bị nhiệt phân hủy sinh ra nhiều chất mới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/>
      <p:bldP spid="7176" grpId="0"/>
      <p:bldP spid="717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609600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990600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67" descr="White marble"/>
          <p:cNvSpPr txBox="1">
            <a:spLocks noChangeArrowheads="1"/>
          </p:cNvSpPr>
          <p:nvPr/>
        </p:nvSpPr>
        <p:spPr>
          <a:xfrm>
            <a:off x="0" y="0"/>
            <a:ext cx="9144000" cy="53227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Tiết 18- BÀI 13: LUYỆN TẬP CHƯƠNG I: CÁC LOẠI HỢP CHẤT VÔ CƠ.</a:t>
            </a: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447800"/>
            <a:ext cx="883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i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SGK: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PTHH minh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828800"/>
            <a:ext cx="3962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pt-BR" sz="2000" b="1" i="1" dirty="0">
                <a:latin typeface="Times New Roman" pitchFamily="18" charset="0"/>
                <a:cs typeface="Times New Roman" pitchFamily="18" charset="0"/>
              </a:rPr>
              <a:t>. Oxit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CaO  +             →  Ca(OH)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CuO  +             →  CuCl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+  H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O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  +             →  H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  +            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→  Na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CaO  +            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→ CaCO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90600" y="213360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0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2430192"/>
            <a:ext cx="83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2HCl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90600" y="2734992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0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8200" y="3039792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2NaOH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24596" y="3344592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pt-BR" sz="20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86400" y="2319996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pt-BR" sz="20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10200" y="267286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0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pt-BR" sz="20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10200" y="2963592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CuSO</a:t>
            </a:r>
            <a:r>
              <a:rPr lang="pt-BR" sz="20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4114800" y="2057400"/>
            <a:ext cx="5029200" cy="1631216"/>
            <a:chOff x="4114800" y="2057400"/>
            <a:chExt cx="5029200" cy="1631216"/>
          </a:xfrm>
        </p:grpSpPr>
        <p:sp>
          <p:nvSpPr>
            <p:cNvPr id="14" name="TextBox 13"/>
            <p:cNvSpPr txBox="1"/>
            <p:nvPr/>
          </p:nvSpPr>
          <p:spPr>
            <a:xfrm>
              <a:off x="4114800" y="2057400"/>
              <a:ext cx="5029200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000" b="1" i="1" dirty="0">
                  <a:latin typeface="Times New Roman" pitchFamily="18" charset="0"/>
                  <a:cs typeface="Times New Roman" pitchFamily="18" charset="0"/>
                </a:rPr>
                <a:t>2. Bazơ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2NaOH    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+ 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        </a:t>
              </a:r>
              <a:r>
                <a:rPr lang="pt-BR" sz="2000" baseline="-25000" dirty="0" smtClean="0">
                  <a:latin typeface="Times New Roman" pitchFamily="18" charset="0"/>
                  <a:cs typeface="Times New Roman" pitchFamily="18" charset="0"/>
                </a:rPr>
                <a:t>       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→  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Na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CO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   + H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O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Cu(OH)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+               → CuSO</a:t>
              </a:r>
              <a:r>
                <a:rPr lang="pt-BR" sz="2000" baseline="-25000" dirty="0" smtClean="0">
                  <a:latin typeface="Times New Roman" pitchFamily="18" charset="0"/>
                  <a:cs typeface="Times New Roman" pitchFamily="18" charset="0"/>
                </a:rPr>
                <a:t>4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+ 2 H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O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2NaOH 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 +                →  Na</a:t>
              </a:r>
              <a:r>
                <a:rPr lang="pt-BR" sz="2000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SO</a:t>
              </a:r>
              <a:r>
                <a:rPr lang="pt-BR" sz="2000" baseline="-25000" dirty="0" smtClean="0">
                  <a:latin typeface="Times New Roman" pitchFamily="18" charset="0"/>
                  <a:cs typeface="Times New Roman" pitchFamily="18" charset="0"/>
                </a:rPr>
                <a:t>4 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+ Cu(OH)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Mg(OH)</a:t>
              </a:r>
              <a:r>
                <a:rPr lang="pt-BR" sz="2000" baseline="-25000" dirty="0" smtClean="0">
                  <a:latin typeface="Times New Roman" pitchFamily="18" charset="0"/>
                  <a:cs typeface="Times New Roman" pitchFamily="18" charset="0"/>
                </a:rPr>
                <a:t>2        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       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MgO + H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O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8" name="Object 17"/>
            <p:cNvGraphicFramePr>
              <a:graphicFrameLocks noChangeAspect="1"/>
            </p:cNvGraphicFramePr>
            <p:nvPr/>
          </p:nvGraphicFramePr>
          <p:xfrm>
            <a:off x="5257800" y="3276600"/>
            <a:ext cx="762002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2" name="Equation" r:id="rId3" imgW="431640" imgH="228600" progId="Equation.DSMT4">
                    <p:embed/>
                  </p:oleObj>
                </mc:Choice>
                <mc:Fallback>
                  <p:oleObj name="Equation" r:id="rId3" imgW="431640" imgH="228600" progId="Equation.DSMT4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57800" y="3276600"/>
                          <a:ext cx="762002" cy="381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" name="TextBox 19"/>
          <p:cNvSpPr txBox="1"/>
          <p:nvPr/>
        </p:nvSpPr>
        <p:spPr>
          <a:xfrm>
            <a:off x="76200" y="4114800"/>
            <a:ext cx="3962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i="1" dirty="0">
                <a:latin typeface="Times New Roman" pitchFamily="18" charset="0"/>
                <a:cs typeface="Times New Roman" pitchFamily="18" charset="0"/>
              </a:rPr>
              <a:t>3. Axit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HCl   +             →   FeCl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+ H</a:t>
            </a:r>
            <a:r>
              <a:rPr lang="pt-BR" sz="20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baseline="30000" dirty="0">
                <a:latin typeface="Times New Roman" pitchFamily="18" charset="0"/>
                <a:cs typeface="Times New Roman" pitchFamily="18" charset="0"/>
              </a:rPr>
              <a:t>↑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 H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 +          →  FeSO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+ H</a:t>
            </a:r>
            <a:r>
              <a:rPr lang="pt-BR" sz="20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O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 HNO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 +            →  NaNO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3  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+ H</a:t>
            </a:r>
            <a:r>
              <a:rPr lang="pt-BR" sz="20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O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 H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+             → BaSO</a:t>
            </a:r>
            <a:r>
              <a:rPr lang="pt-BR" sz="2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t-BR" sz="2000" baseline="-25000" dirty="0">
                <a:latin typeface="Times New Roman" pitchFamily="18" charset="0"/>
                <a:cs typeface="Times New Roman" pitchFamily="18" charset="0"/>
              </a:rPr>
              <a:t>↓</a:t>
            </a:r>
            <a:r>
              <a:rPr lang="pt-BR" sz="2000" dirty="0">
                <a:latin typeface="Times New Roman" pitchFamily="18" charset="0"/>
                <a:cs typeface="Times New Roman" pitchFamily="18" charset="0"/>
              </a:rPr>
              <a:t> + 2HCl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85204" y="4371536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Fe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6272" y="4419600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205132" y="4704472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FeO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185204" y="4995204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NaOH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219200" y="5334000"/>
            <a:ext cx="83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BaCl</a:t>
            </a:r>
            <a:r>
              <a:rPr lang="pt-BR" sz="20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328140" y="4419600"/>
            <a:ext cx="83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2HCl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251940" y="4724400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2NaOH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285936" y="5001064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pt-BR" sz="20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pt-BR" sz="20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000" baseline="-25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556740" y="53340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Cu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337540" y="53480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848600" y="5334000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543800" y="5015132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4343400" y="4114800"/>
            <a:ext cx="4876800" cy="1938992"/>
            <a:chOff x="4343400" y="4114800"/>
            <a:chExt cx="4876800" cy="1938992"/>
          </a:xfrm>
        </p:grpSpPr>
        <p:sp>
          <p:nvSpPr>
            <p:cNvPr id="26" name="TextBox 25"/>
            <p:cNvSpPr txBox="1"/>
            <p:nvPr/>
          </p:nvSpPr>
          <p:spPr>
            <a:xfrm>
              <a:off x="4343400" y="4114800"/>
              <a:ext cx="4876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000" b="1" i="1" dirty="0">
                  <a:latin typeface="Times New Roman" pitchFamily="18" charset="0"/>
                  <a:cs typeface="Times New Roman" pitchFamily="18" charset="0"/>
                </a:rPr>
                <a:t>4. Muối 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CaCO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          → 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CaCl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pt-BR" sz="2000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CO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CuSO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4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+              → 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Cu(OH)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2↓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 + Na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SO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BaCl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              → 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BaSO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4↓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  NaCl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AgNO</a:t>
              </a:r>
              <a:r>
                <a:rPr lang="pt-BR" sz="2000" baseline="-25000" dirty="0" smtClean="0"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+           → Cu(NO</a:t>
              </a:r>
              <a:r>
                <a:rPr lang="pt-BR" sz="2000" baseline="-25000" dirty="0" smtClean="0"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r>
                <a:rPr lang="pt-BR" sz="2000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 +    Ag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 KClO</a:t>
              </a:r>
              <a:r>
                <a:rPr lang="pt-BR" sz="2000" baseline="-25000" dirty="0" smtClean="0"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pt-BR" sz="2000" dirty="0" smtClean="0">
                  <a:latin typeface="Times New Roman" pitchFamily="18" charset="0"/>
                  <a:cs typeface="Times New Roman" pitchFamily="18" charset="0"/>
                </a:rPr>
                <a:t>             </a:t>
              </a:r>
              <a:r>
                <a:rPr lang="pt-BR" sz="2000" dirty="0">
                  <a:latin typeface="Times New Roman" pitchFamily="18" charset="0"/>
                  <a:cs typeface="Times New Roman" pitchFamily="18" charset="0"/>
                </a:rPr>
                <a:t>2KCl   + 3O</a:t>
              </a:r>
              <a:r>
                <a:rPr lang="pt-BR" sz="2000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4" name="Object 33"/>
            <p:cNvGraphicFramePr>
              <a:graphicFrameLocks noChangeAspect="1"/>
            </p:cNvGraphicFramePr>
            <p:nvPr/>
          </p:nvGraphicFramePr>
          <p:xfrm>
            <a:off x="5257800" y="5624732"/>
            <a:ext cx="762002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3" name="Equation" r:id="rId5" imgW="431640" imgH="228600" progId="Equation.DSMT4">
                    <p:embed/>
                  </p:oleObj>
                </mc:Choice>
                <mc:Fallback>
                  <p:oleObj name="Equation" r:id="rId5" imgW="431640" imgH="228600" progId="Equation.DSMT4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57800" y="5624732"/>
                          <a:ext cx="762002" cy="381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5" name="TextBox 34"/>
          <p:cNvSpPr txBox="1"/>
          <p:nvPr/>
        </p:nvSpPr>
        <p:spPr>
          <a:xfrm>
            <a:off x="4337540" y="5638800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/>
      <p:bldP spid="20" grpId="0"/>
      <p:bldP spid="21" grpId="0"/>
      <p:bldP spid="22" grpId="0"/>
      <p:bldP spid="23" grpId="0"/>
      <p:bldP spid="24" grpId="0"/>
      <p:bldP spid="25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5734050" y="3118340"/>
            <a:ext cx="1320800" cy="50482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 dirty="0" err="1" smtClean="0">
                <a:latin typeface="Times New Roman" pitchFamily="18" charset="0"/>
              </a:rPr>
              <a:t>KCl</a:t>
            </a:r>
            <a:endParaRPr lang="en-US" sz="1600" b="1" dirty="0">
              <a:latin typeface="Times New Roman" pitchFamily="18" charset="0"/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685736" y="4385165"/>
            <a:ext cx="12672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 smtClean="0">
                <a:latin typeface="Times New Roman" pitchFamily="18" charset="0"/>
              </a:rPr>
              <a:t>Có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</a:rPr>
              <a:t>kết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tủa</a:t>
            </a:r>
            <a:endParaRPr lang="en-US" b="1" dirty="0">
              <a:latin typeface="Times New Roman" pitchFamily="18" charset="0"/>
            </a:endParaRP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2257864" y="1400175"/>
            <a:ext cx="3886200" cy="6858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KOH, </a:t>
            </a:r>
            <a:r>
              <a:rPr lang="fr-FR" sz="2000" b="1" dirty="0" err="1" smtClean="0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, H</a:t>
            </a:r>
            <a:r>
              <a:rPr lang="fr-FR" sz="20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fr-FR" sz="2000" b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000" b="1" dirty="0" err="1" smtClean="0">
                <a:latin typeface="Times New Roman" pitchFamily="18" charset="0"/>
                <a:cs typeface="Times New Roman" pitchFamily="18" charset="0"/>
              </a:rPr>
              <a:t>KCl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, Ba(OH)</a:t>
            </a:r>
            <a:r>
              <a:rPr lang="fr-FR" sz="20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b="1" dirty="0">
              <a:latin typeface="Times New Roman" pitchFamily="18" charset="0"/>
            </a:endParaRP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1295400" y="3084344"/>
            <a:ext cx="1371600" cy="46672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 dirty="0" smtClean="0">
                <a:latin typeface="Times New Roman" pitchFamily="18" charset="0"/>
              </a:rPr>
              <a:t>KOH, </a:t>
            </a:r>
            <a:r>
              <a:rPr lang="en-US" sz="1600" b="1" dirty="0" err="1" smtClean="0">
                <a:latin typeface="Times New Roman" pitchFamily="18" charset="0"/>
              </a:rPr>
              <a:t>Ba</a:t>
            </a:r>
            <a:r>
              <a:rPr lang="en-US" sz="1600" b="1" dirty="0" smtClean="0">
                <a:latin typeface="Times New Roman" pitchFamily="18" charset="0"/>
              </a:rPr>
              <a:t>(OH)</a:t>
            </a:r>
            <a:r>
              <a:rPr lang="en-US" sz="1600" b="1" baseline="-25000" dirty="0" smtClean="0">
                <a:latin typeface="Times New Roman" pitchFamily="18" charset="0"/>
              </a:rPr>
              <a:t>2</a:t>
            </a:r>
            <a:endParaRPr lang="en-US" sz="1600" b="1" dirty="0">
              <a:latin typeface="Times New Roman" pitchFamily="18" charset="0"/>
            </a:endParaRP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5530343" y="2743200"/>
            <a:ext cx="178485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latin typeface="Times New Roman" pitchFamily="18" charset="0"/>
              </a:rPr>
              <a:t>N3: </a:t>
            </a:r>
            <a:r>
              <a:rPr lang="en-US" b="1" dirty="0" err="1" smtClean="0">
                <a:latin typeface="Times New Roman" pitchFamily="18" charset="0"/>
              </a:rPr>
              <a:t>Không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màu</a:t>
            </a:r>
            <a:r>
              <a:rPr lang="en-US" b="1" dirty="0">
                <a:latin typeface="Times New Roman" pitchFamily="18" charset="0"/>
              </a:rPr>
              <a:t> 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3504452" y="2667000"/>
            <a:ext cx="19057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latin typeface="Times New Roman" pitchFamily="18" charset="0"/>
              </a:rPr>
              <a:t>N2: </a:t>
            </a:r>
            <a:r>
              <a:rPr lang="en-US" b="1" dirty="0" err="1" smtClean="0">
                <a:latin typeface="Times New Roman" pitchFamily="18" charset="0"/>
              </a:rPr>
              <a:t>Màu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đỏ</a:t>
            </a:r>
            <a:endParaRPr lang="en-US" b="1" dirty="0">
              <a:latin typeface="Times New Roman" pitchFamily="18" charset="0"/>
            </a:endParaRP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1143000" y="2743200"/>
            <a:ext cx="19034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latin typeface="Times New Roman" pitchFamily="18" charset="0"/>
              </a:rPr>
              <a:t>N1: </a:t>
            </a:r>
            <a:r>
              <a:rPr lang="en-US" b="1" dirty="0" err="1" smtClean="0">
                <a:latin typeface="Times New Roman" pitchFamily="18" charset="0"/>
              </a:rPr>
              <a:t>Màu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xanh</a:t>
            </a:r>
            <a:endParaRPr lang="en-US" b="1" dirty="0">
              <a:latin typeface="Times New Roman" pitchFamily="18" charset="0"/>
            </a:endParaRP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0" y="5715000"/>
            <a:ext cx="833438" cy="46672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>
                <a:latin typeface="Times New Roman" pitchFamily="18" charset="0"/>
              </a:rPr>
              <a:t>HCl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2908300" y="5705475"/>
            <a:ext cx="901700" cy="46672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>
                <a:latin typeface="Times New Roman" pitchFamily="18" charset="0"/>
              </a:rPr>
              <a:t>H</a:t>
            </a:r>
            <a:r>
              <a:rPr lang="en-US" sz="1600" b="1" baseline="-25000">
                <a:latin typeface="Times New Roman" pitchFamily="18" charset="0"/>
              </a:rPr>
              <a:t>2</a:t>
            </a:r>
            <a:r>
              <a:rPr lang="en-US" sz="1600" b="1">
                <a:latin typeface="Times New Roman" pitchFamily="18" charset="0"/>
              </a:rPr>
              <a:t>SO</a:t>
            </a:r>
            <a:r>
              <a:rPr lang="en-US" sz="1600" b="1" baseline="-25000">
                <a:latin typeface="Times New Roman" pitchFamily="18" charset="0"/>
              </a:rPr>
              <a:t>4</a:t>
            </a:r>
            <a:endParaRPr lang="en-US" sz="1600" b="1">
              <a:latin typeface="Times New Roman" pitchFamily="18" charset="0"/>
            </a:endParaRP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1371600" y="4343400"/>
            <a:ext cx="1600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 smtClean="0">
                <a:latin typeface="Times New Roman" pitchFamily="18" charset="0"/>
              </a:rPr>
              <a:t>Không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kết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tủa</a:t>
            </a:r>
            <a:endParaRPr lang="en-US" b="1" dirty="0">
              <a:latin typeface="Times New Roman" pitchFamily="18" charset="0"/>
            </a:endParaRP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977900" y="266700"/>
            <a:ext cx="2438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400"/>
          </a:p>
        </p:txBody>
      </p:sp>
      <p:sp>
        <p:nvSpPr>
          <p:cNvPr id="10257" name="Freeform 17"/>
          <p:cNvSpPr>
            <a:spLocks/>
          </p:cNvSpPr>
          <p:nvPr/>
        </p:nvSpPr>
        <p:spPr bwMode="auto">
          <a:xfrm>
            <a:off x="2037202" y="2339924"/>
            <a:ext cx="4335462" cy="439753"/>
          </a:xfrm>
          <a:custGeom>
            <a:avLst/>
            <a:gdLst/>
            <a:ahLst/>
            <a:cxnLst>
              <a:cxn ang="0">
                <a:pos x="9" y="370"/>
              </a:cxn>
              <a:cxn ang="0">
                <a:pos x="0" y="0"/>
              </a:cxn>
              <a:cxn ang="0">
                <a:pos x="2179" y="0"/>
              </a:cxn>
              <a:cxn ang="0">
                <a:pos x="2178" y="370"/>
              </a:cxn>
            </a:cxnLst>
            <a:rect l="0" t="0" r="r" b="b"/>
            <a:pathLst>
              <a:path w="2179" h="370">
                <a:moveTo>
                  <a:pt x="9" y="370"/>
                </a:moveTo>
                <a:lnTo>
                  <a:pt x="0" y="0"/>
                </a:lnTo>
                <a:lnTo>
                  <a:pt x="2179" y="0"/>
                </a:lnTo>
                <a:lnTo>
                  <a:pt x="2178" y="37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>
            <a:off x="4189412" y="2104739"/>
            <a:ext cx="1588" cy="63846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med" len="lg"/>
            <a:tailEnd type="stealth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3505200" y="3042140"/>
            <a:ext cx="1676400" cy="4572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 dirty="0">
                <a:latin typeface="Times New Roman" pitchFamily="18" charset="0"/>
              </a:rPr>
              <a:t>H</a:t>
            </a:r>
            <a:r>
              <a:rPr lang="en-US" sz="1600" b="1" baseline="-25000" dirty="0">
                <a:latin typeface="Times New Roman" pitchFamily="18" charset="0"/>
              </a:rPr>
              <a:t>2</a:t>
            </a:r>
            <a:r>
              <a:rPr lang="en-US" sz="1600" b="1" dirty="0">
                <a:latin typeface="Times New Roman" pitchFamily="18" charset="0"/>
              </a:rPr>
              <a:t>SO</a:t>
            </a:r>
            <a:r>
              <a:rPr lang="en-US" sz="1600" b="1" baseline="-25000" dirty="0">
                <a:latin typeface="Times New Roman" pitchFamily="18" charset="0"/>
              </a:rPr>
              <a:t>4</a:t>
            </a:r>
            <a:r>
              <a:rPr lang="en-US" sz="1600" b="1" dirty="0">
                <a:latin typeface="Times New Roman" pitchFamily="18" charset="0"/>
              </a:rPr>
              <a:t>, </a:t>
            </a:r>
            <a:r>
              <a:rPr lang="en-US" sz="1600" b="1" dirty="0" err="1" smtClean="0">
                <a:latin typeface="Times New Roman" pitchFamily="18" charset="0"/>
              </a:rPr>
              <a:t>HCl</a:t>
            </a:r>
            <a:endParaRPr lang="en-US" sz="1600" b="1" dirty="0">
              <a:latin typeface="Times New Roman" pitchFamily="18" charset="0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1979612" y="3546965"/>
            <a:ext cx="3811588" cy="837406"/>
            <a:chOff x="1979612" y="3546965"/>
            <a:chExt cx="3811588" cy="837406"/>
          </a:xfrm>
        </p:grpSpPr>
        <p:grpSp>
          <p:nvGrpSpPr>
            <p:cNvPr id="3" name="Group 19"/>
            <p:cNvGrpSpPr>
              <a:grpSpLocks/>
            </p:cNvGrpSpPr>
            <p:nvPr/>
          </p:nvGrpSpPr>
          <p:grpSpPr bwMode="auto">
            <a:xfrm>
              <a:off x="2133600" y="3699365"/>
              <a:ext cx="2133600" cy="685006"/>
              <a:chOff x="801" y="3187"/>
              <a:chExt cx="1130" cy="407"/>
            </a:xfrm>
          </p:grpSpPr>
          <p:sp>
            <p:nvSpPr>
              <p:cNvPr id="10260" name="Freeform 20"/>
              <p:cNvSpPr>
                <a:spLocks/>
              </p:cNvSpPr>
              <p:nvPr/>
            </p:nvSpPr>
            <p:spPr bwMode="auto">
              <a:xfrm>
                <a:off x="801" y="3374"/>
                <a:ext cx="1130" cy="220"/>
              </a:xfrm>
              <a:custGeom>
                <a:avLst/>
                <a:gdLst/>
                <a:ahLst/>
                <a:cxnLst>
                  <a:cxn ang="0">
                    <a:pos x="9" y="370"/>
                  </a:cxn>
                  <a:cxn ang="0">
                    <a:pos x="0" y="0"/>
                  </a:cxn>
                  <a:cxn ang="0">
                    <a:pos x="2179" y="0"/>
                  </a:cxn>
                  <a:cxn ang="0">
                    <a:pos x="2178" y="370"/>
                  </a:cxn>
                </a:cxnLst>
                <a:rect l="0" t="0" r="r" b="b"/>
                <a:pathLst>
                  <a:path w="2179" h="370">
                    <a:moveTo>
                      <a:pt x="9" y="370"/>
                    </a:moveTo>
                    <a:lnTo>
                      <a:pt x="0" y="0"/>
                    </a:lnTo>
                    <a:lnTo>
                      <a:pt x="2179" y="0"/>
                    </a:lnTo>
                    <a:lnTo>
                      <a:pt x="2178" y="37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stealth" w="med" len="lg"/>
                <a:tailEnd type="stealth" w="med" len="lg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1" name="Line 21"/>
              <p:cNvSpPr>
                <a:spLocks noChangeShapeType="1"/>
              </p:cNvSpPr>
              <p:nvPr/>
            </p:nvSpPr>
            <p:spPr bwMode="auto">
              <a:xfrm flipV="1">
                <a:off x="1367" y="3187"/>
                <a:ext cx="0" cy="18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1979612" y="3546965"/>
              <a:ext cx="2212182" cy="153194"/>
              <a:chOff x="1979612" y="4572794"/>
              <a:chExt cx="2212182" cy="153194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>
                <a:off x="1981200" y="4724400"/>
                <a:ext cx="2209800" cy="158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5400000">
                <a:off x="4114800" y="4648200"/>
                <a:ext cx="152400" cy="158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rot="5400000">
                <a:off x="1904206" y="4648200"/>
                <a:ext cx="152400" cy="158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8" name="Text Box 5"/>
            <p:cNvSpPr txBox="1">
              <a:spLocks noChangeArrowheads="1"/>
            </p:cNvSpPr>
            <p:nvPr/>
          </p:nvSpPr>
          <p:spPr bwMode="auto">
            <a:xfrm>
              <a:off x="3124200" y="3699365"/>
              <a:ext cx="26670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 smtClean="0">
                  <a:latin typeface="Times New Roman" pitchFamily="18" charset="0"/>
                </a:rPr>
                <a:t>Cho N1 </a:t>
              </a:r>
              <a:r>
                <a:rPr lang="en-US" b="1" dirty="0" err="1" smtClean="0">
                  <a:latin typeface="Times New Roman" pitchFamily="18" charset="0"/>
                </a:rPr>
                <a:t>tác</a:t>
              </a:r>
              <a:r>
                <a:rPr lang="en-US" b="1" dirty="0" smtClean="0">
                  <a:latin typeface="Times New Roman" pitchFamily="18" charset="0"/>
                </a:rPr>
                <a:t> </a:t>
              </a:r>
              <a:r>
                <a:rPr lang="en-US" b="1" dirty="0" err="1" smtClean="0">
                  <a:latin typeface="Times New Roman" pitchFamily="18" charset="0"/>
                </a:rPr>
                <a:t>dụng</a:t>
              </a:r>
              <a:r>
                <a:rPr lang="en-US" b="1" dirty="0" smtClean="0">
                  <a:latin typeface="Times New Roman" pitchFamily="18" charset="0"/>
                </a:rPr>
                <a:t> </a:t>
              </a:r>
              <a:r>
                <a:rPr lang="en-US" b="1" dirty="0" err="1" smtClean="0">
                  <a:latin typeface="Times New Roman" pitchFamily="18" charset="0"/>
                </a:rPr>
                <a:t>với</a:t>
              </a:r>
              <a:r>
                <a:rPr lang="en-US" b="1" dirty="0" smtClean="0">
                  <a:latin typeface="Times New Roman" pitchFamily="18" charset="0"/>
                </a:rPr>
                <a:t> N2</a:t>
              </a:r>
              <a:endParaRPr lang="en-US" b="1" dirty="0">
                <a:latin typeface="Times New Roman" pitchFamily="18" charset="0"/>
              </a:endParaRPr>
            </a:p>
          </p:txBody>
        </p:sp>
      </p:grpSp>
      <p:sp>
        <p:nvSpPr>
          <p:cNvPr id="39" name="Rectangle 11"/>
          <p:cNvSpPr>
            <a:spLocks noChangeArrowheads="1"/>
          </p:cNvSpPr>
          <p:nvPr/>
        </p:nvSpPr>
        <p:spPr bwMode="auto">
          <a:xfrm>
            <a:off x="4800600" y="5748996"/>
            <a:ext cx="833438" cy="46672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 dirty="0" err="1" smtClean="0">
                <a:latin typeface="Times New Roman" pitchFamily="18" charset="0"/>
              </a:rPr>
              <a:t>Ba</a:t>
            </a:r>
            <a:r>
              <a:rPr lang="en-US" sz="1600" b="1" dirty="0" smtClean="0">
                <a:latin typeface="Times New Roman" pitchFamily="18" charset="0"/>
              </a:rPr>
              <a:t>(OH)</a:t>
            </a:r>
            <a:r>
              <a:rPr lang="en-US" sz="1600" b="1" baseline="-25000" dirty="0" smtClean="0">
                <a:latin typeface="Times New Roman" pitchFamily="18" charset="0"/>
              </a:rPr>
              <a:t>2</a:t>
            </a:r>
            <a:endParaRPr lang="en-US" sz="1600" b="1" dirty="0">
              <a:latin typeface="Times New Roman" pitchFamily="18" charset="0"/>
            </a:endParaRPr>
          </a:p>
        </p:txBody>
      </p:sp>
      <p:sp>
        <p:nvSpPr>
          <p:cNvPr id="40" name="Rectangle 11"/>
          <p:cNvSpPr>
            <a:spLocks noChangeArrowheads="1"/>
          </p:cNvSpPr>
          <p:nvPr/>
        </p:nvSpPr>
        <p:spPr bwMode="auto">
          <a:xfrm>
            <a:off x="7543800" y="5715000"/>
            <a:ext cx="833438" cy="466725"/>
          </a:xfrm>
          <a:prstGeom prst="rect">
            <a:avLst/>
          </a:prstGeom>
          <a:solidFill>
            <a:schemeClr val="bg1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 dirty="0" smtClean="0">
                <a:latin typeface="Times New Roman" pitchFamily="18" charset="0"/>
              </a:rPr>
              <a:t>KOH</a:t>
            </a:r>
            <a:endParaRPr lang="en-US" sz="1600" b="1" dirty="0">
              <a:latin typeface="Times New Roman" pitchFamily="18" charset="0"/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3352800" y="4689965"/>
            <a:ext cx="1828800" cy="778988"/>
            <a:chOff x="3352800" y="4689965"/>
            <a:chExt cx="1828800" cy="778988"/>
          </a:xfrm>
        </p:grpSpPr>
        <p:sp>
          <p:nvSpPr>
            <p:cNvPr id="41" name="Freeform 17"/>
            <p:cNvSpPr>
              <a:spLocks/>
            </p:cNvSpPr>
            <p:nvPr/>
          </p:nvSpPr>
          <p:spPr bwMode="auto">
            <a:xfrm>
              <a:off x="3352800" y="5029200"/>
              <a:ext cx="1828800" cy="439753"/>
            </a:xfrm>
            <a:custGeom>
              <a:avLst/>
              <a:gdLst/>
              <a:ahLst/>
              <a:cxnLst>
                <a:cxn ang="0">
                  <a:pos x="9" y="370"/>
                </a:cxn>
                <a:cxn ang="0">
                  <a:pos x="0" y="0"/>
                </a:cxn>
                <a:cxn ang="0">
                  <a:pos x="2179" y="0"/>
                </a:cxn>
                <a:cxn ang="0">
                  <a:pos x="2178" y="370"/>
                </a:cxn>
              </a:cxnLst>
              <a:rect l="0" t="0" r="r" b="b"/>
              <a:pathLst>
                <a:path w="2179" h="370">
                  <a:moveTo>
                    <a:pt x="9" y="370"/>
                  </a:moveTo>
                  <a:lnTo>
                    <a:pt x="0" y="0"/>
                  </a:lnTo>
                  <a:lnTo>
                    <a:pt x="2179" y="0"/>
                  </a:lnTo>
                  <a:lnTo>
                    <a:pt x="2178" y="37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stealth" w="med" len="lg"/>
              <a:tailEnd type="stealth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18"/>
            <p:cNvSpPr>
              <a:spLocks noChangeShapeType="1"/>
            </p:cNvSpPr>
            <p:nvPr/>
          </p:nvSpPr>
          <p:spPr bwMode="auto">
            <a:xfrm>
              <a:off x="4267200" y="4689965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none" w="med" len="lg"/>
              <a:tailEnd type="stealth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" name="Text Box 10"/>
          <p:cNvSpPr txBox="1">
            <a:spLocks noChangeArrowheads="1"/>
          </p:cNvSpPr>
          <p:nvPr/>
        </p:nvSpPr>
        <p:spPr bwMode="auto">
          <a:xfrm>
            <a:off x="2743200" y="5410200"/>
            <a:ext cx="1219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latin typeface="Times New Roman" pitchFamily="18" charset="0"/>
              </a:rPr>
              <a:t>MTBĐN2</a:t>
            </a:r>
            <a:endParaRPr lang="en-US" b="1" dirty="0">
              <a:latin typeface="Times New Roman" pitchFamily="18" charset="0"/>
            </a:endParaRPr>
          </a:p>
        </p:txBody>
      </p:sp>
      <p:sp>
        <p:nvSpPr>
          <p:cNvPr id="44" name="Text Box 10"/>
          <p:cNvSpPr txBox="1">
            <a:spLocks noChangeArrowheads="1"/>
          </p:cNvSpPr>
          <p:nvPr/>
        </p:nvSpPr>
        <p:spPr bwMode="auto">
          <a:xfrm>
            <a:off x="4572000" y="5410200"/>
            <a:ext cx="1219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latin typeface="Times New Roman" pitchFamily="18" charset="0"/>
              </a:rPr>
              <a:t>MTBĐN1</a:t>
            </a:r>
            <a:endParaRPr lang="en-US" b="1" dirty="0">
              <a:latin typeface="Times New Roman" pitchFamily="18" charset="0"/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5715000" y="5630540"/>
            <a:ext cx="1981200" cy="390848"/>
            <a:chOff x="5715000" y="5630540"/>
            <a:chExt cx="1981200" cy="390848"/>
          </a:xfrm>
        </p:grpSpPr>
        <p:cxnSp>
          <p:nvCxnSpPr>
            <p:cNvPr id="48" name="Straight Arrow Connector 47"/>
            <p:cNvCxnSpPr/>
            <p:nvPr/>
          </p:nvCxnSpPr>
          <p:spPr>
            <a:xfrm>
              <a:off x="5715000" y="6019800"/>
              <a:ext cx="1676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Text Box 5"/>
            <p:cNvSpPr txBox="1">
              <a:spLocks noChangeArrowheads="1"/>
            </p:cNvSpPr>
            <p:nvPr/>
          </p:nvSpPr>
          <p:spPr bwMode="auto">
            <a:xfrm>
              <a:off x="5715000" y="5630540"/>
              <a:ext cx="19812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 smtClean="0">
                  <a:latin typeface="Times New Roman" pitchFamily="18" charset="0"/>
                </a:rPr>
                <a:t>MT </a:t>
              </a:r>
              <a:r>
                <a:rPr lang="en-US" b="1" dirty="0" err="1" smtClean="0">
                  <a:latin typeface="Times New Roman" pitchFamily="18" charset="0"/>
                </a:rPr>
                <a:t>còn</a:t>
              </a:r>
              <a:r>
                <a:rPr lang="en-US" b="1" dirty="0" smtClean="0">
                  <a:latin typeface="Times New Roman" pitchFamily="18" charset="0"/>
                </a:rPr>
                <a:t> </a:t>
              </a:r>
              <a:r>
                <a:rPr lang="en-US" b="1" dirty="0" err="1" smtClean="0">
                  <a:latin typeface="Times New Roman" pitchFamily="18" charset="0"/>
                </a:rPr>
                <a:t>lại</a:t>
              </a:r>
              <a:r>
                <a:rPr lang="en-US" b="1" dirty="0" smtClean="0">
                  <a:latin typeface="Times New Roman" pitchFamily="18" charset="0"/>
                </a:rPr>
                <a:t> ở N1</a:t>
              </a:r>
              <a:endParaRPr lang="en-US" b="1" dirty="0">
                <a:latin typeface="Times New Roman" pitchFamily="18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838200" y="5638800"/>
            <a:ext cx="2057400" cy="381000"/>
            <a:chOff x="838200" y="5638800"/>
            <a:chExt cx="2057400" cy="381000"/>
          </a:xfrm>
        </p:grpSpPr>
        <p:sp>
          <p:nvSpPr>
            <p:cNvPr id="50" name="Text Box 5"/>
            <p:cNvSpPr txBox="1">
              <a:spLocks noChangeArrowheads="1"/>
            </p:cNvSpPr>
            <p:nvPr/>
          </p:nvSpPr>
          <p:spPr bwMode="auto">
            <a:xfrm>
              <a:off x="838200" y="5638800"/>
              <a:ext cx="19812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 smtClean="0">
                  <a:latin typeface="Times New Roman" pitchFamily="18" charset="0"/>
                </a:rPr>
                <a:t>MT </a:t>
              </a:r>
              <a:r>
                <a:rPr lang="en-US" b="1" dirty="0" err="1" smtClean="0">
                  <a:latin typeface="Times New Roman" pitchFamily="18" charset="0"/>
                </a:rPr>
                <a:t>còn</a:t>
              </a:r>
              <a:r>
                <a:rPr lang="en-US" b="1" dirty="0" smtClean="0">
                  <a:latin typeface="Times New Roman" pitchFamily="18" charset="0"/>
                </a:rPr>
                <a:t> </a:t>
              </a:r>
              <a:r>
                <a:rPr lang="en-US" b="1" dirty="0" err="1" smtClean="0">
                  <a:latin typeface="Times New Roman" pitchFamily="18" charset="0"/>
                </a:rPr>
                <a:t>lại</a:t>
              </a:r>
              <a:r>
                <a:rPr lang="en-US" b="1" dirty="0" smtClean="0">
                  <a:latin typeface="Times New Roman" pitchFamily="18" charset="0"/>
                </a:rPr>
                <a:t> ở N2</a:t>
              </a:r>
              <a:endParaRPr lang="en-US" b="1" dirty="0">
                <a:latin typeface="Times New Roman" pitchFamily="18" charset="0"/>
              </a:endParaRPr>
            </a:p>
          </p:txBody>
        </p:sp>
        <p:cxnSp>
          <p:nvCxnSpPr>
            <p:cNvPr id="54" name="Straight Arrow Connector 53"/>
            <p:cNvCxnSpPr/>
            <p:nvPr/>
          </p:nvCxnSpPr>
          <p:spPr>
            <a:xfrm rot="10800000">
              <a:off x="838200" y="6018212"/>
              <a:ext cx="2057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5" name="TextBox 54"/>
          <p:cNvSpPr txBox="1"/>
          <p:nvPr/>
        </p:nvSpPr>
        <p:spPr>
          <a:xfrm>
            <a:off x="76200" y="0"/>
            <a:ext cx="8839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fr-FR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fr-FR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b="1" dirty="0" smtClean="0">
                <a:latin typeface="Times New Roman" pitchFamily="18" charset="0"/>
                <a:cs typeface="Times New Roman" pitchFamily="18" charset="0"/>
              </a:rPr>
              <a:t>2: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lọ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nhãn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quì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tím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: KOH,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, H</a:t>
            </a:r>
            <a:r>
              <a:rPr lang="fr-FR" sz="22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fr-FR" sz="22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200" dirty="0" err="1">
                <a:latin typeface="Times New Roman" pitchFamily="18" charset="0"/>
                <a:cs typeface="Times New Roman" pitchFamily="18" charset="0"/>
              </a:rPr>
              <a:t>KCl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, Ba(OH)</a:t>
            </a:r>
            <a:r>
              <a:rPr lang="fr-FR" sz="22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971800" y="762000"/>
            <a:ext cx="2667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fr-FR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endParaRPr lang="en-US" sz="2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450" decel="100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  <p:bldP spid="10245" grpId="0"/>
      <p:bldP spid="10246" grpId="0" animBg="1"/>
      <p:bldP spid="10247" grpId="0" animBg="1"/>
      <p:bldP spid="10248" grpId="0"/>
      <p:bldP spid="10249" grpId="0"/>
      <p:bldP spid="10250" grpId="0"/>
      <p:bldP spid="10251" grpId="0" animBg="1"/>
      <p:bldP spid="10252" grpId="0" animBg="1"/>
      <p:bldP spid="10253" grpId="0"/>
      <p:bldP spid="10257" grpId="0" animBg="1"/>
      <p:bldP spid="10258" grpId="0" animBg="1"/>
      <p:bldP spid="10262" grpId="0" animBg="1"/>
      <p:bldP spid="39" grpId="0" animBg="1"/>
      <p:bldP spid="40" grpId="0" animBg="1"/>
      <p:bldP spid="43" grpId="0"/>
      <p:bldP spid="4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1035308"/>
            <a:ext cx="8001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Lấy mỗi chất một ít làm thí nghiệm: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Cho mẩu giấy quỳ tím lần lượt vào 5 mẫu thử.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- Mẫu thử nào không làm quỳ tím đổi màu thì mẫu thử ban đầu là KCl 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- Nhóm 1: Quỳ tím chuyển thành màu xanh thì mẫu thử ban đầu gồm KOH và Ba(OH)</a:t>
            </a:r>
            <a:r>
              <a:rPr lang="pt-BR" sz="240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- Nhóm 2: Quỳ tím chuyển thành màu đỏ thì mẫu thử ban đầu gồm HCl và H</a:t>
            </a:r>
            <a:r>
              <a:rPr lang="pt-BR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pt-BR" sz="24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- Lấy lần lượt từng mẫu thử ở nhóm 1 cho tác dụng với mẫu thử của nhóm 2. Phản ứng nào có kết tủa thì mẫu thử của nhóm 1 đựng Ba(OH)</a:t>
            </a:r>
            <a:r>
              <a:rPr lang="pt-BR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, mẫu thử ở nhóm 2 đựng H</a:t>
            </a:r>
            <a:r>
              <a:rPr lang="pt-BR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pt-BR" sz="24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- Lọ còn lại nhóm 1 đựng KOH.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- Lọ còn lại nhóm 2 đựng HCl.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95600" y="533400"/>
            <a:ext cx="2667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fr-FR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33567808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1707</Words>
  <Application>Microsoft Office PowerPoint</Application>
  <PresentationFormat>On-screen Show (4:3)</PresentationFormat>
  <Paragraphs>386</Paragraphs>
  <Slides>15</Slides>
  <Notes>1</Notes>
  <HiddenSlides>4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Times New Roman</vt:lpstr>
      <vt:lpstr>Wingdings</vt:lpstr>
      <vt:lpstr>Wingdings 3</vt:lpstr>
      <vt:lpstr>Office Theme</vt:lpstr>
      <vt:lpstr>Equation</vt:lpstr>
      <vt:lpstr>PowerPoint Presentation</vt:lpstr>
      <vt:lpstr>Tiết 18- BÀI 13: LUYỆN TẬP CHƯƠNG I: CÁC LOẠI HỢP CHẤT VÔ CƠ.</vt:lpstr>
      <vt:lpstr>Tiết 19- BÀI 13: LUYỆN TẬP CHƯƠNG I: CÁC LOẠI HỢP CHẤT VÔ CƠ.</vt:lpstr>
      <vt:lpstr>Tiết 18- BÀI 13: LUYỆN TẬP CHƯƠNG I: CÁC LOẠI HỢP CHẤT VÔ CƠ.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Hướng dẫn học ở nhà: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 Thủy</dc:creator>
  <cp:lastModifiedBy>Administrator</cp:lastModifiedBy>
  <cp:revision>56</cp:revision>
  <dcterms:created xsi:type="dcterms:W3CDTF">2015-10-21T07:24:01Z</dcterms:created>
  <dcterms:modified xsi:type="dcterms:W3CDTF">2021-11-10T03:37:11Z</dcterms:modified>
</cp:coreProperties>
</file>