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63" r:id="rId2"/>
    <p:sldId id="287" r:id="rId3"/>
    <p:sldId id="313" r:id="rId4"/>
    <p:sldId id="315" r:id="rId5"/>
    <p:sldId id="288" r:id="rId6"/>
    <p:sldId id="281" r:id="rId7"/>
    <p:sldId id="317" r:id="rId8"/>
    <p:sldId id="318" r:id="rId9"/>
    <p:sldId id="319" r:id="rId10"/>
    <p:sldId id="320" r:id="rId11"/>
    <p:sldId id="293" r:id="rId12"/>
    <p:sldId id="292" r:id="rId13"/>
    <p:sldId id="321" r:id="rId14"/>
    <p:sldId id="329" r:id="rId15"/>
    <p:sldId id="328" r:id="rId16"/>
    <p:sldId id="330" r:id="rId17"/>
    <p:sldId id="297" r:id="rId18"/>
    <p:sldId id="303" r:id="rId19"/>
    <p:sldId id="310" r:id="rId20"/>
    <p:sldId id="304" r:id="rId21"/>
    <p:sldId id="305" r:id="rId22"/>
    <p:sldId id="306" r:id="rId23"/>
    <p:sldId id="307" r:id="rId24"/>
    <p:sldId id="308" r:id="rId25"/>
    <p:sldId id="309" r:id="rId26"/>
    <p:sldId id="324" r:id="rId27"/>
    <p:sldId id="325" r:id="rId28"/>
    <p:sldId id="327" r:id="rId29"/>
  </p:sldIdLst>
  <p:sldSz cx="18288000" cy="10287000"/>
  <p:notesSz cx="6858000" cy="9144000"/>
  <p:embeddedFontLst>
    <p:embeddedFont>
      <p:font typeface="#9Slide03 Arima Madurai" charset="0"/>
      <p:regular r:id="rId31"/>
    </p:embeddedFont>
    <p:embeddedFont>
      <p:font typeface="#9Slide03 Arima Madurai Black" charset="0"/>
      <p:bold r:id="rId32"/>
    </p:embeddedFont>
    <p:embeddedFont>
      <p:font typeface="#9Slide03 Arima Madurai Bold" charset="0"/>
      <p:bold r:id="rId33"/>
    </p:embeddedFont>
    <p:embeddedFont>
      <p:font typeface="Cambria Math" pitchFamily="18" charset="0"/>
      <p:regular r:id="rId34"/>
    </p:embeddedFont>
    <p:embeddedFont>
      <p:font typeface="宋体" pitchFamily="2" charset="-122"/>
      <p:regular r:id="rId35"/>
    </p:embeddedFont>
    <p:embeddedFont>
      <p:font typeface="Calibri Light" pitchFamily="34" charset="0"/>
      <p:regular r:id="rId36"/>
      <p:italic r:id="rId37"/>
    </p:embeddedFont>
    <p:embeddedFont>
      <p:font typeface="Tiffany" pitchFamily="18" charset="0"/>
      <p:regular r:id="rId38"/>
    </p:embeddedFont>
    <p:embeddedFont>
      <p:font typeface="#9Slide03 AmpleSoft Bold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Slogan" pitchFamily="18" charset="0"/>
      <p:regular r:id="rId44"/>
    </p:embeddedFont>
    <p:embeddedFont>
      <p:font typeface="Cambria" pitchFamily="18" charset="0"/>
      <p:regular r:id="rId45"/>
      <p:bold r:id="rId46"/>
      <p:italic r:id="rId47"/>
      <p:boldItalic r:id="rId48"/>
    </p:embeddedFont>
    <p:embeddedFont>
      <p:font typeface="微软雅黑" pitchFamily="34" charset="-122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=""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22" autoAdjust="0"/>
  </p:normalViewPr>
  <p:slideViewPr>
    <p:cSldViewPr>
      <p:cViewPr>
        <p:scale>
          <a:sx n="50" d="100"/>
          <a:sy n="50" d="100"/>
        </p:scale>
        <p:origin x="-418" y="-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4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</a:t>
            </a:r>
            <a:r>
              <a:rPr lang="vi-VN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  <a:endParaRPr lang="en-US" sz="3600" dirty="0">
              <a:solidFill>
                <a:prstClr val="white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6" y="397764"/>
            <a:ext cx="16727262" cy="959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6000" b="1" noProof="0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2">
                <a:extLst>
                  <a:ext uri="{FF2B5EF4-FFF2-40B4-BE49-F238E27FC236}">
                    <a16:creationId xmlns="" xmlns:a16="http://schemas.microsoft.com/office/drawing/2014/main" id="{F1D0D565-1AFB-40EA-3DD4-2D42AC683BEB}"/>
                  </a:ext>
                </a:extLst>
              </p:cNvPr>
              <p:cNvSpPr txBox="1"/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本框 32">
                <a:extLst>
                  <a:ext uri="{FF2B5EF4-FFF2-40B4-BE49-F238E27FC236}">
                    <a16:creationId xmlns="" xmlns:a16="http://schemas.microsoft.com/office/drawing/2014/main" id="{F1D0D565-1AFB-40EA-3DD4-2D42AC683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blipFill rotWithShape="1">
                <a:blip r:embed="rId6"/>
                <a:stretch>
                  <a:fillRect l="-1450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0594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endParaRPr lang="en-US" altLang="zh-CN" sz="8000" b="1" dirty="0" smtClean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8000" b="1" dirty="0" err="1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tretch>
            <a:fillRect/>
          </a:stretch>
        </p:blipFill>
        <p:spPr>
          <a:xfrm>
            <a:off x="10973797" y="-419100"/>
            <a:ext cx="7314203" cy="7314203"/>
          </a:xfrm>
          <a:prstGeom prst="rect">
            <a:avLst/>
          </a:prstGeom>
        </p:spPr>
      </p:pic>
      <p:sp>
        <p:nvSpPr>
          <p:cNvPr id="5" name="TextBox 544">
            <a:extLst>
              <a:ext uri="{FF2B5EF4-FFF2-40B4-BE49-F238E27FC236}">
                <a16:creationId xmlns="" xmlns:a16="http://schemas.microsoft.com/office/drawing/2014/main" xmlns:lc="http://schemas.openxmlformats.org/drawingml/2006/lockedCanvas" id="{3E5A07A3-09ED-4B7B-9FBE-B96FD5AD1D7B}"/>
              </a:ext>
            </a:extLst>
          </p:cNvPr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SGK,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Đáp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: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được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xác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. </a:t>
                </a:r>
                <a:endParaRPr lang="en-US" sz="3200" dirty="0" smtClean="0">
                  <a:solidFill>
                    <a:srgbClr val="C00000"/>
                  </a:solidFill>
                  <a:latin typeface="Times New Roman" pitchFamily="18" charset="0"/>
                  <a:ea typeface="Tiffany" pitchFamily="18" charset="0"/>
                  <a:cs typeface="Times New Roman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/>
                      </a:rPr>
                      <m:t>𝐷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trong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m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, V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thường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dùng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: kg/m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;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hoặc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g/cm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hay 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g/ml</a:t>
                </a: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ea typeface="Tiffany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ea typeface="Tiffany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blipFill rotWithShape="1">
                <a:blip r:embed="rId6"/>
                <a:stretch>
                  <a:fillRect l="-1497" b="-2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tretch>
            <a:fillRect/>
          </a:stretch>
        </p:blipFill>
        <p:spPr>
          <a:xfrm>
            <a:off x="10591800" y="2476500"/>
            <a:ext cx="7314203" cy="7314203"/>
          </a:xfrm>
          <a:prstGeom prst="rect">
            <a:avLst/>
          </a:prstGeom>
        </p:spPr>
      </p:pic>
      <p:sp>
        <p:nvSpPr>
          <p:cNvPr id="5" name="TextBox 544">
            <a:extLst>
              <a:ext uri="{FF2B5EF4-FFF2-40B4-BE49-F238E27FC236}">
                <a16:creationId xmlns="" xmlns:a16="http://schemas.microsoft.com/office/drawing/2014/main" xmlns:lc="http://schemas.openxmlformats.org/drawingml/2006/lockedCanvas" id="{3E5A07A3-09ED-4B7B-9FBE-B96FD5AD1D7B}"/>
              </a:ext>
            </a:extLst>
          </p:cNvPr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55245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4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"/>
            <a:ext cx="17855614" cy="944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"/>
            <a:ext cx="15773400" cy="14097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4745831"/>
            <a:ext cx="6819900" cy="652700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1371600" rtl="0" eaLnBrk="1" latinLnBrk="0" hangingPunct="1">
                  <a:lnSpc>
                    <a:spcPct val="9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sz="4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28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Giải</a:t>
                </a: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Thể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tích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khối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hình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hộp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đó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V = </a:t>
                </a:r>
                <a:r>
                  <a:rPr lang="en-US" dirty="0" err="1" smtClean="0"/>
                  <a:t>a.b.c</a:t>
                </a:r>
                <a:r>
                  <a:rPr lang="en-US" dirty="0"/>
                  <a:t> </a:t>
                </a:r>
                <a:r>
                  <a:rPr lang="en-US" dirty="0" smtClean="0">
                    <a:sym typeface="Wingdings" pitchFamily="2" charset="2"/>
                  </a:rPr>
                  <a:t> V = 2.3.5 = 30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Khối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lượng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riêng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/>
                      </a:rPr>
                      <m:t>𝐷</m:t>
                    </m:r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itchFamily="2" charset="2"/>
                  </a:rPr>
                  <a:t> D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210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30</m:t>
                        </m:r>
                      </m:den>
                    </m:f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= </m:t>
                    </m:r>
                  </m:oMath>
                </a14:m>
                <a:r>
                  <a:rPr lang="en-US" dirty="0" smtClean="0"/>
                  <a:t>7 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 hay 7000kg/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  <a:blipFill rotWithShape="1">
                <a:blip r:embed="rId2"/>
                <a:stretch>
                  <a:fillRect t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50934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200" y="45600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 smtClean="0"/>
              <a:t>Tóm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tắt</a:t>
            </a:r>
            <a:endParaRPr lang="en-US" b="1" u="sng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 = 2cm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 = 3cm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 = 5cm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 = 210 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 = ?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3771900"/>
            <a:ext cx="0" cy="6198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1943100"/>
            <a:ext cx="1607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=""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133600" y="416128"/>
            <a:ext cx="138630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5400" b="1" dirty="0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II.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riêng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,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đơn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vị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riêng</a:t>
            </a:r>
            <a:endParaRPr lang="zh-CN" altLang="en-US" sz="5400" b="1" dirty="0">
              <a:solidFill>
                <a:srgbClr val="7030A0"/>
              </a:solidFill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5" y="1767231"/>
            <a:ext cx="16315421" cy="7795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9B81BEF0-A39B-B938-7EB7-147B354D6282}"/>
                  </a:ext>
                </a:extLst>
              </p:cNvPr>
              <p:cNvSpPr txBox="1"/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𝐷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thường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g/ml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		1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0.001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; 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= 1 g/mL</a:t>
                </a: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d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P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(N),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(m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Wingdings"/>
                  </a:rPr>
                  <a:t>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d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9B81BEF0-A39B-B938-7EB7-147B354D6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blipFill rotWithShape="1">
                <a:blip r:embed="rId10"/>
                <a:stretch>
                  <a:fillRect l="-1472" t="-1798" r="-2249" b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336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692FB1-8170-54C1-2F4A-A0B85236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7800 kg/m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 cm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7800 kg.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 =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m.V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6800" y="41529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9562C843-1DD2-3E06-BAD4-6A022EAD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Khi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tiến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hành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nghiệm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Lan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5,4 g.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2cm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 smtClean="0">
                <a:latin typeface="+mj-lt"/>
              </a:rPr>
              <a:t>Chì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 smtClean="0">
                <a:latin typeface="+mj-lt"/>
              </a:rPr>
              <a:t>Sắt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 smtClean="0">
                <a:latin typeface="+mj-lt"/>
              </a:rPr>
              <a:t>Nhôm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Kẽm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200" y="5524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5,4 : 2 = 2,7g/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2700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95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7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3F2986C-DE19-43ED-B1E0-984EBD6EE3E2}"/>
              </a:ext>
            </a:extLst>
          </p:cNvPr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CHƯƠNG III: KHỐI LƯỢNG RIÊNG </a:t>
            </a:r>
          </a:p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VÀ ÁP SUẤT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9" name="Google Shape;5915;p37">
            <a:extLst>
              <a:ext uri="{FF2B5EF4-FFF2-40B4-BE49-F238E27FC236}">
                <a16:creationId xmlns=""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6000" u="sng" dirty="0" smtClean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13: KHỐI LƯỢNG RIÊNG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7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2B3F4F3-39DE-8EFB-9AF5-433A9554B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Nói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ý </a:t>
            </a:r>
            <a:r>
              <a:rPr lang="en-US" sz="4000" dirty="0" err="1">
                <a:latin typeface="+mj-lt"/>
              </a:rPr>
              <a:t>nghĩa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nguyên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1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hình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chiếc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hộp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1m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Tất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cả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đáp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đều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152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0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4B5F6A69-5BB1-6A25-DFE1-C8621ABC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Phát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biểu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bé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chỉ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A </a:t>
            </a:r>
            <a:r>
              <a:rPr lang="en-US" sz="4000" dirty="0" err="1">
                <a:latin typeface="+mj-lt"/>
              </a:rPr>
              <a:t>và</a:t>
            </a:r>
            <a:r>
              <a:rPr lang="en-US" sz="4000" dirty="0">
                <a:latin typeface="+mj-lt"/>
              </a:rPr>
              <a:t> C </a:t>
            </a:r>
            <a:r>
              <a:rPr lang="en-US" sz="4000" dirty="0" err="1">
                <a:latin typeface="+mj-lt"/>
              </a:rPr>
              <a:t>đúng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7353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="" xmlns:a16="http://schemas.microsoft.com/office/drawing/2014/main" id="{223B2CBD-39A8-12B2-DC30-48741F8AF1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vi-VN" sz="40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</a:t>
                </a:r>
                <a:r>
                  <a:rPr lang="vi-VN" sz="40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/>
                  <a:t>Công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tính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khối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riêng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</a:t>
                </a:r>
              </a:p>
              <a:p>
                <a:pPr marL="0" indent="0">
                  <a:buNone/>
                </a:pPr>
                <a:r>
                  <a:rPr lang="en-US" sz="4000" dirty="0"/>
                  <a:t>A.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B</a:t>
                </a:r>
                <a:r>
                  <a:rPr lang="en-US" sz="4000" dirty="0"/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</a:rPr>
                      <m:t>𝐷</m:t>
                    </m:r>
                    <m:r>
                      <a:rPr lang="en-US" sz="4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C</a:t>
                </a:r>
                <a:r>
                  <a:rPr lang="en-US" sz="4000" dirty="0"/>
                  <a:t>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D</a:t>
                </a:r>
                <a:r>
                  <a:rPr lang="en-US" sz="4000" dirty="0"/>
                  <a:t>.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="" xmlns:a16="http://schemas.microsoft.com/office/drawing/2014/main" id="{223B2CBD-39A8-12B2-DC30-48741F8AF1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  <a:blipFill rotWithShape="1">
                <a:blip r:embed="rId2"/>
                <a:stretch>
                  <a:fillRect l="-1352" t="-2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219200" y="4381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C4E8E43B-A7A9-03DB-B116-03FC7725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Đơn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vị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phải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g/mL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N/m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g/cm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9911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1C5DA018-D475-CBC5-495B-076580688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7.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+mj-lt"/>
              </a:rPr>
              <a:t>Cho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13,5kg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5dm³.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bao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nhiêu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A.2700kg/dm³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B.2700kg/m³</a:t>
            </a:r>
            <a:r>
              <a:rPr lang="en-US" sz="4000" dirty="0">
                <a:latin typeface="+mj-lt"/>
              </a:rPr>
              <a:t>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C.270 </a:t>
            </a:r>
            <a:r>
              <a:rPr lang="en-US" sz="4000" dirty="0">
                <a:latin typeface="+mj-lt"/>
              </a:rPr>
              <a:t>N/m³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D.260kg/m³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3000" y="4762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0,005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1284" t="-1562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9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8.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7800kg/m³;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50dm³.Khối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A.390kg</a:t>
            </a: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B.312kg 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C.390000kg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D.156kg</a:t>
            </a: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1284" t="-1562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Người</a:t>
            </a:r>
            <a:r>
              <a:rPr lang="en-US" sz="4000" dirty="0">
                <a:latin typeface="+mj-lt"/>
              </a:rPr>
              <a:t> ta </a:t>
            </a:r>
            <a:r>
              <a:rPr lang="en-US" sz="4000" dirty="0" err="1">
                <a:latin typeface="+mj-lt"/>
              </a:rPr>
              <a:t>thường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Câu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lớn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B.Vì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C.Vì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D.Vì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cùng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7800kg/m³. </a:t>
            </a:r>
            <a:r>
              <a:rPr lang="en-US" sz="4000" dirty="0" err="1">
                <a:latin typeface="+mj-lt"/>
              </a:rPr>
              <a:t>Vậy</a:t>
            </a:r>
            <a:r>
              <a:rPr lang="en-US" sz="4000" dirty="0">
                <a:latin typeface="+mj-lt"/>
              </a:rPr>
              <a:t>,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khoảng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12,8cm</a:t>
            </a:r>
            <a:r>
              <a:rPr lang="en-US" sz="4000" baseline="30000" dirty="0">
                <a:latin typeface="+mj-lt"/>
              </a:rPr>
              <a:t>3 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128cm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1.280cm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12.800cm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06500" y="47244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Rút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7800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=  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0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000128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= 128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blipFill rotWithShape="1">
                <a:blip r:embed="rId2"/>
                <a:stretch>
                  <a:fillRect l="-1015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6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Quay video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5588" y="0"/>
            <a:ext cx="13757148" cy="10287000"/>
            <a:chOff x="850392" y="0"/>
            <a:chExt cx="9171432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0"/>
              <a:ext cx="917143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63240" y="629613"/>
              <a:ext cx="5138928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sắt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nhôm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1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507582" y="3181350"/>
            <a:ext cx="10401300" cy="4343400"/>
            <a:chOff x="912" y="1392"/>
            <a:chExt cx="4368" cy="1824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912" y="1392"/>
              <a:ext cx="4368" cy="1824"/>
              <a:chOff x="912" y="1392"/>
              <a:chExt cx="4368" cy="1824"/>
            </a:xfrm>
          </p:grpSpPr>
          <p:grpSp>
            <p:nvGrpSpPr>
              <p:cNvPr id="10" name="Group 14"/>
              <p:cNvGrpSpPr>
                <a:grpSpLocks/>
              </p:cNvGrpSpPr>
              <p:nvPr/>
            </p:nvGrpSpPr>
            <p:grpSpPr bwMode="auto">
              <a:xfrm>
                <a:off x="912" y="1392"/>
                <a:ext cx="1920" cy="1824"/>
                <a:chOff x="768" y="768"/>
                <a:chExt cx="1920" cy="1824"/>
              </a:xfrm>
            </p:grpSpPr>
            <p:sp>
              <p:nvSpPr>
                <p:cNvPr id="13" name="AutoShape 10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1920" cy="182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 sz="4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92" y="864"/>
                  <a:ext cx="480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4200">
                      <a:latin typeface="Times New Roman" pitchFamily="18" charset="0"/>
                      <a:cs typeface="Times New Roman" pitchFamily="18" charset="0"/>
                    </a:rPr>
                    <a:t>Sắt</a:t>
                  </a:r>
                </a:p>
              </p:txBody>
            </p:sp>
          </p:grp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3456" y="1392"/>
                <a:ext cx="1824" cy="1824"/>
              </a:xfrm>
              <a:prstGeom prst="cube">
                <a:avLst>
                  <a:gd name="adj" fmla="val 25000"/>
                </a:avLst>
              </a:prstGeom>
              <a:solidFill>
                <a:srgbClr val="FFEDA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4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4040" y="1488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009900"/>
                    </a:solidFill>
                    <a:latin typeface="Times New Roman" pitchFamily="18" charset="0"/>
                    <a:cs typeface="Times New Roman" pitchFamily="18" charset="0"/>
                  </a:rPr>
                  <a:t>Gỗ</a:t>
                </a: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152" y="2112"/>
              <a:ext cx="3625" cy="346"/>
              <a:chOff x="1152" y="2084"/>
              <a:chExt cx="3625" cy="346"/>
            </a:xfrm>
          </p:grpSpPr>
          <p:sp>
            <p:nvSpPr>
              <p:cNvPr id="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2120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altLang="en-US" sz="4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en-US" sz="4200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3673" y="2084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altLang="en-US" sz="4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en-US" sz="4200" baseline="30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2078832" y="1371600"/>
            <a:ext cx="14859000" cy="10287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7160" tIns="68580" rIns="137160" bIns="68580" anchor="ctr"/>
          <a:lstStyle/>
          <a:p>
            <a:r>
              <a:rPr lang="en-US" altLang="en-US" sz="4200" b="1" u="sng" dirty="0">
                <a:latin typeface="Times New Roman" pitchFamily="18" charset="0"/>
                <a:cs typeface="Times New Roman" pitchFamily="18" charset="0"/>
              </a:rPr>
              <a:t>1 m</a:t>
            </a:r>
            <a:r>
              <a:rPr lang="en-US" altLang="en-US" sz="4200" b="1" u="sng" baseline="30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u="sng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1 m</a:t>
            </a:r>
            <a:r>
              <a:rPr lang="en-US" altLang="en-US" sz="4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u="sng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(kg)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8050948"/>
            <a:ext cx="1720215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so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hay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khối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riêng</a:t>
            </a:r>
            <a:endParaRPr lang="en-US" sz="4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2" y="2962414"/>
            <a:ext cx="12637448" cy="25565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00" y="3604535"/>
            <a:ext cx="48798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7500" b="1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CD807016-E9C5-3670-44DF-3FF1A5D0D1A5}"/>
              </a:ext>
            </a:extLst>
          </p:cNvPr>
          <p:cNvSpPr/>
          <p:nvPr/>
        </p:nvSpPr>
        <p:spPr>
          <a:xfrm>
            <a:off x="2" y="60198"/>
            <a:ext cx="8644596" cy="9734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42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1. THÍ NGHIỆM</a:t>
            </a:r>
            <a:endParaRPr lang="vi-VN" sz="42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530914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⃰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SGK.</a:t>
            </a:r>
          </a:p>
          <a:p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6)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9"/>
          <a:stretch/>
        </p:blipFill>
        <p:spPr bwMode="auto">
          <a:xfrm>
            <a:off x="0" y="-1"/>
            <a:ext cx="18288000" cy="741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1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2"/>
          <a:stretch/>
        </p:blipFill>
        <p:spPr bwMode="auto">
          <a:xfrm>
            <a:off x="341412" y="876300"/>
            <a:ext cx="17946588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1170</Words>
  <Application>Microsoft Office PowerPoint</Application>
  <PresentationFormat>Custom</PresentationFormat>
  <Paragraphs>135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#9Slide03 Arima Madurai</vt:lpstr>
      <vt:lpstr>#9Slide03 Arima Madurai Black</vt:lpstr>
      <vt:lpstr>Wingdings</vt:lpstr>
      <vt:lpstr>#9Slide03 Arima Madurai Bold</vt:lpstr>
      <vt:lpstr>Cambria Math</vt:lpstr>
      <vt:lpstr>Times New Roman</vt:lpstr>
      <vt:lpstr>宋体</vt:lpstr>
      <vt:lpstr>等线</vt:lpstr>
      <vt:lpstr>Calibri Light</vt:lpstr>
      <vt:lpstr>Tiffany</vt:lpstr>
      <vt:lpstr>#9Slide03 AmpleSoft Bold</vt:lpstr>
      <vt:lpstr>Calibri</vt:lpstr>
      <vt:lpstr>Slogan</vt:lpstr>
      <vt:lpstr>Cambria</vt:lpstr>
      <vt:lpstr>幼圆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33</cp:revision>
  <dcterms:created xsi:type="dcterms:W3CDTF">2006-08-16T00:00:00Z</dcterms:created>
  <dcterms:modified xsi:type="dcterms:W3CDTF">2023-07-11T04:33:19Z</dcterms:modified>
  <dc:identifier>DAE65lQ4ekI</dc:identifier>
</cp:coreProperties>
</file>