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70" r:id="rId3"/>
  </p:sldMasterIdLst>
  <p:notesMasterIdLst>
    <p:notesMasterId r:id="rId37"/>
  </p:notesMasterIdLst>
  <p:sldIdLst>
    <p:sldId id="312" r:id="rId4"/>
    <p:sldId id="256" r:id="rId5"/>
    <p:sldId id="295" r:id="rId6"/>
    <p:sldId id="257" r:id="rId7"/>
    <p:sldId id="258" r:id="rId8"/>
    <p:sldId id="297" r:id="rId9"/>
    <p:sldId id="300" r:id="rId10"/>
    <p:sldId id="301" r:id="rId11"/>
    <p:sldId id="302" r:id="rId12"/>
    <p:sldId id="299" r:id="rId13"/>
    <p:sldId id="303" r:id="rId14"/>
    <p:sldId id="309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10" r:id="rId24"/>
    <p:sldId id="321" r:id="rId25"/>
    <p:sldId id="322" r:id="rId26"/>
    <p:sldId id="323" r:id="rId27"/>
    <p:sldId id="324" r:id="rId28"/>
    <p:sldId id="298" r:id="rId29"/>
    <p:sldId id="305" r:id="rId30"/>
    <p:sldId id="306" r:id="rId31"/>
    <p:sldId id="307" r:id="rId32"/>
    <p:sldId id="308" r:id="rId33"/>
    <p:sldId id="325" r:id="rId34"/>
    <p:sldId id="261" r:id="rId35"/>
    <p:sldId id="262" r:id="rId36"/>
  </p:sldIdLst>
  <p:sldSz cx="9144000" cy="5143500" type="screen16x9"/>
  <p:notesSz cx="6858000" cy="9144000"/>
  <p:embeddedFontLst>
    <p:embeddedFont>
      <p:font typeface="Arvo" panose="020B0604020202020204" charset="0"/>
      <p:regular r:id="rId38"/>
      <p:bold r:id="rId39"/>
      <p:italic r:id="rId40"/>
      <p:boldItalic r:id="rId41"/>
    </p:embeddedFont>
    <p:embeddedFont>
      <p:font typeface="Roboto Condensed" panose="020B060402020202020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  <p:embeddedFont>
      <p:font typeface="Roboto Condensed Light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B602BA"/>
    <a:srgbClr val="FFFF99"/>
    <a:srgbClr val="FFFFCC"/>
    <a:srgbClr val="CEFD23"/>
    <a:srgbClr val="B3E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5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9-03T13:15:28.37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5133 10716 0</inkml:trace>
  <inkml:trace contextRef="#ctx0" brushRef="#br0" timeOffset="962.8263">3360 10610 0,'0'-13'32</inkml:trace>
  <inkml:trace contextRef="#ctx0" brushRef="#br0" timeOffset="1768.5973">2117 10808 0,'0'0'0,"13"-13"0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6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9" y="-7088"/>
            <a:ext cx="8661399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0" y="1090763"/>
            <a:ext cx="8847503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3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01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46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29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19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73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66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218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94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1981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718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55" lvl="0" indent="-380962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308" lvl="1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464" lvl="2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618" lvl="3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5772" lvl="4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2926" lvl="5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080" lvl="6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235" lvl="7" indent="-380962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390" lvl="8" indent="-380962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1610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8509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6854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037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1170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0424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1982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5686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424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55564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08" lvl="1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464" lvl="2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618" lvl="3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772" lvl="4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2926" lvl="5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080" lvl="6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235" lvl="7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390" lvl="8" indent="-355564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55564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08" lvl="1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464" lvl="2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618" lvl="3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772" lvl="4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2926" lvl="5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080" lvl="6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235" lvl="7" indent="-355564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390" lvl="8" indent="-355564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1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42866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308" lvl="1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464" lvl="2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618" lvl="3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5772" lvl="4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2926" lvl="5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080" lvl="6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235" lvl="7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390" lvl="8" indent="-342866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9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42866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308" lvl="1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464" lvl="2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618" lvl="3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5772" lvl="4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2926" lvl="5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080" lvl="6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235" lvl="7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390" lvl="8" indent="-342866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1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55" lvl="0" indent="-342866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308" lvl="1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464" lvl="2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618" lvl="3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5772" lvl="4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2926" lvl="5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080" lvl="6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235" lvl="7" indent="-342866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390" lvl="8" indent="-342866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54"/>
            <a:ext cx="7072431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1"/>
            <a:ext cx="2202831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50" y="4472737"/>
            <a:ext cx="2202831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74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28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9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6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98D8C348-9319-474C-8B75-115F5860333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9/7/2021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A408DC18-406E-4BC5-B482-EC0379FEB10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592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25"/>
            <a:ext cx="3289156" cy="4683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755" y="218175"/>
            <a:ext cx="3381375" cy="473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143" y="1384613"/>
            <a:ext cx="1571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grpSp>
        <p:nvGrpSpPr>
          <p:cNvPr id="9" name="Google Shape;194;p12"/>
          <p:cNvGrpSpPr/>
          <p:nvPr/>
        </p:nvGrpSpPr>
        <p:grpSpPr>
          <a:xfrm>
            <a:off x="293686" y="574118"/>
            <a:ext cx="309041" cy="403123"/>
            <a:chOff x="590250" y="244200"/>
            <a:chExt cx="407975" cy="532175"/>
          </a:xfrm>
        </p:grpSpPr>
        <p:sp>
          <p:nvSpPr>
            <p:cNvPr id="10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75073" y="490994"/>
            <a:ext cx="616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 </a:t>
            </a:r>
            <a:r>
              <a:rPr lang="en-US" sz="3200" b="1" dirty="0" err="1">
                <a:solidFill>
                  <a:schemeClr val="bg1"/>
                </a:solidFill>
              </a:rPr>
              <a:t>Phần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thuộc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6382" y="1457055"/>
            <a:ext cx="8582027" cy="978729"/>
            <a:chOff x="33158" y="1342942"/>
            <a:chExt cx="8582026" cy="97872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58" y="1522193"/>
              <a:ext cx="902071" cy="51324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35229" y="1342942"/>
              <a:ext cx="767995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/>
                <a:t>Cho </a:t>
              </a:r>
              <a:r>
                <a:rPr lang="en-US" sz="2400" dirty="0" err="1"/>
                <a:t>tập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i="1" dirty="0"/>
                <a:t>B = {2; 3; 5; 7}. </a:t>
              </a:r>
              <a:r>
                <a:rPr lang="en-US" sz="2400" dirty="0" err="1"/>
                <a:t>Số</a:t>
              </a:r>
              <a:r>
                <a:rPr lang="en-US" sz="2400" dirty="0"/>
                <a:t> 2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4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</a:t>
              </a:r>
              <a:r>
                <a:rPr lang="en-US" sz="2400" dirty="0" err="1"/>
                <a:t>phần</a:t>
              </a:r>
              <a:r>
                <a:rPr lang="en-US" sz="2400" dirty="0"/>
                <a:t> </a:t>
              </a:r>
              <a:r>
                <a:rPr lang="en-US" sz="2400" dirty="0" err="1"/>
                <a:t>tử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tập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B </a:t>
              </a:r>
              <a:r>
                <a:rPr lang="en-US" sz="2400" dirty="0" err="1"/>
                <a:t>không</a:t>
              </a:r>
              <a:r>
                <a:rPr lang="en-US" sz="2400" dirty="0"/>
                <a:t>?</a:t>
              </a:r>
              <a:endParaRPr lang="vi-VN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2727" y="2549990"/>
            <a:ext cx="7413520" cy="2215919"/>
            <a:chOff x="318586" y="2676455"/>
            <a:chExt cx="7203522" cy="221591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586" y="3927525"/>
              <a:ext cx="866775" cy="86677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Cloud Callout 28"/>
                <p:cNvSpPr/>
                <p:nvPr/>
              </p:nvSpPr>
              <p:spPr>
                <a:xfrm>
                  <a:off x="1989136" y="2676455"/>
                  <a:ext cx="5532972" cy="2215919"/>
                </a:xfrm>
                <a:prstGeom prst="cloudCallout">
                  <a:avLst>
                    <a:gd name="adj1" fmla="val -64118"/>
                    <a:gd name="adj2" fmla="val 6745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/>
                  <a:r>
                    <a:rPr lang="vi-VN" sz="2200" i="1" dirty="0" smtClean="0">
                      <a:solidFill>
                        <a:schemeClr val="tx1"/>
                      </a:solidFill>
                    </a:rPr>
                    <a:t>+ Số 2 là phần tử của tập </a:t>
                  </a:r>
                  <a:r>
                    <a:rPr lang="vi-VN" sz="2200" i="1" smtClean="0">
                      <a:solidFill>
                        <a:schemeClr val="tx1"/>
                      </a:solidFill>
                    </a:rPr>
                    <a:t>hợp B.</a:t>
                  </a:r>
                  <a:r>
                    <a:rPr lang="en-GB" sz="2200" i="1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2200" i="1" smtClean="0">
                      <a:solidFill>
                        <a:schemeClr val="tx1"/>
                      </a:solidFill>
                    </a:rPr>
                    <a:t>Ta </a:t>
                  </a:r>
                  <a:r>
                    <a:rPr lang="vi-VN" sz="2200" i="1" dirty="0" smtClean="0">
                      <a:solidFill>
                        <a:schemeClr val="tx1"/>
                      </a:solidFill>
                    </a:rPr>
                    <a:t>viết</a:t>
                  </a:r>
                  <a:r>
                    <a:rPr lang="en-US" sz="2200" i="1" dirty="0">
                      <a:solidFill>
                        <a:schemeClr val="tx1"/>
                      </a:solidFill>
                    </a:rPr>
                    <a:t>:</a:t>
                  </a:r>
                  <a:r>
                    <a:rPr lang="vi-VN" sz="2200" i="1" dirty="0">
                      <a:solidFill>
                        <a:schemeClr val="tx1"/>
                      </a:solidFill>
                    </a:rPr>
                    <a:t> 2 </a:t>
                  </a:r>
                  <a14:m>
                    <m:oMath xmlns:m="http://schemas.openxmlformats.org/officeDocument/2006/math">
                      <m:r>
                        <a:rPr lang="vi-VN" sz="2200" i="1">
                          <a:solidFill>
                            <a:schemeClr val="tx1"/>
                          </a:solidFill>
                        </a:rPr>
                        <m:t>∈</m:t>
                      </m:r>
                    </m:oMath>
                  </a14:m>
                  <a:r>
                    <a:rPr lang="vi-VN" sz="2200" i="1" dirty="0">
                      <a:solidFill>
                        <a:schemeClr val="tx1"/>
                      </a:solidFill>
                    </a:rPr>
                    <a:t> B.</a:t>
                  </a:r>
                  <a:endParaRPr lang="en-US" sz="2200" i="1" dirty="0">
                    <a:solidFill>
                      <a:schemeClr val="tx1"/>
                    </a:solidFill>
                  </a:endParaRPr>
                </a:p>
                <a:p>
                  <a:pPr algn="just"/>
                  <a:r>
                    <a:rPr lang="vi-VN" sz="2200" i="1" dirty="0">
                      <a:solidFill>
                        <a:schemeClr val="tx1"/>
                      </a:solidFill>
                    </a:rPr>
                    <a:t>+ Số 4 không là phần tử của tập </a:t>
                  </a:r>
                  <a:r>
                    <a:rPr lang="vi-VN" sz="2200" i="1">
                      <a:solidFill>
                        <a:schemeClr val="tx1"/>
                      </a:solidFill>
                    </a:rPr>
                    <a:t>hợp </a:t>
                  </a:r>
                  <a:r>
                    <a:rPr lang="vi-VN" sz="2200" i="1" smtClean="0">
                      <a:solidFill>
                        <a:schemeClr val="tx1"/>
                      </a:solidFill>
                    </a:rPr>
                    <a:t>B</a:t>
                  </a:r>
                  <a:r>
                    <a:rPr lang="en-GB" sz="2200" i="1" smtClean="0">
                      <a:solidFill>
                        <a:schemeClr val="tx1"/>
                      </a:solidFill>
                    </a:rPr>
                    <a:t>.</a:t>
                  </a:r>
                  <a:r>
                    <a:rPr lang="en-GB" sz="2200" i="1">
                      <a:solidFill>
                        <a:schemeClr val="tx1"/>
                      </a:solidFill>
                    </a:rPr>
                    <a:t> </a:t>
                  </a:r>
                  <a:r>
                    <a:rPr lang="vi-VN" sz="2200" i="1" smtClean="0">
                      <a:solidFill>
                        <a:schemeClr val="tx1"/>
                      </a:solidFill>
                    </a:rPr>
                    <a:t>Ta </a:t>
                  </a:r>
                  <a:r>
                    <a:rPr lang="vi-VN" sz="2200" i="1" dirty="0">
                      <a:solidFill>
                        <a:schemeClr val="tx1"/>
                      </a:solidFill>
                    </a:rPr>
                    <a:t>viết</a:t>
                  </a:r>
                  <a:r>
                    <a:rPr lang="en-US" sz="2200" i="1" dirty="0">
                      <a:solidFill>
                        <a:schemeClr val="tx1"/>
                      </a:solidFill>
                    </a:rPr>
                    <a:t>:</a:t>
                  </a:r>
                  <a:r>
                    <a:rPr lang="vi-VN" sz="2200" i="1" dirty="0">
                      <a:solidFill>
                        <a:schemeClr val="tx1"/>
                      </a:solidFill>
                    </a:rPr>
                    <a:t> 4 </a:t>
                  </a:r>
                  <a14:m>
                    <m:oMath xmlns:m="http://schemas.openxmlformats.org/officeDocument/2006/math">
                      <m:r>
                        <a:rPr lang="vi-VN" sz="2200" i="1">
                          <a:solidFill>
                            <a:schemeClr val="tx1"/>
                          </a:solidFill>
                        </a:rPr>
                        <m:t>∉</m:t>
                      </m:r>
                    </m:oMath>
                  </a14:m>
                  <a:r>
                    <a:rPr lang="vi-VN" sz="2200" i="1" dirty="0">
                      <a:solidFill>
                        <a:schemeClr val="tx1"/>
                      </a:solidFill>
                    </a:rPr>
                    <a:t> B.</a:t>
                  </a:r>
                  <a:endParaRPr lang="en-US" sz="22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9" name="Cloud Callout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136" y="2676455"/>
                  <a:ext cx="5532972" cy="2215919"/>
                </a:xfrm>
                <a:prstGeom prst="cloudCallout">
                  <a:avLst>
                    <a:gd name="adj1" fmla="val -64118"/>
                    <a:gd name="adj2" fmla="val 6745"/>
                  </a:avLst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72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198794" y="239621"/>
            <a:ext cx="9342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/>
              <a:t>Ví</a:t>
            </a:r>
            <a:r>
              <a:rPr lang="en-US" sz="3200" b="1" u="sng" dirty="0"/>
              <a:t> </a:t>
            </a:r>
            <a:r>
              <a:rPr lang="en-US" sz="3200" b="1" u="sng" dirty="0" err="1"/>
              <a:t>dụ</a:t>
            </a:r>
            <a:r>
              <a:rPr lang="en-US" sz="3200" b="1" u="sng" dirty="0"/>
              <a:t> 2:</a:t>
            </a:r>
            <a:r>
              <a:rPr lang="en-US" sz="3200" i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i="1" dirty="0"/>
              <a:t>Cho </a:t>
            </a:r>
            <a:r>
              <a:rPr lang="en-US" sz="3200" i="1" dirty="0" err="1"/>
              <a:t>tập</a:t>
            </a:r>
            <a:r>
              <a:rPr lang="en-US" sz="3200" i="1" dirty="0"/>
              <a:t> </a:t>
            </a:r>
            <a:r>
              <a:rPr lang="en-US" sz="3200" i="1" dirty="0" err="1"/>
              <a:t>hợp</a:t>
            </a:r>
            <a:r>
              <a:rPr lang="en-US" sz="3200" i="1" dirty="0"/>
              <a:t> M </a:t>
            </a:r>
            <a:r>
              <a:rPr lang="en-US" sz="3200" i="1"/>
              <a:t>= </a:t>
            </a:r>
            <a:r>
              <a:rPr lang="en-US" sz="3200" i="1" smtClean="0"/>
              <a:t>{a</a:t>
            </a:r>
            <a:r>
              <a:rPr lang="en-US" sz="3200" i="1" dirty="0" smtClean="0"/>
              <a:t>; e; </a:t>
            </a:r>
            <a:r>
              <a:rPr lang="en-US" sz="3200" i="1" dirty="0" err="1" smtClean="0"/>
              <a:t>i</a:t>
            </a:r>
            <a:r>
              <a:rPr lang="en-US" sz="3200" i="1" dirty="0" smtClean="0"/>
              <a:t>; o; </a:t>
            </a:r>
            <a:r>
              <a:rPr lang="en-US" sz="3200" i="1" dirty="0"/>
              <a:t>u}. </a:t>
            </a:r>
          </a:p>
          <a:p>
            <a:pPr algn="ctr">
              <a:lnSpc>
                <a:spcPct val="150000"/>
              </a:lnSpc>
            </a:pPr>
            <a:r>
              <a:rPr lang="en-US" sz="3200" i="1" dirty="0" err="1"/>
              <a:t>Phát</a:t>
            </a:r>
            <a:r>
              <a:rPr lang="en-US" sz="3200" i="1" dirty="0"/>
              <a:t> </a:t>
            </a:r>
            <a:r>
              <a:rPr lang="en-US" sz="3200" i="1" dirty="0" err="1"/>
              <a:t>biểu</a:t>
            </a:r>
            <a:r>
              <a:rPr lang="en-US" sz="3200" i="1" dirty="0"/>
              <a:t> </a:t>
            </a:r>
            <a:r>
              <a:rPr lang="en-US" sz="3200" i="1" dirty="0" err="1"/>
              <a:t>nào</a:t>
            </a:r>
            <a:r>
              <a:rPr lang="en-US" sz="3200" i="1" dirty="0"/>
              <a:t> </a:t>
            </a:r>
            <a:r>
              <a:rPr lang="en-US" sz="3200" i="1" dirty="0" err="1"/>
              <a:t>sau</a:t>
            </a:r>
            <a:r>
              <a:rPr lang="en-US" sz="3200" i="1" dirty="0"/>
              <a:t> </a:t>
            </a:r>
            <a:r>
              <a:rPr lang="en-US" sz="3200" i="1" dirty="0" err="1"/>
              <a:t>đây</a:t>
            </a:r>
            <a:r>
              <a:rPr lang="en-US" sz="3200" i="1" dirty="0"/>
              <a:t> </a:t>
            </a:r>
            <a:r>
              <a:rPr lang="en-US" sz="3200" i="1" dirty="0" err="1"/>
              <a:t>đúng</a:t>
            </a:r>
            <a:r>
              <a:rPr lang="en-US" sz="3200" i="1" dirty="0"/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7683" y="2905457"/>
            <a:ext cx="2848709" cy="650631"/>
            <a:chOff x="492368" y="2905442"/>
            <a:chExt cx="2848709" cy="650630"/>
          </a:xfrm>
        </p:grpSpPr>
        <p:sp>
          <p:nvSpPr>
            <p:cNvPr id="6" name="Oval 5"/>
            <p:cNvSpPr/>
            <p:nvPr/>
          </p:nvSpPr>
          <p:spPr>
            <a:xfrm>
              <a:off x="492368" y="2905442"/>
              <a:ext cx="650631" cy="6506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a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800" dirty="0"/>
                    <a:t> M</a:t>
                  </a:r>
                  <a:endParaRPr lang="vi-VN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blipFill>
                  <a:blip r:embed="rId2"/>
                  <a:stretch>
                    <a:fillRect l="-6688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645028" y="2905458"/>
            <a:ext cx="2848709" cy="650631"/>
            <a:chOff x="492368" y="2905442"/>
            <a:chExt cx="2848709" cy="650630"/>
          </a:xfrm>
        </p:grpSpPr>
        <p:sp>
          <p:nvSpPr>
            <p:cNvPr id="11" name="Oval 10"/>
            <p:cNvSpPr/>
            <p:nvPr/>
          </p:nvSpPr>
          <p:spPr>
            <a:xfrm>
              <a:off x="492368" y="2905442"/>
              <a:ext cx="650631" cy="6506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c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800" dirty="0"/>
                    <a:t> M</a:t>
                  </a:r>
                  <a:endParaRPr lang="vi-VN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blipFill>
                  <a:blip r:embed="rId3"/>
                  <a:stretch>
                    <a:fillRect l="-6688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817683" y="4025112"/>
            <a:ext cx="2848709" cy="650631"/>
            <a:chOff x="492368" y="2905442"/>
            <a:chExt cx="2848709" cy="650630"/>
          </a:xfrm>
        </p:grpSpPr>
        <p:sp>
          <p:nvSpPr>
            <p:cNvPr id="14" name="Oval 13"/>
            <p:cNvSpPr/>
            <p:nvPr/>
          </p:nvSpPr>
          <p:spPr>
            <a:xfrm>
              <a:off x="492368" y="2905442"/>
              <a:ext cx="650631" cy="6506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e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en-US" sz="2800" dirty="0"/>
                    <a:t> M</a:t>
                  </a:r>
                  <a:endParaRPr lang="vi-VN" sz="28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blipFill>
                  <a:blip r:embed="rId4"/>
                  <a:stretch>
                    <a:fillRect l="-6688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645028" y="4143686"/>
            <a:ext cx="2848709" cy="650631"/>
            <a:chOff x="492368" y="2905442"/>
            <a:chExt cx="2848709" cy="650630"/>
          </a:xfrm>
        </p:grpSpPr>
        <p:sp>
          <p:nvSpPr>
            <p:cNvPr id="17" name="Oval 16"/>
            <p:cNvSpPr/>
            <p:nvPr/>
          </p:nvSpPr>
          <p:spPr>
            <a:xfrm>
              <a:off x="492368" y="2905442"/>
              <a:ext cx="650631" cy="6506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d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en-US" sz="2800" dirty="0"/>
                    <a:t> M</a:t>
                  </a:r>
                  <a:endParaRPr lang="vi-VN" sz="2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355" y="2969147"/>
                  <a:ext cx="1916722" cy="523219"/>
                </a:xfrm>
                <a:prstGeom prst="rect">
                  <a:avLst/>
                </a:prstGeom>
                <a:blipFill>
                  <a:blip r:embed="rId5"/>
                  <a:stretch>
                    <a:fillRect l="-6688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84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grpSp>
        <p:nvGrpSpPr>
          <p:cNvPr id="24" name="Google Shape;194;p12"/>
          <p:cNvGrpSpPr/>
          <p:nvPr/>
        </p:nvGrpSpPr>
        <p:grpSpPr>
          <a:xfrm>
            <a:off x="293686" y="574118"/>
            <a:ext cx="309041" cy="403123"/>
            <a:chOff x="590250" y="244200"/>
            <a:chExt cx="407975" cy="532175"/>
          </a:xfrm>
        </p:grpSpPr>
        <p:sp>
          <p:nvSpPr>
            <p:cNvPr id="2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75073" y="490994"/>
            <a:ext cx="616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 </a:t>
            </a:r>
            <a:r>
              <a:rPr lang="en-US" sz="3200" b="1" dirty="0" err="1">
                <a:solidFill>
                  <a:schemeClr val="bg1"/>
                </a:solidFill>
              </a:rPr>
              <a:t>Phần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thuộc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4957" y="177824"/>
            <a:ext cx="51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75063" y="1018733"/>
            <a:ext cx="8529851" cy="4105070"/>
            <a:chOff x="161636" y="974040"/>
            <a:chExt cx="8529851" cy="4105070"/>
          </a:xfrm>
        </p:grpSpPr>
        <p:sp>
          <p:nvSpPr>
            <p:cNvPr id="16" name="Horizontal Scroll 15"/>
            <p:cNvSpPr/>
            <p:nvPr/>
          </p:nvSpPr>
          <p:spPr>
            <a:xfrm>
              <a:off x="161636" y="974040"/>
              <a:ext cx="8529851" cy="4105070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2400" i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775073" y="1596237"/>
                  <a:ext cx="7782596" cy="27699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2400" b="1" i="1" u="sng" dirty="0">
                      <a:solidFill>
                        <a:schemeClr val="tx1"/>
                      </a:solidFill>
                      <a:latin typeface="+mn-lt"/>
                    </a:rPr>
                    <a:t>Luyện tập </a:t>
                  </a:r>
                  <a:r>
                    <a:rPr lang="en-US" sz="2400" b="1" i="1" u="sng" dirty="0">
                      <a:solidFill>
                        <a:schemeClr val="tx1"/>
                      </a:solidFill>
                      <a:latin typeface="+mn-lt"/>
                    </a:rPr>
                    <a:t>2</a:t>
                  </a:r>
                  <a:r>
                    <a:rPr lang="vi-VN" sz="2400" b="1" i="1" u="sng" dirty="0">
                      <a:solidFill>
                        <a:schemeClr val="tx1"/>
                      </a:solidFill>
                      <a:latin typeface="+mn-lt"/>
                    </a:rPr>
                    <a:t>: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Cho </a:t>
                  </a:r>
                  <a:r>
                    <a:rPr lang="en-US" sz="2400" i="1" dirty="0">
                      <a:solidFill>
                        <a:schemeClr val="tx1"/>
                      </a:solidFill>
                      <a:latin typeface="+mn-lt"/>
                    </a:rPr>
                    <a:t>H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là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tập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hợp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gồm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các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dương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lịch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có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30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ngày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.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Chọn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kí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hiệu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thích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err="1">
                      <a:solidFill>
                        <a:schemeClr val="tx1"/>
                      </a:solidFill>
                      <a:latin typeface="+mn-lt"/>
                    </a:rPr>
                    <a:t>hợp</a:t>
                  </a:r>
                  <a:r>
                    <a:rPr lang="en-US" sz="240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smtClean="0">
                      <a:solidFill>
                        <a:schemeClr val="tx1"/>
                      </a:solidFill>
                      <a:latin typeface="+mn-lt"/>
                    </a:rPr>
                    <a:t>cho dấu        </a:t>
                  </a:r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a)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2       </a:t>
                  </a:r>
                  <a:r>
                    <a:rPr lang="en-US" sz="2400" i="1" dirty="0">
                      <a:solidFill>
                        <a:schemeClr val="tx1"/>
                      </a:solidFill>
                      <a:latin typeface="+mn-lt"/>
                    </a:rPr>
                    <a:t>H.</a:t>
                  </a:r>
                </a:p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b)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>
                      <a:solidFill>
                        <a:schemeClr val="tx1"/>
                      </a:solidFill>
                      <a:latin typeface="+mn-lt"/>
                    </a:rPr>
                    <a:t>4  </a:t>
                  </a:r>
                  <a:r>
                    <a:rPr lang="en-US" sz="2400">
                      <a:solidFill>
                        <a:schemeClr val="tx1"/>
                      </a:solidFill>
                      <a:latin typeface="+mn-lt"/>
                    </a:rPr>
                    <a:t>    </a:t>
                  </a:r>
                  <a:r>
                    <a:rPr lang="en-US" sz="2400" smtClean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 i="1" smtClean="0">
                      <a:solidFill>
                        <a:schemeClr val="tx1"/>
                      </a:solidFill>
                      <a:latin typeface="+mn-lt"/>
                    </a:rPr>
                    <a:t>H</a:t>
                  </a:r>
                  <a:r>
                    <a:rPr lang="en-US" sz="2400" i="1" dirty="0">
                      <a:solidFill>
                        <a:schemeClr val="tx1"/>
                      </a:solidFill>
                      <a:latin typeface="+mn-lt"/>
                    </a:rPr>
                    <a:t>.</a:t>
                  </a:r>
                </a:p>
                <a:p>
                  <a:pPr algn="just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c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)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+mn-lt"/>
                    </a:rPr>
                    <a:t>Tháng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  <a:r>
                    <a:rPr lang="en-US" sz="2400">
                      <a:solidFill>
                        <a:schemeClr val="tx1"/>
                      </a:solidFill>
                      <a:latin typeface="+mn-lt"/>
                    </a:rPr>
                    <a:t>12       </a:t>
                  </a:r>
                  <a:r>
                    <a:rPr lang="en-US" sz="2400" i="1" smtClean="0">
                      <a:solidFill>
                        <a:schemeClr val="tx1"/>
                      </a:solidFill>
                      <a:latin typeface="+mn-lt"/>
                    </a:rPr>
                    <a:t>H</a:t>
                  </a:r>
                  <a:r>
                    <a:rPr lang="en-US" sz="2400" i="1">
                      <a:solidFill>
                        <a:schemeClr val="tx1"/>
                      </a:solidFill>
                      <a:latin typeface="+mn-lt"/>
                    </a:rPr>
                    <a:t>.</a:t>
                  </a:r>
                  <a:endParaRPr lang="en-US" sz="2400" i="1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073" y="1596237"/>
                  <a:ext cx="7782596" cy="2769989"/>
                </a:xfrm>
                <a:prstGeom prst="rect">
                  <a:avLst/>
                </a:prstGeom>
                <a:blipFill>
                  <a:blip r:embed="rId2"/>
                  <a:stretch>
                    <a:fillRect l="-1253" t="-440" r="-1175" b="-26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7951111" y="2116892"/>
            <a:ext cx="391263" cy="429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40" name="Rectangle 39"/>
          <p:cNvSpPr/>
          <p:nvPr/>
        </p:nvSpPr>
        <p:spPr>
          <a:xfrm>
            <a:off x="2374713" y="2806920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∉</a:t>
            </a:r>
            <a:endParaRPr lang="vi-V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2369087" y="3388226"/>
                <a:ext cx="423080" cy="38823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87" y="3388226"/>
                <a:ext cx="423080" cy="38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534224" y="3930769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∉</a:t>
            </a:r>
            <a:endParaRPr lang="vi-VN" sz="2800" dirty="0"/>
          </a:p>
        </p:txBody>
      </p:sp>
      <p:sp>
        <p:nvSpPr>
          <p:cNvPr id="18" name="Rectangle 17"/>
          <p:cNvSpPr/>
          <p:nvPr/>
        </p:nvSpPr>
        <p:spPr>
          <a:xfrm>
            <a:off x="2374713" y="2776204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19" name="Rectangle 18"/>
          <p:cNvSpPr/>
          <p:nvPr/>
        </p:nvSpPr>
        <p:spPr>
          <a:xfrm>
            <a:off x="2374713" y="3368845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20" name="Rectangle 19"/>
          <p:cNvSpPr/>
          <p:nvPr/>
        </p:nvSpPr>
        <p:spPr>
          <a:xfrm>
            <a:off x="2505564" y="3930770"/>
            <a:ext cx="423080" cy="388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1890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6" y="574118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5073" y="490994"/>
            <a:ext cx="616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</a:rPr>
              <a:t>Cách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tập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99" y="1421095"/>
            <a:ext cx="2112719" cy="20867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4" y="1292850"/>
            <a:ext cx="1100244" cy="5924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6252" y="1300949"/>
            <a:ext cx="5956817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ở </a:t>
            </a:r>
            <a:r>
              <a:rPr lang="en-US" sz="2800" i="1" dirty="0" err="1" smtClean="0"/>
              <a:t>Hình</a:t>
            </a:r>
            <a:r>
              <a:rPr lang="en-US" sz="2800" i="1" dirty="0" smtClean="0"/>
              <a:t> 2</a:t>
            </a:r>
            <a:r>
              <a:rPr lang="en-US" sz="2800" dirty="0" smtClean="0"/>
              <a:t>. </a:t>
            </a:r>
            <a:r>
              <a:rPr lang="en-US" sz="2800" dirty="0" err="1" smtClean="0"/>
              <a:t>Gọi</a:t>
            </a:r>
            <a:r>
              <a:rPr lang="en-US" sz="2800" dirty="0" smtClean="0"/>
              <a:t> A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.</a:t>
            </a:r>
            <a:endParaRPr lang="vi-VN" sz="28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026252" y="2578809"/>
            <a:ext cx="653968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a) </a:t>
            </a:r>
            <a:r>
              <a:rPr lang="en-US" sz="2800" dirty="0" err="1" smtClean="0"/>
              <a:t>Liệt</a:t>
            </a:r>
            <a:r>
              <a:rPr lang="en-US" sz="2800" dirty="0" smtClean="0"/>
              <a:t> </a:t>
            </a:r>
            <a:r>
              <a:rPr lang="en-US" sz="2800" dirty="0" err="1" smtClean="0"/>
              <a:t>kê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i="1" dirty="0" smtClean="0"/>
              <a:t>A.</a:t>
            </a:r>
            <a:endParaRPr lang="vi-VN" sz="2800" i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026252" y="3693383"/>
            <a:ext cx="632199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/>
              <a:t>b) Các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A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chung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/>
              <a:t>?</a:t>
            </a:r>
            <a:endParaRPr lang="vi-VN" sz="2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75074" y="2282062"/>
            <a:ext cx="75206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a) Các phần tử của tập hợp A là: 0; 2; 4; 6; 8.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Ta viết: </a:t>
            </a:r>
            <a:r>
              <a:rPr lang="vi-VN" sz="2800" b="1" dirty="0">
                <a:solidFill>
                  <a:srgbClr val="FF0000"/>
                </a:solidFill>
              </a:rPr>
              <a:t>A = { 0; 2; 4; 6; 8}</a:t>
            </a:r>
            <a:endParaRPr 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endParaRPr lang="vi-VN" sz="4800" dirty="0" smtClean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5073" y="3565077"/>
            <a:ext cx="723569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b) Các phần tử của tập hợp A là các số tự nhiên chẵn nhỏ hơn 10. Ta có thể viết:</a:t>
            </a:r>
            <a:endParaRPr lang="en-US" sz="28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A = { x| x là số tự nhiên chẵn, x &lt; 10}.</a:t>
            </a:r>
            <a:endParaRPr lang="en-US" sz="28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9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46184" y="737819"/>
            <a:ext cx="8704385" cy="3649543"/>
            <a:chOff x="61762" y="1493958"/>
            <a:chExt cx="8704385" cy="3649542"/>
          </a:xfrm>
        </p:grpSpPr>
        <p:sp>
          <p:nvSpPr>
            <p:cNvPr id="4" name="Rounded Rectangle 3"/>
            <p:cNvSpPr/>
            <p:nvPr/>
          </p:nvSpPr>
          <p:spPr>
            <a:xfrm>
              <a:off x="61762" y="1493958"/>
              <a:ext cx="8704385" cy="3649542"/>
            </a:xfrm>
            <a:prstGeom prst="roundRect">
              <a:avLst>
                <a:gd name="adj" fmla="val 18018"/>
              </a:avLst>
            </a:prstGeom>
            <a:solidFill>
              <a:srgbClr val="CEFD2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	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	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hai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cách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một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tập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hợp</a:t>
              </a:r>
              <a:r>
                <a:rPr lang="en-US" sz="2800" dirty="0" smtClean="0">
                  <a:solidFill>
                    <a:schemeClr val="tx1"/>
                  </a:solidFill>
                </a:rPr>
                <a:t>: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b="1" dirty="0" smtClean="0">
                  <a:solidFill>
                    <a:schemeClr val="tx1"/>
                  </a:solidFill>
                </a:rPr>
                <a:t>Liệt </a:t>
              </a:r>
              <a:r>
                <a:rPr lang="vi-VN" sz="2800" b="1" dirty="0">
                  <a:solidFill>
                    <a:schemeClr val="tx1"/>
                  </a:solidFill>
                </a:rPr>
                <a:t>kê các phần tử của </a:t>
              </a:r>
              <a:r>
                <a:rPr lang="vi-VN" sz="2800" b="1">
                  <a:solidFill>
                    <a:schemeClr val="tx1"/>
                  </a:solidFill>
                </a:rPr>
                <a:t>tập </a:t>
              </a:r>
              <a:r>
                <a:rPr lang="vi-VN" sz="2800" b="1" smtClean="0">
                  <a:solidFill>
                    <a:schemeClr val="tx1"/>
                  </a:solidFill>
                </a:rPr>
                <a:t>hợp</a:t>
              </a:r>
              <a:r>
                <a:rPr lang="vi-VN" sz="2800" b="1" dirty="0">
                  <a:solidFill>
                    <a:schemeClr val="tx1"/>
                  </a:solidFill>
                </a:rPr>
                <a:t>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800" b="1" dirty="0" smtClean="0">
                  <a:solidFill>
                    <a:schemeClr val="tx1"/>
                  </a:solidFill>
                </a:rPr>
                <a:t>Chỉ </a:t>
              </a:r>
              <a:r>
                <a:rPr lang="vi-VN" sz="2800" b="1" dirty="0">
                  <a:solidFill>
                    <a:schemeClr val="tx1"/>
                  </a:solidFill>
                </a:rPr>
                <a:t>ra tính chất đặc trưng cho các phần tử của tập hợp.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endParaRPr lang="vi-VN" sz="2400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554" y="1652219"/>
              <a:ext cx="740696" cy="72170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62120" y="3814920"/>
              <a:ext cx="1086120" cy="76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760" y="3805560"/>
                <a:ext cx="110484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916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144750" y="475525"/>
            <a:ext cx="8872516" cy="325919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000" b="1" i="1" u="sng" dirty="0">
                <a:solidFill>
                  <a:schemeClr val="tx1"/>
                </a:solidFill>
              </a:rPr>
              <a:t>Luyện tập </a:t>
            </a:r>
            <a:r>
              <a:rPr lang="en-US" sz="3000" b="1" i="1" u="sng" dirty="0" smtClean="0">
                <a:solidFill>
                  <a:schemeClr val="tx1"/>
                </a:solidFill>
              </a:rPr>
              <a:t>3</a:t>
            </a:r>
            <a:r>
              <a:rPr lang="vi-VN" sz="3000" b="1" i="1" u="sng" dirty="0" smtClean="0">
                <a:solidFill>
                  <a:schemeClr val="tx1"/>
                </a:solidFill>
              </a:rPr>
              <a:t>: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smtClean="0">
                <a:solidFill>
                  <a:schemeClr val="tx1"/>
                </a:solidFill>
              </a:rPr>
              <a:t>Cho </a:t>
            </a:r>
            <a:r>
              <a:rPr lang="en-US" sz="3000" smtClean="0">
                <a:solidFill>
                  <a:schemeClr val="tx1"/>
                </a:solidFill>
              </a:rPr>
              <a:t>C = </a:t>
            </a:r>
            <a:r>
              <a:rPr lang="en-US" sz="3000" dirty="0" smtClean="0">
                <a:solidFill>
                  <a:schemeClr val="tx1"/>
                </a:solidFill>
              </a:rPr>
              <a:t>{x| x </a:t>
            </a:r>
            <a:r>
              <a:rPr lang="en-US" sz="3000" dirty="0" err="1" smtClean="0">
                <a:solidFill>
                  <a:schemeClr val="tx1"/>
                </a:solidFill>
              </a:rPr>
              <a:t>là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số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tự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nhiên</a:t>
            </a:r>
            <a:r>
              <a:rPr lang="en-US" sz="3000" dirty="0" smtClean="0">
                <a:solidFill>
                  <a:schemeClr val="tx1"/>
                </a:solidFill>
              </a:rPr>
              <a:t> chia </a:t>
            </a:r>
            <a:r>
              <a:rPr lang="en-US" sz="3000" dirty="0" err="1" smtClean="0">
                <a:solidFill>
                  <a:schemeClr val="tx1"/>
                </a:solidFill>
              </a:rPr>
              <a:t>cho</a:t>
            </a:r>
            <a:r>
              <a:rPr lang="en-US" sz="3000" dirty="0" smtClean="0">
                <a:solidFill>
                  <a:schemeClr val="tx1"/>
                </a:solidFill>
              </a:rPr>
              <a:t> 3 </a:t>
            </a:r>
            <a:r>
              <a:rPr lang="en-US" sz="3000" dirty="0" err="1" smtClean="0">
                <a:solidFill>
                  <a:schemeClr val="tx1"/>
                </a:solidFill>
              </a:rPr>
              <a:t>dư</a:t>
            </a:r>
            <a:r>
              <a:rPr lang="en-US" sz="3000" dirty="0" smtClean="0">
                <a:solidFill>
                  <a:schemeClr val="tx1"/>
                </a:solidFill>
              </a:rPr>
              <a:t> 1 </a:t>
            </a:r>
            <a:r>
              <a:rPr lang="en-US" sz="3000" dirty="0" err="1" smtClean="0">
                <a:solidFill>
                  <a:schemeClr val="tx1"/>
                </a:solidFill>
              </a:rPr>
              <a:t>và</a:t>
            </a:r>
            <a:r>
              <a:rPr lang="en-US" sz="3000" dirty="0" smtClean="0">
                <a:solidFill>
                  <a:schemeClr val="tx1"/>
                </a:solidFill>
              </a:rPr>
              <a:t> 3 &lt; x &lt; 18}. </a:t>
            </a:r>
            <a:r>
              <a:rPr lang="en-US" sz="3000" dirty="0" err="1" smtClean="0">
                <a:solidFill>
                  <a:schemeClr val="tx1"/>
                </a:solidFill>
              </a:rPr>
              <a:t>Hãy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err="1" smtClean="0">
                <a:solidFill>
                  <a:schemeClr val="tx1"/>
                </a:solidFill>
              </a:rPr>
              <a:t>viết</a:t>
            </a:r>
            <a:r>
              <a:rPr lang="en-US" sz="3000" smtClean="0">
                <a:solidFill>
                  <a:schemeClr val="tx1"/>
                </a:solidFill>
              </a:rPr>
              <a:t> </a:t>
            </a:r>
            <a:r>
              <a:rPr lang="en-US" sz="3000" smtClean="0">
                <a:solidFill>
                  <a:schemeClr val="tx1"/>
                </a:solidFill>
              </a:rPr>
              <a:t>tập</a:t>
            </a:r>
            <a:r>
              <a:rPr lang="en-US" sz="3000">
                <a:solidFill>
                  <a:schemeClr val="tx1"/>
                </a:solidFill>
              </a:rPr>
              <a:t> </a:t>
            </a:r>
            <a:r>
              <a:rPr lang="en-US" sz="3000" smtClean="0">
                <a:solidFill>
                  <a:schemeClr val="tx1"/>
                </a:solidFill>
              </a:rPr>
              <a:t>hợp </a:t>
            </a:r>
            <a:r>
              <a:rPr lang="en-US" sz="3000" dirty="0" smtClean="0">
                <a:solidFill>
                  <a:schemeClr val="tx1"/>
                </a:solidFill>
              </a:rPr>
              <a:t>C </a:t>
            </a:r>
            <a:r>
              <a:rPr lang="en-US" sz="3000" dirty="0" err="1" smtClean="0">
                <a:solidFill>
                  <a:schemeClr val="tx1"/>
                </a:solidFill>
              </a:rPr>
              <a:t>bằng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cách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liệt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kê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các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phần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tử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của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tập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hợp</a:t>
            </a:r>
            <a:r>
              <a:rPr lang="en-US" sz="3000" dirty="0" smtClean="0">
                <a:solidFill>
                  <a:schemeClr val="tx1"/>
                </a:solidFill>
              </a:rPr>
              <a:t>.</a:t>
            </a:r>
            <a:endParaRPr lang="en-US" sz="3000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457624" y="4051725"/>
            <a:ext cx="3956532" cy="5847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vi-VN" sz="3200" dirty="0"/>
              <a:t>C = </a:t>
            </a:r>
            <a:r>
              <a:rPr lang="vi-VN" sz="3200" dirty="0" smtClean="0"/>
              <a:t>{</a:t>
            </a:r>
            <a:r>
              <a:rPr lang="en-US" sz="3200" dirty="0" smtClean="0"/>
              <a:t>4; </a:t>
            </a:r>
            <a:r>
              <a:rPr lang="vi-VN" sz="3200" dirty="0" smtClean="0"/>
              <a:t>7</a:t>
            </a:r>
            <a:r>
              <a:rPr lang="vi-VN" sz="3200" dirty="0"/>
              <a:t>; 10; 13; 16}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0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338962" y="369215"/>
            <a:ext cx="8401163" cy="263557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i="1" u="sng" dirty="0">
                <a:solidFill>
                  <a:schemeClr val="tx1"/>
                </a:solidFill>
              </a:rPr>
              <a:t>Luyện tập </a:t>
            </a:r>
            <a:r>
              <a:rPr lang="en-US" sz="3200" b="1" i="1" u="sng" dirty="0" smtClean="0">
                <a:solidFill>
                  <a:schemeClr val="tx1"/>
                </a:solidFill>
              </a:rPr>
              <a:t>4</a:t>
            </a:r>
            <a:r>
              <a:rPr lang="vi-VN" sz="3200" b="1" i="1" u="sng" dirty="0" smtClean="0">
                <a:solidFill>
                  <a:schemeClr val="tx1"/>
                </a:solidFill>
              </a:rPr>
              <a:t>: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tập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hợp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các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số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xuất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hiện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trong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err="1" smtClean="0">
                <a:solidFill>
                  <a:schemeClr val="tx1"/>
                </a:solidFill>
              </a:rPr>
              <a:t>số</a:t>
            </a:r>
            <a:r>
              <a:rPr lang="en-US" sz="3200" smtClean="0">
                <a:solidFill>
                  <a:schemeClr val="tx1"/>
                </a:solidFill>
              </a:rPr>
              <a:t> </a:t>
            </a:r>
            <a:r>
              <a:rPr lang="en-US" sz="3200" smtClean="0">
                <a:solidFill>
                  <a:schemeClr val="tx1"/>
                </a:solidFill>
              </a:rPr>
              <a:t>2020.</a:t>
            </a:r>
            <a:endParaRPr lang="en-US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23554" y="3567105"/>
            <a:ext cx="8631978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Gọi D là tập hợp các chữ số xuất hiện trong số 2020</a:t>
            </a:r>
            <a:r>
              <a:rPr lang="vi-VN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Ta có D = {0; 2}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4139" y="2849156"/>
            <a:ext cx="464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 smtClean="0"/>
              <a:t>Trả</a:t>
            </a:r>
            <a:r>
              <a:rPr lang="en-US" sz="3200" b="1" i="1" u="sng" dirty="0" smtClean="0"/>
              <a:t> </a:t>
            </a:r>
            <a:r>
              <a:rPr lang="en-US" sz="3200" b="1" i="1" u="sng" dirty="0" err="1" smtClean="0"/>
              <a:t>lời</a:t>
            </a:r>
            <a:r>
              <a:rPr lang="en-US" sz="3200" b="1" i="1" u="sng" dirty="0" smtClean="0"/>
              <a:t>:</a:t>
            </a:r>
            <a:endParaRPr lang="vi-VN" sz="32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333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120463" y="401333"/>
            <a:ext cx="359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5" name="Google Shape;905;p46"/>
          <p:cNvSpPr/>
          <p:nvPr/>
        </p:nvSpPr>
        <p:spPr>
          <a:xfrm>
            <a:off x="319431" y="56721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0" y="1339403"/>
            <a:ext cx="831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Bài</a:t>
            </a:r>
            <a:r>
              <a:rPr lang="en-US" sz="2800" b="1" dirty="0" smtClean="0"/>
              <a:t> 1: </a:t>
            </a:r>
            <a:r>
              <a:rPr lang="en-US" sz="2800" dirty="0" err="1" smtClean="0"/>
              <a:t>Liệt</a:t>
            </a:r>
            <a:r>
              <a:rPr lang="en-US" sz="2800" dirty="0" smtClean="0"/>
              <a:t> </a:t>
            </a:r>
            <a:r>
              <a:rPr lang="en-US" sz="2800" dirty="0" err="1" smtClean="0"/>
              <a:t>kê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:</a:t>
            </a:r>
            <a:r>
              <a:rPr lang="en-US" sz="2800" b="1" dirty="0" smtClean="0"/>
              <a:t> </a:t>
            </a:r>
            <a:endParaRPr lang="vi-VN" sz="2800" b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39852" y="1918092"/>
            <a:ext cx="7972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A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i="1" dirty="0" err="1" smtClean="0"/>
              <a:t>Hình</a:t>
            </a:r>
            <a:r>
              <a:rPr lang="en-US" sz="2800" i="1" dirty="0" smtClean="0"/>
              <a:t> 3</a:t>
            </a:r>
            <a:r>
              <a:rPr lang="en-US" sz="2800" dirty="0" smtClean="0"/>
              <a:t>;</a:t>
            </a:r>
            <a:endParaRPr lang="vi-VN" sz="2800" dirty="0" smtClean="0"/>
          </a:p>
        </p:txBody>
      </p:sp>
      <p:grpSp>
        <p:nvGrpSpPr>
          <p:cNvPr id="38" name="Group 37"/>
          <p:cNvGrpSpPr/>
          <p:nvPr/>
        </p:nvGrpSpPr>
        <p:grpSpPr>
          <a:xfrm>
            <a:off x="186995" y="2441312"/>
            <a:ext cx="8918405" cy="1539633"/>
            <a:chOff x="90935" y="2342775"/>
            <a:chExt cx="8918405" cy="1539633"/>
          </a:xfrm>
        </p:grpSpPr>
        <p:grpSp>
          <p:nvGrpSpPr>
            <p:cNvPr id="36" name="Group 35"/>
            <p:cNvGrpSpPr/>
            <p:nvPr/>
          </p:nvGrpSpPr>
          <p:grpSpPr>
            <a:xfrm>
              <a:off x="90935" y="2342775"/>
              <a:ext cx="8918405" cy="1475826"/>
              <a:chOff x="90935" y="2342775"/>
              <a:chExt cx="8918405" cy="147582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90935" y="2498501"/>
                <a:ext cx="1687132" cy="824248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40923" y="2498501"/>
                <a:ext cx="914401" cy="82424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Parallelogram 32"/>
              <p:cNvSpPr/>
              <p:nvPr/>
            </p:nvSpPr>
            <p:spPr>
              <a:xfrm>
                <a:off x="3468117" y="2498501"/>
                <a:ext cx="1899634" cy="824248"/>
              </a:xfrm>
              <a:prstGeom prst="parallelogram">
                <a:avLst/>
              </a:prstGeom>
              <a:solidFill>
                <a:srgbClr val="B602BA"/>
              </a:solidFill>
              <a:ln>
                <a:solidFill>
                  <a:srgbClr val="B602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" name="Right Triangle 33"/>
              <p:cNvSpPr/>
              <p:nvPr/>
            </p:nvSpPr>
            <p:spPr>
              <a:xfrm rot="8726150">
                <a:off x="5523861" y="2819491"/>
                <a:ext cx="1442433" cy="999110"/>
              </a:xfrm>
              <a:prstGeom prst="rtTriangl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Trapezoid 34"/>
              <p:cNvSpPr/>
              <p:nvPr/>
            </p:nvSpPr>
            <p:spPr>
              <a:xfrm>
                <a:off x="7335087" y="2342775"/>
                <a:ext cx="1674253" cy="998286"/>
              </a:xfrm>
              <a:prstGeom prst="trapezoid">
                <a:avLst>
                  <a:gd name="adj" fmla="val 48222"/>
                </a:avLst>
              </a:prstGeom>
              <a:solidFill>
                <a:srgbClr val="99FF33"/>
              </a:solidFill>
              <a:ln>
                <a:solidFill>
                  <a:srgbClr val="99FF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654679" y="3420743"/>
              <a:ext cx="3000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 smtClean="0">
                  <a:solidFill>
                    <a:schemeClr val="tx1"/>
                  </a:solidFill>
                </a:rPr>
                <a:t>Hình</a:t>
              </a:r>
              <a:r>
                <a:rPr lang="en-US" sz="2400" b="1" i="1" dirty="0" smtClean="0">
                  <a:solidFill>
                    <a:schemeClr val="tx1"/>
                  </a:solidFill>
                </a:rPr>
                <a:t> 3</a:t>
              </a:r>
              <a:endParaRPr lang="vi-VN" sz="2400" b="1" i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19236" y="3880921"/>
            <a:ext cx="8789515" cy="107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Hình </a:t>
            </a: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chữ nhật; Hình vuông; Hình bình hành; Hình tam giác; Hình </a:t>
            </a:r>
            <a:r>
              <a:rPr lang="vi-VN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thang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54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714557"/>
            <a:ext cx="420931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/>
              <a:t>b) B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chữ</a:t>
            </a:r>
            <a:r>
              <a:rPr lang="en-US" sz="2800" dirty="0" smtClean="0"/>
              <a:t> </a:t>
            </a:r>
            <a:r>
              <a:rPr lang="en-US" sz="2800" dirty="0" err="1" smtClean="0"/>
              <a:t>cái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“ NHA TRANG”</a:t>
            </a:r>
            <a:endParaRPr lang="vi-VN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275" y="171992"/>
            <a:ext cx="4419778" cy="2810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796" y="3660774"/>
            <a:ext cx="7255042" cy="65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B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; H; A; T; R; </a:t>
            </a:r>
            <a:r>
              <a:rPr lang="vi-VN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G</a:t>
            </a:r>
            <a:endParaRPr lang="en-US" sz="28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956" y="321352"/>
            <a:ext cx="3588444" cy="4175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135" y="1003587"/>
            <a:ext cx="5255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c) C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quý</a:t>
            </a:r>
            <a:r>
              <a:rPr lang="en-US" sz="2800" dirty="0" smtClean="0"/>
              <a:t> II (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bốn</a:t>
            </a:r>
            <a:r>
              <a:rPr lang="en-US" sz="2800" dirty="0" smtClean="0"/>
              <a:t> </a:t>
            </a:r>
            <a:r>
              <a:rPr lang="en-US" sz="2800" dirty="0" err="1" smtClean="0"/>
              <a:t>quý</a:t>
            </a:r>
            <a:r>
              <a:rPr lang="en-US" sz="2800" dirty="0" smtClean="0"/>
              <a:t>)</a:t>
            </a:r>
            <a:endParaRPr lang="vi-VN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8135" y="3284205"/>
            <a:ext cx="548640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=&gt; </a:t>
            </a:r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tử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C </a:t>
            </a:r>
            <a:r>
              <a:rPr lang="en-US" sz="2800" smtClean="0">
                <a:solidFill>
                  <a:srgbClr val="FF0000"/>
                </a:solidFill>
              </a:rPr>
              <a:t>là: </a:t>
            </a:r>
            <a:r>
              <a:rPr lang="vi-VN" sz="2800" smtClean="0">
                <a:solidFill>
                  <a:srgbClr val="FF0000"/>
                </a:solidFill>
              </a:rPr>
              <a:t>Tháng </a:t>
            </a:r>
            <a:r>
              <a:rPr lang="vi-VN" sz="2800" dirty="0">
                <a:solidFill>
                  <a:srgbClr val="FF0000"/>
                </a:solidFill>
              </a:rPr>
              <a:t>4; Tháng 5; Tháng </a:t>
            </a:r>
            <a:r>
              <a:rPr lang="vi-VN" sz="2800" dirty="0" smtClean="0">
                <a:solidFill>
                  <a:srgbClr val="FF0000"/>
                </a:solidFill>
              </a:rPr>
              <a:t>6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vi-VN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39078"/>
            <a:ext cx="7752522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CHƯƠNG I: SỐ TỰ NHIÊN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7047" y="2122397"/>
            <a:ext cx="4757531" cy="16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</a:rPr>
              <a:t>BÀI 1: TẬP HỢP ( </a:t>
            </a:r>
            <a:r>
              <a:rPr lang="en-US" sz="4400" b="1" dirty="0" smtClean="0">
                <a:solidFill>
                  <a:schemeClr val="bg1"/>
                </a:solidFill>
              </a:rPr>
              <a:t>2 </a:t>
            </a:r>
            <a:r>
              <a:rPr lang="en-US" sz="4400" b="1" dirty="0" err="1" smtClean="0">
                <a:solidFill>
                  <a:schemeClr val="bg1"/>
                </a:solidFill>
              </a:rPr>
              <a:t>Tiết</a:t>
            </a:r>
            <a:r>
              <a:rPr lang="en-US" sz="4400" b="1" dirty="0" smtClean="0">
                <a:solidFill>
                  <a:schemeClr val="bg1"/>
                </a:solidFill>
              </a:rPr>
              <a:t>)</a:t>
            </a:r>
            <a:endParaRPr lang="vi-VN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39" y="1920533"/>
            <a:ext cx="5301761" cy="14444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959" y="624899"/>
            <a:ext cx="8014722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d)  D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nốt</a:t>
            </a:r>
            <a:r>
              <a:rPr lang="en-US" sz="2800" dirty="0" smtClean="0"/>
              <a:t> </a:t>
            </a:r>
            <a:r>
              <a:rPr lang="en-US" sz="2800" dirty="0" err="1" smtClean="0"/>
              <a:t>nhạc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khuông</a:t>
            </a:r>
            <a:r>
              <a:rPr lang="en-US" sz="2800" dirty="0" smtClean="0"/>
              <a:t> </a:t>
            </a:r>
            <a:r>
              <a:rPr lang="en-US" sz="2800" dirty="0" err="1" smtClean="0"/>
              <a:t>nhạc</a:t>
            </a:r>
            <a:r>
              <a:rPr lang="en-US" sz="2800" dirty="0" smtClean="0"/>
              <a:t> ở </a:t>
            </a:r>
            <a:r>
              <a:rPr lang="en-US" sz="2800" i="1" dirty="0" err="1" smtClean="0"/>
              <a:t>Hình</a:t>
            </a:r>
            <a:r>
              <a:rPr lang="en-US" sz="2800" i="1" dirty="0" smtClean="0"/>
              <a:t> 4.</a:t>
            </a:r>
            <a:endParaRPr lang="vi-VN" sz="28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23959" y="3581660"/>
            <a:ext cx="848332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=&gt;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D </a:t>
            </a:r>
            <a:r>
              <a:rPr lang="en-US" sz="280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là: </a:t>
            </a:r>
            <a:r>
              <a:rPr lang="vi-VN" sz="280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Đồ</a:t>
            </a:r>
            <a:r>
              <a:rPr lang="vi-VN" sz="28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; Rê; Mi; Pha; Son; La; </a:t>
            </a:r>
            <a:r>
              <a:rPr lang="vi-VN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Si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2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grpSp>
        <p:nvGrpSpPr>
          <p:cNvPr id="7" name="Group 6"/>
          <p:cNvGrpSpPr/>
          <p:nvPr/>
        </p:nvGrpSpPr>
        <p:grpSpPr>
          <a:xfrm>
            <a:off x="580441" y="735249"/>
            <a:ext cx="7605091" cy="1815882"/>
            <a:chOff x="382138" y="846160"/>
            <a:chExt cx="7710985" cy="181588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82138" y="846160"/>
                  <a:ext cx="7710985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/>
                    <a:t>Bài 2:</a:t>
                  </a:r>
                  <a:r>
                    <a:rPr lang="en-US" sz="2800" dirty="0" smtClean="0"/>
                    <a:t> (SGK –tr8):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800" dirty="0" smtClean="0"/>
                    <a:t>Cho </a:t>
                  </a:r>
                  <a:r>
                    <a:rPr lang="en-US" sz="2800" dirty="0" err="1" smtClean="0"/>
                    <a:t>tập</a:t>
                  </a:r>
                  <a:r>
                    <a:rPr lang="en-US" sz="2800" dirty="0" smtClean="0"/>
                    <a:t> </a:t>
                  </a:r>
                  <a:r>
                    <a:rPr lang="en-US" sz="2800" dirty="0" err="1" smtClean="0"/>
                    <a:t>hợp</a:t>
                  </a:r>
                  <a:r>
                    <a:rPr lang="en-US" sz="2800" dirty="0" smtClean="0"/>
                    <a:t> A = {11; 13; 17; 19}. </a:t>
                  </a:r>
                  <a:r>
                    <a:rPr lang="en-US" sz="2800" dirty="0" err="1" smtClean="0"/>
                    <a:t>Chọn</a:t>
                  </a:r>
                  <a:r>
                    <a:rPr lang="en-US" sz="2800" dirty="0" smtClean="0"/>
                    <a:t> </a:t>
                  </a:r>
                  <a:r>
                    <a:rPr lang="en-US" sz="2800" dirty="0" err="1" smtClean="0"/>
                    <a:t>kí</a:t>
                  </a:r>
                  <a:r>
                    <a:rPr lang="en-US" sz="2800" dirty="0" smtClean="0"/>
                    <a:t> </a:t>
                  </a:r>
                  <a:r>
                    <a:rPr lang="en-US" sz="2800" dirty="0" err="1" smtClean="0"/>
                    <a:t>hiệu</a:t>
                  </a:r>
                  <a:r>
                    <a:rPr lang="en-US" sz="2800" dirty="0" smtClean="0"/>
                    <a:t> 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800" smtClean="0"/>
                    <a:t>”, 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en-US" sz="2800" smtClean="0"/>
                    <a:t>” </a:t>
                  </a:r>
                  <a:r>
                    <a:rPr lang="en-US" sz="2800" dirty="0" err="1" smtClean="0"/>
                    <a:t>thích</a:t>
                  </a:r>
                  <a:r>
                    <a:rPr lang="en-US" sz="2800" dirty="0" smtClean="0"/>
                    <a:t> </a:t>
                  </a:r>
                  <a:r>
                    <a:rPr lang="en-US" sz="2800" dirty="0" err="1" smtClean="0"/>
                    <a:t>hợp</a:t>
                  </a:r>
                  <a:r>
                    <a:rPr lang="en-US" sz="2800" dirty="0" smtClean="0"/>
                    <a:t> </a:t>
                  </a:r>
                  <a:r>
                    <a:rPr lang="en-US" sz="2800" dirty="0" err="1" smtClean="0"/>
                    <a:t>cho</a:t>
                  </a:r>
                  <a:r>
                    <a:rPr lang="en-US" sz="2800" dirty="0" smtClean="0"/>
                    <a:t> </a:t>
                  </a:r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38" y="846160"/>
                  <a:ext cx="7710985" cy="1815882"/>
                </a:xfrm>
                <a:prstGeom prst="rect">
                  <a:avLst/>
                </a:prstGeom>
                <a:blipFill>
                  <a:blip r:embed="rId2"/>
                  <a:stretch>
                    <a:fillRect l="-1603" t="-3704" r="-321" b="-43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ectangle 3"/>
            <p:cNvSpPr/>
            <p:nvPr/>
          </p:nvSpPr>
          <p:spPr>
            <a:xfrm>
              <a:off x="4027428" y="2080041"/>
              <a:ext cx="487424" cy="4245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528047" y="3039970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45186" y="3063688"/>
            <a:ext cx="58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</a:t>
            </a:r>
            <a:endParaRPr lang="vi-VN" sz="28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109006" y="2955966"/>
            <a:ext cx="5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364" y="3005058"/>
            <a:ext cx="7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</a:t>
            </a:r>
            <a:endParaRPr lang="vi-VN" sz="28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538055" y="3932478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55194" y="3979437"/>
            <a:ext cx="58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14</a:t>
            </a:r>
            <a:endParaRPr lang="vi-VN" sz="28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2109006" y="3824756"/>
            <a:ext cx="5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5112" y="3932478"/>
            <a:ext cx="7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) </a:t>
            </a:r>
            <a:endParaRPr lang="vi-VN" sz="28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5967793" y="3012984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8259" y="3040260"/>
            <a:ext cx="58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</a:t>
            </a:r>
            <a:endParaRPr lang="vi-VN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6552830" y="2932538"/>
            <a:ext cx="5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46904" y="2994761"/>
            <a:ext cx="7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b) </a:t>
            </a:r>
            <a:endParaRPr lang="vi-VN" sz="28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6002963" y="3912177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vi-VN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5384932" y="3982606"/>
            <a:ext cx="58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</a:t>
            </a:r>
            <a:endParaRPr lang="vi-VN" sz="28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6566608" y="3852683"/>
            <a:ext cx="515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52439" y="3931510"/>
            <a:ext cx="7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d) </a:t>
            </a:r>
            <a:endParaRPr lang="vi-VN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540178" y="3031118"/>
                <a:ext cx="487424" cy="4245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178" y="3031118"/>
                <a:ext cx="487424" cy="424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5956138" y="2994821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∉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003327" y="3899399"/>
                <a:ext cx="487424" cy="42456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327" y="3899399"/>
                <a:ext cx="487424" cy="424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538055" y="3941330"/>
            <a:ext cx="487424" cy="424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∉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2781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6" grpId="0"/>
      <p:bldP spid="17" grpId="0"/>
      <p:bldP spid="18" grpId="0"/>
      <p:bldP spid="20" grpId="0" animBg="1"/>
      <p:bldP spid="20" grpId="1" animBg="1"/>
      <p:bldP spid="21" grpId="0"/>
      <p:bldP spid="22" grpId="0"/>
      <p:bldP spid="23" grpId="0"/>
      <p:bldP spid="24" grpId="0" animBg="1"/>
      <p:bldP spid="24" grpId="1" animBg="1"/>
      <p:bldP spid="25" grpId="0"/>
      <p:bldP spid="26" grpId="0"/>
      <p:bldP spid="27" grpId="0"/>
      <p:bldP spid="28" grpId="0" animBg="1"/>
      <p:bldP spid="28" grpId="1" animBg="1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318441" y="1958844"/>
            <a:ext cx="8175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A </a:t>
            </a:r>
            <a:r>
              <a:rPr lang="en-US" sz="2800" smtClean="0"/>
              <a:t>= </a:t>
            </a:r>
            <a:r>
              <a:rPr lang="en-US" sz="2800" smtClean="0"/>
              <a:t>{x </a:t>
            </a:r>
            <a:r>
              <a:rPr lang="en-US" sz="2800" dirty="0" smtClean="0"/>
              <a:t>| x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chẵn</a:t>
            </a:r>
            <a:r>
              <a:rPr lang="en-US" sz="2800" dirty="0" smtClean="0"/>
              <a:t>, x &lt; </a:t>
            </a:r>
            <a:r>
              <a:rPr lang="en-US" sz="2800" smtClean="0"/>
              <a:t>14</a:t>
            </a:r>
            <a:r>
              <a:rPr lang="en-US" sz="2800" smtClean="0"/>
              <a:t>};</a:t>
            </a:r>
            <a:endParaRPr lang="en-US" sz="2800" dirty="0" smtClean="0"/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B </a:t>
            </a:r>
            <a:r>
              <a:rPr lang="en-US" sz="2800" smtClean="0"/>
              <a:t>= </a:t>
            </a:r>
            <a:r>
              <a:rPr lang="en-US" sz="2800" smtClean="0"/>
              <a:t>{x </a:t>
            </a:r>
            <a:r>
              <a:rPr lang="en-US" sz="2800" dirty="0" smtClean="0"/>
              <a:t>| x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chẵn</a:t>
            </a:r>
            <a:r>
              <a:rPr lang="en-US" sz="2800" dirty="0" smtClean="0"/>
              <a:t>, 40 &lt; x &lt; 50};</a:t>
            </a:r>
          </a:p>
          <a:p>
            <a:pPr marL="514350" indent="-514350">
              <a:lnSpc>
                <a:spcPct val="150000"/>
              </a:lnSpc>
              <a:buFont typeface="Arial"/>
              <a:buAutoNum type="alphaLcParenR"/>
            </a:pPr>
            <a:r>
              <a:rPr lang="en-US" sz="2800" smtClean="0"/>
              <a:t>C = {x </a:t>
            </a:r>
            <a:r>
              <a:rPr lang="en-US" sz="2800" dirty="0" smtClean="0"/>
              <a:t>| x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lẻ</a:t>
            </a:r>
            <a:r>
              <a:rPr lang="en-US" sz="2800" dirty="0" smtClean="0"/>
              <a:t>, x &lt; 15};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smtClean="0"/>
              <a:t>D </a:t>
            </a:r>
            <a:r>
              <a:rPr lang="en-US" sz="2800" smtClean="0"/>
              <a:t>= </a:t>
            </a:r>
            <a:r>
              <a:rPr lang="en-US" sz="2800" smtClean="0"/>
              <a:t>{x </a:t>
            </a:r>
            <a:r>
              <a:rPr lang="en-US" sz="2800" dirty="0" smtClean="0"/>
              <a:t>| x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err="1" smtClean="0"/>
              <a:t>tự</a:t>
            </a:r>
            <a:r>
              <a:rPr lang="en-US" sz="2800" smtClean="0"/>
              <a:t> </a:t>
            </a:r>
            <a:r>
              <a:rPr lang="en-US" sz="2800" smtClean="0"/>
              <a:t>nhiên lẻ </a:t>
            </a:r>
            <a:r>
              <a:rPr lang="en-US" sz="2800" dirty="0" smtClean="0"/>
              <a:t>9 &lt; x &lt; 20}.</a:t>
            </a:r>
            <a:endParaRPr lang="vi-VN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18441" y="684052"/>
            <a:ext cx="8043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/>
              <a:t>Bài</a:t>
            </a:r>
            <a:r>
              <a:rPr lang="en-US" sz="2800" b="1" dirty="0" smtClean="0"/>
              <a:t> 3: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liệt</a:t>
            </a:r>
            <a:r>
              <a:rPr lang="en-US" sz="2800" dirty="0" smtClean="0"/>
              <a:t> </a:t>
            </a:r>
            <a:r>
              <a:rPr lang="en-US" sz="2800" dirty="0" err="1" smtClean="0"/>
              <a:t>kê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:</a:t>
            </a:r>
            <a:endParaRPr lang="vi-VN" sz="2800" dirty="0" smtClean="0"/>
          </a:p>
        </p:txBody>
      </p:sp>
    </p:spTree>
    <p:extLst>
      <p:ext uri="{BB962C8B-B14F-4D97-AF65-F5344CB8AC3E}">
        <p14:creationId xmlns:p14="http://schemas.microsoft.com/office/powerpoint/2010/main" val="41350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16836" y="1179928"/>
            <a:ext cx="1609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smtClean="0"/>
              <a:t>Đáp án</a:t>
            </a:r>
            <a:r>
              <a:rPr lang="en-US" sz="2800" b="1" smtClean="0"/>
              <a:t>:</a:t>
            </a:r>
            <a:endParaRPr lang="en-US" sz="2800" b="1" dirty="0" smtClean="0"/>
          </a:p>
          <a:p>
            <a:endParaRPr lang="vi-VN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23553" y="1804617"/>
            <a:ext cx="5994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a) A = {0; 2; 4; 6; 8; 10; </a:t>
            </a:r>
            <a:r>
              <a:rPr lang="vi-VN" sz="2800">
                <a:solidFill>
                  <a:srgbClr val="FF0000"/>
                </a:solidFill>
              </a:rPr>
              <a:t>12</a:t>
            </a:r>
            <a:r>
              <a:rPr lang="vi-VN" sz="2800" smtClean="0">
                <a:solidFill>
                  <a:srgbClr val="FF0000"/>
                </a:solidFill>
              </a:rPr>
              <a:t>}</a:t>
            </a:r>
            <a:r>
              <a:rPr lang="en-GB" sz="280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sp>
        <p:nvSpPr>
          <p:cNvPr id="10" name="TextBox 9"/>
          <p:cNvSpPr txBox="1"/>
          <p:nvPr/>
        </p:nvSpPr>
        <p:spPr>
          <a:xfrm>
            <a:off x="1623553" y="2489189"/>
            <a:ext cx="5994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FF0000"/>
                </a:solidFill>
              </a:rPr>
              <a:t>b) B = {42; 44; 46; </a:t>
            </a:r>
            <a:r>
              <a:rPr lang="vi-VN" sz="2800" smtClean="0">
                <a:solidFill>
                  <a:srgbClr val="FF0000"/>
                </a:solidFill>
              </a:rPr>
              <a:t>48</a:t>
            </a:r>
            <a:r>
              <a:rPr lang="vi-VN" sz="2800" smtClean="0">
                <a:solidFill>
                  <a:srgbClr val="FF0000"/>
                </a:solidFill>
              </a:rPr>
              <a:t>}</a:t>
            </a:r>
            <a:r>
              <a:rPr lang="en-GB" sz="2800" smtClean="0">
                <a:solidFill>
                  <a:srgbClr val="FF0000"/>
                </a:solidFill>
              </a:rPr>
              <a:t>.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3553" y="3142814"/>
            <a:ext cx="5994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</a:rPr>
              <a:t>c) C = {1; 3; 5; 7; 9; 11; </a:t>
            </a:r>
            <a:r>
              <a:rPr lang="vi-VN" sz="2800">
                <a:solidFill>
                  <a:srgbClr val="FF0000"/>
                </a:solidFill>
              </a:rPr>
              <a:t>13</a:t>
            </a:r>
            <a:r>
              <a:rPr lang="vi-VN" sz="2800" smtClean="0">
                <a:solidFill>
                  <a:srgbClr val="FF0000"/>
                </a:solidFill>
              </a:rPr>
              <a:t>}</a:t>
            </a:r>
            <a:r>
              <a:rPr lang="en-GB" sz="280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3552" y="3915635"/>
            <a:ext cx="5994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d) D = {11; 13; 15; 17; </a:t>
            </a:r>
            <a:r>
              <a:rPr lang="vi-VN" sz="2800">
                <a:solidFill>
                  <a:srgbClr val="FF0000"/>
                </a:solidFill>
              </a:rPr>
              <a:t>19</a:t>
            </a:r>
            <a:r>
              <a:rPr lang="vi-VN" sz="2800" smtClean="0">
                <a:solidFill>
                  <a:srgbClr val="FF0000"/>
                </a:solidFill>
              </a:rPr>
              <a:t>}</a:t>
            </a:r>
            <a:r>
              <a:rPr lang="en-GB" sz="280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644949" y="0"/>
            <a:ext cx="4431323" cy="1240146"/>
            <a:chOff x="2644949" y="0"/>
            <a:chExt cx="4431323" cy="12401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4949" y="0"/>
              <a:ext cx="4265805" cy="6665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44949" y="655371"/>
              <a:ext cx="4431323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HOẠT ĐỘNG NHÓM</a:t>
              </a:r>
              <a:endParaRPr lang="vi-VN" sz="32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47229" y="2554456"/>
            <a:ext cx="817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400" dirty="0" smtClean="0"/>
              <a:t>A </a:t>
            </a:r>
            <a:r>
              <a:rPr lang="en-US" sz="2400" smtClean="0"/>
              <a:t>= </a:t>
            </a:r>
            <a:r>
              <a:rPr lang="en-US" sz="2400" smtClean="0"/>
              <a:t>{0</a:t>
            </a:r>
            <a:r>
              <a:rPr lang="en-US" sz="2400" dirty="0" smtClean="0"/>
              <a:t>; 3; 6; 9; 12; 15};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400" dirty="0" smtClean="0"/>
              <a:t>B = {5; 10; 15; 20; 25; 30};</a:t>
            </a:r>
          </a:p>
          <a:p>
            <a:pPr marL="514350" indent="-514350">
              <a:lnSpc>
                <a:spcPct val="150000"/>
              </a:lnSpc>
              <a:buFont typeface="Arial"/>
              <a:buAutoNum type="alphaLcParenR"/>
            </a:pPr>
            <a:r>
              <a:rPr lang="en-US" sz="2400" smtClean="0"/>
              <a:t>C = {10</a:t>
            </a:r>
            <a:r>
              <a:rPr lang="en-US" sz="2400" dirty="0" smtClean="0"/>
              <a:t>; 20; 30; 40; 50; 60; 70; 80; 90};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400" dirty="0" smtClean="0"/>
              <a:t>D </a:t>
            </a:r>
            <a:r>
              <a:rPr lang="en-US" sz="2400" smtClean="0"/>
              <a:t>= </a:t>
            </a:r>
            <a:r>
              <a:rPr lang="en-US" sz="2400" smtClean="0"/>
              <a:t>{1</a:t>
            </a:r>
            <a:r>
              <a:rPr lang="en-US" sz="2400" dirty="0" smtClean="0"/>
              <a:t>; 5; 9; 13; 17}.</a:t>
            </a:r>
            <a:endParaRPr lang="vi-VN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7077" y="1251573"/>
            <a:ext cx="804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/>
              <a:t>Bài</a:t>
            </a:r>
            <a:r>
              <a:rPr lang="en-US" sz="2400" b="1" dirty="0" smtClean="0"/>
              <a:t> 4: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trưng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:</a:t>
            </a:r>
            <a:endParaRPr lang="vi-VN" sz="2400" dirty="0" smtClean="0"/>
          </a:p>
        </p:txBody>
      </p:sp>
    </p:spTree>
    <p:extLst>
      <p:ext uri="{BB962C8B-B14F-4D97-AF65-F5344CB8AC3E}">
        <p14:creationId xmlns:p14="http://schemas.microsoft.com/office/powerpoint/2010/main" val="38213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grpSp>
        <p:nvGrpSpPr>
          <p:cNvPr id="3" name="Group 2"/>
          <p:cNvGrpSpPr/>
          <p:nvPr/>
        </p:nvGrpSpPr>
        <p:grpSpPr>
          <a:xfrm>
            <a:off x="2644949" y="0"/>
            <a:ext cx="4431323" cy="1240146"/>
            <a:chOff x="2644949" y="0"/>
            <a:chExt cx="4431323" cy="12401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4949" y="0"/>
              <a:ext cx="4265805" cy="66653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644949" y="655371"/>
              <a:ext cx="4431323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HOẠT ĐỘNG NHÓM</a:t>
              </a:r>
              <a:endParaRPr lang="vi-VN" sz="32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12269" y="1801140"/>
            <a:ext cx="7205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a) A = {x | x là số tự nhiên chia hết cho 3, x &lt; 16</a:t>
            </a:r>
            <a:r>
              <a:rPr lang="vi-VN" sz="24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};</a:t>
            </a:r>
            <a:endParaRPr lang="en-US" sz="24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269" y="2355138"/>
            <a:ext cx="7917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b) B = {x | x là số tự nhiên chia hết cho 5, 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0 &lt; </a:t>
            </a:r>
            <a:r>
              <a:rPr lang="vi-VN" sz="24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x </a:t>
            </a:r>
            <a:r>
              <a:rPr lang="vi-VN" sz="24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&lt; 35</a:t>
            </a:r>
            <a:r>
              <a:rPr lang="vi-VN" sz="24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}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;</a:t>
            </a:r>
            <a:endParaRPr lang="en-US" sz="2400" dirty="0">
              <a:solidFill>
                <a:srgbClr val="FF000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269" y="2893278"/>
            <a:ext cx="831764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ea typeface="Calibri" panose="020F0502020204030204" pitchFamily="34" charset="0"/>
              </a:rPr>
              <a:t>c) C = {x | x là số tự nhiên chia hết cho 10, 0 &lt; x &lt; 100</a:t>
            </a:r>
            <a:r>
              <a:rPr lang="vi-VN" sz="2400" dirty="0" smtClean="0">
                <a:solidFill>
                  <a:srgbClr val="FF0000"/>
                </a:solidFill>
                <a:ea typeface="Calibri" panose="020F0502020204030204" pitchFamily="34" charset="0"/>
              </a:rPr>
              <a:t>}</a:t>
            </a: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</a:rPr>
              <a:t>;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2269" y="3436171"/>
            <a:ext cx="7798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ea typeface="Calibri" panose="020F0502020204030204" pitchFamily="34" charset="0"/>
              </a:rPr>
              <a:t>d) D </a:t>
            </a:r>
            <a:r>
              <a:rPr lang="vi-VN" sz="2400">
                <a:solidFill>
                  <a:srgbClr val="FF0000"/>
                </a:solidFill>
                <a:ea typeface="Calibri" panose="020F0502020204030204" pitchFamily="34" charset="0"/>
              </a:rPr>
              <a:t>= </a:t>
            </a:r>
            <a:r>
              <a:rPr lang="vi-VN" sz="2400" smtClean="0">
                <a:solidFill>
                  <a:srgbClr val="FF0000"/>
                </a:solidFill>
                <a:ea typeface="Calibri" panose="020F0502020204030204" pitchFamily="34" charset="0"/>
              </a:rPr>
              <a:t>{x </a:t>
            </a:r>
            <a:r>
              <a:rPr lang="vi-VN" sz="2400" dirty="0">
                <a:solidFill>
                  <a:srgbClr val="FF0000"/>
                </a:solidFill>
                <a:ea typeface="Calibri" panose="020F0502020204030204" pitchFamily="34" charset="0"/>
              </a:rPr>
              <a:t>| x là các số tự nhiên hơn kém nhau </a:t>
            </a:r>
            <a:r>
              <a:rPr lang="vi-VN" sz="2400" dirty="0" smtClean="0">
                <a:solidFill>
                  <a:srgbClr val="FF0000"/>
                </a:solidFill>
                <a:ea typeface="Calibri" panose="020F0502020204030204" pitchFamily="34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ea typeface="Calibri" panose="020F0502020204030204" pitchFamily="34" charset="0"/>
              </a:rPr>
              <a:t>đơn </a:t>
            </a:r>
            <a:r>
              <a:rPr lang="vi-VN" sz="2400" dirty="0">
                <a:solidFill>
                  <a:srgbClr val="FF0000"/>
                </a:solidFill>
                <a:ea typeface="Calibri" panose="020F0502020204030204" pitchFamily="34" charset="0"/>
              </a:rPr>
              <a:t>vị, 0 &lt; x &lt; 18}.</a:t>
            </a:r>
            <a:endParaRPr lang="en-US" sz="24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0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120463" y="401333"/>
            <a:ext cx="359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VẬN DỤNG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512985" y="1543959"/>
            <a:ext cx="6401379" cy="110781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4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56" y="2291155"/>
            <a:ext cx="4721851" cy="31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905;p46"/>
          <p:cNvSpPr/>
          <p:nvPr/>
        </p:nvSpPr>
        <p:spPr>
          <a:xfrm>
            <a:off x="319431" y="567211"/>
            <a:ext cx="316408" cy="314571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8" y="10436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1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2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6262342" y="242794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(1; 2; 3; 4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59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1; 2; 3; 4</a:t>
            </a:r>
            <a:endParaRPr lang="vi-V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805409" y="2515761"/>
            <a:ext cx="553156" cy="505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630690" y="3507501"/>
            <a:ext cx="553156" cy="505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835110" y="3507501"/>
            <a:ext cx="553156" cy="505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5630690" y="2471499"/>
            <a:ext cx="553156" cy="50514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3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66287" y="656975"/>
            <a:ext cx="5326983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</a:t>
            </a: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kern="1200" smtClean="0"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1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1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0" y="2475269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[1; 2; 3; 4]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74164" y="350750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{1; 2; 3; 4}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800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7934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8" y="10436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1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2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2552540" y="3509380"/>
                <a:ext cx="2360720" cy="561109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</a:pPr>
                <a:r>
                  <a:rPr lang="en-US" sz="2400" dirty="0"/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B </a:t>
                </a:r>
              </a:p>
            </p:txBody>
          </p:sp>
        </mc:Choice>
        <mc:Fallback xmlns="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540" y="3509380"/>
                <a:ext cx="2360720" cy="56110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6319854" y="3455820"/>
                <a:ext cx="2360720" cy="561109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5000"/>
                  </a:lnSpc>
                </a:pPr>
                <a:r>
                  <a:rPr lang="en-US" sz="2400" dirty="0"/>
                  <a:t> </a:t>
                </a: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r>
                  <a:rPr lang="en-US" sz="2400" dirty="0">
                    <a:solidFill>
                      <a:schemeClr val="bg1"/>
                    </a:solidFill>
                  </a:rPr>
                  <a:t> </a:t>
                </a:r>
                <a:r>
                  <a:rPr lang="en-US" sz="2400" dirty="0"/>
                  <a:t> </a:t>
                </a:r>
              </a:p>
            </p:txBody>
          </p:sp>
        </mc:Choice>
        <mc:Fallback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854" y="3455820"/>
                <a:ext cx="2360720" cy="56110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881639" y="2510302"/>
            <a:ext cx="553156" cy="47874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630690" y="3492328"/>
            <a:ext cx="553156" cy="47874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630689" y="2462292"/>
            <a:ext cx="553156" cy="47874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875350" y="3538201"/>
            <a:ext cx="553156" cy="47874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3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438276" y="776670"/>
            <a:ext cx="5596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lang="en-US" sz="2800" kern="1200" smtClean="0">
                <a:cs typeface="Times New Roman" panose="02020603050405020304" pitchFamily="18" charset="0"/>
              </a:rPr>
              <a:t>Cho </a:t>
            </a:r>
            <a:r>
              <a:rPr lang="en-US" sz="2800" kern="1200" dirty="0">
                <a:cs typeface="Times New Roman" panose="02020603050405020304" pitchFamily="18" charset="0"/>
              </a:rPr>
              <a:t>B = {2</a:t>
            </a:r>
            <a:r>
              <a:rPr lang="en-US" sz="2800" dirty="0">
                <a:cs typeface="Times New Roman" panose="02020603050405020304" pitchFamily="18" charset="0"/>
              </a:rPr>
              <a:t>; 3; 4; 5</a:t>
            </a:r>
            <a:r>
              <a:rPr lang="en-US" sz="2800" smtClean="0">
                <a:cs typeface="Times New Roman" panose="02020603050405020304" pitchFamily="18" charset="0"/>
              </a:rPr>
              <a:t>}. </a:t>
            </a:r>
            <a:r>
              <a:rPr lang="en-US" sz="2800" smtClean="0">
                <a:cs typeface="Times New Roman" panose="02020603050405020304" pitchFamily="18" charset="0"/>
              </a:rPr>
              <a:t>Chọn </a:t>
            </a:r>
            <a:r>
              <a:rPr lang="en-US" sz="2800" dirty="0" err="1">
                <a:cs typeface="Times New Roman" panose="02020603050405020304" pitchFamily="18" charset="0"/>
              </a:rPr>
              <a:t>đáp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án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sai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trong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các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đáp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án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sau</a:t>
            </a:r>
            <a:r>
              <a:rPr lang="en-US" sz="2800" dirty="0">
                <a:cs typeface="Times New Roman" panose="02020603050405020304" pitchFamily="18" charset="0"/>
              </a:rPr>
              <a:t>?</a:t>
            </a:r>
            <a:endParaRPr lang="en-US" sz="2800" kern="1200" dirty="0"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1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1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2552540" y="2475269"/>
                <a:ext cx="2360720" cy="561109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 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540" y="2475269"/>
                <a:ext cx="2360720" cy="56110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6304672" y="2475269"/>
                <a:ext cx="2360720" cy="561109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685800">
                  <a:buClrTx/>
                </a:pPr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672" y="2475269"/>
                <a:ext cx="2360720" cy="56110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7532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8" y="10436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1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2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174643" y="3509518"/>
            <a:ext cx="2955081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{H; O; C; H; I; 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148310" y="2545461"/>
            <a:ext cx="2846852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{H; C; S; I; N}  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463560" y="2520003"/>
            <a:ext cx="567206" cy="4894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395509" y="2551538"/>
            <a:ext cx="567206" cy="4894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395509" y="3560049"/>
            <a:ext cx="567206" cy="4894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457271" y="3547902"/>
            <a:ext cx="567206" cy="4894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3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94946" y="539861"/>
            <a:ext cx="5346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lang="en-US" sz="2800" smtClean="0"/>
              <a:t>Viết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P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cụm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: “HOC SINH”</a:t>
            </a:r>
            <a:endParaRPr lang="en-US" sz="2800" i="1" kern="1200" dirty="0"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1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1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131709" y="2487819"/>
            <a:ext cx="2998015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{H; O; C; S; I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N; H}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148310" y="3525886"/>
            <a:ext cx="2846852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{H; O; C; S; I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N}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2914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0" y="1008955"/>
            <a:ext cx="3875645" cy="3430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549" y="1008963"/>
            <a:ext cx="4110515" cy="3430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7449" y="1842051"/>
            <a:ext cx="681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 i="1" dirty="0">
              <a:solidFill>
                <a:srgbClr val="002060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854359" y="358349"/>
            <a:ext cx="5216216" cy="2006931"/>
          </a:xfrm>
          <a:prstGeom prst="cloudCallout">
            <a:avLst>
              <a:gd name="adj1" fmla="val -36203"/>
              <a:gd name="adj2" fmla="val 770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i="1" dirty="0" err="1">
                <a:solidFill>
                  <a:srgbClr val="002060"/>
                </a:solidFill>
              </a:rPr>
              <a:t>Em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hãy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lấy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ví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dụ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về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một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vài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chủ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đề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sưu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tập</a:t>
            </a:r>
            <a:r>
              <a:rPr lang="en-US" sz="2400" i="1" dirty="0">
                <a:solidFill>
                  <a:srgbClr val="002060"/>
                </a:solidFill>
              </a:rPr>
              <a:t>  tem </a:t>
            </a:r>
            <a:r>
              <a:rPr lang="en-US" sz="2400" i="1" dirty="0" err="1">
                <a:solidFill>
                  <a:srgbClr val="002060"/>
                </a:solidFill>
              </a:rPr>
              <a:t>khác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mà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mình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biết</a:t>
            </a:r>
            <a:r>
              <a:rPr lang="en-US" sz="2400" i="1" dirty="0">
                <a:solidFill>
                  <a:srgbClr val="002060"/>
                </a:solidFill>
              </a:rPr>
              <a:t>.</a:t>
            </a:r>
            <a:endParaRPr lang="vi-VN" sz="2400" i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43" y="3198371"/>
            <a:ext cx="2546455" cy="183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8" y="104361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1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2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0"/>
            <a:ext cx="271747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{6; 7; 8; 9; </a:t>
            </a:r>
            <a:r>
              <a:rPr lang="vi-VN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vi-VN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8" y="2464195"/>
            <a:ext cx="24501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vi-VN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{5; 6; 7; 8; 9</a:t>
            </a:r>
            <a:r>
              <a:rPr lang="vi-VN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619546" y="3556124"/>
            <a:ext cx="525049" cy="48886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619546" y="2446793"/>
            <a:ext cx="525049" cy="5082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881638" y="2422819"/>
            <a:ext cx="525049" cy="5082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b="1" kern="12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903456" y="3508669"/>
            <a:ext cx="525049" cy="5082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3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406687" y="765377"/>
            <a:ext cx="5866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</a:t>
            </a:r>
            <a:r>
              <a:rPr lang="vi-VN" sz="2800" smtClean="0"/>
              <a:t>Viết </a:t>
            </a:r>
            <a:r>
              <a:rPr lang="vi-VN" sz="2800" dirty="0"/>
              <a:t>tập hợp A các số tự nhiên lớn hơn 5 và nhỏ hơn 10.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1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1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313895" y="3497204"/>
            <a:ext cx="2569334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{6; 7; 8}   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35652" y="2464195"/>
            <a:ext cx="2733118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vi-VN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{6; 7; 8; 9}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3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1590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02" y="26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119698" y="3459999"/>
            <a:ext cx="2835410" cy="704398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8">
              <a:lnSpc>
                <a:spcPct val="115000"/>
              </a:lnSpc>
            </a:pP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</a:t>
            </a:r>
            <a:r>
              <a:rPr lang="en-US" sz="20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|x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nhiên,16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078299" y="2508203"/>
            <a:ext cx="2797343" cy="69291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8">
              <a:lnSpc>
                <a:spcPct val="115000"/>
              </a:lnSpc>
            </a:pP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</a:t>
            </a:r>
            <a:r>
              <a:rPr lang="en-US" sz="2000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nhiên,15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356919" y="3599838"/>
            <a:ext cx="535538" cy="48793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05375" y="2593254"/>
            <a:ext cx="535538" cy="50730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478472" y="2601006"/>
            <a:ext cx="535538" cy="50730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494340" y="3580459"/>
            <a:ext cx="535538" cy="50730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60378" y="661877"/>
            <a:ext cx="53930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en-US" sz="28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5</a:t>
            </a:r>
            <a:r>
              <a:rPr lang="en-US" sz="2800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700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= {16; 17; 18; 19}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chất</a:t>
            </a:r>
            <a:r>
              <a:rPr lang="en-US" sz="27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lang="en-US" sz="27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700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trưng.</a:t>
            </a:r>
            <a:endParaRPr lang="en-US" sz="2700" i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078299" y="3459999"/>
            <a:ext cx="2776121" cy="6684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800">
              <a:lnSpc>
                <a:spcPct val="115000"/>
              </a:lnSpc>
              <a:buClrTx/>
            </a:pP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|</a:t>
            </a:r>
            <a:r>
              <a:rPr lang="en-US" sz="2000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nhiên,15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≤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  <a:endParaRPr lang="en-US" sz="20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102148" y="2504328"/>
            <a:ext cx="2852960" cy="68515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8">
              <a:lnSpc>
                <a:spcPct val="115000"/>
              </a:lnSpc>
            </a:pP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{x </a:t>
            </a:r>
            <a:r>
              <a:rPr lang="en-US" sz="20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|x </a:t>
            </a:r>
            <a:r>
              <a:rPr lang="en-US" sz="2000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nhiên,15 </a:t>
            </a: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</a:t>
            </a: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kern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21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93574" y="1491000"/>
            <a:ext cx="8589032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vi-VN" sz="2800" dirty="0">
                <a:latin typeface="+mn-lt"/>
              </a:rPr>
              <a:t>Ghi nhớ kiến thức trong </a:t>
            </a:r>
            <a:r>
              <a:rPr lang="en-US" sz="2800" dirty="0" err="1" smtClean="0">
                <a:latin typeface="+mn-lt"/>
              </a:rPr>
              <a:t>của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bài</a:t>
            </a:r>
            <a:r>
              <a:rPr lang="en-US" sz="2800" dirty="0" smtClean="0">
                <a:latin typeface="+mn-lt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 smtClean="0">
                <a:latin typeface="+mn-lt"/>
              </a:rPr>
              <a:t>Làm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các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bài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tập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trong</a:t>
            </a:r>
            <a:r>
              <a:rPr lang="en-US" sz="2800" dirty="0" smtClean="0">
                <a:latin typeface="+mn-lt"/>
              </a:rPr>
              <a:t> SBT </a:t>
            </a:r>
            <a:r>
              <a:rPr lang="vi-VN" sz="2800" dirty="0">
                <a:latin typeface="+mn-lt"/>
              </a:rPr>
              <a:t>và tự đọc tìm hiểu </a:t>
            </a:r>
            <a:r>
              <a:rPr lang="vi-VN" sz="2800">
                <a:latin typeface="+mn-lt"/>
              </a:rPr>
              <a:t>mục </a:t>
            </a:r>
            <a:r>
              <a:rPr lang="vi-VN" sz="2800" smtClean="0">
                <a:latin typeface="+mn-lt"/>
              </a:rPr>
              <a:t>“</a:t>
            </a:r>
            <a:r>
              <a:rPr lang="vi-VN" sz="2800" b="1" smtClean="0">
                <a:solidFill>
                  <a:srgbClr val="C00000"/>
                </a:solidFill>
                <a:latin typeface="+mn-lt"/>
              </a:rPr>
              <a:t>CÓ </a:t>
            </a:r>
            <a:r>
              <a:rPr lang="vi-VN" sz="2800" b="1" dirty="0">
                <a:solidFill>
                  <a:srgbClr val="C00000"/>
                </a:solidFill>
                <a:latin typeface="+mn-lt"/>
              </a:rPr>
              <a:t>THỂ EM CHƯA BIẾT</a:t>
            </a:r>
            <a:r>
              <a:rPr lang="vi-VN" sz="2800" dirty="0">
                <a:latin typeface="+mn-lt"/>
              </a:rPr>
              <a:t>”</a:t>
            </a:r>
            <a:r>
              <a:rPr lang="en-US" sz="2800" dirty="0" smtClean="0">
                <a:latin typeface="+mn-lt"/>
              </a:rPr>
              <a:t>.</a:t>
            </a:r>
            <a:endParaRPr lang="en-US" sz="2800" dirty="0"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Đọc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trước</a:t>
            </a:r>
            <a:r>
              <a:rPr lang="en-US" sz="2800" dirty="0" smtClean="0">
                <a:latin typeface="+mn-lt"/>
              </a:rPr>
              <a:t> </a:t>
            </a:r>
            <a:r>
              <a:rPr lang="vi-VN" sz="2800" dirty="0">
                <a:latin typeface="+mn-lt"/>
              </a:rPr>
              <a:t>bài </a:t>
            </a:r>
            <a:r>
              <a:rPr lang="vi-VN" sz="2800">
                <a:latin typeface="+mn-lt"/>
              </a:rPr>
              <a:t>mới </a:t>
            </a:r>
            <a:r>
              <a:rPr lang="vi-VN" sz="2800" smtClean="0">
                <a:latin typeface="+mn-lt"/>
              </a:rPr>
              <a:t>“</a:t>
            </a:r>
            <a:r>
              <a:rPr lang="vi-VN" sz="2800" b="1" smtClean="0">
                <a:latin typeface="+mn-lt"/>
              </a:rPr>
              <a:t>Tập </a:t>
            </a:r>
            <a:r>
              <a:rPr lang="vi-VN" sz="2800" b="1" dirty="0">
                <a:latin typeface="+mn-lt"/>
              </a:rPr>
              <a:t>hợp các số tự nhiên</a:t>
            </a:r>
            <a:r>
              <a:rPr lang="vi-VN" sz="2800" dirty="0">
                <a:latin typeface="+mn-lt"/>
              </a:rPr>
              <a:t>”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dirty="0" err="1" smtClean="0">
                <a:latin typeface="+mn-lt"/>
              </a:rPr>
              <a:t>chuẩn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bị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cho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tiết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học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sau</a:t>
            </a:r>
            <a:r>
              <a:rPr lang="en-US" sz="2800" dirty="0" smtClean="0">
                <a:latin typeface="+mn-lt"/>
              </a:rPr>
              <a:t>.</a:t>
            </a:r>
            <a:endParaRPr sz="2800" dirty="0">
              <a:latin typeface="+mn-lt"/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8" y="590920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22159" y="415682"/>
            <a:ext cx="552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</a:rPr>
              <a:t>HƯỚNG DẪN VỀ NHÀ</a:t>
            </a:r>
            <a:endParaRPr lang="vi-VN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90" y="37884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62" y="2174507"/>
            <a:ext cx="653127" cy="653135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5" y="745609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9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4" y="1754007"/>
            <a:ext cx="150972" cy="14422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701" y="1460797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57002" y="723353"/>
            <a:ext cx="506551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en-US" sz="8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2784144" y="3807394"/>
            <a:ext cx="1132763" cy="99661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6" y="574118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5073" y="490994"/>
            <a:ext cx="6166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1.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số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dụ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về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58" y="1426226"/>
            <a:ext cx="3434623" cy="2687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0324" y="4267171"/>
            <a:ext cx="5061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Tập hợp học sinh lớp 6a2</a:t>
            </a:r>
            <a:endParaRPr lang="en-US" sz="2800" b="1" dirty="0"/>
          </a:p>
          <a:p>
            <a:endParaRPr lang="vi-VN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221" y="1426227"/>
            <a:ext cx="3299584" cy="301995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65968" y="4209534"/>
            <a:ext cx="50613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Tập hợp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đồng</a:t>
            </a:r>
            <a:r>
              <a:rPr lang="en-US" sz="2800" b="1" dirty="0"/>
              <a:t> </a:t>
            </a:r>
            <a:r>
              <a:rPr lang="en-US" sz="2800" b="1" dirty="0" err="1"/>
              <a:t>hồ</a:t>
            </a:r>
            <a:endParaRPr lang="en-US" sz="2800" b="1" dirty="0"/>
          </a:p>
          <a:p>
            <a:pPr algn="ctr"/>
            <a:endParaRPr lang="vi-VN" b="1" dirty="0"/>
          </a:p>
        </p:txBody>
      </p:sp>
      <p:pic>
        <p:nvPicPr>
          <p:cNvPr id="31" name="Picture 30"/>
          <p:cNvPicPr/>
          <p:nvPr/>
        </p:nvPicPr>
        <p:blipFill>
          <a:blip r:embed="rId5"/>
          <a:stretch>
            <a:fillRect/>
          </a:stretch>
        </p:blipFill>
        <p:spPr>
          <a:xfrm>
            <a:off x="2194673" y="1866272"/>
            <a:ext cx="3769700" cy="21854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23147" y="4051734"/>
            <a:ext cx="50613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Tập hợp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quả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khay</a:t>
            </a:r>
            <a:endParaRPr lang="en-US" sz="2800" b="1" dirty="0"/>
          </a:p>
          <a:p>
            <a:pPr algn="ctr"/>
            <a:endParaRPr lang="vi-V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0" grpId="0"/>
      <p:bldP spid="30" grpId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5" name="Oval 4"/>
          <p:cNvSpPr/>
          <p:nvPr/>
        </p:nvSpPr>
        <p:spPr>
          <a:xfrm>
            <a:off x="1428216" y="984743"/>
            <a:ext cx="6189784" cy="2866292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i="1" dirty="0" err="1">
                <a:solidFill>
                  <a:schemeClr val="bg1"/>
                </a:solidFill>
              </a:rPr>
              <a:t>Em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hãy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nêu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ví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err="1">
                <a:solidFill>
                  <a:schemeClr val="bg1"/>
                </a:solidFill>
              </a:rPr>
              <a:t>dụ</a:t>
            </a:r>
            <a:r>
              <a:rPr lang="en-US" sz="3600" i="1">
                <a:solidFill>
                  <a:schemeClr val="bg1"/>
                </a:solidFill>
              </a:rPr>
              <a:t> </a:t>
            </a:r>
            <a:r>
              <a:rPr lang="en-US" sz="3600" i="1" smtClean="0">
                <a:solidFill>
                  <a:schemeClr val="bg1"/>
                </a:solidFill>
              </a:rPr>
              <a:t>khác về </a:t>
            </a:r>
            <a:r>
              <a:rPr lang="en-US" sz="3600" i="1" dirty="0" err="1">
                <a:solidFill>
                  <a:schemeClr val="bg1"/>
                </a:solidFill>
              </a:rPr>
              <a:t>tập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hợp</a:t>
            </a:r>
            <a:r>
              <a:rPr lang="en-US" sz="3600" i="1" dirty="0">
                <a:solidFill>
                  <a:schemeClr val="bg1"/>
                </a:solidFill>
              </a:rPr>
              <a:t>.</a:t>
            </a:r>
            <a:endParaRPr lang="vi-VN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608550" y="476377"/>
            <a:ext cx="6295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2. </a:t>
            </a:r>
            <a:r>
              <a:rPr lang="en-US" sz="3200" b="1" dirty="0" err="1">
                <a:solidFill>
                  <a:schemeClr val="bg1"/>
                </a:solidFill>
              </a:rPr>
              <a:t>Kí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viết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3686" y="1524120"/>
            <a:ext cx="8556888" cy="3115700"/>
            <a:chOff x="-151994" y="1325121"/>
            <a:chExt cx="8556888" cy="3626979"/>
          </a:xfrm>
        </p:grpSpPr>
        <p:sp>
          <p:nvSpPr>
            <p:cNvPr id="5" name="Rounded Rectangle 4"/>
            <p:cNvSpPr/>
            <p:nvPr/>
          </p:nvSpPr>
          <p:spPr>
            <a:xfrm>
              <a:off x="-67621" y="1406047"/>
              <a:ext cx="8472515" cy="3546053"/>
            </a:xfrm>
            <a:prstGeom prst="roundRect">
              <a:avLst>
                <a:gd name="adj" fmla="val 18018"/>
              </a:avLst>
            </a:prstGeom>
            <a:solidFill>
              <a:srgbClr val="CEFD2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517525" algn="just">
                <a:lnSpc>
                  <a:spcPct val="150000"/>
                </a:lnSpc>
              </a:pPr>
              <a:r>
                <a:rPr lang="vi-VN" sz="2400" smtClean="0">
                  <a:solidFill>
                    <a:schemeClr val="tx1"/>
                  </a:solidFill>
                </a:rPr>
                <a:t>Người </a:t>
              </a:r>
              <a:r>
                <a:rPr lang="vi-VN" sz="2400" dirty="0">
                  <a:solidFill>
                    <a:schemeClr val="tx1"/>
                  </a:solidFill>
                </a:rPr>
                <a:t>ta thường dùng các chữ cái in hoa để </a:t>
              </a:r>
              <a:r>
                <a:rPr lang="vi-VN" sz="2400">
                  <a:solidFill>
                    <a:schemeClr val="tx1"/>
                  </a:solidFill>
                </a:rPr>
                <a:t>đặt </a:t>
              </a:r>
              <a:r>
                <a:rPr lang="vi-VN" sz="2400" smtClean="0">
                  <a:solidFill>
                    <a:schemeClr val="tx1"/>
                  </a:solidFill>
                </a:rPr>
                <a:t>tên</a:t>
              </a:r>
              <a:r>
                <a:rPr lang="en-GB" sz="2400" smtClean="0">
                  <a:solidFill>
                    <a:schemeClr val="tx1"/>
                  </a:solidFill>
                </a:rPr>
                <a:t> </a:t>
              </a:r>
              <a:r>
                <a:rPr lang="vi-VN" sz="2400" smtClean="0">
                  <a:solidFill>
                    <a:schemeClr val="tx1"/>
                  </a:solidFill>
                </a:rPr>
                <a:t>cho </a:t>
              </a:r>
              <a:r>
                <a:rPr lang="vi-VN" sz="2400" dirty="0">
                  <a:solidFill>
                    <a:schemeClr val="tx1"/>
                  </a:solidFill>
                </a:rPr>
                <a:t>một tập hợp A.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400" smtClean="0">
                  <a:solidFill>
                    <a:schemeClr val="tx1"/>
                  </a:solidFill>
                </a:rPr>
                <a:t>VD</a:t>
              </a:r>
              <a:r>
                <a:rPr lang="vi-VN" sz="2400" dirty="0">
                  <a:solidFill>
                    <a:schemeClr val="tx1"/>
                  </a:solidFill>
                </a:rPr>
                <a:t>: Tập hợp A gồm các số tự nhiên nhỏ hơn 5. 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400" smtClean="0">
                  <a:solidFill>
                    <a:schemeClr val="tx1"/>
                  </a:solidFill>
                </a:rPr>
                <a:t>Ta </a:t>
              </a:r>
              <a:r>
                <a:rPr lang="vi-VN" sz="2400" dirty="0">
                  <a:solidFill>
                    <a:schemeClr val="tx1"/>
                  </a:solidFill>
                </a:rPr>
                <a:t>viết: A = { 0; 1; 2; 3; 4}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400" smtClean="0">
                  <a:solidFill>
                    <a:schemeClr val="tx1"/>
                  </a:solidFill>
                </a:rPr>
                <a:t>Các </a:t>
              </a:r>
              <a:r>
                <a:rPr lang="vi-VN" sz="2400" dirty="0">
                  <a:solidFill>
                    <a:schemeClr val="tx1"/>
                  </a:solidFill>
                </a:rPr>
                <a:t>số 0</a:t>
              </a:r>
              <a:r>
                <a:rPr lang="vi-VN" sz="2400" dirty="0" smtClean="0">
                  <a:solidFill>
                    <a:schemeClr val="tx1"/>
                  </a:solidFill>
                </a:rPr>
                <a:t>;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vi-VN" sz="2400" dirty="0" smtClean="0">
                  <a:solidFill>
                    <a:schemeClr val="tx1"/>
                  </a:solidFill>
                </a:rPr>
                <a:t>1</a:t>
              </a:r>
              <a:r>
                <a:rPr lang="vi-VN" sz="2400" dirty="0">
                  <a:solidFill>
                    <a:schemeClr val="tx1"/>
                  </a:solidFill>
                </a:rPr>
                <a:t>; 2; 3; 4 được gọi là các phần tử của </a:t>
              </a:r>
              <a:r>
                <a:rPr lang="vi-VN" sz="2400">
                  <a:solidFill>
                    <a:schemeClr val="tx1"/>
                  </a:solidFill>
                </a:rPr>
                <a:t>tập </a:t>
              </a:r>
              <a:r>
                <a:rPr lang="vi-VN" sz="2400" smtClean="0">
                  <a:solidFill>
                    <a:schemeClr val="tx1"/>
                  </a:solidFill>
                </a:rPr>
                <a:t>hợp </a:t>
              </a:r>
              <a:r>
                <a:rPr lang="vi-VN" sz="2400" dirty="0">
                  <a:solidFill>
                    <a:schemeClr val="tx1"/>
                  </a:solidFill>
                </a:rPr>
                <a:t>A.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just"/>
              <a:endParaRPr lang="vi-VN" sz="11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1994" y="1325121"/>
              <a:ext cx="740696" cy="721704"/>
            </a:xfrm>
            <a:prstGeom prst="rect">
              <a:avLst/>
            </a:prstGeom>
          </p:spPr>
        </p:pic>
      </p:grpSp>
      <p:grpSp>
        <p:nvGrpSpPr>
          <p:cNvPr id="8" name="Google Shape;194;p12"/>
          <p:cNvGrpSpPr/>
          <p:nvPr/>
        </p:nvGrpSpPr>
        <p:grpSpPr>
          <a:xfrm>
            <a:off x="172501" y="574117"/>
            <a:ext cx="309041" cy="403123"/>
            <a:chOff x="590250" y="244200"/>
            <a:chExt cx="407975" cy="532175"/>
          </a:xfrm>
        </p:grpSpPr>
        <p:sp>
          <p:nvSpPr>
            <p:cNvPr id="9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37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325532" y="1401187"/>
            <a:ext cx="8326101" cy="2831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chemeClr val="tx1"/>
                </a:solidFill>
              </a:rPr>
              <a:t>- Các phần tử của một tập hợp được viết trong hai dấu ngoặc </a:t>
            </a:r>
            <a:r>
              <a:rPr lang="vi-VN" sz="2800">
                <a:solidFill>
                  <a:schemeClr val="tx1"/>
                </a:solidFill>
              </a:rPr>
              <a:t>nhọn </a:t>
            </a:r>
            <a:r>
              <a:rPr lang="vi-VN" sz="2800" b="1" smtClean="0">
                <a:solidFill>
                  <a:schemeClr val="tx1"/>
                </a:solidFill>
              </a:rPr>
              <a:t>{</a:t>
            </a:r>
            <a:r>
              <a:rPr lang="en-GB" sz="2800" b="1" smtClean="0">
                <a:solidFill>
                  <a:schemeClr val="tx1"/>
                </a:solidFill>
              </a:rPr>
              <a:t> </a:t>
            </a:r>
            <a:r>
              <a:rPr lang="vi-VN" sz="2800" b="1" smtClean="0">
                <a:solidFill>
                  <a:schemeClr val="tx1"/>
                </a:solidFill>
              </a:rPr>
              <a:t>}</a:t>
            </a:r>
            <a:r>
              <a:rPr lang="vi-VN" sz="2800" smtClean="0">
                <a:solidFill>
                  <a:schemeClr val="tx1"/>
                </a:solidFill>
              </a:rPr>
              <a:t>, </a:t>
            </a:r>
            <a:r>
              <a:rPr lang="vi-VN" sz="2800" dirty="0">
                <a:solidFill>
                  <a:schemeClr val="tx1"/>
                </a:solidFill>
              </a:rPr>
              <a:t>cách nhau bởi “</a:t>
            </a:r>
            <a:r>
              <a:rPr lang="vi-VN" sz="2800" b="1" dirty="0">
                <a:solidFill>
                  <a:schemeClr val="tx1"/>
                </a:solidFill>
              </a:rPr>
              <a:t>;</a:t>
            </a:r>
            <a:r>
              <a:rPr lang="vi-VN" sz="2800" dirty="0">
                <a:solidFill>
                  <a:schemeClr val="tx1"/>
                </a:solidFill>
              </a:rPr>
              <a:t>”.</a:t>
            </a:r>
            <a:endParaRPr lang="en-US" sz="2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chemeClr val="tx1"/>
                </a:solidFill>
              </a:rPr>
              <a:t>- Mỗi phần tử được liệt kê </a:t>
            </a:r>
            <a:r>
              <a:rPr lang="vi-VN" sz="2800" b="1" dirty="0">
                <a:solidFill>
                  <a:schemeClr val="tx1"/>
                </a:solidFill>
              </a:rPr>
              <a:t>một lần</a:t>
            </a:r>
            <a:r>
              <a:rPr lang="vi-VN" sz="2800" dirty="0">
                <a:solidFill>
                  <a:schemeClr val="tx1"/>
                </a:solidFill>
              </a:rPr>
              <a:t>, thứ tự liệt kê tùy ý.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532" y="55085"/>
            <a:ext cx="188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</a:rPr>
              <a:t>Lưu</a:t>
            </a:r>
            <a:r>
              <a:rPr lang="en-US" sz="2800" b="1" i="1" dirty="0">
                <a:solidFill>
                  <a:schemeClr val="bg1"/>
                </a:solidFill>
              </a:rPr>
              <a:t> ý</a:t>
            </a:r>
            <a:endParaRPr lang="vi-VN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888317"/>
            <a:ext cx="89071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u="sng" dirty="0" err="1"/>
              <a:t>Ví</a:t>
            </a:r>
            <a:r>
              <a:rPr lang="en-US" sz="3000" b="1" u="sng" dirty="0"/>
              <a:t> </a:t>
            </a:r>
            <a:r>
              <a:rPr lang="en-US" sz="3000" b="1" u="sng" dirty="0" err="1"/>
              <a:t>dụ</a:t>
            </a:r>
            <a:r>
              <a:rPr lang="en-US" sz="3000" b="1" u="sng" dirty="0"/>
              <a:t> 1:</a:t>
            </a:r>
            <a:r>
              <a:rPr lang="en-US" sz="3000" i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000" i="1"/>
              <a:t>Cho </a:t>
            </a:r>
            <a:r>
              <a:rPr lang="en-US" sz="3000" i="1" smtClean="0"/>
              <a:t>tập</a:t>
            </a:r>
            <a:r>
              <a:rPr lang="en-US" sz="3000" i="1"/>
              <a:t> </a:t>
            </a:r>
            <a:r>
              <a:rPr lang="en-US" sz="3000" i="1" smtClean="0"/>
              <a:t>hợp </a:t>
            </a:r>
            <a:r>
              <a:rPr lang="en-US" sz="3000" i="1" dirty="0"/>
              <a:t>M </a:t>
            </a:r>
            <a:r>
              <a:rPr lang="en-US" sz="3000" i="1"/>
              <a:t>= </a:t>
            </a:r>
            <a:r>
              <a:rPr lang="en-US" sz="3000" i="1" smtClean="0"/>
              <a:t>{bóng </a:t>
            </a:r>
            <a:r>
              <a:rPr lang="en-US" sz="3000" i="1" dirty="0" err="1"/>
              <a:t>bàn</a:t>
            </a:r>
            <a:r>
              <a:rPr lang="en-US" sz="3000" i="1" dirty="0"/>
              <a:t>; </a:t>
            </a:r>
            <a:r>
              <a:rPr lang="en-US" sz="3000" i="1" dirty="0" err="1"/>
              <a:t>bóng</a:t>
            </a:r>
            <a:r>
              <a:rPr lang="en-US" sz="3000" i="1" dirty="0"/>
              <a:t> </a:t>
            </a:r>
            <a:r>
              <a:rPr lang="en-US" sz="3000" i="1" dirty="0" err="1"/>
              <a:t>đá</a:t>
            </a:r>
            <a:r>
              <a:rPr lang="en-US" sz="3000" i="1" dirty="0"/>
              <a:t>; </a:t>
            </a:r>
            <a:r>
              <a:rPr lang="en-US" sz="3000" i="1" dirty="0" err="1"/>
              <a:t>cầu</a:t>
            </a:r>
            <a:r>
              <a:rPr lang="en-US" sz="3000" i="1" dirty="0"/>
              <a:t> </a:t>
            </a:r>
            <a:r>
              <a:rPr lang="en-US" sz="3000" i="1" dirty="0" err="1" smtClean="0"/>
              <a:t>lông</a:t>
            </a:r>
            <a:r>
              <a:rPr lang="en-US" sz="3000" i="1" dirty="0"/>
              <a:t>, </a:t>
            </a:r>
            <a:r>
              <a:rPr lang="en-US" sz="3000" i="1" dirty="0" err="1"/>
              <a:t>bóng</a:t>
            </a:r>
            <a:r>
              <a:rPr lang="en-US" sz="3000" i="1" dirty="0"/>
              <a:t> </a:t>
            </a:r>
            <a:r>
              <a:rPr lang="en-US" sz="3000" i="1" dirty="0" err="1"/>
              <a:t>rổ</a:t>
            </a:r>
            <a:r>
              <a:rPr lang="en-US" sz="3000" i="1" dirty="0"/>
              <a:t>}. </a:t>
            </a:r>
            <a:r>
              <a:rPr lang="en-US" sz="3000" i="1" dirty="0" err="1"/>
              <a:t>Hãy</a:t>
            </a:r>
            <a:r>
              <a:rPr lang="en-US" sz="3000" i="1" dirty="0"/>
              <a:t> </a:t>
            </a:r>
            <a:r>
              <a:rPr lang="en-US" sz="3000" i="1" dirty="0" err="1"/>
              <a:t>đọc</a:t>
            </a:r>
            <a:r>
              <a:rPr lang="en-US" sz="3000" i="1" dirty="0"/>
              <a:t> </a:t>
            </a:r>
            <a:r>
              <a:rPr lang="en-US" sz="3000" i="1" dirty="0" err="1"/>
              <a:t>tên</a:t>
            </a:r>
            <a:r>
              <a:rPr lang="en-US" sz="3000" i="1" dirty="0"/>
              <a:t> </a:t>
            </a:r>
            <a:r>
              <a:rPr lang="en-US" sz="3000" i="1" dirty="0" err="1"/>
              <a:t>các</a:t>
            </a:r>
            <a:r>
              <a:rPr lang="en-US" sz="3000" i="1" dirty="0"/>
              <a:t> </a:t>
            </a:r>
            <a:r>
              <a:rPr lang="en-US" sz="3000" i="1" dirty="0" err="1"/>
              <a:t>phần</a:t>
            </a:r>
            <a:r>
              <a:rPr lang="en-US" sz="3000" i="1" dirty="0"/>
              <a:t> </a:t>
            </a:r>
            <a:r>
              <a:rPr lang="en-US" sz="3000" i="1" dirty="0" err="1"/>
              <a:t>tử</a:t>
            </a:r>
            <a:r>
              <a:rPr lang="en-US" sz="3000" i="1" dirty="0"/>
              <a:t> </a:t>
            </a:r>
            <a:r>
              <a:rPr lang="en-US" sz="3000" i="1" dirty="0" err="1"/>
              <a:t>của</a:t>
            </a:r>
            <a:r>
              <a:rPr lang="en-US" sz="3000" i="1" dirty="0"/>
              <a:t> </a:t>
            </a:r>
            <a:r>
              <a:rPr lang="en-US" sz="3000" i="1" dirty="0" err="1"/>
              <a:t>tập</a:t>
            </a:r>
            <a:r>
              <a:rPr lang="en-US" sz="3000" i="1" dirty="0"/>
              <a:t> </a:t>
            </a:r>
            <a:r>
              <a:rPr lang="en-US" sz="3000" i="1" dirty="0" err="1"/>
              <a:t>hợp</a:t>
            </a:r>
            <a:r>
              <a:rPr lang="en-US" sz="3000" i="1" dirty="0"/>
              <a:t> </a:t>
            </a:r>
            <a:r>
              <a:rPr lang="en-US" sz="3000" i="1" dirty="0" err="1"/>
              <a:t>đó</a:t>
            </a:r>
            <a:r>
              <a:rPr lang="en-US" sz="3000" i="1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776" y="3409855"/>
            <a:ext cx="733278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b</a:t>
            </a:r>
            <a:r>
              <a:rPr lang="en-US" sz="2800" dirty="0" err="1" smtClean="0"/>
              <a:t>àn</a:t>
            </a:r>
            <a:r>
              <a:rPr lang="en-US" sz="2800" dirty="0"/>
              <a:t>,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,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 smtClean="0"/>
              <a:t>lông</a:t>
            </a:r>
            <a:r>
              <a:rPr lang="en-US" sz="2800" dirty="0"/>
              <a:t>,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5773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4" name="Horizontal Scroll 3"/>
          <p:cNvSpPr/>
          <p:nvPr/>
        </p:nvSpPr>
        <p:spPr>
          <a:xfrm>
            <a:off x="728356" y="672028"/>
            <a:ext cx="7443988" cy="2960901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i="1" u="sng" dirty="0">
                <a:solidFill>
                  <a:schemeClr val="tx1"/>
                </a:solidFill>
              </a:rPr>
              <a:t>Luyện tập 1: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tập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A </a:t>
            </a:r>
            <a:r>
              <a:rPr lang="en-US" sz="3200" dirty="0" err="1">
                <a:solidFill>
                  <a:schemeClr val="tx1"/>
                </a:solidFill>
              </a:rPr>
              <a:t>gồm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số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nhiên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lẻ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nhỏ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err="1">
                <a:solidFill>
                  <a:schemeClr val="tx1"/>
                </a:solidFill>
              </a:rPr>
              <a:t>hơn</a:t>
            </a:r>
            <a:r>
              <a:rPr lang="en-US" sz="3200">
                <a:solidFill>
                  <a:schemeClr val="tx1"/>
                </a:solidFill>
              </a:rPr>
              <a:t> </a:t>
            </a:r>
            <a:r>
              <a:rPr lang="en-US" sz="3200" smtClean="0">
                <a:solidFill>
                  <a:schemeClr val="tx1"/>
                </a:solidFill>
              </a:rPr>
              <a:t>10.</a:t>
            </a:r>
            <a:r>
              <a:rPr lang="en-US" smtClean="0"/>
              <a:t>.</a:t>
            </a:r>
            <a:endParaRPr lang="en-US" b="1" i="1" u="sng" dirty="0"/>
          </a:p>
        </p:txBody>
      </p:sp>
      <p:sp>
        <p:nvSpPr>
          <p:cNvPr id="6" name="Rectangle 5"/>
          <p:cNvSpPr/>
          <p:nvPr/>
        </p:nvSpPr>
        <p:spPr>
          <a:xfrm>
            <a:off x="2824744" y="3963303"/>
            <a:ext cx="3251211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/>
              <a:t>A = {1; 3; 5; 7; 9}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52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1736</Words>
  <Application>Microsoft Office PowerPoint</Application>
  <PresentationFormat>On-screen Show (16:9)</PresentationFormat>
  <Paragraphs>222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Times New Roman</vt:lpstr>
      <vt:lpstr>Arvo</vt:lpstr>
      <vt:lpstr>Roboto Condensed</vt:lpstr>
      <vt:lpstr>Calibri Light</vt:lpstr>
      <vt:lpstr>Calibri</vt:lpstr>
      <vt:lpstr>Wingdings</vt:lpstr>
      <vt:lpstr>Cambria Math</vt:lpstr>
      <vt:lpstr>Roboto Condensed Light</vt:lpstr>
      <vt:lpstr>Salerio template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68</cp:revision>
  <dcterms:modified xsi:type="dcterms:W3CDTF">2021-09-07T02:27:29Z</dcterms:modified>
</cp:coreProperties>
</file>