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76" r:id="rId11"/>
    <p:sldId id="277" r:id="rId12"/>
    <p:sldId id="288" r:id="rId13"/>
    <p:sldId id="278" r:id="rId14"/>
    <p:sldId id="281" r:id="rId15"/>
    <p:sldId id="280" r:id="rId16"/>
    <p:sldId id="283" r:id="rId17"/>
    <p:sldId id="271" r:id="rId18"/>
    <p:sldId id="286" r:id="rId19"/>
    <p:sldId id="285" r:id="rId20"/>
    <p:sldId id="289" r:id="rId21"/>
    <p:sldId id="284" r:id="rId22"/>
    <p:sldId id="290" r:id="rId23"/>
    <p:sldId id="291" r:id="rId24"/>
    <p:sldId id="293" r:id="rId25"/>
    <p:sldId id="292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249"/>
    <a:srgbClr val="00B050"/>
    <a:srgbClr val="00B853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57.wmf"/><Relationship Id="rId4" Type="http://schemas.openxmlformats.org/officeDocument/2006/relationships/image" Target="../media/image39.wmf"/><Relationship Id="rId9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57.wmf"/><Relationship Id="rId4" Type="http://schemas.openxmlformats.org/officeDocument/2006/relationships/image" Target="../media/image39.wmf"/><Relationship Id="rId9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9CB1C-565F-4F24-98EA-2228689B765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C16C1-038C-467B-84AB-EE882C7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3EA3C-29C9-481A-BC45-CF665D6F272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7885-FD27-4175-A879-A211A53A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46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46.jpeg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46.jpe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gif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nen-power-point-8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2133600"/>
            <a:ext cx="6172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42: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BIẾN  DẠNG CỦA LÒ XO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ac760ac49ef64c36f30df5faa07b065b03d93bb21f4_4590007f365c4938ca2ce34cfedab4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42: BIẾN DẠNG CỦA LÒ XO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447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" y="19050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" y="18288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+ B4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B3,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50g,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09600" y="3048000"/>
            <a:ext cx="594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+ B5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B3,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50g,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alt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1" descr="¸ds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975" y="1219200"/>
            <a:ext cx="104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" descr="¸ds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325" y="1447800"/>
            <a:ext cx="2568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9" descr="jj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1600200"/>
            <a:ext cx="417513" cy="1905000"/>
          </a:xfrm>
          <a:prstGeom prst="rect">
            <a:avLst/>
          </a:prstGeom>
          <a:solidFill>
            <a:srgbClr val="FF0000"/>
          </a:solidFill>
          <a:ln w="9525" cap="rnd">
            <a:solidFill>
              <a:schemeClr val="accent1"/>
            </a:solidFill>
            <a:prstDash val="sysDot"/>
            <a:miter lim="800000"/>
            <a:headEnd/>
            <a:tailEnd/>
          </a:ln>
        </p:spPr>
      </p:pic>
      <p:pic>
        <p:nvPicPr>
          <p:cNvPr id="29" name="Picture 32" descr="thuoc 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600200"/>
            <a:ext cx="461963" cy="3581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0" name="Picture 12" descr="2qu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9538" y="1600200"/>
            <a:ext cx="3952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 descr="2qu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4038" y="1676400"/>
            <a:ext cx="3952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qua na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2463" y="4267200"/>
            <a:ext cx="2968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lo x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2113" y="1600200"/>
            <a:ext cx="3825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740525" y="1066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000">
                <a:solidFill>
                  <a:srgbClr val="A5F5F9"/>
                </a:solidFill>
                <a:effectDag name="">
                  <a:cont type="tree" name="">
                    <a:effect ref="fillLine"/>
                    <a:outerShdw dist="38100" dir="13500000" algn="br">
                      <a:srgbClr val="C5FCFE"/>
                    </a:outerShdw>
                  </a:cont>
                  <a:cont type="tree" name="">
                    <a:effect ref="fillLine"/>
                    <a:outerShdw dist="38100" dir="2700000" algn="tl">
                      <a:srgbClr val="629295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740525" y="3200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000">
                <a:solidFill>
                  <a:srgbClr val="A5F5F9"/>
                </a:solidFill>
                <a:effectDag name="">
                  <a:cont type="tree" name="">
                    <a:effect ref="fillLine"/>
                    <a:outerShdw dist="38100" dir="13500000" algn="br">
                      <a:srgbClr val="C5FCFE"/>
                    </a:outerShdw>
                  </a:cont>
                  <a:cont type="tree" name="">
                    <a:effect ref="fillLine"/>
                    <a:outerShdw dist="38100" dir="2700000" algn="tl">
                      <a:srgbClr val="629295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273925" y="1066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000">
                <a:solidFill>
                  <a:srgbClr val="A5F5F9"/>
                </a:solidFill>
                <a:effectDag name="">
                  <a:cont type="tree" name="">
                    <a:effect ref="fillLine"/>
                    <a:outerShdw dist="38100" dir="13500000" algn="br">
                      <a:srgbClr val="C5FCFE"/>
                    </a:outerShdw>
                  </a:cont>
                  <a:cont type="tree" name="">
                    <a:effect ref="fillLine"/>
                    <a:outerShdw dist="38100" dir="2700000" algn="tl">
                      <a:srgbClr val="629295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731125" y="1066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000">
                <a:solidFill>
                  <a:srgbClr val="A5F5F9"/>
                </a:solidFill>
                <a:effectDag name="">
                  <a:cont type="tree" name="">
                    <a:effect ref="fillLine"/>
                    <a:outerShdw dist="38100" dir="13500000" algn="br">
                      <a:srgbClr val="C5FCFE"/>
                    </a:outerShdw>
                  </a:cont>
                  <a:cont type="tree" name="">
                    <a:effect ref="fillLine"/>
                    <a:outerShdw dist="38100" dir="2700000" algn="tl">
                      <a:srgbClr val="629295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6969125" y="16764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8188325" y="1066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000">
                <a:solidFill>
                  <a:srgbClr val="A5F5F9"/>
                </a:solidFill>
                <a:effectDag name="">
                  <a:cont type="tree" name="">
                    <a:effect ref="fillLine"/>
                    <a:outerShdw dist="38100" dir="13500000" algn="br">
                      <a:srgbClr val="C5FCFE"/>
                    </a:outerShdw>
                  </a:cont>
                  <a:cont type="tree" name="">
                    <a:effect ref="fillLine"/>
                    <a:outerShdw dist="38100" dir="2700000" algn="tl">
                      <a:srgbClr val="629295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background-powerpoint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066800"/>
          <a:ext cx="7772400" cy="5120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{1FECB4D8-DB02-4DC6-A0A2-4F2EBAE1DC90}</a:tableStyleId>
              </a:tblPr>
              <a:tblGrid>
                <a:gridCol w="1066800"/>
                <a:gridCol w="1524000"/>
                <a:gridCol w="1600200"/>
                <a:gridCol w="1676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dãn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dãn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=……….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=……….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=……….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33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3429000" y="3276600"/>
          <a:ext cx="1143000" cy="571500"/>
        </p:xfrm>
        <a:graphic>
          <a:graphicData uri="http://schemas.openxmlformats.org/presentationml/2006/ole">
            <p:oleObj spid="_x0000_s35851" name="Equation" r:id="rId4" imgW="634680" imgH="228600" progId="Equation.3">
              <p:embed/>
            </p:oleObj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3352800" y="4114800"/>
          <a:ext cx="1143000" cy="571500"/>
        </p:xfrm>
        <a:graphic>
          <a:graphicData uri="http://schemas.openxmlformats.org/presentationml/2006/ole">
            <p:oleObj spid="_x0000_s35852" name="Equation" r:id="rId5" imgW="634680" imgH="228600" progId="Equation.3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3352800" y="5105400"/>
          <a:ext cx="1143000" cy="571500"/>
        </p:xfrm>
        <a:graphic>
          <a:graphicData uri="http://schemas.openxmlformats.org/presentationml/2006/ole">
            <p:oleObj spid="_x0000_s35853" name="Equation" r:id="rId6" imgW="634680" imgH="228600" progId="Equation.3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953000" y="3276600"/>
          <a:ext cx="1096963" cy="539750"/>
        </p:xfrm>
        <a:graphic>
          <a:graphicData uri="http://schemas.openxmlformats.org/presentationml/2006/ole">
            <p:oleObj spid="_x0000_s35854" name="Equation" r:id="rId7" imgW="609480" imgH="215640" progId="Equation.3">
              <p:embed/>
            </p:oleObj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4953000" y="4114800"/>
          <a:ext cx="1143000" cy="539750"/>
        </p:xfrm>
        <a:graphic>
          <a:graphicData uri="http://schemas.openxmlformats.org/presentationml/2006/ole">
            <p:oleObj spid="_x0000_s35855" name="Equation" r:id="rId8" imgW="634680" imgH="215640" progId="Equation.3">
              <p:embed/>
            </p:oleObj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4953000" y="5029200"/>
          <a:ext cx="1119188" cy="571500"/>
        </p:xfrm>
        <a:graphic>
          <a:graphicData uri="http://schemas.openxmlformats.org/presentationml/2006/ole">
            <p:oleObj spid="_x0000_s35856" name="Equation" r:id="rId9" imgW="622080" imgH="228600" progId="Equation.3">
              <p:embed/>
            </p:oleObj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6705600" y="3352800"/>
          <a:ext cx="1752600" cy="419100"/>
        </p:xfrm>
        <a:graphic>
          <a:graphicData uri="http://schemas.openxmlformats.org/presentationml/2006/ole">
            <p:oleObj spid="_x0000_s35857" name="Equation" r:id="rId10" imgW="1409400" imgH="228600" progId="Equation.3">
              <p:embed/>
            </p:oleObj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6605588" y="4267200"/>
          <a:ext cx="1800225" cy="419100"/>
        </p:xfrm>
        <a:graphic>
          <a:graphicData uri="http://schemas.openxmlformats.org/presentationml/2006/ole">
            <p:oleObj spid="_x0000_s35858" name="Equation" r:id="rId11" imgW="1447560" imgH="228600" progId="Equation.3">
              <p:embed/>
            </p:oleObj>
          </a:graphicData>
        </a:graphic>
      </p:graphicFrame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6613525" y="5181600"/>
          <a:ext cx="1784350" cy="419100"/>
        </p:xfrm>
        <a:graphic>
          <a:graphicData uri="http://schemas.openxmlformats.org/presentationml/2006/ole">
            <p:oleObj spid="_x0000_s35859" name="Equation" r:id="rId12" imgW="1434960" imgH="228600" progId="Equation.3">
              <p:embed/>
            </p:oleObj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3352800" y="2438400"/>
          <a:ext cx="1143000" cy="571500"/>
        </p:xfrm>
        <a:graphic>
          <a:graphicData uri="http://schemas.openxmlformats.org/presentationml/2006/ole">
            <p:oleObj spid="_x0000_s35860" name="Equation" r:id="rId13" imgW="634680" imgH="228600" progId="Equation.3">
              <p:embed/>
            </p:oleObj>
          </a:graphicData>
        </a:graphic>
      </p:graphicFrame>
      <p:graphicFrame>
        <p:nvGraphicFramePr>
          <p:cNvPr id="35861" name="Object 21"/>
          <p:cNvGraphicFramePr>
            <a:graphicFrameLocks noChangeAspect="1"/>
          </p:cNvGraphicFramePr>
          <p:nvPr/>
        </p:nvGraphicFramePr>
        <p:xfrm>
          <a:off x="6613525" y="2503488"/>
          <a:ext cx="1784350" cy="442912"/>
        </p:xfrm>
        <a:graphic>
          <a:graphicData uri="http://schemas.openxmlformats.org/presentationml/2006/ole">
            <p:oleObj spid="_x0000_s35861" name="Equation" r:id="rId14" imgW="1434960" imgH="241200" progId="Equation.3">
              <p:embed/>
            </p:oleObj>
          </a:graphicData>
        </a:graphic>
      </p:graphicFrame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4964113" y="2498725"/>
          <a:ext cx="1119187" cy="603250"/>
        </p:xfrm>
        <a:graphic>
          <a:graphicData uri="http://schemas.openxmlformats.org/presentationml/2006/ole">
            <p:oleObj spid="_x0000_s35862" name="Equation" r:id="rId15" imgW="6220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58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58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58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8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background-powerpoint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590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(hay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xo)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……………..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xo.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-mau_slide_powerpoint_dep_ctu.vn_(30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048000"/>
            <a:ext cx="658345" cy="38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33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42: BIẾN DẠNG CỦA LÒ XO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219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1676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133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76850" y="1720850"/>
          <a:ext cx="114300" cy="215900"/>
        </p:xfrm>
        <a:graphic>
          <a:graphicData uri="http://schemas.openxmlformats.org/presentationml/2006/ole">
            <p:oleObj spid="_x0000_s67586" name="Equation" r:id="rId5" imgW="114120" imgH="215640" progId="Equation.3">
              <p:embed/>
            </p:oleObj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513013" y="4038600"/>
          <a:ext cx="1025525" cy="442913"/>
        </p:xfrm>
        <a:graphic>
          <a:graphicData uri="http://schemas.openxmlformats.org/presentationml/2006/ole">
            <p:oleObj spid="_x0000_s67587" name="Equation" r:id="rId6" imgW="8254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vi-VN" dirty="0" smtClean="0"/>
          </a:p>
        </p:txBody>
      </p:sp>
      <p:pic>
        <p:nvPicPr>
          <p:cNvPr id="8" name="Picture 7" descr="047d16508ea66f66296e2300b5dc8e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555"/>
          </a:xfrm>
          <a:prstGeom prst="rect">
            <a:avLst/>
          </a:prstGeom>
        </p:spPr>
      </p:pic>
      <p:pic>
        <p:nvPicPr>
          <p:cNvPr id="9" name="Picture 4" descr="IMG_4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2362200" cy="3352800"/>
          </a:xfrm>
          <a:prstGeom prst="rect">
            <a:avLst/>
          </a:prstGeom>
          <a:noFill/>
        </p:spPr>
      </p:pic>
      <p:pic>
        <p:nvPicPr>
          <p:cNvPr id="11" name="Picture 4" descr="IMG_41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81200"/>
            <a:ext cx="2400300" cy="3200400"/>
          </a:xfrm>
          <a:prstGeom prst="rect">
            <a:avLst/>
          </a:prstGeom>
          <a:noFill/>
        </p:spPr>
      </p:pic>
      <p:pic>
        <p:nvPicPr>
          <p:cNvPr id="13" name="Picture 4" descr="IMG_4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981200"/>
            <a:ext cx="2286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vi-VN" dirty="0" smtClean="0"/>
          </a:p>
        </p:txBody>
      </p:sp>
      <p:pic>
        <p:nvPicPr>
          <p:cNvPr id="12" name="Picture 11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4" descr="IMG_4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2635827" cy="3741174"/>
          </a:xfrm>
          <a:prstGeom prst="rect">
            <a:avLst/>
          </a:prstGeom>
          <a:noFill/>
        </p:spPr>
      </p:pic>
      <p:pic>
        <p:nvPicPr>
          <p:cNvPr id="7" name="Picture 4" descr="IMG_41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00200"/>
            <a:ext cx="2701925" cy="360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vi-VN" dirty="0" smtClean="0"/>
          </a:p>
        </p:txBody>
      </p:sp>
      <p:pic>
        <p:nvPicPr>
          <p:cNvPr id="12" name="Picture 11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4" descr="IMG_4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2746728" cy="3810000"/>
          </a:xfrm>
          <a:prstGeom prst="rect">
            <a:avLst/>
          </a:prstGeom>
          <a:noFill/>
        </p:spPr>
      </p:pic>
      <p:pic>
        <p:nvPicPr>
          <p:cNvPr id="15" name="Picture 4" descr="IMG_41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0"/>
            <a:ext cx="2635827" cy="374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background-powerpoint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599" y="1295400"/>
          <a:ext cx="7848600" cy="5120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{1FECB4D8-DB02-4DC6-A0A2-4F2EBAE1DC90}</a:tableStyleId>
              </a:tblPr>
              <a:tblGrid>
                <a:gridCol w="1077259"/>
                <a:gridCol w="1196635"/>
                <a:gridCol w="1467028"/>
                <a:gridCol w="1393677"/>
                <a:gridCol w="2714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dãn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dãn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=….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=….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33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2971800" y="3429000"/>
          <a:ext cx="1143000" cy="571500"/>
        </p:xfrm>
        <a:graphic>
          <a:graphicData uri="http://schemas.openxmlformats.org/presentationml/2006/ole">
            <p:oleObj spid="_x0000_s38914" name="Equation" r:id="rId4" imgW="634680" imgH="228600" progId="Equation.3">
              <p:embed/>
            </p:oleObj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2971800" y="4419600"/>
          <a:ext cx="1143000" cy="571500"/>
        </p:xfrm>
        <a:graphic>
          <a:graphicData uri="http://schemas.openxmlformats.org/presentationml/2006/ole">
            <p:oleObj spid="_x0000_s38915" name="Equation" r:id="rId5" imgW="634680" imgH="228600" progId="Equation.3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2971800" y="5334000"/>
          <a:ext cx="1143000" cy="571500"/>
        </p:xfrm>
        <a:graphic>
          <a:graphicData uri="http://schemas.openxmlformats.org/presentationml/2006/ole">
            <p:oleObj spid="_x0000_s38916" name="Equation" r:id="rId6" imgW="634680" imgH="228600" progId="Equation.3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495800" y="3505200"/>
          <a:ext cx="1096963" cy="539750"/>
        </p:xfrm>
        <a:graphic>
          <a:graphicData uri="http://schemas.openxmlformats.org/presentationml/2006/ole">
            <p:oleObj spid="_x0000_s38917" name="Equation" r:id="rId7" imgW="609480" imgH="215640" progId="Equation.3">
              <p:embed/>
            </p:oleObj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4495800" y="4343400"/>
          <a:ext cx="1143000" cy="539750"/>
        </p:xfrm>
        <a:graphic>
          <a:graphicData uri="http://schemas.openxmlformats.org/presentationml/2006/ole">
            <p:oleObj spid="_x0000_s38918" name="Equation" r:id="rId8" imgW="634680" imgH="215640" progId="Equation.3">
              <p:embed/>
            </p:oleObj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4495800" y="5410200"/>
          <a:ext cx="1119188" cy="571500"/>
        </p:xfrm>
        <a:graphic>
          <a:graphicData uri="http://schemas.openxmlformats.org/presentationml/2006/ole">
            <p:oleObj spid="_x0000_s38919" name="Equation" r:id="rId9" imgW="622080" imgH="228600" progId="Equation.3">
              <p:embed/>
            </p:oleObj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5943600" y="3505200"/>
          <a:ext cx="1752600" cy="419100"/>
        </p:xfrm>
        <a:graphic>
          <a:graphicData uri="http://schemas.openxmlformats.org/presentationml/2006/ole">
            <p:oleObj spid="_x0000_s38920" name="Equation" r:id="rId10" imgW="1409400" imgH="228600" progId="Equation.3">
              <p:embed/>
            </p:oleObj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5943600" y="4419600"/>
          <a:ext cx="1800225" cy="419100"/>
        </p:xfrm>
        <a:graphic>
          <a:graphicData uri="http://schemas.openxmlformats.org/presentationml/2006/ole">
            <p:oleObj spid="_x0000_s38921" name="Equation" r:id="rId11" imgW="1447560" imgH="228600" progId="Equation.3">
              <p:embed/>
            </p:oleObj>
          </a:graphicData>
        </a:graphic>
      </p:graphicFrame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5943600" y="5486400"/>
          <a:ext cx="1784350" cy="419100"/>
        </p:xfrm>
        <a:graphic>
          <a:graphicData uri="http://schemas.openxmlformats.org/presentationml/2006/ole">
            <p:oleObj spid="_x0000_s38922" name="Equation" r:id="rId12" imgW="1434960" imgH="228600" progId="Equation.3">
              <p:embed/>
            </p:oleObj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2971800" y="2514600"/>
          <a:ext cx="1143000" cy="571500"/>
        </p:xfrm>
        <a:graphic>
          <a:graphicData uri="http://schemas.openxmlformats.org/presentationml/2006/ole">
            <p:oleObj spid="_x0000_s38923" name="Equation" r:id="rId13" imgW="634680" imgH="228600" progId="Equation.3">
              <p:embed/>
            </p:oleObj>
          </a:graphicData>
        </a:graphic>
      </p:graphicFrame>
      <p:graphicFrame>
        <p:nvGraphicFramePr>
          <p:cNvPr id="35861" name="Object 21"/>
          <p:cNvGraphicFramePr>
            <a:graphicFrameLocks noChangeAspect="1"/>
          </p:cNvGraphicFramePr>
          <p:nvPr/>
        </p:nvGraphicFramePr>
        <p:xfrm>
          <a:off x="5943600" y="2590800"/>
          <a:ext cx="1784350" cy="442912"/>
        </p:xfrm>
        <a:graphic>
          <a:graphicData uri="http://schemas.openxmlformats.org/presentationml/2006/ole">
            <p:oleObj spid="_x0000_s38924" name="Equation" r:id="rId14" imgW="1434960" imgH="241200" progId="Equation.3">
              <p:embed/>
            </p:oleObj>
          </a:graphicData>
        </a:graphic>
      </p:graphicFrame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4495800" y="2514600"/>
          <a:ext cx="1119187" cy="603250"/>
        </p:xfrm>
        <a:graphic>
          <a:graphicData uri="http://schemas.openxmlformats.org/presentationml/2006/ole">
            <p:oleObj spid="_x0000_s38925" name="Equation" r:id="rId15" imgW="622080" imgH="24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098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2590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2590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590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3 = 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3581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505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3581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6600" y="3429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– 3 = 1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9800" y="4495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495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400" y="4419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2800" y="4419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– 3 = 2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5410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5200" y="5410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200" y="5486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5410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6 - 3 = 3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4" name="Picture 3" descr="hinh-nen-powerpoint-don-gia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73025" y="1204912"/>
            <a:ext cx="72517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8000"/>
                </a:solidFill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en-US" alt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)…………,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en-US" alt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)………….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(3)………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7315200" y="1066800"/>
            <a:ext cx="1595437" cy="2590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7467600" y="1600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7467600" y="2209800"/>
            <a:ext cx="1263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7467600" y="2743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762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5556 L -0.2625 -0.211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59409 -0.078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49584 0.066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background-powerpoint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599" y="1295400"/>
          <a:ext cx="7848600" cy="5120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{1FECB4D8-DB02-4DC6-A0A2-4F2EBAE1DC90}</a:tableStyleId>
              </a:tblPr>
              <a:tblGrid>
                <a:gridCol w="1077259"/>
                <a:gridCol w="1196635"/>
                <a:gridCol w="1467028"/>
                <a:gridCol w="1393677"/>
                <a:gridCol w="2714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dãn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dãn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 (cm)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=….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=….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33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2971800" y="3429000"/>
          <a:ext cx="1143000" cy="571500"/>
        </p:xfrm>
        <a:graphic>
          <a:graphicData uri="http://schemas.openxmlformats.org/presentationml/2006/ole">
            <p:oleObj spid="_x0000_s65538" name="Equation" r:id="rId4" imgW="634680" imgH="228600" progId="Equation.3">
              <p:embed/>
            </p:oleObj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2971800" y="4419600"/>
          <a:ext cx="1143000" cy="571500"/>
        </p:xfrm>
        <a:graphic>
          <a:graphicData uri="http://schemas.openxmlformats.org/presentationml/2006/ole">
            <p:oleObj spid="_x0000_s65539" name="Equation" r:id="rId5" imgW="634680" imgH="228600" progId="Equation.3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2971800" y="5334000"/>
          <a:ext cx="1143000" cy="571500"/>
        </p:xfrm>
        <a:graphic>
          <a:graphicData uri="http://schemas.openxmlformats.org/presentationml/2006/ole">
            <p:oleObj spid="_x0000_s65540" name="Equation" r:id="rId6" imgW="634680" imgH="228600" progId="Equation.3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495800" y="3505200"/>
          <a:ext cx="1096963" cy="539750"/>
        </p:xfrm>
        <a:graphic>
          <a:graphicData uri="http://schemas.openxmlformats.org/presentationml/2006/ole">
            <p:oleObj spid="_x0000_s65541" name="Equation" r:id="rId7" imgW="609480" imgH="215640" progId="Equation.3">
              <p:embed/>
            </p:oleObj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4495800" y="4343400"/>
          <a:ext cx="1143000" cy="539750"/>
        </p:xfrm>
        <a:graphic>
          <a:graphicData uri="http://schemas.openxmlformats.org/presentationml/2006/ole">
            <p:oleObj spid="_x0000_s65542" name="Equation" r:id="rId8" imgW="634680" imgH="215640" progId="Equation.3">
              <p:embed/>
            </p:oleObj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4495800" y="5410200"/>
          <a:ext cx="1119188" cy="571500"/>
        </p:xfrm>
        <a:graphic>
          <a:graphicData uri="http://schemas.openxmlformats.org/presentationml/2006/ole">
            <p:oleObj spid="_x0000_s65543" name="Equation" r:id="rId9" imgW="622080" imgH="228600" progId="Equation.3">
              <p:embed/>
            </p:oleObj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5943600" y="3505200"/>
          <a:ext cx="1752600" cy="419100"/>
        </p:xfrm>
        <a:graphic>
          <a:graphicData uri="http://schemas.openxmlformats.org/presentationml/2006/ole">
            <p:oleObj spid="_x0000_s65544" name="Equation" r:id="rId10" imgW="1409400" imgH="228600" progId="Equation.3">
              <p:embed/>
            </p:oleObj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5943600" y="4419600"/>
          <a:ext cx="1800225" cy="419100"/>
        </p:xfrm>
        <a:graphic>
          <a:graphicData uri="http://schemas.openxmlformats.org/presentationml/2006/ole">
            <p:oleObj spid="_x0000_s65545" name="Equation" r:id="rId11" imgW="1447560" imgH="228600" progId="Equation.3">
              <p:embed/>
            </p:oleObj>
          </a:graphicData>
        </a:graphic>
      </p:graphicFrame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5943600" y="5486400"/>
          <a:ext cx="1784350" cy="419100"/>
        </p:xfrm>
        <a:graphic>
          <a:graphicData uri="http://schemas.openxmlformats.org/presentationml/2006/ole">
            <p:oleObj spid="_x0000_s65546" name="Equation" r:id="rId12" imgW="1434960" imgH="228600" progId="Equation.3">
              <p:embed/>
            </p:oleObj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2971800" y="2514600"/>
          <a:ext cx="1143000" cy="571500"/>
        </p:xfrm>
        <a:graphic>
          <a:graphicData uri="http://schemas.openxmlformats.org/presentationml/2006/ole">
            <p:oleObj spid="_x0000_s65547" name="Equation" r:id="rId13" imgW="634680" imgH="228600" progId="Equation.3">
              <p:embed/>
            </p:oleObj>
          </a:graphicData>
        </a:graphic>
      </p:graphicFrame>
      <p:graphicFrame>
        <p:nvGraphicFramePr>
          <p:cNvPr id="35861" name="Object 21"/>
          <p:cNvGraphicFramePr>
            <a:graphicFrameLocks noChangeAspect="1"/>
          </p:cNvGraphicFramePr>
          <p:nvPr/>
        </p:nvGraphicFramePr>
        <p:xfrm>
          <a:off x="5943600" y="2590800"/>
          <a:ext cx="1784350" cy="442912"/>
        </p:xfrm>
        <a:graphic>
          <a:graphicData uri="http://schemas.openxmlformats.org/presentationml/2006/ole">
            <p:oleObj spid="_x0000_s65548" name="Equation" r:id="rId14" imgW="1434960" imgH="241200" progId="Equation.3">
              <p:embed/>
            </p:oleObj>
          </a:graphicData>
        </a:graphic>
      </p:graphicFrame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4495800" y="2514600"/>
          <a:ext cx="1119187" cy="603250"/>
        </p:xfrm>
        <a:graphic>
          <a:graphicData uri="http://schemas.openxmlformats.org/presentationml/2006/ole">
            <p:oleObj spid="_x0000_s65549" name="Equation" r:id="rId15" imgW="622080" imgH="24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098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2590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2590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590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3 = 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3581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505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3581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6600" y="3429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– 3 = 1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9800" y="4495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495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400" y="4419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2800" y="4419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– 3 = 2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5410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5200" y="5410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200" y="5486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5410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6 - 3 = 3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1" cy="6853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xo ……...................</a:t>
            </a:r>
          </a:p>
          <a:p>
            <a:pPr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………………….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447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133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514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e-thuong-theo-chu-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4495800" y="762000"/>
            <a:ext cx="3810000" cy="2514600"/>
          </a:xfrm>
          <a:prstGeom prst="cloudCallout">
            <a:avLst>
              <a:gd name="adj1" fmla="val -62640"/>
              <a:gd name="adj2" fmla="val 68365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background-powerpoint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33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42: BIẾN DẠNG CỦA LÒ XO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219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676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133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76850" y="1720850"/>
          <a:ext cx="114300" cy="215900"/>
        </p:xfrm>
        <a:graphic>
          <a:graphicData uri="http://schemas.openxmlformats.org/presentationml/2006/ole">
            <p:oleObj spid="_x0000_s68610" name="Equation" r:id="rId4" imgW="114120" imgH="215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3505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8" name="Picture 17" descr="1-mau_slide_powerpoint_dep_ctu.vn_(30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429000"/>
            <a:ext cx="658345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9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(?).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867400" y="2286000"/>
          <a:ext cx="1295400" cy="495300"/>
        </p:xfrm>
        <a:graphic>
          <a:graphicData uri="http://schemas.openxmlformats.org/presentationml/2006/ole">
            <p:oleObj spid="_x0000_s75778" name="Equation" r:id="rId4" imgW="672840" imgH="22860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8610600" y="2286000"/>
          <a:ext cx="274637" cy="449263"/>
        </p:xfrm>
        <a:graphic>
          <a:graphicData uri="http://schemas.openxmlformats.org/presentationml/2006/ole">
            <p:oleObj spid="_x0000_s75779" name="Equation" r:id="rId5" imgW="114120" imgH="177480" progId="Equation.3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3505200"/>
          <a:ext cx="6476999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00"/>
                <a:gridCol w="809625"/>
                <a:gridCol w="825046"/>
                <a:gridCol w="848179"/>
                <a:gridCol w="771071"/>
                <a:gridCol w="937078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m(g)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   </a:t>
                      </a:r>
                      <a:r>
                        <a:rPr lang="en-US" sz="2400" dirty="0" smtClean="0"/>
                        <a:t> (cm)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676400" y="4343400"/>
          <a:ext cx="304800" cy="498603"/>
        </p:xfrm>
        <a:graphic>
          <a:graphicData uri="http://schemas.openxmlformats.org/presentationml/2006/ole">
            <p:oleObj spid="_x0000_s75780" name="Equation" r:id="rId6" imgW="114120" imgH="177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1800" y="609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343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267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27,5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257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981200" y="5257800"/>
          <a:ext cx="304800" cy="498475"/>
        </p:xfrm>
        <a:graphic>
          <a:graphicData uri="http://schemas.openxmlformats.org/presentationml/2006/ole">
            <p:oleObj spid="_x0000_s75781" name="Equation" r:id="rId7" imgW="114120" imgH="17748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533400" y="56388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0,5cm.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33400" y="6019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0,5cm.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IÊU RẺ] CÂN ĐỒNG HỒ LÒ XO NHƠN HÒA 5KG, Giá siêu rẻ 250,000đ! Mua liền  tay! - SaleZone Sto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3200400" cy="4267200"/>
          </a:xfrm>
          <a:prstGeom prst="rect">
            <a:avLst/>
          </a:prstGeom>
          <a:noFill/>
        </p:spPr>
      </p:pic>
      <p:sp>
        <p:nvSpPr>
          <p:cNvPr id="76804" name="AutoShape 4" descr="Cân Nhơn hoà 5 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6" name="Picture 6" descr="Cân Nhơn hoà 5 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794" y="2438400"/>
            <a:ext cx="3549205" cy="4419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886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81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1066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143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15240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19812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3048000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251460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648200" y="533400"/>
            <a:ext cx="91440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5" idx="1"/>
          </p:cNvCxnSpPr>
          <p:nvPr/>
        </p:nvCxnSpPr>
        <p:spPr>
          <a:xfrm flipV="1">
            <a:off x="3962400" y="1343055"/>
            <a:ext cx="990600" cy="1809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1371600"/>
            <a:ext cx="685800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1828800"/>
            <a:ext cx="685800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86000" y="1981200"/>
            <a:ext cx="1752600" cy="228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3"/>
          </p:cNvCxnSpPr>
          <p:nvPr/>
        </p:nvCxnSpPr>
        <p:spPr>
          <a:xfrm flipV="1">
            <a:off x="2419940" y="2514600"/>
            <a:ext cx="551860" cy="18466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2612767" y="2492633"/>
            <a:ext cx="794266" cy="685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848600" y="3581400"/>
            <a:ext cx="762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 rot="16200000">
            <a:off x="8153400" y="2667000"/>
            <a:ext cx="14478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TRỤC LÒ XO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6482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191-corel-hinh-nen-bao-tuong-Vecto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1143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BIẾT?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5052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9906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3733800"/>
            <a:ext cx="35814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ủng cố kiến thứ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0"/>
            <a:ext cx="3628467" cy="229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trang-45b04e9e2c61b3_8865957f9b0e057b7a56c7f0122ab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1295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5146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81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BIẾT?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4" name="AutoShape 2" descr="Ống nhòm hồng ngoại 2 mắt có ghi hình 4x50mm Equinox Z| ĐIỆN TỬ THÁI TH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9876" name="Picture 4" descr="Ống nhòm hồng ngoại 2 mắt có ghi hình 4x50mm Equinox Z| ĐIỆN TỬ THÁI THẮ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1600200" cy="125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Lý thuyết Biến dạng của lò xo KHTN 6 Kết nối tri thức với cuộc sống | KHTN  lớp 6 - Kết nối tri thứ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2209800" cy="1446550"/>
          </a:xfrm>
          <a:prstGeom prst="rect">
            <a:avLst/>
          </a:prstGeom>
          <a:solidFill>
            <a:srgbClr val="00A249"/>
          </a:solidFill>
        </p:spPr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447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981200"/>
            <a:ext cx="541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42.1; 42.2; 42.3; 42.4 SBT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bf9f4d89ba9b41a1216343db24f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04800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4" descr="20072013640_zps811459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09800"/>
            <a:ext cx="2057400" cy="17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219200"/>
            <a:ext cx="2057400" cy="1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ây Thun Khoanh Rồng Và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2860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ee7edcac4882c930672ce28dc985d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6" name="Picture 2" descr="Giải kết nối tri thức khoa học tự nhiên 6 bài 3: Độ biến dạng của lò xo |  baivan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6829425" cy="2520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2514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514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514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267200" y="3276600"/>
            <a:ext cx="3505200" cy="1981200"/>
          </a:xfrm>
          <a:prstGeom prst="wedgeRoundRectCallout">
            <a:avLst>
              <a:gd name="adj1" fmla="val 66250"/>
              <a:gd name="adj2" fmla="val 96194"/>
              <a:gd name="adj3" fmla="val 1666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0" y="35052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09600" y="2971800"/>
            <a:ext cx="3352800" cy="3276600"/>
          </a:xfrm>
          <a:prstGeom prst="cloudCallout">
            <a:avLst>
              <a:gd name="adj1" fmla="val -65262"/>
              <a:gd name="adj2" fmla="val 6255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3581400"/>
            <a:ext cx="289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7e9a56a0db560db21f5d4d02fa601c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2" descr="Trò Chơi Thú Nhún - Phước Bình ở Quận 9, TP. HCM | Menu Thực đơn &amp;amp; Giá cả | Trò  Chơi Thú Nhún - Phước Bình | Foody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3704704" cy="2342055"/>
          </a:xfrm>
          <a:prstGeom prst="rect">
            <a:avLst/>
          </a:prstGeom>
          <a:noFill/>
        </p:spPr>
      </p:pic>
      <p:pic>
        <p:nvPicPr>
          <p:cNvPr id="13" name="Picture 4" descr="Kìm bấm cành hoa cây cảnh - Dụng cụ làm vườn chất lượ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65606"/>
            <a:ext cx="3276600" cy="2457450"/>
          </a:xfrm>
          <a:prstGeom prst="rect">
            <a:avLst/>
          </a:prstGeom>
          <a:noFill/>
        </p:spPr>
      </p:pic>
      <p:pic>
        <p:nvPicPr>
          <p:cNvPr id="14" name="Picture 6" descr="1 Dây thông tắc cống vệ sinh - Dây thông tắc cống lò xo - chuyên nghiệ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23056"/>
            <a:ext cx="3676650" cy="2760316"/>
          </a:xfrm>
          <a:prstGeom prst="rect">
            <a:avLst/>
          </a:prstGeom>
          <a:noFill/>
        </p:spPr>
      </p:pic>
      <p:pic>
        <p:nvPicPr>
          <p:cNvPr id="15" name="Picture 8" descr="Bút bi – Wikipedia tiếng Việ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7064" y="2819400"/>
            <a:ext cx="3259335" cy="1851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ac760ac49ef64c36f30df5faa07b065b03d93bb21f4_4590007f365c4938ca2ce34cfedab4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42: BIẾN DẠNG CỦA LÒ XO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Khoa học tự nhiên 6 Kết nối tri thức Bài 42: Biến dạng của lò x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3810000" cy="2662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16002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co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-mau_slide_powerpoint_dep_ctu.vn_(30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371600"/>
            <a:ext cx="790014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70 Khung viền ý tưởng trong 2021 | khung, khung ảnh, trang tr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05600" cy="6780944"/>
          </a:xfrm>
          <a:prstGeom prst="rect">
            <a:avLst/>
          </a:prstGeom>
          <a:noFill/>
        </p:spPr>
      </p:pic>
      <p:pic>
        <p:nvPicPr>
          <p:cNvPr id="20486" name="Picture 6" descr="270 Khung viền ý tưởng trong 2021 | khung, khung ảnh, trang tr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19400"/>
            <a:ext cx="2286000" cy="3320350"/>
          </a:xfrm>
          <a:prstGeom prst="rect">
            <a:avLst/>
          </a:prstGeom>
          <a:noFill/>
        </p:spPr>
      </p:pic>
      <p:pic>
        <p:nvPicPr>
          <p:cNvPr id="20488" name="Picture 8" descr="Bóng đá cao su Gerustar Size 5 - Màu ngẫu nhiên (Tặng Băng dán thể thao +  Kim bơm + Lưới đựng) | Ti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1524000" cy="1524000"/>
          </a:xfrm>
          <a:prstGeom prst="rect">
            <a:avLst/>
          </a:prstGeom>
          <a:noFill/>
        </p:spPr>
      </p:pic>
      <p:pic>
        <p:nvPicPr>
          <p:cNvPr id="20490" name="Picture 10" descr="hình ảnh : ánh sáng, thực vật, trắng, Nội địa, Ấm trà, Tách, Bình hoa,  Trang trí, tự nhiên,  gốm sứ, Lối sống, Vẫn còn sống, Bộ đồ ăn, vật chất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371600"/>
            <a:ext cx="1717622" cy="1600200"/>
          </a:xfrm>
          <a:prstGeom prst="rect">
            <a:avLst/>
          </a:prstGeom>
          <a:noFill/>
        </p:spPr>
      </p:pic>
      <p:pic>
        <p:nvPicPr>
          <p:cNvPr id="9" name="Picture 2" descr="Dây Thun Khoanh Rồng Và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8220" y="1447800"/>
            <a:ext cx="1592580" cy="1447800"/>
          </a:xfrm>
          <a:prstGeom prst="rect">
            <a:avLst/>
          </a:prstGeom>
          <a:noFill/>
        </p:spPr>
      </p:pic>
      <p:pic>
        <p:nvPicPr>
          <p:cNvPr id="20494" name="Picture 14" descr="Tổng hợp hình nền những viên đá cuội lung linh đẹp mê hồn | Photograph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572000"/>
            <a:ext cx="1676400" cy="1447800"/>
          </a:xfrm>
          <a:prstGeom prst="rect">
            <a:avLst/>
          </a:prstGeom>
          <a:noFill/>
        </p:spPr>
      </p:pic>
      <p:pic>
        <p:nvPicPr>
          <p:cNvPr id="20496" name="Picture 16" descr="Biểu tượng Việt Nam: Tre xanh, xanh tự bao giờ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4648200"/>
            <a:ext cx="1285875" cy="1409700"/>
          </a:xfrm>
          <a:prstGeom prst="rect">
            <a:avLst/>
          </a:prstGeom>
          <a:noFill/>
        </p:spPr>
      </p:pic>
      <p:pic>
        <p:nvPicPr>
          <p:cNvPr id="20498" name="Picture 18" descr="Tấm kính hàn trắng - Sieuthibaoho.com.v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495800"/>
            <a:ext cx="1524000" cy="1524000"/>
          </a:xfrm>
          <a:prstGeom prst="rect">
            <a:avLst/>
          </a:prstGeom>
          <a:noFill/>
        </p:spPr>
      </p:pic>
      <p:sp>
        <p:nvSpPr>
          <p:cNvPr id="20502" name="AutoShape 22" descr="COMBO 2 Chiếc] Cục tẩy hình Hoa Anh Đào siêu độc đáo - Cục gôm tẩy văn  phòng phẩm dễ thương cho bé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4" name="AutoShape 24" descr="COMBO 2 Chiếc] Cục tẩy hình Hoa Anh Đào siêu độc đáo - Cục gôm tẩy văn  phòng phẩm dễ thương cho bé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6" name="Picture 26" descr="Cục tẩy nhiều màu sắc dễ thương cho học sinh | Shopee Việt Na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4800600"/>
            <a:ext cx="1905000" cy="914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Khung Ranh Giới Lai Lịch - Ảnh miễn phí trên Pixaba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0"/>
            <a:ext cx="2438400" cy="3192088"/>
          </a:xfrm>
          <a:prstGeom prst="rect">
            <a:avLst/>
          </a:prstGeom>
          <a:noFill/>
        </p:spPr>
      </p:pic>
      <p:pic>
        <p:nvPicPr>
          <p:cNvPr id="20" name="Picture 12" descr="Lưỡi cưa đĩa máy PL55 Scheppach 24 răng 390180270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066800"/>
            <a:ext cx="1447800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57400" y="6396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ac760ac49ef64c36f30df5faa07b065b03d93bb21f4_4590007f365c4938ca2ce34cfedab4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42: BIẾN DẠNG CỦA LÒ XO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447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Thí nghiệm mô tả ở Hình 42.2 giúp chúng ta khám phá đặc điểm dãn ra của lò  xo khi bị biến d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066800"/>
            <a:ext cx="2181225" cy="39052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22860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50g;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ac760ac49ef64c36f30df5faa07b065b03d93bb21f4_4590007f365c4938ca2ce34cfedab4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42: BIẾN DẠNG CỦA LÒ XO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90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9" name="Picture 31" descr="¸ds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975" y="1066800"/>
            <a:ext cx="104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" descr="¸ds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325" y="1295400"/>
            <a:ext cx="2568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9" descr="jj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1447800"/>
            <a:ext cx="417513" cy="1905000"/>
          </a:xfrm>
          <a:prstGeom prst="rect">
            <a:avLst/>
          </a:prstGeom>
          <a:solidFill>
            <a:srgbClr val="FF0000"/>
          </a:solidFill>
          <a:ln w="9525" cap="rnd">
            <a:solidFill>
              <a:schemeClr val="accent1"/>
            </a:solidFill>
            <a:prstDash val="sysDot"/>
            <a:miter lim="800000"/>
            <a:headEnd/>
            <a:tailEnd/>
          </a:ln>
        </p:spPr>
      </p:pic>
      <p:pic>
        <p:nvPicPr>
          <p:cNvPr id="15" name="Picture 32" descr="thuoc 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447800"/>
            <a:ext cx="461963" cy="3581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33" descr="lo x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2113" y="1447800"/>
            <a:ext cx="3825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740525" y="914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000">
                <a:solidFill>
                  <a:srgbClr val="A5F5F9"/>
                </a:solidFill>
                <a:effectDag name="">
                  <a:cont type="tree" name="">
                    <a:effect ref="fillLine"/>
                    <a:outerShdw dist="38100" dir="13500000" algn="br">
                      <a:srgbClr val="C5FCFE"/>
                    </a:outerShdw>
                  </a:cont>
                  <a:cont type="tree" name="">
                    <a:effect ref="fillLine"/>
                    <a:outerShdw dist="38100" dir="2700000" algn="tl">
                      <a:srgbClr val="629295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740525" y="3048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000">
                <a:solidFill>
                  <a:srgbClr val="A5F5F9"/>
                </a:solidFill>
                <a:effectDag name="">
                  <a:cont type="tree" name="">
                    <a:effect ref="fillLine"/>
                    <a:outerShdw dist="38100" dir="13500000" algn="br">
                      <a:srgbClr val="C5FCFE"/>
                    </a:outerShdw>
                  </a:cont>
                  <a:cont type="tree" name="">
                    <a:effect ref="fillLine"/>
                    <a:outerShdw dist="38100" dir="2700000" algn="tl">
                      <a:srgbClr val="629295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73925" y="914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000">
                <a:solidFill>
                  <a:srgbClr val="A5F5F9"/>
                </a:solidFill>
                <a:effectDag name="">
                  <a:cont type="tree" name="">
                    <a:effect ref="fillLine"/>
                    <a:outerShdw dist="38100" dir="13500000" algn="br">
                      <a:srgbClr val="C5FCFE"/>
                    </a:outerShdw>
                  </a:cont>
                  <a:cont type="tree" name="">
                    <a:effect ref="fillLine"/>
                    <a:outerShdw dist="38100" dir="2700000" algn="tl">
                      <a:srgbClr val="629295"/>
                    </a:outerShdw>
                  </a:cont>
                  <a:effect ref="fillLine"/>
                </a:effectDag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969125" y="1524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" y="23622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+B1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Treo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31242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B2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vi-VN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</a:p>
          <a:p>
            <a:pPr marL="457200" indent="-457200" algn="just"/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" y="38862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+B3: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50g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xo,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50292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1447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 animBg="1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1471</Words>
  <Application>Microsoft Office PowerPoint</Application>
  <PresentationFormat>On-screen Show (4:3)</PresentationFormat>
  <Paragraphs>220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 Huyen</dc:creator>
  <cp:lastModifiedBy>Dinh Huyen</cp:lastModifiedBy>
  <cp:revision>67</cp:revision>
  <dcterms:created xsi:type="dcterms:W3CDTF">2021-11-27T15:00:23Z</dcterms:created>
  <dcterms:modified xsi:type="dcterms:W3CDTF">2021-11-29T13:45:28Z</dcterms:modified>
</cp:coreProperties>
</file>