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57" r:id="rId6"/>
    <p:sldId id="262" r:id="rId7"/>
    <p:sldId id="263" r:id="rId8"/>
    <p:sldId id="301" r:id="rId9"/>
    <p:sldId id="265" r:id="rId10"/>
    <p:sldId id="266" r:id="rId11"/>
    <p:sldId id="261" r:id="rId12"/>
    <p:sldId id="267" r:id="rId13"/>
    <p:sldId id="268" r:id="rId14"/>
    <p:sldId id="308" r:id="rId15"/>
    <p:sldId id="264" r:id="rId16"/>
    <p:sldId id="305" r:id="rId17"/>
    <p:sldId id="269" r:id="rId18"/>
    <p:sldId id="302" r:id="rId19"/>
    <p:sldId id="270" r:id="rId20"/>
    <p:sldId id="303" r:id="rId21"/>
    <p:sldId id="304" r:id="rId22"/>
    <p:sldId id="274" r:id="rId23"/>
    <p:sldId id="271" r:id="rId24"/>
    <p:sldId id="272" r:id="rId25"/>
    <p:sldId id="278" r:id="rId26"/>
    <p:sldId id="279" r:id="rId27"/>
    <p:sldId id="280" r:id="rId28"/>
    <p:sldId id="275" r:id="rId29"/>
    <p:sldId id="296" r:id="rId30"/>
    <p:sldId id="282" r:id="rId31"/>
    <p:sldId id="288" r:id="rId32"/>
    <p:sldId id="283" r:id="rId33"/>
    <p:sldId id="281" r:id="rId34"/>
    <p:sldId id="284" r:id="rId35"/>
    <p:sldId id="285" r:id="rId36"/>
    <p:sldId id="306" r:id="rId37"/>
    <p:sldId id="290" r:id="rId38"/>
    <p:sldId id="286" r:id="rId39"/>
    <p:sldId id="291" r:id="rId40"/>
    <p:sldId id="287" r:id="rId41"/>
    <p:sldId id="292" r:id="rId42"/>
    <p:sldId id="293" r:id="rId43"/>
    <p:sldId id="294" r:id="rId44"/>
    <p:sldId id="295" r:id="rId45"/>
    <p:sldId id="297" r:id="rId46"/>
    <p:sldId id="309" r:id="rId47"/>
    <p:sldId id="276" r:id="rId48"/>
    <p:sldId id="277" r:id="rId49"/>
    <p:sldId id="299" r:id="rId50"/>
    <p:sldId id="298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CEB"/>
    <a:srgbClr val="FF9900"/>
    <a:srgbClr val="E5F8FE"/>
    <a:srgbClr val="D1D1D1"/>
    <a:srgbClr val="D6D6D7"/>
    <a:srgbClr val="C6BAAE"/>
    <a:srgbClr val="DED9D6"/>
    <a:srgbClr val="C8C3BF"/>
    <a:srgbClr val="911210"/>
    <a:srgbClr val="066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451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0CDD-6AF6-42C9-957C-73374666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6CAF3-B8F8-4296-BC81-BB4B7AE9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880E-5051-4316-86BC-EA01C6D5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8F27-87CD-4090-A08B-C68CCA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73CFB-54A5-4CD6-8572-44AE87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B62-FB5F-4C8A-BA24-32550C3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1A8BF-928D-488F-8137-C3008E6E4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D9AC-D8A3-4DA0-8300-94F00503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3772-ABAC-4A2D-9B39-CD490EA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048E-69B2-4FAF-9769-14211274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B32DF-651E-4C37-A424-6DA29F65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61C6-BA5F-4EE7-B37D-3D8DC6CE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1B65-DBE1-4960-8DF3-59DDBAED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8D06-5BF8-40D8-877F-D4D11D2F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3524-3DD8-469E-AE0A-531E60DF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98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9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A9D-0244-4BCD-B045-852D3932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8E4B-2557-4577-A97D-FD7D3152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3E44-AF2A-44B7-A5C2-1205D1F4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610-E408-4E28-B1E3-161F5F1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7999-BC83-4D5B-8C2A-AF7755B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19EC-FFB1-43EA-B876-C82B6C9A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1B287-9E97-44CA-B62C-B2029DC3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035F-831F-4B62-8468-FBA37672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88B95-4773-4771-9CF3-C23D21F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F03-0367-4E81-B25A-217DD1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D73F-8B9A-4B15-8BC0-0FBE6645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C55E-06BC-4273-98B2-31EC7E798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67C42-BE2D-4079-9432-E4A2ECDC9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0CAD6-A8AD-4A11-AE29-692554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9922B-9B46-468A-AE6E-E7D12920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9C37-57D7-4F08-BAFC-CA1FA19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72DD-5A48-49A8-B1CF-EC6217D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35C3-F608-4CB3-86D3-6D76A9E1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DFABE-4D66-4962-934D-A314EA21A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E72D4-0F44-403C-ADC7-F898FFEC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ACB5-9B90-447D-9614-CDF97D547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6FB9D-CFDB-4484-A55F-033C956F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78029-82B7-4FF2-94C0-A767620A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DFFA9-F604-4024-A943-703E071C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4ABF-5E72-484A-B898-72E604A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3315-95DF-42A8-A250-EC9BA272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6208B-4570-42B9-8A3B-2FCCDF31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89657-1AF0-4211-865F-708F6781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F9AD9-9433-4F9E-A5F2-E3F5B604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619D-6D79-448F-B821-911289A5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CA9A0-9D9F-42BE-9FC6-76E8E4F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AC8B-32F5-49EB-8098-3039991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861F-666D-4EFC-9CF8-AF9A2671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7A607-3B1B-495F-A06E-3B3E54D67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FDA9-7FF3-4CB3-83AA-6EF74920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FE095-3124-4E17-8468-9DB2453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0085E-6584-4E73-BF49-0811106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980E-71EE-4BA2-99FE-8B909DAD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06F55-BDEB-4C63-9569-B50DCC1D9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C041-4F54-4FDE-BA94-00B85AE3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32062-BA5B-4C50-A7E5-A8EFA655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74D75-F010-4C72-9B94-EFF5508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E9398-469F-49AC-A588-1D577299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E2B78-2DDD-4044-A1E4-F0996233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2178-7074-4475-907E-40A4C7D1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0476-2494-4B45-BE3D-7A8EE5CF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E9F7-08E3-4EBE-B306-D952A3352A5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9E9E-6514-43F4-882C-13924A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DA19-59F3-4B10-A6BF-B234347CA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3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jpeg"/><Relationship Id="rId7" Type="http://schemas.openxmlformats.org/officeDocument/2006/relationships/image" Target="../media/image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jpeg"/><Relationship Id="rId7" Type="http://schemas.openxmlformats.org/officeDocument/2006/relationships/image" Target="../media/image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36.png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36.png"/><Relationship Id="rId4" Type="http://schemas.openxmlformats.org/officeDocument/2006/relationships/image" Target="../media/image40.svg"/><Relationship Id="rId9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277627B3-3E14-4F9A-98F4-4C077D4F1037}"/>
              </a:ext>
            </a:extLst>
          </p:cNvPr>
          <p:cNvSpPr/>
          <p:nvPr/>
        </p:nvSpPr>
        <p:spPr>
          <a:xfrm>
            <a:off x="4317358" y="4109013"/>
            <a:ext cx="3485908" cy="2748987"/>
          </a:xfrm>
          <a:prstGeom prst="parallelogram">
            <a:avLst>
              <a:gd name="adj" fmla="val 52754"/>
            </a:avLst>
          </a:prstGeom>
          <a:gradFill>
            <a:gsLst>
              <a:gs pos="0">
                <a:srgbClr val="008000"/>
              </a:gs>
              <a:gs pos="53100">
                <a:srgbClr val="066404"/>
              </a:gs>
              <a:gs pos="100000">
                <a:srgbClr val="0B4C0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308DE1-4948-4730-9E26-9D08EBA73286}"/>
              </a:ext>
            </a:extLst>
          </p:cNvPr>
          <p:cNvSpPr/>
          <p:nvPr/>
        </p:nvSpPr>
        <p:spPr>
          <a:xfrm>
            <a:off x="3773347" y="0"/>
            <a:ext cx="8418653" cy="6858000"/>
          </a:xfrm>
          <a:custGeom>
            <a:avLst/>
            <a:gdLst>
              <a:gd name="connsiteX0" fmla="*/ 0 w 8418653"/>
              <a:gd name="connsiteY0" fmla="*/ 0 h 6858000"/>
              <a:gd name="connsiteX1" fmla="*/ 8369085 w 8418653"/>
              <a:gd name="connsiteY1" fmla="*/ 0 h 6858000"/>
              <a:gd name="connsiteX2" fmla="*/ 8418653 w 8418653"/>
              <a:gd name="connsiteY2" fmla="*/ 101273 h 6858000"/>
              <a:gd name="connsiteX3" fmla="*/ 8418653 w 8418653"/>
              <a:gd name="connsiteY3" fmla="*/ 6858000 h 6858000"/>
              <a:gd name="connsiteX4" fmla="*/ 3356648 w 84186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8653" h="6858000">
                <a:moveTo>
                  <a:pt x="0" y="0"/>
                </a:moveTo>
                <a:lnTo>
                  <a:pt x="8369085" y="0"/>
                </a:lnTo>
                <a:lnTo>
                  <a:pt x="8418653" y="101273"/>
                </a:lnTo>
                <a:lnTo>
                  <a:pt x="8418653" y="6858000"/>
                </a:lnTo>
                <a:lnTo>
                  <a:pt x="3356648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C97965BA-1912-4B27-AAE7-91011DD401E0}"/>
              </a:ext>
            </a:extLst>
          </p:cNvPr>
          <p:cNvSpPr/>
          <p:nvPr/>
        </p:nvSpPr>
        <p:spPr>
          <a:xfrm rot="3841896">
            <a:off x="2274273" y="1631820"/>
            <a:ext cx="7292643" cy="1701478"/>
          </a:xfrm>
          <a:prstGeom prst="trapezoid">
            <a:avLst>
              <a:gd name="adj" fmla="val 737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EA96B-3F23-4DA7-B081-AA3411507846}"/>
              </a:ext>
            </a:extLst>
          </p:cNvPr>
          <p:cNvSpPr/>
          <p:nvPr/>
        </p:nvSpPr>
        <p:spPr>
          <a:xfrm>
            <a:off x="1022675" y="1747778"/>
            <a:ext cx="2934082" cy="937550"/>
          </a:xfrm>
          <a:prstGeom prst="roundRect">
            <a:avLst>
              <a:gd name="adj" fmla="val 40124"/>
            </a:avLst>
          </a:prstGeom>
          <a:gradFill flip="none" rotWithShape="1">
            <a:gsLst>
              <a:gs pos="51000">
                <a:srgbClr val="027502"/>
              </a:gs>
              <a:gs pos="98000">
                <a:srgbClr val="0B4D07"/>
              </a:gs>
              <a:gs pos="0">
                <a:srgbClr val="008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/>
              <a:t>BÀI 28</a:t>
            </a:r>
            <a:endParaRPr lang="en-US" sz="4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ED9A4-A7E8-432E-9A52-4956C98A655E}"/>
              </a:ext>
            </a:extLst>
          </p:cNvPr>
          <p:cNvSpPr txBox="1"/>
          <p:nvPr/>
        </p:nvSpPr>
        <p:spPr>
          <a:xfrm>
            <a:off x="407432" y="3324183"/>
            <a:ext cx="4828447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>
                <a:solidFill>
                  <a:srgbClr val="066204"/>
                </a:solidFill>
              </a:rPr>
              <a:t>TRAO ĐỔI KHÍ Ở SINH VẬT</a:t>
            </a:r>
            <a:endParaRPr lang="en-US" sz="4800" b="1">
              <a:solidFill>
                <a:srgbClr val="066204"/>
              </a:solidFill>
            </a:endParaRPr>
          </a:p>
        </p:txBody>
      </p:sp>
      <p:pic>
        <p:nvPicPr>
          <p:cNvPr id="717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5EBF2820-095A-0F02-46C3-5840871B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0" y="-3131"/>
            <a:ext cx="1606770" cy="16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3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nature, grass, outdoor&#10;&#10;Description automatically generated">
            <a:extLst>
              <a:ext uri="{FF2B5EF4-FFF2-40B4-BE49-F238E27FC236}">
                <a16:creationId xmlns:a16="http://schemas.microsoft.com/office/drawing/2014/main" id="{AEDF1998-C082-4EB4-AB2F-54C1E624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2C13EE-B3B5-4FE6-B26D-F228C7314F06}"/>
              </a:ext>
            </a:extLst>
          </p:cNvPr>
          <p:cNvSpPr/>
          <p:nvPr/>
        </p:nvSpPr>
        <p:spPr>
          <a:xfrm>
            <a:off x="1161497" y="1567541"/>
            <a:ext cx="9869005" cy="3486779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D25DF-AE29-49AD-AD26-C0057681F579}"/>
              </a:ext>
            </a:extLst>
          </p:cNvPr>
          <p:cNvSpPr txBox="1"/>
          <p:nvPr/>
        </p:nvSpPr>
        <p:spPr>
          <a:xfrm>
            <a:off x="4680018" y="1670799"/>
            <a:ext cx="2831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bg1"/>
                </a:solidFill>
              </a:rPr>
              <a:t>THỰC VẬT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83330-A72A-434D-951B-26931C4E85CF}"/>
              </a:ext>
            </a:extLst>
          </p:cNvPr>
          <p:cNvSpPr/>
          <p:nvPr/>
        </p:nvSpPr>
        <p:spPr>
          <a:xfrm>
            <a:off x="5156477" y="2421653"/>
            <a:ext cx="1879041" cy="827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32036-DC4A-43C8-8CF8-A7794D441999}"/>
              </a:ext>
            </a:extLst>
          </p:cNvPr>
          <p:cNvSpPr txBox="1"/>
          <p:nvPr/>
        </p:nvSpPr>
        <p:spPr>
          <a:xfrm>
            <a:off x="2391507" y="3714756"/>
            <a:ext cx="3225521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vi-VN" sz="2400" b="1"/>
              <a:t>Quá trình quang hợp</a:t>
            </a:r>
            <a:endParaRPr lang="en-US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6ACB0-24BA-4136-A612-9F7FFC5AB5E7}"/>
              </a:ext>
            </a:extLst>
          </p:cNvPr>
          <p:cNvSpPr txBox="1"/>
          <p:nvPr/>
        </p:nvSpPr>
        <p:spPr>
          <a:xfrm>
            <a:off x="6777001" y="3714756"/>
            <a:ext cx="2651091" cy="461665"/>
          </a:xfrm>
          <a:prstGeom prst="rect">
            <a:avLst/>
          </a:prstGeom>
          <a:solidFill>
            <a:srgbClr val="066204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FF00"/>
                </a:solidFill>
              </a:rPr>
              <a:t>Quá trình hô hấp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F5974-8FAA-4CDA-9C93-D8DB7EEC8B2D}"/>
              </a:ext>
            </a:extLst>
          </p:cNvPr>
          <p:cNvSpPr txBox="1"/>
          <p:nvPr/>
        </p:nvSpPr>
        <p:spPr>
          <a:xfrm>
            <a:off x="2619267" y="2903612"/>
            <a:ext cx="695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Trao đổi khí được thực hiện ở cả hai quá trình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98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2" y="1318521"/>
            <a:ext cx="1066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Đọc thông tin trong sách rồi hoàn thành nội dung theo mẫu bảng 28.1 </a:t>
            </a:r>
            <a:endParaRPr lang="en-US" sz="24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5270B1-EC8B-4BB8-ADF7-044FFAF90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28812"/>
              </p:ext>
            </p:extLst>
          </p:nvPr>
        </p:nvGraphicFramePr>
        <p:xfrm>
          <a:off x="837921" y="2486830"/>
          <a:ext cx="10516158" cy="327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167">
                  <a:extLst>
                    <a:ext uri="{9D8B030D-6E8A-4147-A177-3AD203B41FA5}">
                      <a16:colId xmlns:a16="http://schemas.microsoft.com/office/drawing/2014/main" val="2236068711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3330706433"/>
                    </a:ext>
                  </a:extLst>
                </a:gridCol>
                <a:gridCol w="3626697">
                  <a:extLst>
                    <a:ext uri="{9D8B030D-6E8A-4147-A177-3AD203B41FA5}">
                      <a16:colId xmlns:a16="http://schemas.microsoft.com/office/drawing/2014/main" val="1972691997"/>
                    </a:ext>
                  </a:extLst>
                </a:gridCol>
                <a:gridCol w="3663434">
                  <a:extLst>
                    <a:ext uri="{9D8B030D-6E8A-4147-A177-3AD203B41FA5}">
                      <a16:colId xmlns:a16="http://schemas.microsoft.com/office/drawing/2014/main" val="304178507"/>
                    </a:ext>
                  </a:extLst>
                </a:gridCol>
              </a:tblGrid>
              <a:tr h="817838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</a:rPr>
                        <a:t>Trao đổi khí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lấy vào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thải ra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2104771"/>
                  </a:ext>
                </a:extLst>
              </a:tr>
              <a:tr h="817838">
                <a:tc rowSpan="2">
                  <a:txBody>
                    <a:bodyPr/>
                    <a:lstStyle/>
                    <a:p>
                      <a:pPr algn="ctr">
                        <a:lnSpc>
                          <a:spcPct val="400000"/>
                        </a:lnSpc>
                      </a:pPr>
                      <a:r>
                        <a:rPr lang="vi-VN" sz="2000" b="1"/>
                        <a:t>Ở thực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Quang hợp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4554"/>
                  </a:ext>
                </a:extLst>
              </a:tr>
              <a:tr h="8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10134"/>
                  </a:ext>
                </a:extLst>
              </a:tr>
              <a:tr h="8178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b="1"/>
                        <a:t>Ở động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795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870DDA-D63E-44B8-8709-CA8DDCBCAD48}"/>
              </a:ext>
            </a:extLst>
          </p:cNvPr>
          <p:cNvSpPr txBox="1"/>
          <p:nvPr/>
        </p:nvSpPr>
        <p:spPr>
          <a:xfrm>
            <a:off x="1122132" y="1848504"/>
            <a:ext cx="18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Bảng 28.1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1F648-029B-4C55-B1A3-D8FAD9D67E03}"/>
              </a:ext>
            </a:extLst>
          </p:cNvPr>
          <p:cNvSpPr/>
          <p:nvPr/>
        </p:nvSpPr>
        <p:spPr>
          <a:xfrm>
            <a:off x="4799762" y="3431512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C83FC-53C0-490E-8DE6-DE5B0928ABF4}"/>
              </a:ext>
            </a:extLst>
          </p:cNvPr>
          <p:cNvSpPr/>
          <p:nvPr/>
        </p:nvSpPr>
        <p:spPr>
          <a:xfrm>
            <a:off x="8448988" y="3429000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7F20A-A152-4DFA-94E9-D581AA1E3C05}"/>
              </a:ext>
            </a:extLst>
          </p:cNvPr>
          <p:cNvSpPr/>
          <p:nvPr/>
        </p:nvSpPr>
        <p:spPr>
          <a:xfrm>
            <a:off x="4799762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63947-2052-4DD9-A8B2-D015C3316B48}"/>
              </a:ext>
            </a:extLst>
          </p:cNvPr>
          <p:cNvSpPr/>
          <p:nvPr/>
        </p:nvSpPr>
        <p:spPr>
          <a:xfrm>
            <a:off x="8448988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483D5-A41F-4442-A58E-76BCDDB5BB9F}"/>
              </a:ext>
            </a:extLst>
          </p:cNvPr>
          <p:cNvSpPr/>
          <p:nvPr/>
        </p:nvSpPr>
        <p:spPr>
          <a:xfrm>
            <a:off x="4799762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47B89B-1C59-474B-A136-4BBFB9719657}"/>
              </a:ext>
            </a:extLst>
          </p:cNvPr>
          <p:cNvSpPr/>
          <p:nvPr/>
        </p:nvSpPr>
        <p:spPr>
          <a:xfrm>
            <a:off x="8448988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3" y="1318521"/>
            <a:ext cx="97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Trao đổi khí có liên quan gì với hô hấp tế bào?</a:t>
            </a:r>
            <a:endParaRPr lang="en-US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C46173-9496-4CA7-ADD2-0F4F48EE2296}"/>
              </a:ext>
            </a:extLst>
          </p:cNvPr>
          <p:cNvGrpSpPr/>
          <p:nvPr/>
        </p:nvGrpSpPr>
        <p:grpSpPr>
          <a:xfrm>
            <a:off x="636430" y="5062662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4B50875-136F-4F3C-B938-6E49D83C3C23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7B7BEB6-1308-46FA-BBA6-6A6A8C6AC5E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4A6357A-3BA1-49C6-8934-F18770949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1CF82C6-451A-2C88-CCCA-EC88D23C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4" y="1846051"/>
            <a:ext cx="3627480" cy="2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t Respiration Notes | GCE O Level Biology (5090)">
            <a:extLst>
              <a:ext uri="{FF2B5EF4-FFF2-40B4-BE49-F238E27FC236}">
                <a16:creationId xmlns:a16="http://schemas.microsoft.com/office/drawing/2014/main" id="{C66A95F1-EA26-9DEC-C3DE-88E6B7AE2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757" r="17526"/>
          <a:stretch/>
        </p:blipFill>
        <p:spPr bwMode="auto">
          <a:xfrm>
            <a:off x="5355877" y="1778494"/>
            <a:ext cx="5207928" cy="28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E4E680-B4F0-5AE2-03D4-69E19FFEC7B0}"/>
              </a:ext>
            </a:extLst>
          </p:cNvPr>
          <p:cNvSpPr txBox="1"/>
          <p:nvPr/>
        </p:nvSpPr>
        <p:spPr>
          <a:xfrm>
            <a:off x="636430" y="5918610"/>
            <a:ext cx="817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vi-VN" dirty="0">
                <a:solidFill>
                  <a:srgbClr val="C00000"/>
                </a:solidFill>
              </a:rPr>
              <a:t>Trao đổi khí được thực hiện ở quá trình hô hấp tế bào.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2297490" y="736252"/>
            <a:ext cx="9331064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 đổi khí là quá trình sinh 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từ môi trường vào cơ 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thời thải ra môi trường khí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34FBB548-2154-4F5B-92B5-6B8726CA6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2476823" y="2533426"/>
            <a:ext cx="4266280" cy="3899647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68C70245-C8DD-42FE-8531-D12BF71E03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03572" y="4787489"/>
            <a:ext cx="2440810" cy="473091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32869133-5502-4196-BE21-0FAFE089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203572" y="4058215"/>
            <a:ext cx="2440810" cy="473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DA724-4A42-42D9-B286-B9CBB506513D}"/>
              </a:ext>
            </a:extLst>
          </p:cNvPr>
          <p:cNvGrpSpPr/>
          <p:nvPr/>
        </p:nvGrpSpPr>
        <p:grpSpPr>
          <a:xfrm>
            <a:off x="8872982" y="4028244"/>
            <a:ext cx="2143760" cy="1261156"/>
            <a:chOff x="8275320" y="4063532"/>
            <a:chExt cx="2143760" cy="12611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F090A2-F3E4-48FF-AC7B-1EA67FEAE9CA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E9C4FE98-69D0-4906-B3DA-CC5988EEDC2D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Môi trường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C84AD-CBFD-46A9-85E7-C6741E675404}"/>
              </a:ext>
            </a:extLst>
          </p:cNvPr>
          <p:cNvGrpSpPr/>
          <p:nvPr/>
        </p:nvGrpSpPr>
        <p:grpSpPr>
          <a:xfrm>
            <a:off x="6456822" y="3258711"/>
            <a:ext cx="2416160" cy="660695"/>
            <a:chOff x="6456822" y="3258711"/>
            <a:chExt cx="2416160" cy="660695"/>
          </a:xfrm>
        </p:grpSpPr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BDD2E562-29B0-4DFB-A737-D3BEDDDA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6456822" y="3439156"/>
              <a:ext cx="750470" cy="457712"/>
            </a:xfrm>
            <a:prstGeom prst="rect">
              <a:avLst/>
            </a:prstGeom>
          </p:spPr>
        </p:pic>
        <p:pic>
          <p:nvPicPr>
            <p:cNvPr id="14" name="Picture 27">
              <a:extLst>
                <a:ext uri="{FF2B5EF4-FFF2-40B4-BE49-F238E27FC236}">
                  <a16:creationId xmlns:a16="http://schemas.microsoft.com/office/drawing/2014/main" id="{5C233BA9-C77F-449C-8238-A02D4E08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71482" y="3440706"/>
              <a:ext cx="1201500" cy="47309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7606373-C9B9-43E3-B239-67D9DF626E7C}"/>
                </a:ext>
              </a:extLst>
            </p:cNvPr>
            <p:cNvSpPr/>
            <p:nvPr/>
          </p:nvSpPr>
          <p:spPr>
            <a:xfrm rot="1614140">
              <a:off x="7481126" y="3258711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DB06A-5F03-4825-A040-6BD6C820E7F8}"/>
              </a:ext>
            </a:extLst>
          </p:cNvPr>
          <p:cNvGrpSpPr/>
          <p:nvPr/>
        </p:nvGrpSpPr>
        <p:grpSpPr>
          <a:xfrm>
            <a:off x="6133765" y="5342410"/>
            <a:ext cx="2411215" cy="660695"/>
            <a:chOff x="6133765" y="5342410"/>
            <a:chExt cx="2411215" cy="660695"/>
          </a:xfrm>
        </p:grpSpPr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5C2BA3F3-EE21-4269-BACE-6CF885AA8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3765" y="5436213"/>
              <a:ext cx="1201500" cy="473091"/>
            </a:xfrm>
            <a:prstGeom prst="rect">
              <a:avLst/>
            </a:prstGeom>
          </p:spPr>
        </p:pic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238738F0-E49F-475D-9D2C-3AC9B239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7794510" y="5451592"/>
              <a:ext cx="750470" cy="457712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6BED9B-76D4-45F6-ADF2-6841A9D81609}"/>
                </a:ext>
              </a:extLst>
            </p:cNvPr>
            <p:cNvSpPr/>
            <p:nvPr/>
          </p:nvSpPr>
          <p:spPr>
            <a:xfrm rot="1614140">
              <a:off x="7595427" y="5342410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2F6BD9B-4EC8-47C2-B3CD-CBD86E2E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0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0682D4-A1A8-48E7-8547-743B8BF2D2F2}"/>
              </a:ext>
            </a:extLst>
          </p:cNvPr>
          <p:cNvSpPr/>
          <p:nvPr/>
        </p:nvSpPr>
        <p:spPr>
          <a:xfrm>
            <a:off x="2125883" y="2291787"/>
            <a:ext cx="7940233" cy="3044301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49997-1030-4576-995D-B8CA7A48DEE2}"/>
              </a:ext>
            </a:extLst>
          </p:cNvPr>
          <p:cNvSpPr txBox="1"/>
          <p:nvPr/>
        </p:nvSpPr>
        <p:spPr>
          <a:xfrm>
            <a:off x="2739023" y="3472691"/>
            <a:ext cx="6713951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FF9900"/>
                </a:solidFill>
              </a:rPr>
              <a:t>TRAO ĐỔI KHÍ Ở THỰC VẬT</a:t>
            </a:r>
            <a:endParaRPr lang="en-US" sz="4800" b="1" dirty="0">
              <a:solidFill>
                <a:srgbClr val="FF99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068FEA-BC76-4B57-B520-3C2E58BD9643}"/>
              </a:ext>
            </a:extLst>
          </p:cNvPr>
          <p:cNvGrpSpPr/>
          <p:nvPr/>
        </p:nvGrpSpPr>
        <p:grpSpPr>
          <a:xfrm>
            <a:off x="5014502" y="1222314"/>
            <a:ext cx="2162996" cy="2162996"/>
            <a:chOff x="7649618" y="552305"/>
            <a:chExt cx="2162996" cy="2162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E61E5C-2F01-4C79-8AB6-CBF1AC1A984C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B9B988-7576-4934-84A3-AB4107362350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FF9900"/>
                  </a:solidFill>
                </a:rPr>
                <a:t>02</a:t>
              </a:r>
              <a:endParaRPr lang="en-US" sz="7200" b="1">
                <a:solidFill>
                  <a:srgbClr val="FF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85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 showing transpiration plant 6581635 Vector Art at Vecteezy">
            <a:extLst>
              <a:ext uri="{FF2B5EF4-FFF2-40B4-BE49-F238E27FC236}">
                <a16:creationId xmlns:a16="http://schemas.microsoft.com/office/drawing/2014/main" id="{0AAF8062-6F0E-8666-09DC-83B3A6A4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3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5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35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23BF76-8873-46EA-90C4-AD2D4E531797}"/>
              </a:ext>
            </a:extLst>
          </p:cNvPr>
          <p:cNvGrpSpPr/>
          <p:nvPr/>
        </p:nvGrpSpPr>
        <p:grpSpPr>
          <a:xfrm>
            <a:off x="1409481" y="2057793"/>
            <a:ext cx="9602060" cy="4800207"/>
            <a:chOff x="1479820" y="1645126"/>
            <a:chExt cx="9602060" cy="48002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11C1C5-9C35-4676-9DF5-96747A92A2A2}"/>
                </a:ext>
              </a:extLst>
            </p:cNvPr>
            <p:cNvGrpSpPr/>
            <p:nvPr/>
          </p:nvGrpSpPr>
          <p:grpSpPr>
            <a:xfrm>
              <a:off x="1479820" y="1645126"/>
              <a:ext cx="8096250" cy="4800207"/>
              <a:chOff x="2295300" y="1796527"/>
              <a:chExt cx="8096250" cy="4800207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id="{E6BD3984-5681-4FED-9BD7-7635EB5E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80"/>
              <a:stretch/>
            </p:blipFill>
            <p:spPr>
              <a:xfrm>
                <a:off x="2295300" y="1796527"/>
                <a:ext cx="8096250" cy="48002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FF5B8-9412-490A-800E-6E048AF03F72}"/>
                  </a:ext>
                </a:extLst>
              </p:cNvPr>
              <p:cNvSpPr/>
              <p:nvPr/>
            </p:nvSpPr>
            <p:spPr>
              <a:xfrm>
                <a:off x="8796528" y="2761488"/>
                <a:ext cx="1477025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E0D948-EA2C-4B86-9015-A99AB7C21169}"/>
                  </a:ext>
                </a:extLst>
              </p:cNvPr>
              <p:cNvSpPr/>
              <p:nvPr/>
            </p:nvSpPr>
            <p:spPr>
              <a:xfrm>
                <a:off x="8305800" y="5085588"/>
                <a:ext cx="1967753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CE3179A-E6A0-4FAB-B5DD-1A61EF8E5AC0}"/>
                </a:ext>
              </a:extLst>
            </p:cNvPr>
            <p:cNvGrpSpPr/>
            <p:nvPr/>
          </p:nvGrpSpPr>
          <p:grpSpPr>
            <a:xfrm>
              <a:off x="5707240" y="4562839"/>
              <a:ext cx="4124960" cy="858818"/>
              <a:chOff x="6522720" y="4714240"/>
              <a:chExt cx="4124960" cy="85881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EDA41F1-64D9-4CE3-85D0-0693257F1AF4}"/>
                  </a:ext>
                </a:extLst>
              </p:cNvPr>
              <p:cNvCxnSpPr/>
              <p:nvPr/>
            </p:nvCxnSpPr>
            <p:spPr>
              <a:xfrm>
                <a:off x="6522720" y="4714240"/>
                <a:ext cx="1930400" cy="548640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8E6A51-3C81-4B38-96A7-5E924F1DBD94}"/>
                  </a:ext>
                </a:extLst>
              </p:cNvPr>
              <p:cNvSpPr txBox="1"/>
              <p:nvPr/>
            </p:nvSpPr>
            <p:spPr>
              <a:xfrm>
                <a:off x="8453120" y="517294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/>
                  <a:t>Khí khổng đóng</a:t>
                </a:r>
                <a:endParaRPr lang="en-US" sz="2000" b="1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FEB592-EB56-4C92-B197-86A8C9B2E0CC}"/>
                </a:ext>
              </a:extLst>
            </p:cNvPr>
            <p:cNvGrpSpPr/>
            <p:nvPr/>
          </p:nvGrpSpPr>
          <p:grpSpPr>
            <a:xfrm>
              <a:off x="7107527" y="2161463"/>
              <a:ext cx="3974353" cy="1404112"/>
              <a:chOff x="6522720" y="3310128"/>
              <a:chExt cx="3974353" cy="140411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1BC41D3-2D83-4D5A-83C8-9C5A965ED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2720" y="3631304"/>
                <a:ext cx="1779793" cy="1082936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4D71E8-D72A-4C6D-BAD1-034408EC18FC}"/>
                  </a:ext>
                </a:extLst>
              </p:cNvPr>
              <p:cNvSpPr txBox="1"/>
              <p:nvPr/>
            </p:nvSpPr>
            <p:spPr>
              <a:xfrm>
                <a:off x="8302513" y="331012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 dirty="0"/>
                  <a:t>Khí khổng mở</a:t>
                </a:r>
                <a:endParaRPr lang="en-US" sz="2000" b="1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1168409"/>
            <a:ext cx="1153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Thực vật trao đổi khí với môi trường chủ yếu qua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800" b="1" dirty="0">
                <a:solidFill>
                  <a:srgbClr val="066204"/>
                </a:solidFill>
              </a:rPr>
              <a:t>khí khổng (ở lá cây).</a:t>
            </a:r>
            <a:endParaRPr lang="en-US" sz="2800" b="1" dirty="0">
              <a:solidFill>
                <a:srgbClr val="066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8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1" y="978508"/>
            <a:ext cx="11327426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Quan sát hình bên dưới, em hãy mô tả cấu tạo của khí khổng.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C00000"/>
                </a:solidFill>
              </a:rPr>
              <a:t>b. Cho biết cấu tạo khí khổng phù hợp với chức năng trao đổi khí ở thực vật như thế nào?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461DB8-CAF7-A19A-FBE5-28BE906C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5" y="2207065"/>
            <a:ext cx="5995510" cy="44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7620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77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52784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Mỗi khí khổng gồm hai tế bào </a:t>
            </a:r>
            <a:r>
              <a:rPr lang="vi-VN" sz="2400" b="1" dirty="0">
                <a:solidFill>
                  <a:srgbClr val="C00000"/>
                </a:solidFill>
              </a:rPr>
              <a:t>hình hạt đậu </a:t>
            </a:r>
            <a:r>
              <a:rPr lang="vi-VN" sz="2400" b="1" dirty="0"/>
              <a:t>nằm áp sát nhau, </a:t>
            </a:r>
            <a:r>
              <a:rPr lang="vi-VN" sz="2400" b="1" dirty="0">
                <a:solidFill>
                  <a:srgbClr val="C00000"/>
                </a:solidFill>
              </a:rPr>
              <a:t>thành ngoài mỏng, thành trong dày </a:t>
            </a:r>
            <a:r>
              <a:rPr lang="vi-VN" sz="2400" b="1" dirty="0"/>
              <a:t>(hình 28.1)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8405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8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6437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b. Khi khí khổng mở, tạo điều kiện cho </a:t>
            </a:r>
            <a:r>
              <a:rPr lang="vi-VN" sz="2400" b="1" dirty="0">
                <a:solidFill>
                  <a:srgbClr val="FF0000"/>
                </a:solidFill>
              </a:rPr>
              <a:t>khí khuếch tán vào trong lá</a:t>
            </a:r>
            <a:r>
              <a:rPr lang="vi-VN" sz="2400" b="1" dirty="0"/>
              <a:t>, </a:t>
            </a:r>
            <a:r>
              <a:rPr lang="vi-VN" sz="2400" b="1" dirty="0">
                <a:solidFill>
                  <a:srgbClr val="FF0000"/>
                </a:solidFill>
              </a:rPr>
              <a:t>cung cấp nguyên liệu</a:t>
            </a:r>
            <a:r>
              <a:rPr lang="vi-VN" sz="2400" b="1" dirty="0"/>
              <a:t> cho quá trình trao đổi khí.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4D6FB8E-3DA1-4BAE-8481-9A3C0ED0C542}"/>
              </a:ext>
            </a:extLst>
          </p:cNvPr>
          <p:cNvSpPr/>
          <p:nvPr/>
        </p:nvSpPr>
        <p:spPr>
          <a:xfrm>
            <a:off x="3491656" y="-829397"/>
            <a:ext cx="4800394" cy="8550698"/>
          </a:xfrm>
          <a:custGeom>
            <a:avLst/>
            <a:gdLst>
              <a:gd name="connsiteX0" fmla="*/ 1902147 w 4800394"/>
              <a:gd name="connsiteY0" fmla="*/ 817822 h 8550698"/>
              <a:gd name="connsiteX1" fmla="*/ 2573478 w 4800394"/>
              <a:gd name="connsiteY1" fmla="*/ 1928992 h 8550698"/>
              <a:gd name="connsiteX2" fmla="*/ 2480881 w 4800394"/>
              <a:gd name="connsiteY2" fmla="*/ 3190632 h 8550698"/>
              <a:gd name="connsiteX3" fmla="*/ 2388283 w 4800394"/>
              <a:gd name="connsiteY3" fmla="*/ 4081883 h 8550698"/>
              <a:gd name="connsiteX4" fmla="*/ 2700800 w 4800394"/>
              <a:gd name="connsiteY4" fmla="*/ 5019432 h 8550698"/>
              <a:gd name="connsiteX5" fmla="*/ 3441579 w 4800394"/>
              <a:gd name="connsiteY5" fmla="*/ 6095878 h 8550698"/>
              <a:gd name="connsiteX6" fmla="*/ 4309681 w 4800394"/>
              <a:gd name="connsiteY6" fmla="*/ 6813508 h 8550698"/>
              <a:gd name="connsiteX7" fmla="*/ 4633772 w 4800394"/>
              <a:gd name="connsiteY7" fmla="*/ 7345944 h 8550698"/>
              <a:gd name="connsiteX8" fmla="*/ 4680071 w 4800394"/>
              <a:gd name="connsiteY8" fmla="*/ 7727908 h 8550698"/>
              <a:gd name="connsiteX9" fmla="*/ 4471726 w 4800394"/>
              <a:gd name="connsiteY9" fmla="*/ 8086724 h 8550698"/>
              <a:gd name="connsiteX10" fmla="*/ 1034045 w 4800394"/>
              <a:gd name="connsiteY10" fmla="*/ 7982551 h 8550698"/>
              <a:gd name="connsiteX11" fmla="*/ 490035 w 4800394"/>
              <a:gd name="connsiteY11" fmla="*/ 8005701 h 8550698"/>
              <a:gd name="connsiteX12" fmla="*/ 61772 w 4800394"/>
              <a:gd name="connsiteY12" fmla="*/ 505306 h 8550698"/>
              <a:gd name="connsiteX13" fmla="*/ 1902147 w 4800394"/>
              <a:gd name="connsiteY13" fmla="*/ 817822 h 85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00394" h="8550698">
                <a:moveTo>
                  <a:pt x="1902147" y="817822"/>
                </a:moveTo>
                <a:cubicBezTo>
                  <a:pt x="2320765" y="1055103"/>
                  <a:pt x="2477022" y="1533524"/>
                  <a:pt x="2573478" y="1928992"/>
                </a:cubicBezTo>
                <a:cubicBezTo>
                  <a:pt x="2669934" y="2324460"/>
                  <a:pt x="2511747" y="2831817"/>
                  <a:pt x="2480881" y="3190632"/>
                </a:cubicBezTo>
                <a:cubicBezTo>
                  <a:pt x="2450015" y="3549447"/>
                  <a:pt x="2351630" y="3777083"/>
                  <a:pt x="2388283" y="4081883"/>
                </a:cubicBezTo>
                <a:cubicBezTo>
                  <a:pt x="2424936" y="4386683"/>
                  <a:pt x="2525251" y="4683766"/>
                  <a:pt x="2700800" y="5019432"/>
                </a:cubicBezTo>
                <a:cubicBezTo>
                  <a:pt x="2876349" y="5355098"/>
                  <a:pt x="3173432" y="5796865"/>
                  <a:pt x="3441579" y="6095878"/>
                </a:cubicBezTo>
                <a:cubicBezTo>
                  <a:pt x="3709726" y="6394891"/>
                  <a:pt x="4110982" y="6605164"/>
                  <a:pt x="4309681" y="6813508"/>
                </a:cubicBezTo>
                <a:cubicBezTo>
                  <a:pt x="4508380" y="7021852"/>
                  <a:pt x="4572040" y="7193544"/>
                  <a:pt x="4633772" y="7345944"/>
                </a:cubicBezTo>
                <a:cubicBezTo>
                  <a:pt x="4695504" y="7498344"/>
                  <a:pt x="4707079" y="7604445"/>
                  <a:pt x="4680071" y="7727908"/>
                </a:cubicBezTo>
                <a:cubicBezTo>
                  <a:pt x="4653063" y="7851371"/>
                  <a:pt x="5079397" y="8044284"/>
                  <a:pt x="4471726" y="8086724"/>
                </a:cubicBezTo>
                <a:cubicBezTo>
                  <a:pt x="3864055" y="8129165"/>
                  <a:pt x="1697660" y="7996055"/>
                  <a:pt x="1034045" y="7982551"/>
                </a:cubicBezTo>
                <a:cubicBezTo>
                  <a:pt x="370430" y="7969047"/>
                  <a:pt x="652080" y="9251909"/>
                  <a:pt x="490035" y="8005701"/>
                </a:cubicBezTo>
                <a:cubicBezTo>
                  <a:pt x="327989" y="6759494"/>
                  <a:pt x="-173580" y="1701357"/>
                  <a:pt x="61772" y="505306"/>
                </a:cubicBezTo>
                <a:cubicBezTo>
                  <a:pt x="297124" y="-690745"/>
                  <a:pt x="1483529" y="580541"/>
                  <a:pt x="1902147" y="817822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711C7-465F-4DA6-AD2A-57EEB9C9F20A}"/>
              </a:ext>
            </a:extLst>
          </p:cNvPr>
          <p:cNvSpPr txBox="1"/>
          <p:nvPr/>
        </p:nvSpPr>
        <p:spPr>
          <a:xfrm>
            <a:off x="7024542" y="3109824"/>
            <a:ext cx="4634947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/>
              <a:t>Hình bên thể hiện sự trao đổi khí ở người, vậy </a:t>
            </a:r>
            <a:r>
              <a:rPr lang="vi-VN" sz="3200" b="1" i="1" dirty="0">
                <a:solidFill>
                  <a:srgbClr val="FF0000"/>
                </a:solidFill>
              </a:rPr>
              <a:t>trao đổi khí là gì?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erson looking to the side&#10;&#10;Description automatically generated with low confidence">
            <a:extLst>
              <a:ext uri="{FF2B5EF4-FFF2-40B4-BE49-F238E27FC236}">
                <a16:creationId xmlns:a16="http://schemas.microsoft.com/office/drawing/2014/main" id="{B7DDE650-BFF8-4C1B-84AA-E797EB6D1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"/>
          <a:stretch>
            <a:fillRect/>
          </a:stretch>
        </p:blipFill>
        <p:spPr>
          <a:xfrm>
            <a:off x="-1203535" y="0"/>
            <a:ext cx="9105560" cy="6858000"/>
          </a:xfrm>
          <a:custGeom>
            <a:avLst/>
            <a:gdLst>
              <a:gd name="connsiteX0" fmla="*/ 0 w 9105560"/>
              <a:gd name="connsiteY0" fmla="*/ 0 h 6858000"/>
              <a:gd name="connsiteX1" fmla="*/ 6302395 w 9105560"/>
              <a:gd name="connsiteY1" fmla="*/ 0 h 6858000"/>
              <a:gd name="connsiteX2" fmla="*/ 6330845 w 9105560"/>
              <a:gd name="connsiteY2" fmla="*/ 27224 h 6858000"/>
              <a:gd name="connsiteX3" fmla="*/ 6965656 w 9105560"/>
              <a:gd name="connsiteY3" fmla="*/ 1234258 h 6858000"/>
              <a:gd name="connsiteX4" fmla="*/ 6792036 w 9105560"/>
              <a:gd name="connsiteY4" fmla="*/ 3421873 h 6858000"/>
              <a:gd name="connsiteX5" fmla="*/ 7636987 w 9105560"/>
              <a:gd name="connsiteY5" fmla="*/ 5169651 h 6858000"/>
              <a:gd name="connsiteX6" fmla="*/ 8458790 w 9105560"/>
              <a:gd name="connsiteY6" fmla="*/ 5887281 h 6858000"/>
              <a:gd name="connsiteX7" fmla="*/ 8840755 w 9105560"/>
              <a:gd name="connsiteY7" fmla="*/ 6292395 h 6858000"/>
              <a:gd name="connsiteX8" fmla="*/ 9095398 w 9105560"/>
              <a:gd name="connsiteY8" fmla="*/ 6766957 h 6858000"/>
              <a:gd name="connsiteX9" fmla="*/ 9103367 w 9105560"/>
              <a:gd name="connsiteY9" fmla="*/ 6846386 h 6858000"/>
              <a:gd name="connsiteX10" fmla="*/ 9105560 w 9105560"/>
              <a:gd name="connsiteY10" fmla="*/ 6858000 h 6858000"/>
              <a:gd name="connsiteX11" fmla="*/ 0 w 91055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5560" h="6858000">
                <a:moveTo>
                  <a:pt x="0" y="0"/>
                </a:moveTo>
                <a:lnTo>
                  <a:pt x="6302395" y="0"/>
                </a:lnTo>
                <a:lnTo>
                  <a:pt x="6330845" y="27224"/>
                </a:lnTo>
                <a:cubicBezTo>
                  <a:pt x="6606328" y="308826"/>
                  <a:pt x="6881257" y="722802"/>
                  <a:pt x="6965656" y="1234258"/>
                </a:cubicBezTo>
                <a:cubicBezTo>
                  <a:pt x="7062112" y="1818779"/>
                  <a:pt x="6680148" y="2765974"/>
                  <a:pt x="6792036" y="3421873"/>
                </a:cubicBezTo>
                <a:cubicBezTo>
                  <a:pt x="6903925" y="4077772"/>
                  <a:pt x="7359195" y="4758750"/>
                  <a:pt x="7636987" y="5169651"/>
                </a:cubicBezTo>
                <a:cubicBezTo>
                  <a:pt x="7914779" y="5580552"/>
                  <a:pt x="8258162" y="5700157"/>
                  <a:pt x="8458790" y="5887281"/>
                </a:cubicBezTo>
                <a:cubicBezTo>
                  <a:pt x="8659418" y="6074405"/>
                  <a:pt x="8734654" y="6145783"/>
                  <a:pt x="8840755" y="6292395"/>
                </a:cubicBezTo>
                <a:cubicBezTo>
                  <a:pt x="8946856" y="6439007"/>
                  <a:pt x="9095398" y="6574046"/>
                  <a:pt x="9095398" y="6766957"/>
                </a:cubicBezTo>
                <a:cubicBezTo>
                  <a:pt x="9095398" y="6791071"/>
                  <a:pt x="9098624" y="6817807"/>
                  <a:pt x="9103367" y="6846386"/>
                </a:cubicBezTo>
                <a:lnTo>
                  <a:pt x="91055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77326529-507C-4137-BAF5-2617EE6769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5440"/>
          <a:stretch>
            <a:fillRect/>
          </a:stretch>
        </p:blipFill>
        <p:spPr>
          <a:xfrm>
            <a:off x="6146494" y="1255770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643CE21-C04F-49B8-8C8B-C5F207641E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95337" y="2591504"/>
            <a:ext cx="1054587" cy="41524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5BF09A9E-249F-4EF0-81BF-9C086DA754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470872" flipH="1" flipV="1">
            <a:off x="4732114" y="1424147"/>
            <a:ext cx="1273680" cy="505580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8280E590-C713-47E9-BCD7-142E5621F2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85933">
            <a:off x="4995764" y="2789043"/>
            <a:ext cx="1189617" cy="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C67EA9C-8739-78BC-9041-DFC9FFE107C3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9EB8A-9343-F338-D72E-5F6913BEAC40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7D4CBA-BB13-E2EA-8072-4BE5814CA6B8}"/>
              </a:ext>
            </a:extLst>
          </p:cNvPr>
          <p:cNvGrpSpPr/>
          <p:nvPr/>
        </p:nvGrpSpPr>
        <p:grpSpPr>
          <a:xfrm>
            <a:off x="1357922" y="651353"/>
            <a:ext cx="8675426" cy="6018756"/>
            <a:chOff x="1357922" y="651353"/>
            <a:chExt cx="8675426" cy="6018756"/>
          </a:xfrm>
        </p:grpSpPr>
        <p:pic>
          <p:nvPicPr>
            <p:cNvPr id="5122" name="Picture 2" descr="Plant Transpiration Images | Free Vectors, Stock Photos &amp; PSD">
              <a:extLst>
                <a:ext uri="{FF2B5EF4-FFF2-40B4-BE49-F238E27FC236}">
                  <a16:creationId xmlns:a16="http://schemas.microsoft.com/office/drawing/2014/main" id="{FB2EBB72-AEA5-556E-BC6D-4D62820C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8"/>
            <a:stretch/>
          </p:blipFill>
          <p:spPr bwMode="auto">
            <a:xfrm>
              <a:off x="1357922" y="651353"/>
              <a:ext cx="8472487" cy="601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CDE457-7E95-0CDB-7E12-DFDD7D4A52C7}"/>
                </a:ext>
              </a:extLst>
            </p:cNvPr>
            <p:cNvSpPr/>
            <p:nvPr/>
          </p:nvSpPr>
          <p:spPr>
            <a:xfrm>
              <a:off x="7227518" y="739120"/>
              <a:ext cx="1866378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mở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C6C9F3-061D-5DF5-518B-1826A7A07B5A}"/>
                </a:ext>
              </a:extLst>
            </p:cNvPr>
            <p:cNvSpPr/>
            <p:nvPr/>
          </p:nvSpPr>
          <p:spPr>
            <a:xfrm>
              <a:off x="7964031" y="3692346"/>
              <a:ext cx="2069317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đóng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A285FBB-FD60-8020-8558-233DBCE2EC9E}"/>
              </a:ext>
            </a:extLst>
          </p:cNvPr>
          <p:cNvSpPr/>
          <p:nvPr/>
        </p:nvSpPr>
        <p:spPr>
          <a:xfrm>
            <a:off x="7516166" y="4340741"/>
            <a:ext cx="2629915" cy="945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524B0-1D39-F5CC-F3FA-CECCD9A092CE}"/>
              </a:ext>
            </a:extLst>
          </p:cNvPr>
          <p:cNvSpPr txBox="1"/>
          <p:nvPr/>
        </p:nvSpPr>
        <p:spPr>
          <a:xfrm>
            <a:off x="4111977" y="6225436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trao đổi khí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9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Quan sát hình 28.1, cho biết sự khác nhau giữa quá trình trao đổi khí qua khí khổng trong hô hấp và quang hợp.</a:t>
            </a:r>
            <a:endParaRPr lang="en-US" sz="24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EF8C35-D82D-47A1-8FCE-2DE0E57D7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41554" y="1937344"/>
            <a:ext cx="3287373" cy="32486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D9506-F5C0-4822-9487-54844993C1DD}"/>
              </a:ext>
            </a:extLst>
          </p:cNvPr>
          <p:cNvGrpSpPr/>
          <p:nvPr/>
        </p:nvGrpSpPr>
        <p:grpSpPr>
          <a:xfrm>
            <a:off x="2267163" y="5849008"/>
            <a:ext cx="7365442" cy="388540"/>
            <a:chOff x="3285811" y="6047622"/>
            <a:chExt cx="7365442" cy="3885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2ED21E-1E45-450D-8D76-0AD273C61B72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9B4770-1823-4B1C-AC5D-6E438340AC3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1A1F6-0615-446A-96CA-7A0D4D40BA21}"/>
              </a:ext>
            </a:extLst>
          </p:cNvPr>
          <p:cNvSpPr txBox="1"/>
          <p:nvPr/>
        </p:nvSpPr>
        <p:spPr>
          <a:xfrm>
            <a:off x="5345013" y="1491575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Quang hợp</a:t>
            </a:r>
            <a:endParaRPr lang="en-US" sz="2000" b="1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FB23F-F08C-4034-8FB9-619F013AA04E}"/>
              </a:ext>
            </a:extLst>
          </p:cNvPr>
          <p:cNvSpPr txBox="1"/>
          <p:nvPr/>
        </p:nvSpPr>
        <p:spPr>
          <a:xfrm>
            <a:off x="5413281" y="5340349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Hô hấp</a:t>
            </a:r>
            <a:endParaRPr lang="en-US" sz="2000" b="1" i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61D5D7-8723-423C-AE38-87EC350A0D54}"/>
              </a:ext>
            </a:extLst>
          </p:cNvPr>
          <p:cNvSpPr/>
          <p:nvPr/>
        </p:nvSpPr>
        <p:spPr>
          <a:xfrm>
            <a:off x="4691870" y="3825822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1B429A7-E55B-45A9-944C-6756B61E47D5}"/>
              </a:ext>
            </a:extLst>
          </p:cNvPr>
          <p:cNvSpPr/>
          <p:nvPr/>
        </p:nvSpPr>
        <p:spPr>
          <a:xfrm flipV="1">
            <a:off x="4556513" y="1786660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368F37-7D84-458E-BD57-C57F8717D83E}"/>
              </a:ext>
            </a:extLst>
          </p:cNvPr>
          <p:cNvSpPr/>
          <p:nvPr/>
        </p:nvSpPr>
        <p:spPr>
          <a:xfrm rot="16200000" flipV="1">
            <a:off x="6013972" y="1956023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3D342B1-2FB4-4124-A5E2-7C1ECA769317}"/>
              </a:ext>
            </a:extLst>
          </p:cNvPr>
          <p:cNvSpPr/>
          <p:nvPr/>
        </p:nvSpPr>
        <p:spPr>
          <a:xfrm rot="5400000">
            <a:off x="6110363" y="3881424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117D9-1625-4DED-A163-0AAAFA885FBA}"/>
              </a:ext>
            </a:extLst>
          </p:cNvPr>
          <p:cNvSpPr txBox="1"/>
          <p:nvPr/>
        </p:nvSpPr>
        <p:spPr>
          <a:xfrm>
            <a:off x="3921016" y="1750159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/>
              <a:t>CO</a:t>
            </a:r>
            <a:r>
              <a:rPr lang="vi-VN" sz="2000" i="1" baseline="-25000" dirty="0"/>
              <a:t>2</a:t>
            </a:r>
            <a:endParaRPr lang="en-US" sz="2000" i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D5170-B153-4A41-A639-82C48F99B217}"/>
              </a:ext>
            </a:extLst>
          </p:cNvPr>
          <p:cNvSpPr txBox="1"/>
          <p:nvPr/>
        </p:nvSpPr>
        <p:spPr>
          <a:xfrm>
            <a:off x="7450481" y="489607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D61FB-F435-4A51-9E9A-08E04DEC3FEF}"/>
              </a:ext>
            </a:extLst>
          </p:cNvPr>
          <p:cNvSpPr txBox="1"/>
          <p:nvPr/>
        </p:nvSpPr>
        <p:spPr>
          <a:xfrm>
            <a:off x="4157116" y="4987288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23503-12F2-404C-AFF4-EB8447D3914F}"/>
              </a:ext>
            </a:extLst>
          </p:cNvPr>
          <p:cNvSpPr txBox="1"/>
          <p:nvPr/>
        </p:nvSpPr>
        <p:spPr>
          <a:xfrm>
            <a:off x="7526618" y="1646861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ADFB02-6BCA-41EA-940D-CA6CAF1FDE3A}"/>
              </a:ext>
            </a:extLst>
          </p:cNvPr>
          <p:cNvGrpSpPr/>
          <p:nvPr/>
        </p:nvGrpSpPr>
        <p:grpSpPr>
          <a:xfrm>
            <a:off x="6486486" y="4144629"/>
            <a:ext cx="3668395" cy="465428"/>
            <a:chOff x="6497244" y="4488873"/>
            <a:chExt cx="3668395" cy="46542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38D8B4-D8C8-4E95-97B7-D39953086B0F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9A2CF3-B9D9-4C20-90C0-9A967615CD82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23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20128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FF9900"/>
                </a:solidFill>
              </a:rPr>
              <a:t>quá trình quang hợp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khí khổng mở cho CO</a:t>
            </a:r>
            <a:r>
              <a:rPr lang="vi-VN" sz="2400" baseline="-25000" dirty="0"/>
              <a:t>2</a:t>
            </a:r>
            <a:r>
              <a:rPr lang="vi-VN" sz="2400" dirty="0"/>
              <a:t> từ môi trường khuếch tán vào lá và O</a:t>
            </a:r>
            <a:r>
              <a:rPr lang="vi-VN" sz="2400" baseline="-25000" dirty="0"/>
              <a:t>2</a:t>
            </a:r>
            <a:r>
              <a:rPr lang="vi-VN" sz="2400" dirty="0"/>
              <a:t> từ lá khuếch tán ra môi trường.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22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71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008000"/>
                </a:solidFill>
              </a:rPr>
              <a:t>hô hấp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quá trình này diễn ra </a:t>
            </a:r>
            <a:r>
              <a:rPr lang="vi-VN" sz="2400" b="1" dirty="0">
                <a:solidFill>
                  <a:srgbClr val="008000"/>
                </a:solidFill>
              </a:rPr>
              <a:t>ngược lại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vi-VN" sz="2400" dirty="0"/>
              <a:t>khí O</a:t>
            </a:r>
            <a:r>
              <a:rPr lang="vi-VN" sz="2400" baseline="-25000" dirty="0"/>
              <a:t>2</a:t>
            </a:r>
            <a:r>
              <a:rPr lang="vi-VN" sz="2400" dirty="0"/>
              <a:t> khuếch tán vào lá và CO</a:t>
            </a:r>
            <a:r>
              <a:rPr lang="vi-VN" sz="2400" baseline="-25000" dirty="0"/>
              <a:t>2</a:t>
            </a:r>
            <a:r>
              <a:rPr lang="vi-VN" sz="2400" dirty="0"/>
              <a:t> ra môi trường qua khí khổng.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376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3.7037E-6 L 0.04049 0.08311 C 0.04908 0.10047 0.05403 0.12662 0.05403 0.15417 C 0.05403 0.18519 0.04908 0.20996 0.04049 0.22732 L 0.00247 0.3106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15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093 L -0.03099 -0.08218 C -0.03854 -0.09977 -0.04284 -0.12593 -0.04284 -0.15324 C -0.04284 -0.18426 -0.03854 -0.2088 -0.03099 -0.22639 L 0.00312 -0.3092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C29CA28-330A-4441-AF14-D2222D426E1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3D1E0-7766-44A4-9F8C-2997161139F7}"/>
              </a:ext>
            </a:extLst>
          </p:cNvPr>
          <p:cNvSpPr txBox="1"/>
          <p:nvPr/>
        </p:nvSpPr>
        <p:spPr>
          <a:xfrm>
            <a:off x="447040" y="215900"/>
            <a:ext cx="789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727E5-2D01-46BC-BB82-D41A45915C34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</a:t>
            </a:r>
            <a:r>
              <a:rPr lang="vi-VN" sz="2400" dirty="0"/>
              <a:t>Ngoài chức năng trao đổi khí, </a:t>
            </a:r>
            <a:r>
              <a:rPr lang="vi-VN" sz="2400" b="1" dirty="0"/>
              <a:t>khí khổng </a:t>
            </a:r>
            <a:r>
              <a:rPr lang="vi-VN" sz="2400" dirty="0"/>
              <a:t>còn thực hiện </a:t>
            </a:r>
            <a:r>
              <a:rPr lang="vi-VN" sz="2400" b="1" dirty="0">
                <a:solidFill>
                  <a:srgbClr val="0070C0"/>
                </a:solidFill>
              </a:rPr>
              <a:t>quá trình thoát hơi nước cho cây.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Diagram showing transpiration in plant Royalty Free Vector">
            <a:extLst>
              <a:ext uri="{FF2B5EF4-FFF2-40B4-BE49-F238E27FC236}">
                <a16:creationId xmlns:a16="http://schemas.microsoft.com/office/drawing/2014/main" id="{1A5A2191-38B6-BA24-9542-408824B2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4662" r="10" b="10590"/>
          <a:stretch/>
        </p:blipFill>
        <p:spPr bwMode="auto">
          <a:xfrm>
            <a:off x="2614459" y="1499019"/>
            <a:ext cx="7064681" cy="4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8E210-155B-7F3B-402B-141DC47BFEAA}"/>
              </a:ext>
            </a:extLst>
          </p:cNvPr>
          <p:cNvSpPr txBox="1"/>
          <p:nvPr/>
        </p:nvSpPr>
        <p:spPr>
          <a:xfrm>
            <a:off x="3645036" y="6180435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thoát hơi nước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6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8885" y="1669976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      Ở hầu hết thực vật, </a:t>
            </a:r>
            <a:r>
              <a:rPr lang="vi-VN" sz="2400" b="1" dirty="0">
                <a:solidFill>
                  <a:srgbClr val="911210"/>
                </a:solidFill>
              </a:rPr>
              <a:t>khí khổng mở </a:t>
            </a:r>
            <a:r>
              <a:rPr lang="vi-VN" sz="2400" dirty="0"/>
              <a:t>khi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cây được chiếu sáng </a:t>
            </a:r>
            <a:r>
              <a:rPr lang="vi-VN" sz="2400" dirty="0"/>
              <a:t>và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được cung cấp đủ nước.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2514178" y="1984661"/>
            <a:ext cx="6848191" cy="4734057"/>
            <a:chOff x="5281027" y="3699275"/>
            <a:chExt cx="8824435" cy="6146274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81027" y="7856041"/>
              <a:ext cx="8824435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8137642" y="3699275"/>
              <a:ext cx="3490632" cy="5916325"/>
            </a:xfrm>
            <a:prstGeom prst="rect">
              <a:avLst/>
            </a:prstGeom>
          </p:spPr>
        </p:pic>
      </p:grp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29364EF2-AC1D-447A-934F-94859268CE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8407" y="2154788"/>
            <a:ext cx="3339866" cy="3301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1E482B9-3DCD-4D49-8E85-AC78B813EDFC}"/>
              </a:ext>
            </a:extLst>
          </p:cNvPr>
          <p:cNvGrpSpPr/>
          <p:nvPr/>
        </p:nvGrpSpPr>
        <p:grpSpPr>
          <a:xfrm>
            <a:off x="6750458" y="1769835"/>
            <a:ext cx="4308442" cy="2577912"/>
            <a:chOff x="6703324" y="1891415"/>
            <a:chExt cx="4308442" cy="257791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9D7FACD-390B-4F78-8A9C-6FAA50B7989D}"/>
                </a:ext>
              </a:extLst>
            </p:cNvPr>
            <p:cNvSpPr/>
            <p:nvPr/>
          </p:nvSpPr>
          <p:spPr>
            <a:xfrm rot="15337925">
              <a:off x="7353565" y="2641316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120642-E506-4D74-9896-2CD88431B6D2}"/>
                </a:ext>
              </a:extLst>
            </p:cNvPr>
            <p:cNvGrpSpPr/>
            <p:nvPr/>
          </p:nvGrpSpPr>
          <p:grpSpPr>
            <a:xfrm>
              <a:off x="8433854" y="1891415"/>
              <a:ext cx="2577912" cy="2577912"/>
              <a:chOff x="2520274" y="1945951"/>
              <a:chExt cx="3473606" cy="3473606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id="{02F0D9B2-02E6-4486-9693-8894F77BA1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9" t="28375" r="51288" b="20974"/>
              <a:stretch/>
            </p:blipFill>
            <p:spPr>
              <a:xfrm>
                <a:off x="2520274" y="1945951"/>
                <a:ext cx="3473606" cy="3473606"/>
              </a:xfrm>
              <a:custGeom>
                <a:avLst/>
                <a:gdLst>
                  <a:gd name="connsiteX0" fmla="*/ 1736803 w 3473606"/>
                  <a:gd name="connsiteY0" fmla="*/ 0 h 3473606"/>
                  <a:gd name="connsiteX1" fmla="*/ 3473606 w 3473606"/>
                  <a:gd name="connsiteY1" fmla="*/ 1736803 h 3473606"/>
                  <a:gd name="connsiteX2" fmla="*/ 1736803 w 3473606"/>
                  <a:gd name="connsiteY2" fmla="*/ 3473606 h 3473606"/>
                  <a:gd name="connsiteX3" fmla="*/ 0 w 3473606"/>
                  <a:gd name="connsiteY3" fmla="*/ 1736803 h 3473606"/>
                  <a:gd name="connsiteX4" fmla="*/ 1736803 w 3473606"/>
                  <a:gd name="connsiteY4" fmla="*/ 0 h 347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3606" h="3473606">
                    <a:moveTo>
                      <a:pt x="1736803" y="0"/>
                    </a:moveTo>
                    <a:cubicBezTo>
                      <a:pt x="2696013" y="0"/>
                      <a:pt x="3473606" y="777593"/>
                      <a:pt x="3473606" y="1736803"/>
                    </a:cubicBezTo>
                    <a:cubicBezTo>
                      <a:pt x="3473606" y="2696013"/>
                      <a:pt x="2696013" y="3473606"/>
                      <a:pt x="1736803" y="3473606"/>
                    </a:cubicBezTo>
                    <a:cubicBezTo>
                      <a:pt x="777593" y="3473606"/>
                      <a:pt x="0" y="2696013"/>
                      <a:pt x="0" y="1736803"/>
                    </a:cubicBezTo>
                    <a:cubicBezTo>
                      <a:pt x="0" y="777593"/>
                      <a:pt x="777593" y="0"/>
                      <a:pt x="1736803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C1290FF-ACF5-45DD-805C-F9BB16574A1F}"/>
                  </a:ext>
                </a:extLst>
              </p:cNvPr>
              <p:cNvSpPr/>
              <p:nvPr/>
            </p:nvSpPr>
            <p:spPr>
              <a:xfrm>
                <a:off x="4408170" y="2179320"/>
                <a:ext cx="541020" cy="582930"/>
              </a:xfrm>
              <a:custGeom>
                <a:avLst/>
                <a:gdLst>
                  <a:gd name="connsiteX0" fmla="*/ 22860 w 541020"/>
                  <a:gd name="connsiteY0" fmla="*/ 102870 h 582930"/>
                  <a:gd name="connsiteX1" fmla="*/ 0 w 541020"/>
                  <a:gd name="connsiteY1" fmla="*/ 377190 h 582930"/>
                  <a:gd name="connsiteX2" fmla="*/ 30480 w 541020"/>
                  <a:gd name="connsiteY2" fmla="*/ 514350 h 582930"/>
                  <a:gd name="connsiteX3" fmla="*/ 80010 w 541020"/>
                  <a:gd name="connsiteY3" fmla="*/ 582930 h 582930"/>
                  <a:gd name="connsiteX4" fmla="*/ 278130 w 541020"/>
                  <a:gd name="connsiteY4" fmla="*/ 422910 h 582930"/>
                  <a:gd name="connsiteX5" fmla="*/ 430530 w 541020"/>
                  <a:gd name="connsiteY5" fmla="*/ 220980 h 582930"/>
                  <a:gd name="connsiteX6" fmla="*/ 502920 w 541020"/>
                  <a:gd name="connsiteY6" fmla="*/ 129540 h 582930"/>
                  <a:gd name="connsiteX7" fmla="*/ 537210 w 541020"/>
                  <a:gd name="connsiteY7" fmla="*/ 72390 h 582930"/>
                  <a:gd name="connsiteX8" fmla="*/ 541020 w 541020"/>
                  <a:gd name="connsiteY8" fmla="*/ 11430 h 582930"/>
                  <a:gd name="connsiteX9" fmla="*/ 495300 w 541020"/>
                  <a:gd name="connsiteY9" fmla="*/ 3810 h 582930"/>
                  <a:gd name="connsiteX10" fmla="*/ 361950 w 541020"/>
                  <a:gd name="connsiteY10" fmla="*/ 0 h 582930"/>
                  <a:gd name="connsiteX11" fmla="*/ 186690 w 541020"/>
                  <a:gd name="connsiteY11" fmla="*/ 38100 h 582930"/>
                  <a:gd name="connsiteX12" fmla="*/ 22860 w 541020"/>
                  <a:gd name="connsiteY12" fmla="*/ 102870 h 58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1020" h="582930">
                    <a:moveTo>
                      <a:pt x="22860" y="102870"/>
                    </a:moveTo>
                    <a:lnTo>
                      <a:pt x="0" y="377190"/>
                    </a:lnTo>
                    <a:lnTo>
                      <a:pt x="30480" y="514350"/>
                    </a:lnTo>
                    <a:lnTo>
                      <a:pt x="80010" y="582930"/>
                    </a:lnTo>
                    <a:lnTo>
                      <a:pt x="278130" y="422910"/>
                    </a:lnTo>
                    <a:lnTo>
                      <a:pt x="430530" y="220980"/>
                    </a:lnTo>
                    <a:lnTo>
                      <a:pt x="502920" y="129540"/>
                    </a:lnTo>
                    <a:lnTo>
                      <a:pt x="537210" y="72390"/>
                    </a:lnTo>
                    <a:lnTo>
                      <a:pt x="541020" y="11430"/>
                    </a:lnTo>
                    <a:lnTo>
                      <a:pt x="495300" y="3810"/>
                    </a:lnTo>
                    <a:lnTo>
                      <a:pt x="361950" y="0"/>
                    </a:lnTo>
                    <a:lnTo>
                      <a:pt x="186690" y="38100"/>
                    </a:lnTo>
                    <a:lnTo>
                      <a:pt x="22860" y="10287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127B68C-9E16-4D63-ABFF-A9ACD25CF57D}"/>
                  </a:ext>
                </a:extLst>
              </p:cNvPr>
              <p:cNvSpPr/>
              <p:nvPr/>
            </p:nvSpPr>
            <p:spPr>
              <a:xfrm>
                <a:off x="4335780" y="2595880"/>
                <a:ext cx="109220" cy="182880"/>
              </a:xfrm>
              <a:custGeom>
                <a:avLst/>
                <a:gdLst>
                  <a:gd name="connsiteX0" fmla="*/ 0 w 109220"/>
                  <a:gd name="connsiteY0" fmla="*/ 48260 h 182880"/>
                  <a:gd name="connsiteX1" fmla="*/ 30480 w 109220"/>
                  <a:gd name="connsiteY1" fmla="*/ 182880 h 182880"/>
                  <a:gd name="connsiteX2" fmla="*/ 96520 w 109220"/>
                  <a:gd name="connsiteY2" fmla="*/ 157480 h 182880"/>
                  <a:gd name="connsiteX3" fmla="*/ 109220 w 109220"/>
                  <a:gd name="connsiteY3" fmla="*/ 124460 h 182880"/>
                  <a:gd name="connsiteX4" fmla="*/ 88900 w 109220"/>
                  <a:gd name="connsiteY4" fmla="*/ 53340 h 182880"/>
                  <a:gd name="connsiteX5" fmla="*/ 71120 w 109220"/>
                  <a:gd name="connsiteY5" fmla="*/ 0 h 182880"/>
                  <a:gd name="connsiteX6" fmla="*/ 0 w 109220"/>
                  <a:gd name="connsiteY6" fmla="*/ 4826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" h="182880">
                    <a:moveTo>
                      <a:pt x="0" y="48260"/>
                    </a:moveTo>
                    <a:lnTo>
                      <a:pt x="30480" y="182880"/>
                    </a:lnTo>
                    <a:lnTo>
                      <a:pt x="96520" y="157480"/>
                    </a:lnTo>
                    <a:lnTo>
                      <a:pt x="109220" y="124460"/>
                    </a:lnTo>
                    <a:lnTo>
                      <a:pt x="88900" y="53340"/>
                    </a:lnTo>
                    <a:lnTo>
                      <a:pt x="71120" y="0"/>
                    </a:lnTo>
                    <a:lnTo>
                      <a:pt x="0" y="48260"/>
                    </a:lnTo>
                    <a:close/>
                  </a:path>
                </a:pathLst>
              </a:custGeom>
              <a:solidFill>
                <a:srgbClr val="76AD2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58B738-456E-4E9E-80AE-286BBE25CE1A}"/>
              </a:ext>
            </a:extLst>
          </p:cNvPr>
          <p:cNvSpPr/>
          <p:nvPr/>
        </p:nvSpPr>
        <p:spPr>
          <a:xfrm>
            <a:off x="5775159" y="1512331"/>
            <a:ext cx="6074334" cy="5129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94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8395" y="1374743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338481" y="850281"/>
            <a:ext cx="1185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Độ mở của khí khổng tăng từ sáng đến trưa rồi giảm dần và </a:t>
            </a:r>
            <a:r>
              <a:rPr lang="vi-VN" sz="2400" b="1" dirty="0">
                <a:solidFill>
                  <a:srgbClr val="911210"/>
                </a:solidFill>
              </a:rPr>
              <a:t>nhỏ nhất vào chiều tối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1624212" y="2085157"/>
            <a:ext cx="8458622" cy="4635250"/>
            <a:chOff x="4134235" y="3829750"/>
            <a:chExt cx="10899603" cy="601799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34235" y="7858234"/>
              <a:ext cx="10899603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737742" y="3829750"/>
              <a:ext cx="3490632" cy="5916325"/>
            </a:xfrm>
            <a:prstGeom prst="rect">
              <a:avLst/>
            </a:prstGeom>
          </p:spPr>
        </p:pic>
      </p:grpSp>
      <p:pic>
        <p:nvPicPr>
          <p:cNvPr id="19" name="Picture 35">
            <a:extLst>
              <a:ext uri="{FF2B5EF4-FFF2-40B4-BE49-F238E27FC236}">
                <a16:creationId xmlns:a16="http://schemas.microsoft.com/office/drawing/2014/main" id="{3807F76E-5BE0-4CD5-90B0-6C6D82F48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763509" y="1472359"/>
            <a:ext cx="1479756" cy="147975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3394BE-001A-414B-A541-0AE329A328F7}"/>
              </a:ext>
            </a:extLst>
          </p:cNvPr>
          <p:cNvGrpSpPr/>
          <p:nvPr/>
        </p:nvGrpSpPr>
        <p:grpSpPr>
          <a:xfrm>
            <a:off x="6597325" y="2928217"/>
            <a:ext cx="4386962" cy="2657901"/>
            <a:chOff x="6597325" y="2928217"/>
            <a:chExt cx="4386962" cy="265790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178C765-2B5B-4426-9818-A074B5A49E5B}"/>
                </a:ext>
              </a:extLst>
            </p:cNvPr>
            <p:cNvSpPr/>
            <p:nvPr/>
          </p:nvSpPr>
          <p:spPr>
            <a:xfrm rot="17295606">
              <a:off x="7247566" y="2755455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895BF0-6DD2-4854-8281-468003F957FE}"/>
                </a:ext>
              </a:extLst>
            </p:cNvPr>
            <p:cNvGrpSpPr/>
            <p:nvPr/>
          </p:nvGrpSpPr>
          <p:grpSpPr>
            <a:xfrm>
              <a:off x="8326386" y="2928217"/>
              <a:ext cx="2657901" cy="2657901"/>
              <a:chOff x="6248400" y="1939458"/>
              <a:chExt cx="3490108" cy="3490108"/>
            </a:xfrm>
          </p:grpSpPr>
          <p:pic>
            <p:nvPicPr>
              <p:cNvPr id="20" name="Picture 19" descr="Diagram&#10;&#10;Description automatically generated">
                <a:extLst>
                  <a:ext uri="{FF2B5EF4-FFF2-40B4-BE49-F238E27FC236}">
                    <a16:creationId xmlns:a16="http://schemas.microsoft.com/office/drawing/2014/main" id="{00A1AA7C-B3F2-4FA7-9390-F0F5DD307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2" t="28280" r="4057" b="20829"/>
              <a:stretch>
                <a:fillRect/>
              </a:stretch>
            </p:blipFill>
            <p:spPr>
              <a:xfrm>
                <a:off x="6248400" y="1939458"/>
                <a:ext cx="3490108" cy="3490108"/>
              </a:xfrm>
              <a:custGeom>
                <a:avLst/>
                <a:gdLst>
                  <a:gd name="connsiteX0" fmla="*/ 1745054 w 3490108"/>
                  <a:gd name="connsiteY0" fmla="*/ 0 h 3490108"/>
                  <a:gd name="connsiteX1" fmla="*/ 3490108 w 3490108"/>
                  <a:gd name="connsiteY1" fmla="*/ 1745054 h 3490108"/>
                  <a:gd name="connsiteX2" fmla="*/ 1745054 w 3490108"/>
                  <a:gd name="connsiteY2" fmla="*/ 3490108 h 3490108"/>
                  <a:gd name="connsiteX3" fmla="*/ 0 w 3490108"/>
                  <a:gd name="connsiteY3" fmla="*/ 1745054 h 3490108"/>
                  <a:gd name="connsiteX4" fmla="*/ 1745054 w 3490108"/>
                  <a:gd name="connsiteY4" fmla="*/ 0 h 349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0108" h="3490108">
                    <a:moveTo>
                      <a:pt x="1745054" y="0"/>
                    </a:moveTo>
                    <a:cubicBezTo>
                      <a:pt x="2708821" y="0"/>
                      <a:pt x="3490108" y="781287"/>
                      <a:pt x="3490108" y="1745054"/>
                    </a:cubicBezTo>
                    <a:cubicBezTo>
                      <a:pt x="3490108" y="2708821"/>
                      <a:pt x="2708821" y="3490108"/>
                      <a:pt x="1745054" y="3490108"/>
                    </a:cubicBezTo>
                    <a:cubicBezTo>
                      <a:pt x="781287" y="3490108"/>
                      <a:pt x="0" y="2708821"/>
                      <a:pt x="0" y="1745054"/>
                    </a:cubicBezTo>
                    <a:cubicBezTo>
                      <a:pt x="0" y="781287"/>
                      <a:pt x="781287" y="0"/>
                      <a:pt x="1745054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CA2330-96D9-47B7-B800-0A06A4052968}"/>
                  </a:ext>
                </a:extLst>
              </p:cNvPr>
              <p:cNvSpPr/>
              <p:nvPr/>
            </p:nvSpPr>
            <p:spPr>
              <a:xfrm>
                <a:off x="7172960" y="2250440"/>
                <a:ext cx="279400" cy="259080"/>
              </a:xfrm>
              <a:custGeom>
                <a:avLst/>
                <a:gdLst>
                  <a:gd name="connsiteX0" fmla="*/ 279400 w 279400"/>
                  <a:gd name="connsiteY0" fmla="*/ 208280 h 259080"/>
                  <a:gd name="connsiteX1" fmla="*/ 149860 w 279400"/>
                  <a:gd name="connsiteY1" fmla="*/ 259080 h 259080"/>
                  <a:gd name="connsiteX2" fmla="*/ 12700 w 279400"/>
                  <a:gd name="connsiteY2" fmla="*/ 218440 h 259080"/>
                  <a:gd name="connsiteX3" fmla="*/ 0 w 279400"/>
                  <a:gd name="connsiteY3" fmla="*/ 142240 h 259080"/>
                  <a:gd name="connsiteX4" fmla="*/ 5080 w 279400"/>
                  <a:gd name="connsiteY4" fmla="*/ 81280 h 259080"/>
                  <a:gd name="connsiteX5" fmla="*/ 68580 w 279400"/>
                  <a:gd name="connsiteY5" fmla="*/ 12700 h 259080"/>
                  <a:gd name="connsiteX6" fmla="*/ 203200 w 279400"/>
                  <a:gd name="connsiteY6" fmla="*/ 0 h 259080"/>
                  <a:gd name="connsiteX7" fmla="*/ 274320 w 279400"/>
                  <a:gd name="connsiteY7" fmla="*/ 71120 h 259080"/>
                  <a:gd name="connsiteX8" fmla="*/ 279400 w 279400"/>
                  <a:gd name="connsiteY8" fmla="*/ 20828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9400" h="259080">
                    <a:moveTo>
                      <a:pt x="279400" y="208280"/>
                    </a:moveTo>
                    <a:lnTo>
                      <a:pt x="149860" y="259080"/>
                    </a:lnTo>
                    <a:lnTo>
                      <a:pt x="12700" y="218440"/>
                    </a:lnTo>
                    <a:lnTo>
                      <a:pt x="0" y="142240"/>
                    </a:lnTo>
                    <a:lnTo>
                      <a:pt x="5080" y="81280"/>
                    </a:lnTo>
                    <a:lnTo>
                      <a:pt x="68580" y="12700"/>
                    </a:lnTo>
                    <a:lnTo>
                      <a:pt x="203200" y="0"/>
                    </a:lnTo>
                    <a:lnTo>
                      <a:pt x="274320" y="71120"/>
                    </a:lnTo>
                    <a:lnTo>
                      <a:pt x="279400" y="20828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899E5-6921-49C6-9F76-8149E4963B34}"/>
              </a:ext>
            </a:extLst>
          </p:cNvPr>
          <p:cNvGrpSpPr/>
          <p:nvPr/>
        </p:nvGrpSpPr>
        <p:grpSpPr>
          <a:xfrm>
            <a:off x="1327188" y="1816943"/>
            <a:ext cx="2909225" cy="3873692"/>
            <a:chOff x="1327188" y="1816943"/>
            <a:chExt cx="2909225" cy="38736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E482B9-3DCD-4D49-8E85-AC78B813EDFC}"/>
                </a:ext>
              </a:extLst>
            </p:cNvPr>
            <p:cNvGrpSpPr/>
            <p:nvPr/>
          </p:nvGrpSpPr>
          <p:grpSpPr>
            <a:xfrm rot="12409779">
              <a:off x="1327188" y="1816943"/>
              <a:ext cx="2909225" cy="3873692"/>
              <a:chOff x="7758868" y="1572104"/>
              <a:chExt cx="2909225" cy="3873692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9D7FACD-390B-4F78-8A9C-6FAA50B7989D}"/>
                  </a:ext>
                </a:extLst>
              </p:cNvPr>
              <p:cNvSpPr/>
              <p:nvPr/>
            </p:nvSpPr>
            <p:spPr>
              <a:xfrm rot="13270697">
                <a:off x="7758868" y="3590210"/>
                <a:ext cx="555104" cy="1855586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4120642-E506-4D74-9896-2CD88431B6D2}"/>
                  </a:ext>
                </a:extLst>
              </p:cNvPr>
              <p:cNvGrpSpPr/>
              <p:nvPr/>
            </p:nvGrpSpPr>
            <p:grpSpPr>
              <a:xfrm>
                <a:off x="8090181" y="1572104"/>
                <a:ext cx="2577912" cy="2577912"/>
                <a:chOff x="2057192" y="1515696"/>
                <a:chExt cx="3473606" cy="3473606"/>
              </a:xfrm>
            </p:grpSpPr>
            <p:pic>
              <p:nvPicPr>
                <p:cNvPr id="13" name="Picture 12" descr="Diagram&#10;&#10;Description automatically generated">
                  <a:extLst>
                    <a:ext uri="{FF2B5EF4-FFF2-40B4-BE49-F238E27FC236}">
                      <a16:creationId xmlns:a16="http://schemas.microsoft.com/office/drawing/2014/main" id="{02F0D9B2-02E6-4486-9693-8894F77BA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9" t="28375" r="51288" b="20974"/>
                <a:stretch/>
              </p:blipFill>
              <p:spPr>
                <a:xfrm>
                  <a:off x="2057192" y="1515696"/>
                  <a:ext cx="3473606" cy="3473606"/>
                </a:xfrm>
                <a:custGeom>
                  <a:avLst/>
                  <a:gdLst>
                    <a:gd name="connsiteX0" fmla="*/ 1736803 w 3473606"/>
                    <a:gd name="connsiteY0" fmla="*/ 0 h 3473606"/>
                    <a:gd name="connsiteX1" fmla="*/ 3473606 w 3473606"/>
                    <a:gd name="connsiteY1" fmla="*/ 1736803 h 3473606"/>
                    <a:gd name="connsiteX2" fmla="*/ 1736803 w 3473606"/>
                    <a:gd name="connsiteY2" fmla="*/ 3473606 h 3473606"/>
                    <a:gd name="connsiteX3" fmla="*/ 0 w 3473606"/>
                    <a:gd name="connsiteY3" fmla="*/ 1736803 h 3473606"/>
                    <a:gd name="connsiteX4" fmla="*/ 1736803 w 3473606"/>
                    <a:gd name="connsiteY4" fmla="*/ 0 h 3473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06" h="3473606">
                      <a:moveTo>
                        <a:pt x="1736803" y="0"/>
                      </a:moveTo>
                      <a:cubicBezTo>
                        <a:pt x="2696013" y="0"/>
                        <a:pt x="3473606" y="777593"/>
                        <a:pt x="3473606" y="1736803"/>
                      </a:cubicBezTo>
                      <a:cubicBezTo>
                        <a:pt x="3473606" y="2696013"/>
                        <a:pt x="2696013" y="3473606"/>
                        <a:pt x="1736803" y="3473606"/>
                      </a:cubicBezTo>
                      <a:cubicBezTo>
                        <a:pt x="777593" y="3473606"/>
                        <a:pt x="0" y="2696013"/>
                        <a:pt x="0" y="1736803"/>
                      </a:cubicBezTo>
                      <a:cubicBezTo>
                        <a:pt x="0" y="777593"/>
                        <a:pt x="777593" y="0"/>
                        <a:pt x="1736803" y="0"/>
                      </a:cubicBezTo>
                      <a:close/>
                    </a:path>
                  </a:pathLst>
                </a:custGeom>
                <a:ln w="57150">
                  <a:solidFill>
                    <a:srgbClr val="FF9900"/>
                  </a:solidFill>
                </a:ln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6C1290FF-ACF5-45DD-805C-F9BB16574A1F}"/>
                    </a:ext>
                  </a:extLst>
                </p:cNvPr>
                <p:cNvSpPr/>
                <p:nvPr/>
              </p:nvSpPr>
              <p:spPr>
                <a:xfrm>
                  <a:off x="4408170" y="2179320"/>
                  <a:ext cx="541020" cy="582930"/>
                </a:xfrm>
                <a:custGeom>
                  <a:avLst/>
                  <a:gdLst>
                    <a:gd name="connsiteX0" fmla="*/ 22860 w 541020"/>
                    <a:gd name="connsiteY0" fmla="*/ 102870 h 582930"/>
                    <a:gd name="connsiteX1" fmla="*/ 0 w 541020"/>
                    <a:gd name="connsiteY1" fmla="*/ 377190 h 582930"/>
                    <a:gd name="connsiteX2" fmla="*/ 30480 w 541020"/>
                    <a:gd name="connsiteY2" fmla="*/ 514350 h 582930"/>
                    <a:gd name="connsiteX3" fmla="*/ 80010 w 541020"/>
                    <a:gd name="connsiteY3" fmla="*/ 582930 h 582930"/>
                    <a:gd name="connsiteX4" fmla="*/ 278130 w 541020"/>
                    <a:gd name="connsiteY4" fmla="*/ 422910 h 582930"/>
                    <a:gd name="connsiteX5" fmla="*/ 430530 w 541020"/>
                    <a:gd name="connsiteY5" fmla="*/ 220980 h 582930"/>
                    <a:gd name="connsiteX6" fmla="*/ 502920 w 541020"/>
                    <a:gd name="connsiteY6" fmla="*/ 129540 h 582930"/>
                    <a:gd name="connsiteX7" fmla="*/ 537210 w 541020"/>
                    <a:gd name="connsiteY7" fmla="*/ 72390 h 582930"/>
                    <a:gd name="connsiteX8" fmla="*/ 541020 w 541020"/>
                    <a:gd name="connsiteY8" fmla="*/ 11430 h 582930"/>
                    <a:gd name="connsiteX9" fmla="*/ 495300 w 541020"/>
                    <a:gd name="connsiteY9" fmla="*/ 3810 h 582930"/>
                    <a:gd name="connsiteX10" fmla="*/ 361950 w 541020"/>
                    <a:gd name="connsiteY10" fmla="*/ 0 h 582930"/>
                    <a:gd name="connsiteX11" fmla="*/ 186690 w 541020"/>
                    <a:gd name="connsiteY11" fmla="*/ 38100 h 582930"/>
                    <a:gd name="connsiteX12" fmla="*/ 22860 w 541020"/>
                    <a:gd name="connsiteY12" fmla="*/ 102870 h 5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1020" h="582930">
                      <a:moveTo>
                        <a:pt x="22860" y="102870"/>
                      </a:moveTo>
                      <a:lnTo>
                        <a:pt x="0" y="377190"/>
                      </a:lnTo>
                      <a:lnTo>
                        <a:pt x="30480" y="514350"/>
                      </a:lnTo>
                      <a:lnTo>
                        <a:pt x="80010" y="582930"/>
                      </a:lnTo>
                      <a:lnTo>
                        <a:pt x="278130" y="422910"/>
                      </a:lnTo>
                      <a:lnTo>
                        <a:pt x="430530" y="220980"/>
                      </a:lnTo>
                      <a:lnTo>
                        <a:pt x="502920" y="129540"/>
                      </a:lnTo>
                      <a:lnTo>
                        <a:pt x="537210" y="72390"/>
                      </a:lnTo>
                      <a:lnTo>
                        <a:pt x="541020" y="11430"/>
                      </a:lnTo>
                      <a:lnTo>
                        <a:pt x="495300" y="3810"/>
                      </a:lnTo>
                      <a:lnTo>
                        <a:pt x="361950" y="0"/>
                      </a:lnTo>
                      <a:lnTo>
                        <a:pt x="186690" y="38100"/>
                      </a:lnTo>
                      <a:lnTo>
                        <a:pt x="22860" y="102870"/>
                      </a:lnTo>
                      <a:close/>
                    </a:path>
                  </a:pathLst>
                </a:custGeom>
                <a:solidFill>
                  <a:srgbClr val="A7CF3A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127B68C-9E16-4D63-ABFF-A9ACD25CF57D}"/>
                    </a:ext>
                  </a:extLst>
                </p:cNvPr>
                <p:cNvSpPr/>
                <p:nvPr/>
              </p:nvSpPr>
              <p:spPr>
                <a:xfrm>
                  <a:off x="4335780" y="2595880"/>
                  <a:ext cx="109220" cy="182880"/>
                </a:xfrm>
                <a:custGeom>
                  <a:avLst/>
                  <a:gdLst>
                    <a:gd name="connsiteX0" fmla="*/ 0 w 109220"/>
                    <a:gd name="connsiteY0" fmla="*/ 48260 h 182880"/>
                    <a:gd name="connsiteX1" fmla="*/ 30480 w 109220"/>
                    <a:gd name="connsiteY1" fmla="*/ 182880 h 182880"/>
                    <a:gd name="connsiteX2" fmla="*/ 96520 w 109220"/>
                    <a:gd name="connsiteY2" fmla="*/ 157480 h 182880"/>
                    <a:gd name="connsiteX3" fmla="*/ 109220 w 109220"/>
                    <a:gd name="connsiteY3" fmla="*/ 124460 h 182880"/>
                    <a:gd name="connsiteX4" fmla="*/ 88900 w 109220"/>
                    <a:gd name="connsiteY4" fmla="*/ 53340 h 182880"/>
                    <a:gd name="connsiteX5" fmla="*/ 71120 w 109220"/>
                    <a:gd name="connsiteY5" fmla="*/ 0 h 182880"/>
                    <a:gd name="connsiteX6" fmla="*/ 0 w 109220"/>
                    <a:gd name="connsiteY6" fmla="*/ 4826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220" h="182880">
                      <a:moveTo>
                        <a:pt x="0" y="48260"/>
                      </a:moveTo>
                      <a:lnTo>
                        <a:pt x="30480" y="182880"/>
                      </a:lnTo>
                      <a:lnTo>
                        <a:pt x="96520" y="157480"/>
                      </a:lnTo>
                      <a:lnTo>
                        <a:pt x="109220" y="124460"/>
                      </a:lnTo>
                      <a:lnTo>
                        <a:pt x="88900" y="53340"/>
                      </a:lnTo>
                      <a:lnTo>
                        <a:pt x="71120" y="0"/>
                      </a:lnTo>
                      <a:lnTo>
                        <a:pt x="0" y="48260"/>
                      </a:lnTo>
                      <a:close/>
                    </a:path>
                  </a:pathLst>
                </a:custGeom>
                <a:solidFill>
                  <a:srgbClr val="76AD25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1783CD1-4DB1-47B2-8500-BB444ABB07B8}"/>
                </a:ext>
              </a:extLst>
            </p:cNvPr>
            <p:cNvSpPr/>
            <p:nvPr/>
          </p:nvSpPr>
          <p:spPr>
            <a:xfrm>
              <a:off x="1381760" y="4813300"/>
              <a:ext cx="505460" cy="266700"/>
            </a:xfrm>
            <a:custGeom>
              <a:avLst/>
              <a:gdLst>
                <a:gd name="connsiteX0" fmla="*/ 48260 w 505460"/>
                <a:gd name="connsiteY0" fmla="*/ 139700 h 266700"/>
                <a:gd name="connsiteX1" fmla="*/ 0 w 505460"/>
                <a:gd name="connsiteY1" fmla="*/ 182880 h 266700"/>
                <a:gd name="connsiteX2" fmla="*/ 71120 w 505460"/>
                <a:gd name="connsiteY2" fmla="*/ 266700 h 266700"/>
                <a:gd name="connsiteX3" fmla="*/ 335280 w 505460"/>
                <a:gd name="connsiteY3" fmla="*/ 231140 h 266700"/>
                <a:gd name="connsiteX4" fmla="*/ 429260 w 505460"/>
                <a:gd name="connsiteY4" fmla="*/ 170180 h 266700"/>
                <a:gd name="connsiteX5" fmla="*/ 485140 w 505460"/>
                <a:gd name="connsiteY5" fmla="*/ 119380 h 266700"/>
                <a:gd name="connsiteX6" fmla="*/ 505460 w 505460"/>
                <a:gd name="connsiteY6" fmla="*/ 0 h 266700"/>
                <a:gd name="connsiteX7" fmla="*/ 391160 w 505460"/>
                <a:gd name="connsiteY7" fmla="*/ 7620 h 266700"/>
                <a:gd name="connsiteX8" fmla="*/ 198120 w 505460"/>
                <a:gd name="connsiteY8" fmla="*/ 68580 h 266700"/>
                <a:gd name="connsiteX9" fmla="*/ 48260 w 505460"/>
                <a:gd name="connsiteY9" fmla="*/ 139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60" h="266700">
                  <a:moveTo>
                    <a:pt x="48260" y="139700"/>
                  </a:moveTo>
                  <a:lnTo>
                    <a:pt x="0" y="182880"/>
                  </a:lnTo>
                  <a:lnTo>
                    <a:pt x="71120" y="266700"/>
                  </a:lnTo>
                  <a:lnTo>
                    <a:pt x="335280" y="231140"/>
                  </a:lnTo>
                  <a:lnTo>
                    <a:pt x="429260" y="170180"/>
                  </a:lnTo>
                  <a:lnTo>
                    <a:pt x="485140" y="119380"/>
                  </a:lnTo>
                  <a:lnTo>
                    <a:pt x="505460" y="0"/>
                  </a:lnTo>
                  <a:lnTo>
                    <a:pt x="391160" y="7620"/>
                  </a:lnTo>
                  <a:lnTo>
                    <a:pt x="198120" y="68580"/>
                  </a:lnTo>
                  <a:lnTo>
                    <a:pt x="48260" y="139700"/>
                  </a:lnTo>
                  <a:close/>
                </a:path>
              </a:pathLst>
            </a:cu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3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/>
              <a:t>Quá trình trao đổi khí chịu ảnh hưởng của những yếu tố nào? Cây bị thiếu nước ảnh hưởng như thế nào đến quá trình trao đổi khí?</a:t>
            </a:r>
            <a:endParaRPr lang="en-US" sz="24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8D9DB-2AC2-4EB5-8136-25C280033D2F}"/>
              </a:ext>
            </a:extLst>
          </p:cNvPr>
          <p:cNvGrpSpPr/>
          <p:nvPr/>
        </p:nvGrpSpPr>
        <p:grpSpPr>
          <a:xfrm>
            <a:off x="5147210" y="145940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CC9243-FA6D-49F9-B0E7-3AF037C254F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A17EE2-9AC1-445E-BA1E-2ACEF9F2F9F1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2F8AA39-E033-4A63-993A-6B23E2333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6"/>
          <a:stretch/>
        </p:blipFill>
        <p:spPr>
          <a:xfrm>
            <a:off x="-2072" y="1472961"/>
            <a:ext cx="2428306" cy="5343200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AF69D07E-09E7-82F3-24EE-AEBB50B34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"/>
          <a:stretch/>
        </p:blipFill>
        <p:spPr>
          <a:xfrm>
            <a:off x="5334000" y="512609"/>
            <a:ext cx="6858000" cy="643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64F8D-8093-F6D7-05CE-0921866BAFC8}"/>
              </a:ext>
            </a:extLst>
          </p:cNvPr>
          <p:cNvSpPr txBox="1"/>
          <p:nvPr/>
        </p:nvSpPr>
        <p:spPr>
          <a:xfrm>
            <a:off x="1649658" y="2332224"/>
            <a:ext cx="865926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>
              <a:spcAft>
                <a:spcPts val="600"/>
              </a:spcAft>
            </a:pPr>
            <a:r>
              <a:rPr lang="vi-VN" dirty="0"/>
              <a:t>Quá trình trao đổi khí chịu ảnh hưởng của những yếu tố: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Ánh sáng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Nước</a:t>
            </a:r>
          </a:p>
          <a:p>
            <a:pPr algn="just">
              <a:spcAft>
                <a:spcPts val="600"/>
              </a:spcAft>
            </a:pPr>
            <a:r>
              <a:rPr lang="vi-VN" dirty="0"/>
              <a:t>Khi cây bị </a:t>
            </a:r>
            <a:r>
              <a:rPr lang="vi-VN" dirty="0">
                <a:solidFill>
                  <a:srgbClr val="FF0000"/>
                </a:solidFill>
              </a:rPr>
              <a:t>thiếu nước</a:t>
            </a:r>
            <a:r>
              <a:rPr lang="vi-VN" dirty="0"/>
              <a:t>, thành mỏng hết căng và thành dày duỗi thẳng, khí khổng đóng lại và quá trình trao đổi khí bị ảnh hưởng lớn.</a:t>
            </a:r>
          </a:p>
        </p:txBody>
      </p:sp>
    </p:spTree>
    <p:extLst>
      <p:ext uri="{BB962C8B-B14F-4D97-AF65-F5344CB8AC3E}">
        <p14:creationId xmlns:p14="http://schemas.microsoft.com/office/powerpoint/2010/main" val="10995789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961823" y="452641"/>
            <a:ext cx="9896689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vật trao đổi khí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môi trường chủ yếu thông qua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 khổng ở lá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thực hiện trong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 hợp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hô hấp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chất khí khuếch tán vào và ra khỏi lá khi khí khổng mở.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FA92E3-4160-497C-8594-048198661E2E}"/>
              </a:ext>
            </a:extLst>
          </p:cNvPr>
          <p:cNvGrpSpPr/>
          <p:nvPr/>
        </p:nvGrpSpPr>
        <p:grpSpPr>
          <a:xfrm>
            <a:off x="3022763" y="2152175"/>
            <a:ext cx="7487757" cy="4451825"/>
            <a:chOff x="3022763" y="2152175"/>
            <a:chExt cx="7487757" cy="4451825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CEBBDD72-948F-43B4-B19A-0E528314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4" b="10370"/>
            <a:stretch/>
          </p:blipFill>
          <p:spPr>
            <a:xfrm>
              <a:off x="3022763" y="2152175"/>
              <a:ext cx="7430165" cy="44518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F38194-CD00-46A6-B245-0D9A3B6D1BDE}"/>
                </a:ext>
              </a:extLst>
            </p:cNvPr>
            <p:cNvSpPr txBox="1"/>
            <p:nvPr/>
          </p:nvSpPr>
          <p:spPr>
            <a:xfrm>
              <a:off x="8442960" y="2306320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mở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47CBB-8DDA-4F96-9121-B0DC6C3AFC8D}"/>
                </a:ext>
              </a:extLst>
            </p:cNvPr>
            <p:cNvSpPr txBox="1"/>
            <p:nvPr/>
          </p:nvSpPr>
          <p:spPr>
            <a:xfrm>
              <a:off x="8717280" y="3944969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đóng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47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26462DD-8F7A-4704-9C25-77D211C0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0" y="3514557"/>
            <a:ext cx="6895649" cy="3323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69B9A-F2D1-4538-ADA5-0C8B1C12CB6A}"/>
              </a:ext>
            </a:extLst>
          </p:cNvPr>
          <p:cNvSpPr/>
          <p:nvPr/>
        </p:nvSpPr>
        <p:spPr>
          <a:xfrm>
            <a:off x="1936955" y="2595716"/>
            <a:ext cx="8278761" cy="1061884"/>
          </a:xfrm>
          <a:prstGeom prst="rect">
            <a:avLst/>
          </a:prstGeom>
          <a:solidFill>
            <a:srgbClr val="A7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9CA87-08DA-43F5-8FF6-61E1C0F7479C}"/>
              </a:ext>
            </a:extLst>
          </p:cNvPr>
          <p:cNvSpPr txBox="1"/>
          <p:nvPr/>
        </p:nvSpPr>
        <p:spPr>
          <a:xfrm>
            <a:off x="2109569" y="2745116"/>
            <a:ext cx="7952910" cy="769441"/>
          </a:xfrm>
          <a:prstGeom prst="rect">
            <a:avLst/>
          </a:prstGeom>
          <a:solidFill>
            <a:schemeClr val="bg1"/>
          </a:solidFill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A7CF3A"/>
                </a:solidFill>
              </a:rPr>
              <a:t>TRAO ĐỔI KHÍ Ở ĐỘNG VẬT</a:t>
            </a:r>
            <a:endParaRPr lang="en-US" sz="4400" b="1">
              <a:solidFill>
                <a:srgbClr val="A7CF3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771B12-D5C2-4E8B-BE4A-2C687A3C0FDC}"/>
              </a:ext>
            </a:extLst>
          </p:cNvPr>
          <p:cNvGrpSpPr/>
          <p:nvPr/>
        </p:nvGrpSpPr>
        <p:grpSpPr>
          <a:xfrm>
            <a:off x="5004527" y="170510"/>
            <a:ext cx="2162996" cy="2162996"/>
            <a:chOff x="7649618" y="552305"/>
            <a:chExt cx="2162996" cy="2162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2454DB-B678-474D-89EB-45AD1C758A58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A7CF3A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94C9B9-4537-49B1-9D1A-2754AB51551A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A7CF3A"/>
                  </a:solidFill>
                </a:rPr>
                <a:t>03</a:t>
              </a:r>
              <a:endParaRPr lang="en-US" sz="7200" b="1">
                <a:solidFill>
                  <a:srgbClr val="A7CF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0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1976505C-629A-48DC-9D15-7A10B48B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069E5-B182-460D-910E-B8654F74D7B5}"/>
              </a:ext>
            </a:extLst>
          </p:cNvPr>
          <p:cNvSpPr txBox="1"/>
          <p:nvPr/>
        </p:nvSpPr>
        <p:spPr>
          <a:xfrm>
            <a:off x="540151" y="403370"/>
            <a:ext cx="11111697" cy="12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i="1" dirty="0">
                <a:solidFill>
                  <a:srgbClr val="C00000"/>
                </a:solidFill>
              </a:rPr>
              <a:t>Quá trình trao đổi khí diễn ra như thế nào ở cơ thể động vật và thực vật?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0311F76B-9F19-42BB-8A7D-595E4114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9E1F-A768-484A-B233-14B3F4F92DAF}"/>
              </a:ext>
            </a:extLst>
          </p:cNvPr>
          <p:cNvSpPr txBox="1"/>
          <p:nvPr/>
        </p:nvSpPr>
        <p:spPr>
          <a:xfrm>
            <a:off x="1223258" y="304652"/>
            <a:ext cx="10864358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28.2, cho biết tên cơ quan trao đổi khí ở giun đất, cá, châu chấu và mèo (hoặc chó).</a:t>
            </a:r>
            <a:endParaRPr lang="en-US" sz="24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67BDCE-52B3-4470-8958-E439C8418235}"/>
              </a:ext>
            </a:extLst>
          </p:cNvPr>
          <p:cNvGrpSpPr/>
          <p:nvPr/>
        </p:nvGrpSpPr>
        <p:grpSpPr>
          <a:xfrm>
            <a:off x="5516898" y="6296448"/>
            <a:ext cx="5602578" cy="388540"/>
            <a:chOff x="3285811" y="6047622"/>
            <a:chExt cx="5602578" cy="38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117354-BBE7-4653-9C25-518C8EE7E65A}"/>
                </a:ext>
              </a:extLst>
            </p:cNvPr>
            <p:cNvSpPr txBox="1"/>
            <p:nvPr/>
          </p:nvSpPr>
          <p:spPr>
            <a:xfrm>
              <a:off x="4617149" y="6066830"/>
              <a:ext cx="427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Cơ quan trao đổi khí ở một số động vật</a:t>
              </a:r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252D370-86CB-48FA-9BB1-27FEDE097CF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28.2</a:t>
              </a:r>
              <a:endParaRPr lang="en-US" b="1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875505-AF6B-121A-9AB8-8BACA9EC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9" y="1046241"/>
            <a:ext cx="6356676" cy="5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piratory system of the cats body - Pets Australia">
            <a:extLst>
              <a:ext uri="{FF2B5EF4-FFF2-40B4-BE49-F238E27FC236}">
                <a16:creationId xmlns:a16="http://schemas.microsoft.com/office/drawing/2014/main" id="{44500631-787F-F7BC-B460-58EADE3C2B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F916AA-4F51-4FE0-A5F6-350B9AE30215}"/>
              </a:ext>
            </a:extLst>
          </p:cNvPr>
          <p:cNvGrpSpPr/>
          <p:nvPr/>
        </p:nvGrpSpPr>
        <p:grpSpPr>
          <a:xfrm>
            <a:off x="2705702" y="2399509"/>
            <a:ext cx="6827415" cy="4054158"/>
            <a:chOff x="2705702" y="2478722"/>
            <a:chExt cx="6827415" cy="4054158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B4D4D0B6-6AC8-4E16-8A11-826D14D2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10" t="5896" r="10051" b="12329"/>
            <a:stretch>
              <a:fillRect/>
            </a:stretch>
          </p:blipFill>
          <p:spPr>
            <a:xfrm>
              <a:off x="2705702" y="2478722"/>
              <a:ext cx="5813049" cy="40541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DFB417-986F-478B-8068-57882C10CE17}"/>
                </a:ext>
              </a:extLst>
            </p:cNvPr>
            <p:cNvSpPr txBox="1"/>
            <p:nvPr/>
          </p:nvSpPr>
          <p:spPr>
            <a:xfrm>
              <a:off x="7268448" y="5355771"/>
              <a:ext cx="12223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Mao mạch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951968-01FF-46E8-91CB-174A365D4D61}"/>
                </a:ext>
              </a:extLst>
            </p:cNvPr>
            <p:cNvSpPr txBox="1"/>
            <p:nvPr/>
          </p:nvSpPr>
          <p:spPr>
            <a:xfrm>
              <a:off x="7439508" y="3232587"/>
              <a:ext cx="209360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Mặt cắt ngang của bề mặt hô hấp (da bên ngoài)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CBDD47-361A-40E3-91DD-359B599BEC8A}"/>
              </a:ext>
            </a:extLst>
          </p:cNvPr>
          <p:cNvSpPr txBox="1"/>
          <p:nvPr/>
        </p:nvSpPr>
        <p:spPr>
          <a:xfrm>
            <a:off x="562947" y="1244380"/>
            <a:ext cx="11066106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Động vật trao đổi khí với môi trường qua </a:t>
            </a:r>
            <a:r>
              <a:rPr lang="vi-VN" sz="2400" b="1" dirty="0">
                <a:solidFill>
                  <a:srgbClr val="911210"/>
                </a:solidFill>
              </a:rPr>
              <a:t>cơ quan trao đổi khí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vi-VN" sz="2400" dirty="0"/>
              <a:t>Tùy từng loài động vật mà cơ quan trao đổi khí là da, hệ thống ống khí, mang hay phổi.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6CE6C-6E2E-4D7C-B9B4-724E3915496A}"/>
              </a:ext>
            </a:extLst>
          </p:cNvPr>
          <p:cNvSpPr txBox="1"/>
          <p:nvPr/>
        </p:nvSpPr>
        <p:spPr>
          <a:xfrm>
            <a:off x="7268448" y="5996309"/>
            <a:ext cx="4138929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da ở giun đất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D0C5A8F3-CEED-4CCD-B7BE-B3533DA2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5128" y="1089670"/>
            <a:ext cx="5205201" cy="530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3262394" y="6251492"/>
            <a:ext cx="5987592" cy="41346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hệ thống ống khí ở châu chấu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171063" y="5984094"/>
            <a:ext cx="3849873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FF00"/>
                </a:solidFill>
              </a:rPr>
              <a:t>Trao đổi khí qua mang ở cá</a:t>
            </a:r>
            <a:endParaRPr lang="en-US" sz="2000" b="1">
              <a:solidFill>
                <a:srgbClr val="FFFF00"/>
              </a:solidFill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AD3A1EC1-30E2-4ABE-80DE-7C34F6E5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4" b="2732"/>
          <a:stretch>
            <a:fillRect/>
          </a:stretch>
        </p:blipFill>
        <p:spPr>
          <a:xfrm>
            <a:off x="3957915" y="1089670"/>
            <a:ext cx="5136376" cy="47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454883" y="6047775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chó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Respiratory system of the dog Royalty Free Vector Image">
            <a:extLst>
              <a:ext uri="{FF2B5EF4-FFF2-40B4-BE49-F238E27FC236}">
                <a16:creationId xmlns:a16="http://schemas.microsoft.com/office/drawing/2014/main" id="{889A86D1-E8A0-6C72-11CA-5D6AA4059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8722"/>
          <a:stretch/>
        </p:blipFill>
        <p:spPr bwMode="auto">
          <a:xfrm>
            <a:off x="3288943" y="1167832"/>
            <a:ext cx="6350000" cy="46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B27EA1-7DAB-64CF-11E4-92E0BC7DB29C}"/>
              </a:ext>
            </a:extLst>
          </p:cNvPr>
          <p:cNvSpPr/>
          <p:nvPr/>
        </p:nvSpPr>
        <p:spPr>
          <a:xfrm>
            <a:off x="2674925" y="270552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08785E-F2E6-8496-80B5-8B3E610C8618}"/>
              </a:ext>
            </a:extLst>
          </p:cNvPr>
          <p:cNvSpPr/>
          <p:nvPr/>
        </p:nvSpPr>
        <p:spPr>
          <a:xfrm rot="14691188">
            <a:off x="2505754" y="182160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7BD40-D78F-4D59-AB40-A1D516662EBE}"/>
              </a:ext>
            </a:extLst>
          </p:cNvPr>
          <p:cNvSpPr txBox="1"/>
          <p:nvPr/>
        </p:nvSpPr>
        <p:spPr>
          <a:xfrm>
            <a:off x="2174429" y="3569129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E58FF-9C2F-7888-7A42-DFA84CF360F4}"/>
              </a:ext>
            </a:extLst>
          </p:cNvPr>
          <p:cNvSpPr txBox="1"/>
          <p:nvPr/>
        </p:nvSpPr>
        <p:spPr>
          <a:xfrm>
            <a:off x="1956136" y="1420918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2272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542669" y="5694309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mèo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AutoShape 2" descr="Respiratory system of the cats body - Pets Australia">
            <a:extLst>
              <a:ext uri="{FF2B5EF4-FFF2-40B4-BE49-F238E27FC236}">
                <a16:creationId xmlns:a16="http://schemas.microsoft.com/office/drawing/2014/main" id="{F90F534E-5362-06BF-F685-502C4E4C8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523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Respiratory system of the cat Royalty Free Vector Image">
            <a:extLst>
              <a:ext uri="{FF2B5EF4-FFF2-40B4-BE49-F238E27FC236}">
                <a16:creationId xmlns:a16="http://schemas.microsoft.com/office/drawing/2014/main" id="{0EA98155-022F-9B34-BBA0-8B20D20C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 b="29863"/>
          <a:stretch/>
        </p:blipFill>
        <p:spPr bwMode="auto">
          <a:xfrm>
            <a:off x="3561058" y="2115657"/>
            <a:ext cx="6350000" cy="32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98FD5C-3709-64A6-A105-8E2B64522EAD}"/>
              </a:ext>
            </a:extLst>
          </p:cNvPr>
          <p:cNvSpPr/>
          <p:nvPr/>
        </p:nvSpPr>
        <p:spPr>
          <a:xfrm>
            <a:off x="2904261" y="324533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E8D2164-9830-0094-C9A5-90B74E55201C}"/>
              </a:ext>
            </a:extLst>
          </p:cNvPr>
          <p:cNvSpPr/>
          <p:nvPr/>
        </p:nvSpPr>
        <p:spPr>
          <a:xfrm rot="14691188">
            <a:off x="2735090" y="236141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E0FF4-18B2-AADF-0727-7684269A3F64}"/>
              </a:ext>
            </a:extLst>
          </p:cNvPr>
          <p:cNvSpPr txBox="1"/>
          <p:nvPr/>
        </p:nvSpPr>
        <p:spPr>
          <a:xfrm>
            <a:off x="2403765" y="4108933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AAD534-EDE6-1B62-4D85-F8C8E9D6104C}"/>
              </a:ext>
            </a:extLst>
          </p:cNvPr>
          <p:cNvSpPr txBox="1"/>
          <p:nvPr/>
        </p:nvSpPr>
        <p:spPr>
          <a:xfrm>
            <a:off x="2185472" y="1960722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1D5EAF6-E627-4CF2-AB33-E8A441A9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35AD1C-FF19-411F-A9FC-5D85574CE32B}"/>
              </a:ext>
            </a:extLst>
          </p:cNvPr>
          <p:cNvGrpSpPr/>
          <p:nvPr/>
        </p:nvGrpSpPr>
        <p:grpSpPr>
          <a:xfrm>
            <a:off x="5147210" y="72713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2F4261-6702-44C2-A3BE-93DF81418C1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5A007A-93BF-4001-9FFB-42911B201E8E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F972C8B-C1FB-4066-B0B0-72AAFBD8C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91612"/>
              </p:ext>
            </p:extLst>
          </p:nvPr>
        </p:nvGraphicFramePr>
        <p:xfrm>
          <a:off x="1788885" y="1810138"/>
          <a:ext cx="8614230" cy="390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115">
                  <a:extLst>
                    <a:ext uri="{9D8B030D-6E8A-4147-A177-3AD203B41FA5}">
                      <a16:colId xmlns:a16="http://schemas.microsoft.com/office/drawing/2014/main" val="2938379174"/>
                    </a:ext>
                  </a:extLst>
                </a:gridCol>
                <a:gridCol w="4307115">
                  <a:extLst>
                    <a:ext uri="{9D8B030D-6E8A-4147-A177-3AD203B41FA5}">
                      <a16:colId xmlns:a16="http://schemas.microsoft.com/office/drawing/2014/main" val="2792125014"/>
                    </a:ext>
                  </a:extLst>
                </a:gridCol>
              </a:tblGrid>
              <a:tr h="78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Động vật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Cơ quan trao đổi khí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3304059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Giun đất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7877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Châu chấu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55232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/>
                        <a:t>Cá </a:t>
                      </a:r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5001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Mèo hoặc chó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170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C082A5D-C47F-4ADA-A05D-B136644DB577}"/>
              </a:ext>
            </a:extLst>
          </p:cNvPr>
          <p:cNvSpPr/>
          <p:nvPr/>
        </p:nvSpPr>
        <p:spPr>
          <a:xfrm>
            <a:off x="6526061" y="2753087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Da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892E8-E0D9-431D-BCC8-FC2465CAEDCA}"/>
              </a:ext>
            </a:extLst>
          </p:cNvPr>
          <p:cNvSpPr/>
          <p:nvPr/>
        </p:nvSpPr>
        <p:spPr>
          <a:xfrm>
            <a:off x="6526061" y="3525355"/>
            <a:ext cx="2936002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Hệ thống ống khí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9F1923-88D8-48FD-A872-7F474494C01A}"/>
              </a:ext>
            </a:extLst>
          </p:cNvPr>
          <p:cNvSpPr/>
          <p:nvPr/>
        </p:nvSpPr>
        <p:spPr>
          <a:xfrm>
            <a:off x="6526061" y="4306072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Mang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A13EC-BAF8-4566-85B3-281607CA2EEF}"/>
              </a:ext>
            </a:extLst>
          </p:cNvPr>
          <p:cNvSpPr/>
          <p:nvPr/>
        </p:nvSpPr>
        <p:spPr>
          <a:xfrm>
            <a:off x="6526061" y="5091634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Phổi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25A6C2-63AB-4F32-A661-38101C463255}"/>
              </a:ext>
            </a:extLst>
          </p:cNvPr>
          <p:cNvSpPr/>
          <p:nvPr/>
        </p:nvSpPr>
        <p:spPr>
          <a:xfrm>
            <a:off x="193040" y="1156459"/>
            <a:ext cx="11785599" cy="4752779"/>
          </a:xfrm>
          <a:prstGeom prst="roundRect">
            <a:avLst>
              <a:gd name="adj" fmla="val 76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69C525-2FFA-48E4-8B4A-E48775B59BD7}"/>
              </a:ext>
            </a:extLst>
          </p:cNvPr>
          <p:cNvSpPr/>
          <p:nvPr/>
        </p:nvSpPr>
        <p:spPr>
          <a:xfrm>
            <a:off x="1826414" y="1904080"/>
            <a:ext cx="8567265" cy="3512872"/>
          </a:xfrm>
          <a:prstGeom prst="roundRect">
            <a:avLst>
              <a:gd name="adj" fmla="val 87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39" y="215900"/>
            <a:ext cx="1091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51" name="Picture 27">
            <a:extLst>
              <a:ext uri="{FF2B5EF4-FFF2-40B4-BE49-F238E27FC236}">
                <a16:creationId xmlns:a16="http://schemas.microsoft.com/office/drawing/2014/main" id="{B9A86F5D-DD38-4F96-BE56-5E4ADF5ED9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85395" y="3933391"/>
            <a:ext cx="986831" cy="388565"/>
          </a:xfrm>
          <a:prstGeom prst="rect">
            <a:avLst/>
          </a:prstGeom>
        </p:spPr>
      </p:pic>
      <p:sp>
        <p:nvSpPr>
          <p:cNvPr id="54" name="TextBox 31">
            <a:extLst>
              <a:ext uri="{FF2B5EF4-FFF2-40B4-BE49-F238E27FC236}">
                <a16:creationId xmlns:a16="http://schemas.microsoft.com/office/drawing/2014/main" id="{701440E8-2152-4A09-AB26-A40CFDAD64A8}"/>
              </a:ext>
            </a:extLst>
          </p:cNvPr>
          <p:cNvSpPr txBox="1"/>
          <p:nvPr/>
        </p:nvSpPr>
        <p:spPr>
          <a:xfrm>
            <a:off x="5169189" y="1303036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Môi trường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3CE44B-7958-4E67-96B6-0B2CC782A9A4}"/>
              </a:ext>
            </a:extLst>
          </p:cNvPr>
          <p:cNvGrpSpPr/>
          <p:nvPr/>
        </p:nvGrpSpPr>
        <p:grpSpPr>
          <a:xfrm>
            <a:off x="1969830" y="2898516"/>
            <a:ext cx="3347786" cy="1524000"/>
            <a:chOff x="1749993" y="2983437"/>
            <a:chExt cx="3347787" cy="199188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F1DB7DF-7883-4067-ACC8-B5B77724D7F0}"/>
                </a:ext>
              </a:extLst>
            </p:cNvPr>
            <p:cNvSpPr/>
            <p:nvPr/>
          </p:nvSpPr>
          <p:spPr>
            <a:xfrm>
              <a:off x="1775460" y="2983437"/>
              <a:ext cx="3322320" cy="1991884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771EEC-499B-4F73-B330-100584F6C443}"/>
                </a:ext>
              </a:extLst>
            </p:cNvPr>
            <p:cNvSpPr txBox="1"/>
            <p:nvPr/>
          </p:nvSpPr>
          <p:spPr>
            <a:xfrm>
              <a:off x="1749993" y="3085637"/>
              <a:ext cx="3180147" cy="1683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 b="1" dirty="0">
                  <a:solidFill>
                    <a:schemeClr val="bg1"/>
                  </a:solidFill>
                </a:rPr>
                <a:t>Cơ quan trao đổi khí (da, hệ thống ống khí, mang, phổi)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4E1D19-C562-4F4A-A638-232D08FCA469}"/>
              </a:ext>
            </a:extLst>
          </p:cNvPr>
          <p:cNvGrpSpPr/>
          <p:nvPr/>
        </p:nvGrpSpPr>
        <p:grpSpPr>
          <a:xfrm>
            <a:off x="7381842" y="2898516"/>
            <a:ext cx="2840329" cy="1524000"/>
            <a:chOff x="1775460" y="3435865"/>
            <a:chExt cx="3322320" cy="152400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4B57D2A-C1D7-4C7B-8693-C130CAEACC08}"/>
                </a:ext>
              </a:extLst>
            </p:cNvPr>
            <p:cNvSpPr/>
            <p:nvPr/>
          </p:nvSpPr>
          <p:spPr>
            <a:xfrm>
              <a:off x="1775460" y="3435865"/>
              <a:ext cx="3322320" cy="1524000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9B1931-D506-453F-BF6A-28972F3C3F7D}"/>
                </a:ext>
              </a:extLst>
            </p:cNvPr>
            <p:cNvSpPr txBox="1"/>
            <p:nvPr/>
          </p:nvSpPr>
          <p:spPr>
            <a:xfrm>
              <a:off x="1909167" y="3782857"/>
              <a:ext cx="3054905" cy="882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r>
                <a:rPr lang="vi-VN" dirty="0"/>
                <a:t>Tất cả các tế bào trong cơ thể</a:t>
              </a:r>
              <a:endParaRPr lang="en-US" dirty="0"/>
            </a:p>
          </p:txBody>
        </p:sp>
      </p:grpSp>
      <p:sp>
        <p:nvSpPr>
          <p:cNvPr id="63" name="TextBox 31">
            <a:extLst>
              <a:ext uri="{FF2B5EF4-FFF2-40B4-BE49-F238E27FC236}">
                <a16:creationId xmlns:a16="http://schemas.microsoft.com/office/drawing/2014/main" id="{2643C35B-35C8-4C88-91C6-B919615AF229}"/>
              </a:ext>
            </a:extLst>
          </p:cNvPr>
          <p:cNvSpPr txBox="1"/>
          <p:nvPr/>
        </p:nvSpPr>
        <p:spPr>
          <a:xfrm>
            <a:off x="5169189" y="2027612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vi-VN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Cơ thể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50" name="Picture 26">
            <a:extLst>
              <a:ext uri="{FF2B5EF4-FFF2-40B4-BE49-F238E27FC236}">
                <a16:creationId xmlns:a16="http://schemas.microsoft.com/office/drawing/2014/main" id="{EB36CF26-A78D-427A-9F69-154924F32B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440"/>
          <a:stretch>
            <a:fillRect/>
          </a:stretch>
        </p:blipFill>
        <p:spPr>
          <a:xfrm>
            <a:off x="5627577" y="3036452"/>
            <a:ext cx="640971" cy="390929"/>
          </a:xfrm>
          <a:prstGeom prst="rect">
            <a:avLst/>
          </a:prstGeom>
        </p:spPr>
      </p:pic>
      <p:sp>
        <p:nvSpPr>
          <p:cNvPr id="64" name="Arrow: Right 63">
            <a:extLst>
              <a:ext uri="{FF2B5EF4-FFF2-40B4-BE49-F238E27FC236}">
                <a16:creationId xmlns:a16="http://schemas.microsoft.com/office/drawing/2014/main" id="{1DA77C07-9DED-456D-8556-85ED58FDDC1C}"/>
              </a:ext>
            </a:extLst>
          </p:cNvPr>
          <p:cNvSpPr/>
          <p:nvPr/>
        </p:nvSpPr>
        <p:spPr>
          <a:xfrm>
            <a:off x="6346455" y="3150463"/>
            <a:ext cx="83618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D461AB4-5B34-40BD-889E-B30940C7C562}"/>
              </a:ext>
            </a:extLst>
          </p:cNvPr>
          <p:cNvSpPr/>
          <p:nvPr/>
        </p:nvSpPr>
        <p:spPr>
          <a:xfrm flipH="1">
            <a:off x="6479295" y="4021877"/>
            <a:ext cx="836181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id="{260DE61F-4AB7-48E0-9D5C-37EBBD52E1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6105" y="3880899"/>
            <a:ext cx="986831" cy="388565"/>
          </a:xfrm>
          <a:prstGeom prst="rect">
            <a:avLst/>
          </a:prstGeom>
        </p:spPr>
      </p:pic>
      <p:pic>
        <p:nvPicPr>
          <p:cNvPr id="67" name="Picture 26">
            <a:extLst>
              <a:ext uri="{FF2B5EF4-FFF2-40B4-BE49-F238E27FC236}">
                <a16:creationId xmlns:a16="http://schemas.microsoft.com/office/drawing/2014/main" id="{99879D70-B586-43EE-AC92-8D76FF23F1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440"/>
          <a:stretch>
            <a:fillRect/>
          </a:stretch>
        </p:blipFill>
        <p:spPr>
          <a:xfrm>
            <a:off x="447040" y="3036452"/>
            <a:ext cx="640971" cy="390929"/>
          </a:xfrm>
          <a:prstGeom prst="rect">
            <a:avLst/>
          </a:prstGeom>
        </p:spPr>
      </p:pic>
      <p:sp>
        <p:nvSpPr>
          <p:cNvPr id="68" name="Arrow: Right 67">
            <a:extLst>
              <a:ext uri="{FF2B5EF4-FFF2-40B4-BE49-F238E27FC236}">
                <a16:creationId xmlns:a16="http://schemas.microsoft.com/office/drawing/2014/main" id="{14D4008B-0C60-4C61-8E38-343F74BD7585}"/>
              </a:ext>
            </a:extLst>
          </p:cNvPr>
          <p:cNvSpPr/>
          <p:nvPr/>
        </p:nvSpPr>
        <p:spPr>
          <a:xfrm>
            <a:off x="1185444" y="3150463"/>
            <a:ext cx="64097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8A4F556E-8ED1-457B-A635-F99F71DBA93A}"/>
              </a:ext>
            </a:extLst>
          </p:cNvPr>
          <p:cNvSpPr/>
          <p:nvPr/>
        </p:nvSpPr>
        <p:spPr>
          <a:xfrm flipH="1">
            <a:off x="1337327" y="3993958"/>
            <a:ext cx="580528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3D11F3C-5438-4C48-AA51-76407DB9D370}"/>
              </a:ext>
            </a:extLst>
          </p:cNvPr>
          <p:cNvGrpSpPr/>
          <p:nvPr/>
        </p:nvGrpSpPr>
        <p:grpSpPr>
          <a:xfrm>
            <a:off x="2867419" y="6094442"/>
            <a:ext cx="6485254" cy="388540"/>
            <a:chOff x="3285811" y="6047622"/>
            <a:chExt cx="6485254" cy="38854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E42604-EE83-47E7-97BD-150AF4310EAA}"/>
                </a:ext>
              </a:extLst>
            </p:cNvPr>
            <p:cNvSpPr txBox="1"/>
            <p:nvPr/>
          </p:nvSpPr>
          <p:spPr>
            <a:xfrm>
              <a:off x="4617149" y="6066830"/>
              <a:ext cx="5153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quá trình trao đổi khí ở động vật</a:t>
              </a:r>
              <a:endParaRPr lang="en-US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D2EEECD-B16C-4117-AB14-2AFE25A2DA73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28.3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568331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54" grpId="0"/>
      <p:bldP spid="63" grpId="0"/>
      <p:bldP spid="64" grpId="0" animBg="1"/>
      <p:bldP spid="65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6D7ACE-1C63-41B5-9112-4C608A281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73B10-5A3B-4D42-BAA8-943869A8441B}"/>
              </a:ext>
            </a:extLst>
          </p:cNvPr>
          <p:cNvSpPr txBox="1"/>
          <p:nvPr/>
        </p:nvSpPr>
        <p:spPr>
          <a:xfrm>
            <a:off x="1223258" y="304652"/>
            <a:ext cx="1053868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28.3, mô tả đường đi của khí qua cơ quan trao đổi khí ở động vật.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99BC82-65EB-40AF-AF47-9E3E5B82417B}"/>
              </a:ext>
            </a:extLst>
          </p:cNvPr>
          <p:cNvGrpSpPr/>
          <p:nvPr/>
        </p:nvGrpSpPr>
        <p:grpSpPr>
          <a:xfrm>
            <a:off x="5543809" y="369825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C04677E-0436-4D0B-9958-3B440AA92488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EEB4C2-E711-4D04-8A05-D870BFEE3DA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90750A04-F649-4145-A7E0-9D68FF7F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60166"/>
          <a:stretch/>
        </p:blipFill>
        <p:spPr>
          <a:xfrm>
            <a:off x="0" y="1514800"/>
            <a:ext cx="1902697" cy="53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A17FB-7C09-DD70-8B33-7F190571DCFA}"/>
              </a:ext>
            </a:extLst>
          </p:cNvPr>
          <p:cNvSpPr txBox="1"/>
          <p:nvPr/>
        </p:nvSpPr>
        <p:spPr>
          <a:xfrm>
            <a:off x="1902697" y="4451713"/>
            <a:ext cx="9632515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dirty="0"/>
              <a:t>Khí O</a:t>
            </a:r>
            <a:r>
              <a:rPr lang="vi-VN" baseline="-25000" dirty="0"/>
              <a:t>2</a:t>
            </a:r>
            <a:r>
              <a:rPr lang="vi-VN" dirty="0"/>
              <a:t> </a:t>
            </a:r>
            <a:r>
              <a:rPr lang="vi-VN" b="0" dirty="0"/>
              <a:t>được đi vào cơ thể nhờ cơ quan trao đổi khí (da, hệ thống ống khí, mang, phổi).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Tiếp đó được đưa đến </a:t>
            </a:r>
            <a:r>
              <a:rPr lang="vi-VN" dirty="0"/>
              <a:t>tất cả các tế bào </a:t>
            </a:r>
            <a:r>
              <a:rPr lang="vi-VN" b="0" dirty="0"/>
              <a:t>trong cơ thể.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Sau đó </a:t>
            </a:r>
            <a:r>
              <a:rPr lang="vi-VN" dirty="0"/>
              <a:t>khí CO</a:t>
            </a:r>
            <a:r>
              <a:rPr lang="vi-VN" baseline="-25000" dirty="0"/>
              <a:t>2</a:t>
            </a:r>
            <a:r>
              <a:rPr lang="vi-VN" b="0" dirty="0"/>
              <a:t> được thải ra từ các tế bào đi qua cơ quan trao đổi khí và đi ra môi trường bên ngoài.</a:t>
            </a:r>
            <a:endParaRPr lang="en-US" b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D850D9-367E-AC26-CAAF-43BF2D4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20" y="1138581"/>
            <a:ext cx="6932759" cy="23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74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1F0B2E-224A-45F9-8678-5D7E5DB6ADD8}"/>
              </a:ext>
            </a:extLst>
          </p:cNvPr>
          <p:cNvGrpSpPr/>
          <p:nvPr/>
        </p:nvGrpSpPr>
        <p:grpSpPr>
          <a:xfrm>
            <a:off x="637263" y="830379"/>
            <a:ext cx="6711669" cy="4718438"/>
            <a:chOff x="0" y="1049903"/>
            <a:chExt cx="7051965" cy="49576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6E02EC-A9FA-4C9C-A0D5-EAC7AB6D0BB3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B892AD2-BB40-474F-BB56-FEBEEEBDB6B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86E00FD-63CA-41DC-BCA3-5C0D053F2D23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20" name="Picture 1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6C86EC2E-F0A9-4BE5-B9C7-4B80232F33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E2925044-8AD4-4991-AB67-AFADFE111FF1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F11F7F4D-C613-4100-A1FE-3CCDE6D8CC01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5C9C89D-A1B4-4D02-98F7-63B63D7C7AA6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" name="Picture 1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CDF9C3C2-63D6-4F74-98B4-ABB53AC06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B25687-86E4-4723-A4D4-E1FCFDB4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0E6B5EE-478E-406F-9D70-CA45ABC1D573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24" name="Picture 2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CEA0B65-3268-4530-8706-9B3167EC6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25" name="Picture 2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30DE6C8-6E49-404F-8C73-DEC9CE125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8766FF-DDB2-42E1-8274-ECCECFE30020}"/>
              </a:ext>
            </a:extLst>
          </p:cNvPr>
          <p:cNvGrpSpPr/>
          <p:nvPr/>
        </p:nvGrpSpPr>
        <p:grpSpPr>
          <a:xfrm>
            <a:off x="5776281" y="830379"/>
            <a:ext cx="6711669" cy="4765794"/>
            <a:chOff x="5439784" y="1049903"/>
            <a:chExt cx="7051965" cy="50074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1AF6103-2590-4B68-8744-78A3189DEAE8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CE710F2-6204-4381-AA27-729B5E8D34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DE839F7-278C-4B89-967A-B8FD5C3229F7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1" name="Picture 40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3C29FAB7-C116-48A4-A63A-B5B5818E05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7686FCF3-11FC-4F88-BE1C-FB90FFB3A020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FC47A662-6028-4BAB-AC52-20E5BD91CE26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B6874D7-9EB9-41A2-BAB8-ECF1B29D514D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8" name="Picture 37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A8B4F6ED-21E0-4299-BC40-896DEAA55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B09A33-871E-4C46-8B16-EBB2DDA62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C6F451-AC5E-4CA3-A981-FE687C671487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45" name="Picture 4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C875B46-64D3-4388-A235-B5BA5502E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46" name="Picture 4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A4F029F-2EB4-4B93-A4E6-A000F2030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B39DAF-0660-4314-8528-42C35CE86AD1}"/>
              </a:ext>
            </a:extLst>
          </p:cNvPr>
          <p:cNvSpPr txBox="1"/>
          <p:nvPr/>
        </p:nvSpPr>
        <p:spPr>
          <a:xfrm>
            <a:off x="1136967" y="2239482"/>
            <a:ext cx="14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58611B-726A-4C3F-AC50-1384D4FE8A9C}"/>
              </a:ext>
            </a:extLst>
          </p:cNvPr>
          <p:cNvSpPr/>
          <p:nvPr/>
        </p:nvSpPr>
        <p:spPr>
          <a:xfrm>
            <a:off x="2442258" y="2165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2BD33C-8677-47A2-BB11-3ADB920014C0}"/>
              </a:ext>
            </a:extLst>
          </p:cNvPr>
          <p:cNvSpPr/>
          <p:nvPr/>
        </p:nvSpPr>
        <p:spPr>
          <a:xfrm>
            <a:off x="3275635" y="2104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C9BBA2-9FDA-44B3-9CA3-13376DBC13A3}"/>
              </a:ext>
            </a:extLst>
          </p:cNvPr>
          <p:cNvSpPr/>
          <p:nvPr/>
        </p:nvSpPr>
        <p:spPr>
          <a:xfrm>
            <a:off x="3796496" y="2595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1A2D0D3-6D04-4CD9-845B-0AC0D4850B48}"/>
              </a:ext>
            </a:extLst>
          </p:cNvPr>
          <p:cNvSpPr/>
          <p:nvPr/>
        </p:nvSpPr>
        <p:spPr>
          <a:xfrm>
            <a:off x="3400002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27E90E-B923-460B-9FD5-007951D54CB5}"/>
              </a:ext>
            </a:extLst>
          </p:cNvPr>
          <p:cNvSpPr/>
          <p:nvPr/>
        </p:nvSpPr>
        <p:spPr>
          <a:xfrm flipH="1">
            <a:off x="3856163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E9BE79-2F1C-48CF-AC99-CA31CC0C2A09}"/>
              </a:ext>
            </a:extLst>
          </p:cNvPr>
          <p:cNvSpPr/>
          <p:nvPr/>
        </p:nvSpPr>
        <p:spPr>
          <a:xfrm>
            <a:off x="4895850" y="3465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3EC0507-C35D-44DD-98C4-0A9AB8E25FFC}"/>
              </a:ext>
            </a:extLst>
          </p:cNvPr>
          <p:cNvSpPr/>
          <p:nvPr/>
        </p:nvSpPr>
        <p:spPr>
          <a:xfrm flipH="1">
            <a:off x="2532629" y="3427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AEDD6-4113-4452-873D-413F2F21E282}"/>
              </a:ext>
            </a:extLst>
          </p:cNvPr>
          <p:cNvCxnSpPr>
            <a:cxnSpLocks/>
          </p:cNvCxnSpPr>
          <p:nvPr/>
        </p:nvCxnSpPr>
        <p:spPr>
          <a:xfrm flipV="1">
            <a:off x="3827561" y="5180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B7CC970-4C43-4661-9F7E-2B203109348C}"/>
              </a:ext>
            </a:extLst>
          </p:cNvPr>
          <p:cNvSpPr txBox="1"/>
          <p:nvPr/>
        </p:nvSpPr>
        <p:spPr>
          <a:xfrm>
            <a:off x="3362417" y="5648791"/>
            <a:ext cx="106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vi-VN" dirty="0"/>
              <a:t>Hít vào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1A0839-BE66-4DA4-B9F4-EB87E78DBDE4}"/>
              </a:ext>
            </a:extLst>
          </p:cNvPr>
          <p:cNvSpPr/>
          <p:nvPr/>
        </p:nvSpPr>
        <p:spPr>
          <a:xfrm rot="19566657" flipH="1">
            <a:off x="7466150" y="2159646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30761E1-B5D4-4528-AD0C-7C55597E7A9F}"/>
              </a:ext>
            </a:extLst>
          </p:cNvPr>
          <p:cNvSpPr/>
          <p:nvPr/>
        </p:nvSpPr>
        <p:spPr>
          <a:xfrm rot="3078141" flipH="1">
            <a:off x="8449694" y="2089155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DF41B7C-47BC-42B6-9770-13981EA73B5D}"/>
              </a:ext>
            </a:extLst>
          </p:cNvPr>
          <p:cNvSpPr/>
          <p:nvPr/>
        </p:nvSpPr>
        <p:spPr>
          <a:xfrm flipH="1" flipV="1">
            <a:off x="8952418" y="2572845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B2B6E4E-0823-463B-96FB-2FE5AA44454D}"/>
              </a:ext>
            </a:extLst>
          </p:cNvPr>
          <p:cNvGrpSpPr/>
          <p:nvPr/>
        </p:nvGrpSpPr>
        <p:grpSpPr>
          <a:xfrm>
            <a:off x="8530039" y="3504177"/>
            <a:ext cx="889079" cy="729206"/>
            <a:chOff x="8530039" y="3504177"/>
            <a:chExt cx="889079" cy="7292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030A5DF-2B84-4DAA-A22B-8AEB6ACC3784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2701AF7-4A9A-43D1-9E05-CC16BC15EC0E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E4E60A8-6E00-43DB-97B9-01C3F5FBB22F}"/>
              </a:ext>
            </a:extLst>
          </p:cNvPr>
          <p:cNvSpPr/>
          <p:nvPr/>
        </p:nvSpPr>
        <p:spPr>
          <a:xfrm rot="16558117">
            <a:off x="7677973" y="340078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8153AA5-7ECF-4EBC-9578-3C2DCABA4FCA}"/>
              </a:ext>
            </a:extLst>
          </p:cNvPr>
          <p:cNvSpPr/>
          <p:nvPr/>
        </p:nvSpPr>
        <p:spPr>
          <a:xfrm rot="4654593" flipH="1">
            <a:off x="9930042" y="337832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F72351-0B07-4644-B099-F30EC152FF5B}"/>
              </a:ext>
            </a:extLst>
          </p:cNvPr>
          <p:cNvCxnSpPr>
            <a:cxnSpLocks/>
          </p:cNvCxnSpPr>
          <p:nvPr/>
        </p:nvCxnSpPr>
        <p:spPr>
          <a:xfrm flipV="1">
            <a:off x="8990338" y="4941064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36BEF69-61C1-4C97-B4A8-24CE3FC03B64}"/>
              </a:ext>
            </a:extLst>
          </p:cNvPr>
          <p:cNvSpPr txBox="1"/>
          <p:nvPr/>
        </p:nvSpPr>
        <p:spPr>
          <a:xfrm>
            <a:off x="8364864" y="5618013"/>
            <a:ext cx="128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Thở ra</a:t>
            </a:r>
            <a:endParaRPr lang="en-US" sz="2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84CE28-EE62-44BF-9F12-ABD921F1E850}"/>
              </a:ext>
            </a:extLst>
          </p:cNvPr>
          <p:cNvSpPr txBox="1"/>
          <p:nvPr/>
        </p:nvSpPr>
        <p:spPr>
          <a:xfrm>
            <a:off x="6058603" y="2156798"/>
            <a:ext cx="130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Không khí</a:t>
            </a:r>
            <a:endParaRPr lang="en-US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D83281-D584-47AE-9051-D9E68299BB4D}"/>
              </a:ext>
            </a:extLst>
          </p:cNvPr>
          <p:cNvSpPr txBox="1"/>
          <p:nvPr/>
        </p:nvSpPr>
        <p:spPr>
          <a:xfrm>
            <a:off x="7141352" y="1199379"/>
            <a:ext cx="60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Mũi </a:t>
            </a:r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4D6B4-E652-4807-90CC-F26AEFBE718A}"/>
              </a:ext>
            </a:extLst>
          </p:cNvPr>
          <p:cNvCxnSpPr/>
          <p:nvPr/>
        </p:nvCxnSpPr>
        <p:spPr>
          <a:xfrm flipH="1" flipV="1">
            <a:off x="7639268" y="1458740"/>
            <a:ext cx="506775" cy="51740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5504440-D27D-4F9D-A198-620263A91598}"/>
              </a:ext>
            </a:extLst>
          </p:cNvPr>
          <p:cNvSpPr txBox="1"/>
          <p:nvPr/>
        </p:nvSpPr>
        <p:spPr>
          <a:xfrm>
            <a:off x="10056884" y="1804703"/>
            <a:ext cx="68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Hầu </a:t>
            </a:r>
            <a:endParaRPr lang="en-US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768F65-610C-434D-8895-B9696782DE3C}"/>
              </a:ext>
            </a:extLst>
          </p:cNvPr>
          <p:cNvCxnSpPr/>
          <p:nvPr/>
        </p:nvCxnSpPr>
        <p:spPr>
          <a:xfrm flipV="1">
            <a:off x="8967705" y="2023497"/>
            <a:ext cx="1047996" cy="200349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A800C-20DD-4B66-BF44-20286812B2AB}"/>
              </a:ext>
            </a:extLst>
          </p:cNvPr>
          <p:cNvCxnSpPr>
            <a:cxnSpLocks/>
          </p:cNvCxnSpPr>
          <p:nvPr/>
        </p:nvCxnSpPr>
        <p:spPr>
          <a:xfrm flipH="1">
            <a:off x="7290059" y="2578011"/>
            <a:ext cx="1535683" cy="498057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D81D03A-67E2-46AA-B8B9-782EA8E5865F}"/>
              </a:ext>
            </a:extLst>
          </p:cNvPr>
          <p:cNvSpPr txBox="1"/>
          <p:nvPr/>
        </p:nvSpPr>
        <p:spPr>
          <a:xfrm>
            <a:off x="5827472" y="287487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Thanh quản</a:t>
            </a:r>
            <a:endParaRPr lang="en-US" b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106575-AA86-4DF3-8040-F1B9A1FDDCA0}"/>
              </a:ext>
            </a:extLst>
          </p:cNvPr>
          <p:cNvSpPr txBox="1"/>
          <p:nvPr/>
        </p:nvSpPr>
        <p:spPr>
          <a:xfrm>
            <a:off x="10226957" y="278677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Khí quản</a:t>
            </a:r>
            <a:endParaRPr lang="en-US" b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BB93CA-D2A4-43BD-9C23-A96F5569E706}"/>
              </a:ext>
            </a:extLst>
          </p:cNvPr>
          <p:cNvCxnSpPr>
            <a:cxnSpLocks/>
          </p:cNvCxnSpPr>
          <p:nvPr/>
        </p:nvCxnSpPr>
        <p:spPr>
          <a:xfrm>
            <a:off x="9006816" y="2934218"/>
            <a:ext cx="1220141" cy="3722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066CC06-78D5-4D98-88FE-7E9726AD52DA}"/>
              </a:ext>
            </a:extLst>
          </p:cNvPr>
          <p:cNvSpPr txBox="1"/>
          <p:nvPr/>
        </p:nvSpPr>
        <p:spPr>
          <a:xfrm>
            <a:off x="10949951" y="373162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Phế quản</a:t>
            </a:r>
            <a:endParaRPr lang="en-US" b="1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B4E1AAD-1F56-43EB-8BBD-0EBD1193CE6F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8986813" y="3895526"/>
            <a:ext cx="1963138" cy="20762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2F5193B-338A-4D99-A596-15AD729C8994}"/>
              </a:ext>
            </a:extLst>
          </p:cNvPr>
          <p:cNvSpPr txBox="1"/>
          <p:nvPr/>
        </p:nvSpPr>
        <p:spPr>
          <a:xfrm>
            <a:off x="6033894" y="4032250"/>
            <a:ext cx="7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Phổi</a:t>
            </a:r>
            <a:endParaRPr lang="en-US" b="1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9B6CE8B-E0EA-449F-A8D0-9775DFF382EC}"/>
              </a:ext>
            </a:extLst>
          </p:cNvPr>
          <p:cNvCxnSpPr/>
          <p:nvPr/>
        </p:nvCxnSpPr>
        <p:spPr>
          <a:xfrm flipV="1">
            <a:off x="4431408" y="4260128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547F8C8-5E9E-4309-8F26-F3F5B91C91B6}"/>
              </a:ext>
            </a:extLst>
          </p:cNvPr>
          <p:cNvCxnSpPr/>
          <p:nvPr/>
        </p:nvCxnSpPr>
        <p:spPr>
          <a:xfrm flipV="1">
            <a:off x="6701646" y="4209704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3010AEE-E860-4EE5-8D72-0F831BB3415B}"/>
              </a:ext>
            </a:extLst>
          </p:cNvPr>
          <p:cNvGrpSpPr/>
          <p:nvPr/>
        </p:nvGrpSpPr>
        <p:grpSpPr>
          <a:xfrm>
            <a:off x="1470026" y="6181820"/>
            <a:ext cx="9127736" cy="388540"/>
            <a:chOff x="3285811" y="6047622"/>
            <a:chExt cx="9127736" cy="38854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696259-0FAB-407D-BF65-AD306AA4E96E}"/>
                </a:ext>
              </a:extLst>
            </p:cNvPr>
            <p:cNvSpPr txBox="1"/>
            <p:nvPr/>
          </p:nvSpPr>
          <p:spPr>
            <a:xfrm>
              <a:off x="4617149" y="6066830"/>
              <a:ext cx="779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đường đi của khí qua các cơ quan của hệ hô hấp ở người</a:t>
              </a:r>
              <a:endParaRPr lang="en-US" dirty="0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F67DAEE-23AC-413B-A3B6-FE810F9CF84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bg1"/>
                  </a:solidFill>
                </a:rPr>
                <a:t>Hình 28.4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414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50" grpId="0" animBg="1"/>
      <p:bldP spid="9" grpId="0" animBg="1"/>
      <p:bldP spid="51" grpId="0" animBg="1"/>
      <p:bldP spid="52" grpId="0"/>
      <p:bldP spid="53" grpId="0" animBg="1"/>
      <p:bldP spid="54" grpId="0" animBg="1"/>
      <p:bldP spid="55" grpId="0" animBg="1"/>
      <p:bldP spid="58" grpId="0" animBg="1"/>
      <p:bldP spid="59" grpId="0" animBg="1"/>
      <p:bldP spid="61" grpId="0"/>
      <p:bldP spid="62" grpId="0"/>
      <p:bldP spid="63" grpId="0"/>
      <p:bldP spid="64" grpId="0"/>
      <p:bldP spid="65" grpId="0"/>
      <p:bldP spid="66" grpId="0"/>
      <p:bldP spid="68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1D0D2B-B9BC-471E-A9E7-448319FAD2EA}"/>
              </a:ext>
            </a:extLst>
          </p:cNvPr>
          <p:cNvSpPr/>
          <p:nvPr/>
        </p:nvSpPr>
        <p:spPr>
          <a:xfrm>
            <a:off x="0" y="0"/>
            <a:ext cx="12192000" cy="1331089"/>
          </a:xfrm>
          <a:prstGeom prst="rect">
            <a:avLst/>
          </a:prstGeom>
          <a:solidFill>
            <a:srgbClr val="066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73BF5-40E7-4547-B10A-73067F834D59}"/>
              </a:ext>
            </a:extLst>
          </p:cNvPr>
          <p:cNvSpPr txBox="1"/>
          <p:nvPr/>
        </p:nvSpPr>
        <p:spPr>
          <a:xfrm>
            <a:off x="3251715" y="280823"/>
            <a:ext cx="5688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</a:rPr>
              <a:t>NỘI DUNG BÀI HỌC</a:t>
            </a:r>
            <a:endParaRPr lang="en-US" sz="4400" b="1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EC631C-F31D-4E53-9A91-189260581AB6}"/>
              </a:ext>
            </a:extLst>
          </p:cNvPr>
          <p:cNvGrpSpPr/>
          <p:nvPr/>
        </p:nvGrpSpPr>
        <p:grpSpPr>
          <a:xfrm>
            <a:off x="570415" y="2524132"/>
            <a:ext cx="2938265" cy="2938265"/>
            <a:chOff x="570415" y="2524132"/>
            <a:chExt cx="2938265" cy="2938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A24A9DE-469B-4447-B826-500D7AC51788}"/>
                </a:ext>
              </a:extLst>
            </p:cNvPr>
            <p:cNvSpPr/>
            <p:nvPr/>
          </p:nvSpPr>
          <p:spPr>
            <a:xfrm rot="2700000">
              <a:off x="570415" y="2524132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06620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244285-639E-4C3F-B829-2169D8822276}"/>
                </a:ext>
              </a:extLst>
            </p:cNvPr>
            <p:cNvSpPr/>
            <p:nvPr/>
          </p:nvSpPr>
          <p:spPr>
            <a:xfrm rot="2700000">
              <a:off x="701023" y="2654743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Agriculture with solid fill">
              <a:extLst>
                <a:ext uri="{FF2B5EF4-FFF2-40B4-BE49-F238E27FC236}">
                  <a16:creationId xmlns:a16="http://schemas.microsoft.com/office/drawing/2014/main" id="{A3F37263-A787-4BD2-9B1B-C50B5D0A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582347" y="265349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580435-F0FC-4D7E-93AA-F1985DB6D667}"/>
                </a:ext>
              </a:extLst>
            </p:cNvPr>
            <p:cNvSpPr txBox="1"/>
            <p:nvPr/>
          </p:nvSpPr>
          <p:spPr>
            <a:xfrm>
              <a:off x="720033" y="3984598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SINH VẬT</a:t>
              </a:r>
              <a:endParaRPr lang="en-US" sz="2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A280B2-7A6B-4AF5-B1D9-935EAB681DD9}"/>
              </a:ext>
            </a:extLst>
          </p:cNvPr>
          <p:cNvGrpSpPr/>
          <p:nvPr/>
        </p:nvGrpSpPr>
        <p:grpSpPr>
          <a:xfrm>
            <a:off x="4626867" y="2524133"/>
            <a:ext cx="2938265" cy="2938265"/>
            <a:chOff x="4626867" y="2524133"/>
            <a:chExt cx="2938265" cy="29382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04D934-6EB0-49A6-93B3-18CC557ACB02}"/>
                </a:ext>
              </a:extLst>
            </p:cNvPr>
            <p:cNvSpPr/>
            <p:nvPr/>
          </p:nvSpPr>
          <p:spPr>
            <a:xfrm rot="2700000">
              <a:off x="4626867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5686A38-261F-4896-B428-8601E1CAF5EC}"/>
                </a:ext>
              </a:extLst>
            </p:cNvPr>
            <p:cNvSpPr/>
            <p:nvPr/>
          </p:nvSpPr>
          <p:spPr>
            <a:xfrm rot="2700000">
              <a:off x="4757476" y="2654742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Palm tree with solid fill">
              <a:extLst>
                <a:ext uri="{FF2B5EF4-FFF2-40B4-BE49-F238E27FC236}">
                  <a16:creationId xmlns:a16="http://schemas.microsoft.com/office/drawing/2014/main" id="{55917AD6-E2D5-4D4F-809A-F72B4291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688241" y="2653496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AC2A95-3F48-4E72-9555-4A48689039F5}"/>
                </a:ext>
              </a:extLst>
            </p:cNvPr>
            <p:cNvSpPr txBox="1"/>
            <p:nvPr/>
          </p:nvSpPr>
          <p:spPr>
            <a:xfrm>
              <a:off x="4825927" y="3984597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THỰC VẬT</a:t>
              </a:r>
              <a:endParaRPr lang="en-US" sz="24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6BF790-8507-45DA-8F52-B2200174E107}"/>
              </a:ext>
            </a:extLst>
          </p:cNvPr>
          <p:cNvGrpSpPr/>
          <p:nvPr/>
        </p:nvGrpSpPr>
        <p:grpSpPr>
          <a:xfrm>
            <a:off x="8683320" y="2524133"/>
            <a:ext cx="2938265" cy="2938265"/>
            <a:chOff x="8683320" y="2524133"/>
            <a:chExt cx="2938265" cy="29382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833FE9F-A483-41FA-91F3-6651C8A24AEC}"/>
                </a:ext>
              </a:extLst>
            </p:cNvPr>
            <p:cNvSpPr/>
            <p:nvPr/>
          </p:nvSpPr>
          <p:spPr>
            <a:xfrm rot="2700000">
              <a:off x="8683320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CCFF3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E2838C-50F9-4E79-B6B8-A29FFDA15441}"/>
                </a:ext>
              </a:extLst>
            </p:cNvPr>
            <p:cNvSpPr/>
            <p:nvPr/>
          </p:nvSpPr>
          <p:spPr>
            <a:xfrm rot="2700000">
              <a:off x="8813929" y="2654741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Dolphin with solid fill">
              <a:extLst>
                <a:ext uri="{FF2B5EF4-FFF2-40B4-BE49-F238E27FC236}">
                  <a16:creationId xmlns:a16="http://schemas.microsoft.com/office/drawing/2014/main" id="{E53E47A9-531B-4A2C-8F91-E208AB49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744694" y="2653496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62DE16-66D1-45DF-BE5D-30C656BC5A44}"/>
                </a:ext>
              </a:extLst>
            </p:cNvPr>
            <p:cNvSpPr txBox="1"/>
            <p:nvPr/>
          </p:nvSpPr>
          <p:spPr>
            <a:xfrm>
              <a:off x="8931821" y="3984596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ĐỘNG VẬT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8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7477390-47CB-4555-B115-70790208E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A7028-B630-4746-ADC4-EF3E5D5A333F}"/>
              </a:ext>
            </a:extLst>
          </p:cNvPr>
          <p:cNvSpPr txBox="1"/>
          <p:nvPr/>
        </p:nvSpPr>
        <p:spPr>
          <a:xfrm>
            <a:off x="1223258" y="304652"/>
            <a:ext cx="1085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Quan sát hình 28.4, mô tả đường đi của khí CO</a:t>
            </a:r>
            <a:r>
              <a:rPr lang="vi-VN" baseline="-25000" dirty="0"/>
              <a:t>2</a:t>
            </a:r>
            <a:r>
              <a:rPr lang="vi-VN" dirty="0"/>
              <a:t> và O</a:t>
            </a:r>
            <a:r>
              <a:rPr lang="vi-VN" baseline="-25000" dirty="0"/>
              <a:t>2</a:t>
            </a:r>
            <a:r>
              <a:rPr lang="vi-VN" dirty="0"/>
              <a:t> qua các cơ quan của hệ hô hấp ở người.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0242BD-8F34-3536-2EFF-F1203BB5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6" y="1472961"/>
            <a:ext cx="11540647" cy="5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9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DE7FE-A7FE-4622-A86D-EEA35793A994}"/>
              </a:ext>
            </a:extLst>
          </p:cNvPr>
          <p:cNvSpPr txBox="1"/>
          <p:nvPr/>
        </p:nvSpPr>
        <p:spPr>
          <a:xfrm>
            <a:off x="344170" y="1890116"/>
            <a:ext cx="5023032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Ở người, </a:t>
            </a:r>
            <a:r>
              <a:rPr lang="vi-VN" dirty="0">
                <a:solidFill>
                  <a:srgbClr val="FF0000"/>
                </a:solidFill>
              </a:rPr>
              <a:t>khi hít vào</a:t>
            </a:r>
            <a:r>
              <a:rPr lang="vi-VN" dirty="0"/>
              <a:t>, không khí đi qua </a:t>
            </a:r>
            <a:r>
              <a:rPr lang="vi-VN" dirty="0">
                <a:solidFill>
                  <a:srgbClr val="0070C0"/>
                </a:solidFill>
              </a:rPr>
              <a:t>khoang mũi tới hầu, khí quản, phế quản </a:t>
            </a:r>
            <a:r>
              <a:rPr lang="vi-VN" dirty="0"/>
              <a:t>(đường dẫn khí) để </a:t>
            </a:r>
            <a:r>
              <a:rPr lang="vi-VN" dirty="0">
                <a:solidFill>
                  <a:srgbClr val="0070C0"/>
                </a:solidFill>
              </a:rPr>
              <a:t>vào phổi</a:t>
            </a:r>
            <a:r>
              <a:rPr lang="vi-VN" dirty="0"/>
              <a:t>. 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57E61C-A661-4232-A4BC-E6B01615A34D}"/>
              </a:ext>
            </a:extLst>
          </p:cNvPr>
          <p:cNvGrpSpPr/>
          <p:nvPr/>
        </p:nvGrpSpPr>
        <p:grpSpPr>
          <a:xfrm>
            <a:off x="5356165" y="1592379"/>
            <a:ext cx="6711669" cy="4718438"/>
            <a:chOff x="0" y="1049903"/>
            <a:chExt cx="7051965" cy="49576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91AC31A-05D1-4504-BECE-2BDF289ED329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A258944-D93C-4389-92ED-87C3BB5030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EE17520E-B906-4563-8E88-C4D130BA4ADE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82" name="Picture 81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290CDA19-ABDD-4ED7-B7C2-06A929FCC2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555F4CF1-824E-4BDB-B85F-D4683148BFB7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5618E194-8F1C-498C-9018-28C94289427D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CD691D5-C480-42B6-8C74-65B0561EEEE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9" name="Picture 78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DD97A7C-EB1C-4553-B8B8-AC0C8DDB1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  <a:noFill/>
            </p:spPr>
          </p:pic>
        </p:grpSp>
        <p:pic>
          <p:nvPicPr>
            <p:cNvPr id="74" name="Picture 7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051879A-56B9-49B8-8B0A-E91FB9D4D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  <a:noFill/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DC94782-B3BC-4448-9733-00EA1817176C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76" name="Picture 7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05018BB8-D451-44CA-8B95-1D062C4C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  <p:pic>
            <p:nvPicPr>
              <p:cNvPr id="77" name="Picture 7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DB91BCA6-EECB-410E-8DEC-943690E79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E1A6786-D910-45C7-9925-9F3F1CF3C8F9}"/>
              </a:ext>
            </a:extLst>
          </p:cNvPr>
          <p:cNvSpPr txBox="1"/>
          <p:nvPr/>
        </p:nvSpPr>
        <p:spPr>
          <a:xfrm>
            <a:off x="5795770" y="2991057"/>
            <a:ext cx="14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F2B4F8B-2FDB-48F9-ACB6-302DE12FE3B8}"/>
              </a:ext>
            </a:extLst>
          </p:cNvPr>
          <p:cNvSpPr/>
          <p:nvPr/>
        </p:nvSpPr>
        <p:spPr>
          <a:xfrm>
            <a:off x="7161160" y="2927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92A0C3-8132-4EB6-953D-2FA58C8EE23C}"/>
              </a:ext>
            </a:extLst>
          </p:cNvPr>
          <p:cNvSpPr/>
          <p:nvPr/>
        </p:nvSpPr>
        <p:spPr>
          <a:xfrm>
            <a:off x="7994537" y="2866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3480FD2-3FED-419F-BDB0-5C0FF38D46B9}"/>
              </a:ext>
            </a:extLst>
          </p:cNvPr>
          <p:cNvSpPr/>
          <p:nvPr/>
        </p:nvSpPr>
        <p:spPr>
          <a:xfrm>
            <a:off x="8515398" y="3357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A054AF3-EA54-4587-AA3E-A7BF3E044BDE}"/>
              </a:ext>
            </a:extLst>
          </p:cNvPr>
          <p:cNvSpPr/>
          <p:nvPr/>
        </p:nvSpPr>
        <p:spPr>
          <a:xfrm>
            <a:off x="8118904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D3789C3-3D85-4613-B203-09CA3FEC1D91}"/>
              </a:ext>
            </a:extLst>
          </p:cNvPr>
          <p:cNvSpPr/>
          <p:nvPr/>
        </p:nvSpPr>
        <p:spPr>
          <a:xfrm flipH="1">
            <a:off x="8575065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C77CE56-2A56-45EE-82E6-5A47C4FCA63D}"/>
              </a:ext>
            </a:extLst>
          </p:cNvPr>
          <p:cNvSpPr/>
          <p:nvPr/>
        </p:nvSpPr>
        <p:spPr>
          <a:xfrm>
            <a:off x="9614752" y="4227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18CFF6F-6D08-47D0-BF6A-2105C18DCEBC}"/>
              </a:ext>
            </a:extLst>
          </p:cNvPr>
          <p:cNvSpPr/>
          <p:nvPr/>
        </p:nvSpPr>
        <p:spPr>
          <a:xfrm flipH="1">
            <a:off x="7251531" y="4189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E59FA71-A741-44C4-89CF-04F6DE19FAF0}"/>
              </a:ext>
            </a:extLst>
          </p:cNvPr>
          <p:cNvCxnSpPr>
            <a:cxnSpLocks/>
          </p:cNvCxnSpPr>
          <p:nvPr/>
        </p:nvCxnSpPr>
        <p:spPr>
          <a:xfrm flipV="1">
            <a:off x="8546463" y="5942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E66B78E-2C74-46DC-9B0A-E2A236342CF4}"/>
              </a:ext>
            </a:extLst>
          </p:cNvPr>
          <p:cNvSpPr txBox="1"/>
          <p:nvPr/>
        </p:nvSpPr>
        <p:spPr>
          <a:xfrm>
            <a:off x="8118904" y="6419547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Hít vào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2CC0A-20E4-A3FA-904C-9C528C0CFA68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5D25FA5-A91E-3144-4D36-FC166E3D9A7F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4F0CD1-5B12-48D5-A614-DABBDD2490B5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5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6" grpId="0"/>
      <p:bldP spid="89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08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157C9C-4566-4E9E-89D3-1F58801B5527}"/>
              </a:ext>
            </a:extLst>
          </p:cNvPr>
          <p:cNvSpPr txBox="1"/>
          <p:nvPr/>
        </p:nvSpPr>
        <p:spPr>
          <a:xfrm>
            <a:off x="416613" y="1783999"/>
            <a:ext cx="4942012" cy="271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Tại phổi, </a:t>
            </a:r>
            <a:r>
              <a:rPr lang="vi-VN" dirty="0">
                <a:solidFill>
                  <a:srgbClr val="0070C0"/>
                </a:solidFill>
              </a:rPr>
              <a:t>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khuếch tán vào máu </a:t>
            </a:r>
            <a:r>
              <a:rPr lang="vi-VN" dirty="0"/>
              <a:t>đến cung cấp cho các tế bào trong cơ thể, còn </a:t>
            </a:r>
            <a:r>
              <a:rPr lang="vi-VN" dirty="0">
                <a:solidFill>
                  <a:srgbClr val="0070C0"/>
                </a:solidFill>
              </a:rPr>
              <a:t>CO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từ máu sẽ khuếch tán vào phổi và được đưa ra ngoài</a:t>
            </a:r>
            <a:r>
              <a:rPr lang="vi-VN" dirty="0"/>
              <a:t> môi trường qua </a:t>
            </a:r>
            <a:r>
              <a:rPr lang="vi-VN" dirty="0">
                <a:solidFill>
                  <a:srgbClr val="FF0000"/>
                </a:solidFill>
              </a:rPr>
              <a:t>động tác thở ra.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202E18-DC39-4A12-8C61-B8943504C78C}"/>
              </a:ext>
            </a:extLst>
          </p:cNvPr>
          <p:cNvGrpSpPr/>
          <p:nvPr/>
        </p:nvGrpSpPr>
        <p:grpSpPr>
          <a:xfrm>
            <a:off x="5184288" y="1492171"/>
            <a:ext cx="6711669" cy="4765794"/>
            <a:chOff x="5439784" y="1049903"/>
            <a:chExt cx="7051965" cy="500743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F6B549-46D4-4291-ACD4-A26CC2898E2D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97EA651-D0E1-42F9-A76E-FCC4EDB95D6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6ADD014C-0878-4FAF-B711-0DC97647BED8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0" name="Picture 3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AB56FEA8-3644-46BF-9CEB-EAA0CC10A9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ECBA9D17-F14C-4E19-A90C-704AD1F541DF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24F0DC29-7943-4B2B-B47C-BA7E6F3E8378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E160483D-2CA6-47F6-87AF-4CAADBED062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7" name="Picture 3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2112694D-0A7A-4B5B-BE3B-2884F5CB6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A0395A-81C3-4476-98A6-FFDC82D49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BB63B7-AD0B-4C2B-921A-EE8793F271A2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34" name="Picture 3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1786D72-BC88-4BF7-81CB-59942E7C3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35" name="Picture 3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62D0BE0D-2168-4B46-91BE-2AEEADA90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EDF5DA7-A947-45DD-A518-3315037E0401}"/>
              </a:ext>
            </a:extLst>
          </p:cNvPr>
          <p:cNvSpPr/>
          <p:nvPr/>
        </p:nvSpPr>
        <p:spPr>
          <a:xfrm rot="19566657" flipH="1">
            <a:off x="6874157" y="2821438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A071D15-FC84-4B99-9654-6CFEC2B08257}"/>
              </a:ext>
            </a:extLst>
          </p:cNvPr>
          <p:cNvSpPr/>
          <p:nvPr/>
        </p:nvSpPr>
        <p:spPr>
          <a:xfrm rot="3078141" flipH="1">
            <a:off x="7857701" y="2750947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9468CA0-C851-484B-851B-B8804A3B230F}"/>
              </a:ext>
            </a:extLst>
          </p:cNvPr>
          <p:cNvSpPr/>
          <p:nvPr/>
        </p:nvSpPr>
        <p:spPr>
          <a:xfrm flipH="1" flipV="1">
            <a:off x="8360425" y="3234637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DB1BED-A219-48C0-8E32-4DEB605357AC}"/>
              </a:ext>
            </a:extLst>
          </p:cNvPr>
          <p:cNvGrpSpPr/>
          <p:nvPr/>
        </p:nvGrpSpPr>
        <p:grpSpPr>
          <a:xfrm>
            <a:off x="7938046" y="4165969"/>
            <a:ext cx="889079" cy="729206"/>
            <a:chOff x="8530039" y="3504177"/>
            <a:chExt cx="889079" cy="72920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A002D1-5754-4DBA-ABB3-67219BCD198D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73670C-EBE1-48A0-A084-190534D5FC21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14A973-5FE2-4503-A6B9-D9D1AE08BCA3}"/>
              </a:ext>
            </a:extLst>
          </p:cNvPr>
          <p:cNvSpPr/>
          <p:nvPr/>
        </p:nvSpPr>
        <p:spPr>
          <a:xfrm rot="16558117">
            <a:off x="7085980" y="406257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126D232-1EA1-42B6-997A-6D6C318D02DB}"/>
              </a:ext>
            </a:extLst>
          </p:cNvPr>
          <p:cNvSpPr/>
          <p:nvPr/>
        </p:nvSpPr>
        <p:spPr>
          <a:xfrm rot="4654593" flipH="1">
            <a:off x="9338049" y="404011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AC3216-9ED2-48A6-B01B-A45A04F8EA3A}"/>
              </a:ext>
            </a:extLst>
          </p:cNvPr>
          <p:cNvCxnSpPr>
            <a:cxnSpLocks/>
          </p:cNvCxnSpPr>
          <p:nvPr/>
        </p:nvCxnSpPr>
        <p:spPr>
          <a:xfrm flipV="1">
            <a:off x="8398345" y="5602856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55E333B-5B85-4280-B53A-1C0844A7F32E}"/>
              </a:ext>
            </a:extLst>
          </p:cNvPr>
          <p:cNvSpPr txBox="1"/>
          <p:nvPr/>
        </p:nvSpPr>
        <p:spPr>
          <a:xfrm>
            <a:off x="7938046" y="6240288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Thở ra</a:t>
            </a:r>
            <a:endParaRPr lang="en-US" b="1" dirty="0"/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C2CA74FC-FEA3-4BA3-A5D7-730F861CFB2E}"/>
              </a:ext>
            </a:extLst>
          </p:cNvPr>
          <p:cNvSpPr txBox="1"/>
          <p:nvPr/>
        </p:nvSpPr>
        <p:spPr>
          <a:xfrm>
            <a:off x="6030704" y="2668710"/>
            <a:ext cx="973067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19486A"/>
                </a:solidFill>
                <a:latin typeface="Arial" pitchFamily="34" charset="0"/>
              </a:rPr>
              <a:t>CO</a:t>
            </a:r>
            <a:r>
              <a:rPr lang="en-US" sz="2400" b="1" baseline="-25000">
                <a:solidFill>
                  <a:srgbClr val="19486A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2F2AA133-14A4-427B-9297-08188A70FE02}"/>
              </a:ext>
            </a:extLst>
          </p:cNvPr>
          <p:cNvSpPr txBox="1"/>
          <p:nvPr/>
        </p:nvSpPr>
        <p:spPr>
          <a:xfrm>
            <a:off x="6558875" y="3544313"/>
            <a:ext cx="584252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911210"/>
                </a:solidFill>
                <a:latin typeface="Arial" pitchFamily="34" charset="0"/>
              </a:rPr>
              <a:t>O</a:t>
            </a:r>
            <a:r>
              <a:rPr lang="en-US" sz="2400" b="1" baseline="-25000">
                <a:solidFill>
                  <a:srgbClr val="911210"/>
                </a:solidFill>
                <a:latin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348F18-7C54-2EA8-1CF8-49AAF4EB7C16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0D08BAF-FA97-700E-B7D6-E53D9891145B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A729E20-F6A2-1C8C-409A-1A0D339B409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627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3" grpId="0" animBg="1"/>
      <p:bldP spid="44" grpId="0" animBg="1"/>
      <p:bldP spid="45" grpId="0" animBg="1"/>
      <p:bldP spid="49" grpId="0" animBg="1"/>
      <p:bldP spid="50" grpId="0" animBg="1"/>
      <p:bldP spid="52" grpId="0"/>
      <p:bldP spid="53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ED3B00-59FB-4BC5-8735-981D9C449806}"/>
              </a:ext>
            </a:extLst>
          </p:cNvPr>
          <p:cNvGrpSpPr/>
          <p:nvPr/>
        </p:nvGrpSpPr>
        <p:grpSpPr>
          <a:xfrm>
            <a:off x="7715045" y="170513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38AA737-9C02-4253-A8E9-DC0AC8E57F1C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</a:rPr>
                <a:t>Trả lời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9CA480-B3E0-4401-8C70-C3A84ED68E7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126" name="Picture 6" descr="Regional and Topical Anesthesia for Awake Endotracheal Intubation - NYSORA  | NYSORA">
            <a:extLst>
              <a:ext uri="{FF2B5EF4-FFF2-40B4-BE49-F238E27FC236}">
                <a16:creationId xmlns:a16="http://schemas.microsoft.com/office/drawing/2014/main" id="{E159F69A-A518-3AC5-0AD7-4465D52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24"/>
            <a:ext cx="5085001" cy="6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CAB2C120-A1A3-C752-E041-D6F9E427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4911121" y="300624"/>
            <a:ext cx="971406" cy="116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59D163-A44B-F062-A677-BE30D24E02BF}"/>
              </a:ext>
            </a:extLst>
          </p:cNvPr>
          <p:cNvSpPr txBox="1"/>
          <p:nvPr/>
        </p:nvSpPr>
        <p:spPr>
          <a:xfrm>
            <a:off x="5882527" y="178753"/>
            <a:ext cx="605477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Điều gì sẽ xảy ra nếu </a:t>
            </a:r>
            <a:r>
              <a:rPr lang="vi-VN" dirty="0">
                <a:solidFill>
                  <a:srgbClr val="FF0000"/>
                </a:solidFill>
              </a:rPr>
              <a:t>đường dẫn khí bị tắc nghẽn</a:t>
            </a:r>
            <a:r>
              <a:rPr lang="vi-VN" dirty="0"/>
              <a:t>? Nêu những việc làm có lợi cho quá trình trao đổi khí ở người.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4D21E-3310-0A63-39B5-4652BA1E97C6}"/>
              </a:ext>
            </a:extLst>
          </p:cNvPr>
          <p:cNvSpPr txBox="1"/>
          <p:nvPr/>
        </p:nvSpPr>
        <p:spPr>
          <a:xfrm>
            <a:off x="5336088" y="2453050"/>
            <a:ext cx="6601217" cy="404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- 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Khi đường dẫn khí bị tắc nghẽn quá trình trao đổi khí sẽ gặp khó khăn và gây nguy hiểm đến sự sống. </a:t>
            </a:r>
          </a:p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C00000"/>
                </a:solidFill>
                <a:effectLst/>
              </a:rPr>
              <a:t>- Những việc làm có lợi cho quá trình trao đổi khí ở người :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Uống đủ nước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thể dục thường xuyên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hít thở đúng cách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Trồng nhiều cây xanh quanh khu vực sống</a:t>
            </a:r>
          </a:p>
        </p:txBody>
      </p:sp>
    </p:spTree>
    <p:extLst>
      <p:ext uri="{BB962C8B-B14F-4D97-AF65-F5344CB8AC3E}">
        <p14:creationId xmlns:p14="http://schemas.microsoft.com/office/powerpoint/2010/main" val="38361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E7288F-BE2D-A15A-606C-A479D69AE8A5}"/>
              </a:ext>
            </a:extLst>
          </p:cNvPr>
          <p:cNvSpPr txBox="1"/>
          <p:nvPr/>
        </p:nvSpPr>
        <p:spPr>
          <a:xfrm>
            <a:off x="1854365" y="192534"/>
            <a:ext cx="896812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4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Động vật trao đổi khí với môi trường qua cơ quan trao đổi khí.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Tuỳ từng loại động vật mà cơ quan trao đổi khí là da, hệ thống ống khí, mang hay phổi.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86FEF7-AFE3-92A6-7424-7CD115AB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2" y="1703978"/>
            <a:ext cx="6220236" cy="49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4372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848669" y="111979"/>
            <a:ext cx="992549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Ở người, </a:t>
            </a:r>
            <a:r>
              <a:rPr lang="vi-VN" sz="2400" b="1" dirty="0">
                <a:solidFill>
                  <a:srgbClr val="911210"/>
                </a:solidFill>
              </a:rPr>
              <a:t>khi hít vào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không khí đi qua đường dẫn khí vào đến phổi sẽ </a:t>
            </a:r>
            <a:r>
              <a:rPr lang="vi-VN" sz="2400" b="1" dirty="0">
                <a:solidFill>
                  <a:srgbClr val="911210"/>
                </a:solidFill>
              </a:rPr>
              <a:t>cung cấp O</a:t>
            </a:r>
            <a:r>
              <a:rPr lang="vi-VN" sz="2400" b="1" baseline="-25000" dirty="0">
                <a:solidFill>
                  <a:srgbClr val="911210"/>
                </a:solidFill>
              </a:rPr>
              <a:t>2</a:t>
            </a:r>
            <a:r>
              <a:rPr lang="vi-VN" sz="2400" b="1" dirty="0">
                <a:solidFill>
                  <a:srgbClr val="911210"/>
                </a:solidFill>
              </a:rPr>
              <a:t> cho các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; khí </a:t>
            </a:r>
            <a:r>
              <a:rPr lang="vi-VN" sz="2400" b="1" dirty="0">
                <a:solidFill>
                  <a:srgbClr val="002060"/>
                </a:solidFill>
              </a:rPr>
              <a:t>CO</a:t>
            </a:r>
            <a:r>
              <a:rPr lang="vi-VN" sz="2400" b="1" baseline="-25000" dirty="0">
                <a:solidFill>
                  <a:srgbClr val="002060"/>
                </a:solidFill>
              </a:rPr>
              <a:t>2</a:t>
            </a:r>
            <a:r>
              <a:rPr lang="vi-VN" sz="2400" b="1" dirty="0">
                <a:solidFill>
                  <a:srgbClr val="002060"/>
                </a:solidFill>
              </a:rPr>
              <a:t> từ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/>
              <a:t>được máu chuyển tới phổi để </a:t>
            </a:r>
            <a:r>
              <a:rPr lang="vi-VN" sz="2400" b="1" dirty="0">
                <a:solidFill>
                  <a:srgbClr val="002060"/>
                </a:solidFill>
              </a:rPr>
              <a:t>thải ra ngoài môi trường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qua </a:t>
            </a:r>
            <a:r>
              <a:rPr lang="vi-VN" sz="2400" b="1" dirty="0">
                <a:solidFill>
                  <a:srgbClr val="002060"/>
                </a:solidFill>
              </a:rPr>
              <a:t>động tác thở ra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24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8741101-E0DD-4E3B-BE0D-6ACD623371F9}"/>
              </a:ext>
            </a:extLst>
          </p:cNvPr>
          <p:cNvGrpSpPr/>
          <p:nvPr/>
        </p:nvGrpSpPr>
        <p:grpSpPr>
          <a:xfrm>
            <a:off x="723888" y="1570048"/>
            <a:ext cx="12072040" cy="5187744"/>
            <a:chOff x="723888" y="1670256"/>
            <a:chExt cx="12072040" cy="51877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1034B7-671E-48D8-9D12-F3A995F21C6D}"/>
                </a:ext>
              </a:extLst>
            </p:cNvPr>
            <p:cNvGrpSpPr/>
            <p:nvPr/>
          </p:nvGrpSpPr>
          <p:grpSpPr>
            <a:xfrm>
              <a:off x="723888" y="1670256"/>
              <a:ext cx="6711669" cy="4718438"/>
              <a:chOff x="0" y="1049903"/>
              <a:chExt cx="7051965" cy="49576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F6EBF0A-06D5-4350-8DAE-59D2B781D748}"/>
                  </a:ext>
                </a:extLst>
              </p:cNvPr>
              <p:cNvGrpSpPr/>
              <p:nvPr/>
            </p:nvGrpSpPr>
            <p:grpSpPr>
              <a:xfrm>
                <a:off x="0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ABF4961-12AC-432C-8FA1-7B013993021C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21CD7A3-02AC-4ADE-9028-3E40732BA326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23" name="Picture 22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EEA576A0-68B1-47BE-A1B8-F01AC9D7E1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6EA57614-BB1B-4F33-A947-0027C5F2C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C1A3B19-9624-4829-ABA9-051D7BD4F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E002CA7B-BABC-4938-A12E-62FE4D535A3C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6" name="Picture 15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E4E0F29F-A5E8-4E0E-9F9A-6DD480983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D533794-9DBF-4EF9-B06B-6D2E848E16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494" b="95671" l="13087" r="39972">
                            <a14:foregroundMark x1="27312" y1="6494" x2="27312" y2="6494"/>
                            <a14:foregroundMark x1="15078" y1="88745" x2="15078" y2="88745"/>
                            <a14:foregroundMark x1="14794" y1="94372" x2="14794" y2="94372"/>
                            <a14:foregroundMark x1="38834" y1="95671" x2="38834" y2="95671"/>
                            <a14:backgroundMark x1="28023" y1="57576" x2="28023" y2="57576"/>
                            <a14:backgroundMark x1="27312" y1="54978" x2="27312" y2="54978"/>
                            <a14:backgroundMark x1="27027" y1="52814" x2="28165" y2="61039"/>
                            <a14:backgroundMark x1="27027" y1="34632" x2="27027" y2="34632"/>
                            <a14:backgroundMark x1="25320" y1="13420" x2="25320" y2="13420"/>
                            <a14:backgroundMark x1="29161" y1="14719" x2="29161" y2="14719"/>
                            <a14:backgroundMark x1="27169" y1="74026" x2="27169" y2="74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1" r="56562"/>
              <a:stretch/>
            </p:blipFill>
            <p:spPr>
              <a:xfrm>
                <a:off x="1928783" y="3349276"/>
                <a:ext cx="2825266" cy="26583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AF5AC67-F416-44CC-B7EB-E842D899DF72}"/>
                  </a:ext>
                </a:extLst>
              </p:cNvPr>
              <p:cNvGrpSpPr/>
              <p:nvPr/>
            </p:nvGrpSpPr>
            <p:grpSpPr>
              <a:xfrm>
                <a:off x="2358543" y="3753070"/>
                <a:ext cx="1979454" cy="1721261"/>
                <a:chOff x="2480404" y="3562783"/>
                <a:chExt cx="1634302" cy="1421130"/>
              </a:xfrm>
            </p:grpSpPr>
            <p:pic>
              <p:nvPicPr>
                <p:cNvPr id="13" name="Picture 1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338C2459-1BFA-423C-A59C-6B930ED78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4" name="Picture 13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884A09B4-30C4-4785-B4E6-5C7D0986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011EB0-E12E-4325-B281-BBBAC8D1BE9B}"/>
                </a:ext>
              </a:extLst>
            </p:cNvPr>
            <p:cNvGrpSpPr/>
            <p:nvPr/>
          </p:nvGrpSpPr>
          <p:grpSpPr>
            <a:xfrm>
              <a:off x="5862906" y="1670256"/>
              <a:ext cx="6711669" cy="4765794"/>
              <a:chOff x="5439784" y="1049903"/>
              <a:chExt cx="7051965" cy="50074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8D3131A-EFEC-4D13-94BC-F45608593466}"/>
                  </a:ext>
                </a:extLst>
              </p:cNvPr>
              <p:cNvGrpSpPr/>
              <p:nvPr/>
            </p:nvGrpSpPr>
            <p:grpSpPr>
              <a:xfrm>
                <a:off x="5439784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5077359-20AD-474A-A296-8B38F40E3D94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78F0787-79DE-4866-84A5-DC74C2C53CED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36" name="Picture 35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1F0886AC-0957-4A3F-BD60-F1D3C42F45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4A8533F3-245A-4B3E-BAF8-76C3D5D4F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7FA75D9A-FB44-42D1-9A58-16E4E6E55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DA004CDD-73A0-4352-B8AA-8F59931C70E4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3" name="Picture 3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FB0396AF-E6E6-4958-A4C2-C81A7510F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DAE3387-71DF-44CA-967C-0D1052A4C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62" b="92641" l="52205" r="76956">
                            <a14:foregroundMark x1="55050" y1="91342" x2="55050" y2="91342"/>
                            <a14:foregroundMark x1="76671" y1="92641" x2="76671" y2="92641"/>
                            <a14:foregroundMark x1="77240" y1="78788" x2="77240" y2="78788"/>
                            <a14:foregroundMark x1="65434" y1="8225" x2="65434" y2="8225"/>
                            <a14:foregroundMark x1="65861" y1="4762" x2="65861" y2="4762"/>
                            <a14:backgroundMark x1="68137" y1="53247" x2="68137" y2="53247"/>
                            <a14:backgroundMark x1="66145" y1="53680" x2="66145" y2="53680"/>
                            <a14:backgroundMark x1="66145" y1="48485" x2="66430" y2="55844"/>
                            <a14:backgroundMark x1="65718" y1="31602" x2="65718" y2="31602"/>
                            <a14:backgroundMark x1="64154" y1="13420" x2="64154" y2="13420"/>
                            <a14:backgroundMark x1="67568" y1="14719" x2="67568" y2="14719"/>
                            <a14:backgroundMark x1="76245" y1="71861" x2="76245" y2="718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45" r="20035"/>
              <a:stretch/>
            </p:blipFill>
            <p:spPr>
              <a:xfrm>
                <a:off x="7431574" y="3349276"/>
                <a:ext cx="2523581" cy="2708057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F631542-CB40-4DD7-BE87-FE4437D8F0EE}"/>
                  </a:ext>
                </a:extLst>
              </p:cNvPr>
              <p:cNvGrpSpPr/>
              <p:nvPr/>
            </p:nvGrpSpPr>
            <p:grpSpPr>
              <a:xfrm>
                <a:off x="7879499" y="3742801"/>
                <a:ext cx="1811185" cy="1571405"/>
                <a:chOff x="2480404" y="3562783"/>
                <a:chExt cx="1634302" cy="1421130"/>
              </a:xfrm>
            </p:grpSpPr>
            <p:pic>
              <p:nvPicPr>
                <p:cNvPr id="30" name="Picture 29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B32616F5-C936-4241-8685-8E05F4AC75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1" name="Picture 30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0A3A7D46-8DA9-4C7F-813C-16B55820EE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D1D008-526C-476D-BE3D-376C835EF8F6}"/>
                </a:ext>
              </a:extLst>
            </p:cNvPr>
            <p:cNvSpPr txBox="1"/>
            <p:nvPr/>
          </p:nvSpPr>
          <p:spPr>
            <a:xfrm>
              <a:off x="1670820" y="2663857"/>
              <a:ext cx="129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2D72CAD-7154-4626-AF2D-E84139600AB2}"/>
                </a:ext>
              </a:extLst>
            </p:cNvPr>
            <p:cNvSpPr/>
            <p:nvPr/>
          </p:nvSpPr>
          <p:spPr>
            <a:xfrm>
              <a:off x="2528883" y="3005693"/>
              <a:ext cx="555585" cy="208345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8FFCF5-8108-4D00-B1AA-117E46CE5A89}"/>
                </a:ext>
              </a:extLst>
            </p:cNvPr>
            <p:cNvSpPr/>
            <p:nvPr/>
          </p:nvSpPr>
          <p:spPr>
            <a:xfrm>
              <a:off x="3362260" y="2944800"/>
              <a:ext cx="520861" cy="269238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D1E657-A3D6-4F19-BCB9-40C87FEE5959}"/>
                </a:ext>
              </a:extLst>
            </p:cNvPr>
            <p:cNvSpPr/>
            <p:nvPr/>
          </p:nvSpPr>
          <p:spPr>
            <a:xfrm>
              <a:off x="3883121" y="3435601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4FC657-371C-4D98-89A5-DB4124DE52C4}"/>
                </a:ext>
              </a:extLst>
            </p:cNvPr>
            <p:cNvSpPr/>
            <p:nvPr/>
          </p:nvSpPr>
          <p:spPr>
            <a:xfrm>
              <a:off x="3486627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19987E0-9038-4862-B374-486E377BD00E}"/>
                </a:ext>
              </a:extLst>
            </p:cNvPr>
            <p:cNvSpPr/>
            <p:nvPr/>
          </p:nvSpPr>
          <p:spPr>
            <a:xfrm flipH="1">
              <a:off x="3942788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A18DFDA-6EB8-4A19-BB78-3B643DD2BE96}"/>
                </a:ext>
              </a:extLst>
            </p:cNvPr>
            <p:cNvSpPr/>
            <p:nvPr/>
          </p:nvSpPr>
          <p:spPr>
            <a:xfrm>
              <a:off x="4982475" y="4305072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84CD49-2183-49E6-8A76-1F7FB19F9BAA}"/>
                </a:ext>
              </a:extLst>
            </p:cNvPr>
            <p:cNvSpPr/>
            <p:nvPr/>
          </p:nvSpPr>
          <p:spPr>
            <a:xfrm flipH="1">
              <a:off x="2619254" y="4267855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9FE6B1E-1813-4BC8-8CF6-295F78737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4186" y="6020792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4D952A-607D-49B3-890B-AA4C8314DCF7}"/>
                </a:ext>
              </a:extLst>
            </p:cNvPr>
            <p:cNvSpPr txBox="1"/>
            <p:nvPr/>
          </p:nvSpPr>
          <p:spPr>
            <a:xfrm>
              <a:off x="3449042" y="648866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Hít vào</a:t>
              </a:r>
              <a:endParaRPr lang="en-US" b="1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9E8416B-ECCC-4340-937A-D966B07BF3A7}"/>
                </a:ext>
              </a:extLst>
            </p:cNvPr>
            <p:cNvSpPr/>
            <p:nvPr/>
          </p:nvSpPr>
          <p:spPr>
            <a:xfrm rot="19566657" flipH="1">
              <a:off x="7552775" y="2999523"/>
              <a:ext cx="555585" cy="220682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D8017-3E5A-4EEE-AEA5-1B9A26A1A084}"/>
                </a:ext>
              </a:extLst>
            </p:cNvPr>
            <p:cNvSpPr/>
            <p:nvPr/>
          </p:nvSpPr>
          <p:spPr>
            <a:xfrm rot="3078141" flipH="1">
              <a:off x="8536319" y="2929032"/>
              <a:ext cx="520861" cy="269382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8FB198C-8498-4E41-AA09-62EE6003F7EF}"/>
                </a:ext>
              </a:extLst>
            </p:cNvPr>
            <p:cNvSpPr/>
            <p:nvPr/>
          </p:nvSpPr>
          <p:spPr>
            <a:xfrm flipH="1" flipV="1">
              <a:off x="9039043" y="3412722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E70F7C1-2E86-4DAD-89A7-11583753F67B}"/>
                </a:ext>
              </a:extLst>
            </p:cNvPr>
            <p:cNvGrpSpPr/>
            <p:nvPr/>
          </p:nvGrpSpPr>
          <p:grpSpPr>
            <a:xfrm>
              <a:off x="8616664" y="4344054"/>
              <a:ext cx="889079" cy="729206"/>
              <a:chOff x="8530039" y="3504177"/>
              <a:chExt cx="889079" cy="729206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4438D14-2924-4045-81F5-D2EBA0196B57}"/>
                  </a:ext>
                </a:extLst>
              </p:cNvPr>
              <p:cNvSpPr/>
              <p:nvPr/>
            </p:nvSpPr>
            <p:spPr>
              <a:xfrm flipH="1">
                <a:off x="8967705" y="3504178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B015700-FF29-4274-AD81-51566EB8D3BB}"/>
                  </a:ext>
                </a:extLst>
              </p:cNvPr>
              <p:cNvSpPr/>
              <p:nvPr/>
            </p:nvSpPr>
            <p:spPr>
              <a:xfrm>
                <a:off x="8530039" y="3504177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720E11B-2939-4BFF-B571-F00F6F365BD1}"/>
                </a:ext>
              </a:extLst>
            </p:cNvPr>
            <p:cNvSpPr/>
            <p:nvPr/>
          </p:nvSpPr>
          <p:spPr>
            <a:xfrm rot="16558117">
              <a:off x="7764598" y="424065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B53C234-A820-42F7-B3D2-7E6FB1B15592}"/>
                </a:ext>
              </a:extLst>
            </p:cNvPr>
            <p:cNvSpPr/>
            <p:nvPr/>
          </p:nvSpPr>
          <p:spPr>
            <a:xfrm rot="4654593" flipH="1">
              <a:off x="10016667" y="421819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0FE958-2327-44E9-8E0E-0A6C33014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6963" y="5780941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E928BB-E610-4EF0-9656-64A0AB0296DF}"/>
                </a:ext>
              </a:extLst>
            </p:cNvPr>
            <p:cNvSpPr txBox="1"/>
            <p:nvPr/>
          </p:nvSpPr>
          <p:spPr>
            <a:xfrm>
              <a:off x="8616664" y="646737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Thở ra</a:t>
              </a:r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BC6234-EC7E-48D0-B824-9BF207CF1A3E}"/>
                </a:ext>
              </a:extLst>
            </p:cNvPr>
            <p:cNvSpPr txBox="1"/>
            <p:nvPr/>
          </p:nvSpPr>
          <p:spPr>
            <a:xfrm>
              <a:off x="6145228" y="2996675"/>
              <a:ext cx="130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424935-46FD-4FD1-91AF-D68F3F4FBDF0}"/>
                </a:ext>
              </a:extLst>
            </p:cNvPr>
            <p:cNvSpPr txBox="1"/>
            <p:nvPr/>
          </p:nvSpPr>
          <p:spPr>
            <a:xfrm>
              <a:off x="7227977" y="2039256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Mũi </a:t>
              </a:r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739A04-41BD-4DD9-8C44-A3989A2557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5893" y="2298617"/>
              <a:ext cx="506775" cy="51740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AC8D4A8-B870-450D-9958-28B8A0473DCE}"/>
                </a:ext>
              </a:extLst>
            </p:cNvPr>
            <p:cNvSpPr txBox="1"/>
            <p:nvPr/>
          </p:nvSpPr>
          <p:spPr>
            <a:xfrm>
              <a:off x="10143510" y="2644580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Hầu </a:t>
              </a: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0FDE58-9DE6-49CD-9E21-D12182DE8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4330" y="2863374"/>
              <a:ext cx="1047996" cy="200349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AEE2442-7039-4050-86E7-8568F21B7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6684" y="3417888"/>
              <a:ext cx="1535683" cy="498057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2D7937-BD27-4E43-A130-D8FD29D82DB8}"/>
                </a:ext>
              </a:extLst>
            </p:cNvPr>
            <p:cNvSpPr txBox="1"/>
            <p:nvPr/>
          </p:nvSpPr>
          <p:spPr>
            <a:xfrm>
              <a:off x="5964201" y="3714753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Thanh quản</a:t>
              </a: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1987F3-E63F-42DD-A437-C90369861A95}"/>
                </a:ext>
              </a:extLst>
            </p:cNvPr>
            <p:cNvSpPr txBox="1"/>
            <p:nvPr/>
          </p:nvSpPr>
          <p:spPr>
            <a:xfrm>
              <a:off x="10313582" y="3626650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Khí quản</a:t>
              </a:r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0BFB20A-36F9-42AC-A800-E08744DD3999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41" y="3774095"/>
              <a:ext cx="1220141" cy="3722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09F9DB-2DA1-4D23-B986-F6413E689D2E}"/>
                </a:ext>
              </a:extLst>
            </p:cNvPr>
            <p:cNvSpPr txBox="1"/>
            <p:nvPr/>
          </p:nvSpPr>
          <p:spPr>
            <a:xfrm>
              <a:off x="11036576" y="4571499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Phế quản</a:t>
              </a:r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28321C-D4CE-4773-A22B-C1189A20563F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9073438" y="4735403"/>
              <a:ext cx="1963138" cy="20762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FF7733-19F7-4771-8046-6B22EA93C5F5}"/>
                </a:ext>
              </a:extLst>
            </p:cNvPr>
            <p:cNvSpPr txBox="1"/>
            <p:nvPr/>
          </p:nvSpPr>
          <p:spPr>
            <a:xfrm>
              <a:off x="6120519" y="4872127"/>
              <a:ext cx="782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Phổi</a:t>
              </a:r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746DBC-6DD2-4152-8792-0622EAD67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033" y="5100005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4C91892-E573-432F-A046-0D3D84737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8271" y="5049581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288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815282" y="1085563"/>
            <a:ext cx="6005621" cy="531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300" b="1" dirty="0">
                <a:solidFill>
                  <a:srgbClr val="FF0000"/>
                </a:solidFill>
              </a:rPr>
              <a:t>Vào ban đêm</a:t>
            </a:r>
            <a:r>
              <a:rPr lang="vi-VN" sz="2300" dirty="0"/>
              <a:t>, đa số các </a:t>
            </a:r>
            <a:r>
              <a:rPr lang="vi-VN" sz="2300" b="1" dirty="0"/>
              <a:t>loài cây chỉ hấp thụ khí O</a:t>
            </a:r>
            <a:r>
              <a:rPr lang="vi-VN" sz="2300" b="1" baseline="-25000" dirty="0"/>
              <a:t>2 </a:t>
            </a:r>
            <a:r>
              <a:rPr lang="vi-VN" sz="2300" b="1" dirty="0"/>
              <a:t>và thải ra khí CO</a:t>
            </a:r>
            <a:r>
              <a:rPr lang="vi-VN" sz="2300" b="1" baseline="-25000" dirty="0"/>
              <a:t>2</a:t>
            </a:r>
            <a:r>
              <a:rPr lang="vi-VN" sz="2300" b="1" dirty="0"/>
              <a:t> qua quá trình hô hấp</a:t>
            </a:r>
            <a:r>
              <a:rPr lang="vi-VN" sz="2300" dirty="0"/>
              <a:t>. Tuy nhiên, một số loài cây có khả năng sinh ra khí O</a:t>
            </a:r>
            <a:r>
              <a:rPr lang="vi-VN" sz="2300" baseline="-25000" dirty="0"/>
              <a:t>2</a:t>
            </a:r>
            <a:r>
              <a:rPr lang="vi-VN" sz="2300" dirty="0"/>
              <a:t> và hấp thụ khí CO</a:t>
            </a:r>
            <a:r>
              <a:rPr lang="vi-VN" sz="2300" baseline="-25000" dirty="0"/>
              <a:t>2</a:t>
            </a:r>
            <a:r>
              <a:rPr lang="vi-VN" sz="2300" dirty="0"/>
              <a:t> vào ban đêm như cây lưỡi hổ, cây nha đam, cây phú quý, cây oải hương,... Trong đó, </a:t>
            </a:r>
            <a:r>
              <a:rPr lang="vi-VN" sz="2300" b="1" dirty="0">
                <a:solidFill>
                  <a:srgbClr val="008000"/>
                </a:solidFill>
              </a:rPr>
              <a:t>cây lưỡi hổ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300" dirty="0"/>
              <a:t>ngoài khả năng hấp thụ CO</a:t>
            </a:r>
            <a:r>
              <a:rPr lang="vi-VN" sz="2300" baseline="-25000" dirty="0"/>
              <a:t>2</a:t>
            </a:r>
            <a:r>
              <a:rPr lang="vi-VN" sz="2300" dirty="0"/>
              <a:t> và thải ra khí O</a:t>
            </a:r>
            <a:r>
              <a:rPr lang="vi-VN" sz="2300" baseline="-25000" dirty="0"/>
              <a:t>2</a:t>
            </a:r>
            <a:r>
              <a:rPr lang="vi-VN" sz="2300" dirty="0"/>
              <a:t> vào ban đêm còn có thể hấp thụ nhiều loại </a:t>
            </a:r>
            <a:r>
              <a:rPr lang="vi-VN" sz="2300" b="1" dirty="0">
                <a:solidFill>
                  <a:srgbClr val="008000"/>
                </a:solidFill>
              </a:rPr>
              <a:t>khí độc 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như</a:t>
            </a:r>
            <a:r>
              <a:rPr lang="vi-VN" sz="23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300" b="1" dirty="0">
                <a:solidFill>
                  <a:srgbClr val="008000"/>
                </a:solidFill>
              </a:rPr>
              <a:t>formandehyde, nitrogen, khói thuốc lá</a:t>
            </a:r>
            <a:r>
              <a:rPr lang="vi-VN" sz="2300" dirty="0">
                <a:solidFill>
                  <a:srgbClr val="008000"/>
                </a:solidFill>
              </a:rPr>
              <a:t>,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... </a:t>
            </a:r>
            <a:r>
              <a:rPr lang="vi-VN" sz="2300" dirty="0"/>
              <a:t>Do đó, có thể trồng cây lưỡi hổ trong nhà, vừa có tác dụng trang trí và giúp không khí trong sạch hơn.</a:t>
            </a:r>
            <a:endParaRPr lang="en-US" sz="2300" dirty="0"/>
          </a:p>
        </p:txBody>
      </p:sp>
      <p:pic>
        <p:nvPicPr>
          <p:cNvPr id="10" name="Picture 9" descr="A picture containing plant, indoor, agave&#10;&#10;Description automatically generated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722" r="5631" b="722"/>
          <a:stretch/>
        </p:blipFill>
        <p:spPr>
          <a:xfrm>
            <a:off x="6989130" y="675961"/>
            <a:ext cx="5010805" cy="5474318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16599-E55B-408E-911B-0EAA2F3B6463}"/>
              </a:ext>
            </a:extLst>
          </p:cNvPr>
          <p:cNvSpPr txBox="1"/>
          <p:nvPr/>
        </p:nvSpPr>
        <p:spPr>
          <a:xfrm>
            <a:off x="8920459" y="4880618"/>
            <a:ext cx="146737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FFFF00"/>
                </a:solidFill>
              </a:rPr>
              <a:t>Cây lưỡi hổ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930384" y="1032280"/>
            <a:ext cx="5507914" cy="515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300" b="1">
                <a:solidFill>
                  <a:srgbClr val="FF0000"/>
                </a:solidFill>
              </a:defRPr>
            </a:lvl1pPr>
          </a:lstStyle>
          <a:p>
            <a:r>
              <a:rPr lang="vi-VN" b="0" dirty="0">
                <a:solidFill>
                  <a:schemeClr val="tx1"/>
                </a:solidFill>
              </a:rPr>
              <a:t>Trong thực tế, một số gia đình có thói quen sưởi ấm bằng than vào mùa đông hoặc ủ bếp than tổ ong trong nhà phục vụ cho việc đun nấu. Việc làm đó dẫn đến nguy cơ ngạt khí cho con người do </a:t>
            </a:r>
            <a:r>
              <a:rPr lang="vi-VN" dirty="0"/>
              <a:t>khí than chứa nhiều CO</a:t>
            </a:r>
            <a:r>
              <a:rPr lang="vi-VN" baseline="-25000" dirty="0"/>
              <a:t>2</a:t>
            </a:r>
            <a:r>
              <a:rPr lang="vi-VN" dirty="0"/>
              <a:t> và CO</a:t>
            </a:r>
            <a:r>
              <a:rPr lang="vi-VN" baseline="-25000" dirty="0"/>
              <a:t>2</a:t>
            </a:r>
            <a:r>
              <a:rPr lang="vi-VN" dirty="0"/>
              <a:t> có thể gây nguy hiểm đến tính mạng</a:t>
            </a:r>
            <a:r>
              <a:rPr lang="vi-VN" b="0" dirty="0">
                <a:solidFill>
                  <a:schemeClr val="tx1"/>
                </a:solidFill>
              </a:rPr>
              <a:t>. Vì vậy không nên sưởi ấm bằng cách đốt than, củi trong phòng kín; luôn giữ môi trường sống thông thoáng; trồng nhiều cây xanh để có không khí trong lành, giúp chúng ta có hệ hô hấp khỏe mạnh.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9044"/>
          <a:stretch/>
        </p:blipFill>
        <p:spPr>
          <a:xfrm>
            <a:off x="6620051" y="548640"/>
            <a:ext cx="5378823" cy="5760720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888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picture containing outdoor, green, plant&#10;&#10;Description automatically generated">
            <a:extLst>
              <a:ext uri="{FF2B5EF4-FFF2-40B4-BE49-F238E27FC236}">
                <a16:creationId xmlns:a16="http://schemas.microsoft.com/office/drawing/2014/main" id="{4D0059F8-91DC-414C-877A-03D4F5030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57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25D5A-7FF2-4FFA-82B1-C8B82CD88DB0}"/>
              </a:ext>
            </a:extLst>
          </p:cNvPr>
          <p:cNvGrpSpPr/>
          <p:nvPr/>
        </p:nvGrpSpPr>
        <p:grpSpPr>
          <a:xfrm>
            <a:off x="1657109" y="2128937"/>
            <a:ext cx="8877782" cy="2882902"/>
            <a:chOff x="1657109" y="2128937"/>
            <a:chExt cx="8877782" cy="28829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0F44EA2-E30D-4E4D-BCD7-EF5B764262E9}"/>
                </a:ext>
              </a:extLst>
            </p:cNvPr>
            <p:cNvSpPr/>
            <p:nvPr/>
          </p:nvSpPr>
          <p:spPr>
            <a:xfrm>
              <a:off x="1657109" y="2552055"/>
              <a:ext cx="8877782" cy="2459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C3D486-2747-4584-BFC1-A968EA13F286}"/>
                </a:ext>
              </a:extLst>
            </p:cNvPr>
            <p:cNvSpPr txBox="1"/>
            <p:nvPr/>
          </p:nvSpPr>
          <p:spPr>
            <a:xfrm>
              <a:off x="1816274" y="3191614"/>
              <a:ext cx="8381022" cy="160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dirty="0"/>
                <a:t>Tạo điều kiện cho quá trình trao đổi khí ở thực vật diễn ra thuận lợi bằng cách tưới nước, chiếu sáng, lau bụi cho lá.</a:t>
              </a:r>
              <a:endParaRPr lang="en-US" sz="2800" b="1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3B54319-4A8E-47E1-9995-609F75D59F54}"/>
                </a:ext>
              </a:extLst>
            </p:cNvPr>
            <p:cNvSpPr/>
            <p:nvPr/>
          </p:nvSpPr>
          <p:spPr>
            <a:xfrm>
              <a:off x="3850511" y="2128937"/>
              <a:ext cx="4490978" cy="844952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/>
                <a:t>EM CÓ THỂ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71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B48C48-2C59-4D9E-8FCB-D9BD5564FF96}"/>
              </a:ext>
            </a:extLst>
          </p:cNvPr>
          <p:cNvGrpSpPr/>
          <p:nvPr/>
        </p:nvGrpSpPr>
        <p:grpSpPr>
          <a:xfrm>
            <a:off x="-81024" y="0"/>
            <a:ext cx="12273024" cy="6899142"/>
            <a:chOff x="-81024" y="0"/>
            <a:chExt cx="12273024" cy="6899142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7E1468A-BF0A-4C56-ADC5-2C22CC037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1519" r="697"/>
            <a:stretch/>
          </p:blipFill>
          <p:spPr>
            <a:xfrm>
              <a:off x="-81024" y="0"/>
              <a:ext cx="12273024" cy="68991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3B140A-C828-481A-9F28-D644CEE15AB5}"/>
                </a:ext>
              </a:extLst>
            </p:cNvPr>
            <p:cNvSpPr/>
            <p:nvPr/>
          </p:nvSpPr>
          <p:spPr>
            <a:xfrm>
              <a:off x="474562" y="277792"/>
              <a:ext cx="10579261" cy="1203767"/>
            </a:xfrm>
            <a:prstGeom prst="rect">
              <a:avLst/>
            </a:prstGeom>
            <a:solidFill>
              <a:srgbClr val="E5F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325C34-43B1-44A8-AB7A-F3F636F9BB82}"/>
                </a:ext>
              </a:extLst>
            </p:cNvPr>
            <p:cNvSpPr txBox="1"/>
            <p:nvPr/>
          </p:nvSpPr>
          <p:spPr>
            <a:xfrm>
              <a:off x="800582" y="335070"/>
              <a:ext cx="10822329" cy="10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i="1" dirty="0"/>
                <a:t>Thực hiện được một số biện pháp bảo vệ, chăm sóc cơ quan hô hấp của bản thân</a:t>
              </a:r>
              <a:endParaRPr lang="en-US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526477-1C48-4228-84E4-A66041A8B4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7ADFCB2-89EE-49C6-AED0-CF049F3A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327341" cy="6858000"/>
            </a:xfrm>
            <a:prstGeom prst="rect">
              <a:avLst/>
            </a:prstGeom>
          </p:spPr>
        </p:pic>
        <p:pic>
          <p:nvPicPr>
            <p:cNvPr id="4" name="Picture 3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9B4C450-48B5-44B9-A7BA-98CB5F690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3"/>
            <a:stretch/>
          </p:blipFill>
          <p:spPr>
            <a:xfrm>
              <a:off x="9559894" y="0"/>
              <a:ext cx="2632106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D1E0-C770-4341-ACB4-8B8D761EFF59}"/>
              </a:ext>
            </a:extLst>
          </p:cNvPr>
          <p:cNvSpPr txBox="1"/>
          <p:nvPr/>
        </p:nvSpPr>
        <p:spPr>
          <a:xfrm>
            <a:off x="6468363" y="3429000"/>
            <a:ext cx="5462698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911210"/>
                </a:solidFill>
              </a:rPr>
              <a:t>TRAO ĐỔI KHÍ Ở SINH VẬT</a:t>
            </a:r>
            <a:endParaRPr lang="en-US" sz="4800" b="1" dirty="0">
              <a:solidFill>
                <a:srgbClr val="91121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6373F8-E59C-4977-B502-4C1154FDDD51}"/>
              </a:ext>
            </a:extLst>
          </p:cNvPr>
          <p:cNvGrpSpPr/>
          <p:nvPr/>
        </p:nvGrpSpPr>
        <p:grpSpPr>
          <a:xfrm>
            <a:off x="7835729" y="709621"/>
            <a:ext cx="2162996" cy="2162996"/>
            <a:chOff x="7649618" y="552305"/>
            <a:chExt cx="2162996" cy="2162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688BB6-444F-4950-B060-DC895E3AA439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91121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0BDD242-D2D7-4140-996A-4A58E176A366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911210"/>
                  </a:solidFill>
                </a:rPr>
                <a:t>01</a:t>
              </a:r>
              <a:endParaRPr lang="en-US" sz="7200" b="1">
                <a:solidFill>
                  <a:srgbClr val="91121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1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729A30-F429-4967-81E8-45F6757C8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967903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FBFB9D3-7D34-4948-B4D0-73E7B6E52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949" y="-54949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 descr="Open book">
            <a:extLst>
              <a:ext uri="{FF2B5EF4-FFF2-40B4-BE49-F238E27FC236}">
                <a16:creationId xmlns:a16="http://schemas.microsoft.com/office/drawing/2014/main" id="{C42916A3-60C7-1E9A-CD43-4A5F5984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2" r="25167" b="-2"/>
          <a:stretch/>
        </p:blipFill>
        <p:spPr>
          <a:xfrm>
            <a:off x="6967903" y="-14"/>
            <a:ext cx="52367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91F52-F2CC-8B07-7991-89A1C10E1967}"/>
              </a:ext>
            </a:extLst>
          </p:cNvPr>
          <p:cNvSpPr txBox="1"/>
          <p:nvPr/>
        </p:nvSpPr>
        <p:spPr>
          <a:xfrm>
            <a:off x="350729" y="3281913"/>
            <a:ext cx="5561556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CÁM ƠN CÁC EM ĐÃ LẮNG NGHE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398A-D0AD-2BA6-08B4-DC6D2A68CD4E}"/>
              </a:ext>
            </a:extLst>
          </p:cNvPr>
          <p:cNvSpPr txBox="1"/>
          <p:nvPr/>
        </p:nvSpPr>
        <p:spPr>
          <a:xfrm>
            <a:off x="1393711" y="5035557"/>
            <a:ext cx="451857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7</a:t>
            </a:r>
          </a:p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Năm học: 2022 – 2023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AC0255A-4399-C404-B4E9-F20E279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1" y="4860472"/>
            <a:ext cx="1223486" cy="12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Quan sát hình sau, hãy cho biết trao đổi khí là gì?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3" y="5129631"/>
            <a:ext cx="11045312" cy="10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ym typeface="Wingdings" panose="05000000000000000000" pitchFamily="2" charset="2"/>
              </a:rPr>
              <a:t></a:t>
            </a:r>
            <a:r>
              <a:rPr lang="vi-VN" sz="2800" b="1" dirty="0"/>
              <a:t>Trao đổi khí </a:t>
            </a:r>
            <a:r>
              <a:rPr lang="vi-VN" sz="2800" dirty="0"/>
              <a:t>là quá trình sinh vật </a:t>
            </a:r>
            <a:r>
              <a:rPr lang="vi-VN" sz="2800" b="1" dirty="0">
                <a:solidFill>
                  <a:srgbClr val="066204"/>
                </a:solidFill>
              </a:rPr>
              <a:t>lấy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từ môi trường vào cơ thể</a:t>
            </a:r>
            <a:r>
              <a:rPr lang="vi-VN" sz="2800" dirty="0"/>
              <a:t>, </a:t>
            </a:r>
            <a:r>
              <a:rPr lang="vi-VN" sz="2800" b="1" dirty="0">
                <a:solidFill>
                  <a:srgbClr val="066204"/>
                </a:solidFill>
              </a:rPr>
              <a:t>đồng thời thải ra môi trường khí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4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Quá trình trao đổi khí giữa cơ thể với môi trường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2" y="5129631"/>
            <a:ext cx="11213649" cy="11262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Theo em, trao đổi khí được thực hiện theo cơ chế nào?</a:t>
            </a:r>
          </a:p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Ở động vật và thực vật trao đổi khí thực hiện qua quá trình nào?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12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C519AE-FC80-48B9-9D40-C6934C5F8A1F}"/>
              </a:ext>
            </a:extLst>
          </p:cNvPr>
          <p:cNvSpPr txBox="1"/>
          <p:nvPr/>
        </p:nvSpPr>
        <p:spPr>
          <a:xfrm>
            <a:off x="812800" y="1210331"/>
            <a:ext cx="10566400" cy="10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/>
              <a:t>Trao đổi khí giữa cơ thể sinh vật với môi trường diễn ra theo 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“cơ chế khuếch tán”.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D1CD86-1705-43C6-B831-9637B901018E}"/>
              </a:ext>
            </a:extLst>
          </p:cNvPr>
          <p:cNvGrpSpPr/>
          <p:nvPr/>
        </p:nvGrpSpPr>
        <p:grpSpPr>
          <a:xfrm>
            <a:off x="812800" y="2564234"/>
            <a:ext cx="10566400" cy="1204995"/>
            <a:chOff x="883920" y="2665965"/>
            <a:chExt cx="10566400" cy="12049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6C0D28-AEAB-4587-9779-8C671D9F76E4}"/>
                </a:ext>
              </a:extLst>
            </p:cNvPr>
            <p:cNvSpPr/>
            <p:nvPr/>
          </p:nvSpPr>
          <p:spPr>
            <a:xfrm>
              <a:off x="883920" y="2665965"/>
              <a:ext cx="10566400" cy="120499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21AC60EF-E1C6-4AF8-8B09-26D618D688FD}"/>
                </a:ext>
              </a:extLst>
            </p:cNvPr>
            <p:cNvSpPr txBox="1"/>
            <p:nvPr/>
          </p:nvSpPr>
          <p:spPr>
            <a:xfrm>
              <a:off x="1221740" y="2845654"/>
              <a:ext cx="9954260" cy="84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vi-VN" sz="2400" b="1" i="1" dirty="0">
                  <a:solidFill>
                    <a:schemeClr val="bg1"/>
                  </a:solidFill>
                  <a:latin typeface="Arial" pitchFamily="34" charset="0"/>
                </a:rPr>
                <a:t>Khuếch tán </a:t>
              </a:r>
              <a:r>
                <a:rPr lang="vi-VN" sz="2400" i="1" dirty="0">
                  <a:solidFill>
                    <a:schemeClr val="bg1"/>
                  </a:solidFill>
                  <a:latin typeface="Arial" pitchFamily="34" charset="0"/>
                </a:rPr>
                <a:t>là hiện tượng các phân tử khí di chuyển từ </a:t>
              </a:r>
              <a:r>
                <a:rPr lang="vi-VN" sz="2400" b="1" i="1" dirty="0">
                  <a:solidFill>
                    <a:srgbClr val="FFFF00"/>
                  </a:solidFill>
                  <a:latin typeface="Arial" pitchFamily="34" charset="0"/>
                </a:rPr>
                <a:t>nơi có nồng độ cao đến nơi có nồng độ thấp</a:t>
              </a:r>
            </a:p>
          </p:txBody>
        </p:sp>
      </p:grpSp>
      <p:sp>
        <p:nvSpPr>
          <p:cNvPr id="60" name="Freeform 30">
            <a:extLst>
              <a:ext uri="{FF2B5EF4-FFF2-40B4-BE49-F238E27FC236}">
                <a16:creationId xmlns:a16="http://schemas.microsoft.com/office/drawing/2014/main" id="{2C15AA3E-8773-43B6-B321-7C17DF0E8060}"/>
              </a:ext>
            </a:extLst>
          </p:cNvPr>
          <p:cNvSpPr/>
          <p:nvPr/>
        </p:nvSpPr>
        <p:spPr>
          <a:xfrm>
            <a:off x="590550" y="4371726"/>
            <a:ext cx="11010900" cy="1375792"/>
          </a:xfrm>
          <a:custGeom>
            <a:avLst/>
            <a:gdLst/>
            <a:ahLst/>
            <a:cxnLst/>
            <a:rect l="l" t="t" r="r" b="b"/>
            <a:pathLst>
              <a:path w="4486263" h="560551">
                <a:moveTo>
                  <a:pt x="0" y="0"/>
                </a:moveTo>
                <a:lnTo>
                  <a:pt x="4486263" y="0"/>
                </a:lnTo>
                <a:lnTo>
                  <a:pt x="4486263" y="560551"/>
                </a:lnTo>
                <a:lnTo>
                  <a:pt x="0" y="560551"/>
                </a:lnTo>
                <a:close/>
              </a:path>
            </a:pathLst>
          </a:custGeom>
          <a:solidFill>
            <a:srgbClr val="CCFF33">
              <a:alpha val="40000"/>
            </a:srgbClr>
          </a:solidFill>
        </p:spPr>
      </p:sp>
      <p:grpSp>
        <p:nvGrpSpPr>
          <p:cNvPr id="28" name="Group 31">
            <a:extLst>
              <a:ext uri="{FF2B5EF4-FFF2-40B4-BE49-F238E27FC236}">
                <a16:creationId xmlns:a16="http://schemas.microsoft.com/office/drawing/2014/main" id="{484AB150-2472-450D-950C-4D4239047068}"/>
              </a:ext>
            </a:extLst>
          </p:cNvPr>
          <p:cNvGrpSpPr/>
          <p:nvPr/>
        </p:nvGrpSpPr>
        <p:grpSpPr>
          <a:xfrm>
            <a:off x="967973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F285E775-8C4C-4393-98BA-45D8472B9E3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3E87CA9B-D85E-4AE1-9904-1D9C10B74FE6}"/>
              </a:ext>
            </a:extLst>
          </p:cNvPr>
          <p:cNvGrpSpPr/>
          <p:nvPr/>
        </p:nvGrpSpPr>
        <p:grpSpPr>
          <a:xfrm>
            <a:off x="1722004" y="4765599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02B265A4-B1FF-4C34-AB3E-D38DC7F1BF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A7D0EFBC-18F3-41D8-A047-55DDD1008722}"/>
              </a:ext>
            </a:extLst>
          </p:cNvPr>
          <p:cNvGrpSpPr/>
          <p:nvPr/>
        </p:nvGrpSpPr>
        <p:grpSpPr>
          <a:xfrm>
            <a:off x="1133957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03AC465-D2B4-4931-ADFA-42529A187FE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id="{3DDD0CD6-EC87-466B-9BFC-7137A4735FF8}"/>
              </a:ext>
            </a:extLst>
          </p:cNvPr>
          <p:cNvGrpSpPr/>
          <p:nvPr/>
        </p:nvGrpSpPr>
        <p:grpSpPr>
          <a:xfrm>
            <a:off x="309679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81330B05-5B13-4AEE-B433-E473BBCF74F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9">
            <a:extLst>
              <a:ext uri="{FF2B5EF4-FFF2-40B4-BE49-F238E27FC236}">
                <a16:creationId xmlns:a16="http://schemas.microsoft.com/office/drawing/2014/main" id="{B058D6B4-B642-452E-86F1-DBBA97082539}"/>
              </a:ext>
            </a:extLst>
          </p:cNvPr>
          <p:cNvGrpSpPr/>
          <p:nvPr/>
        </p:nvGrpSpPr>
        <p:grpSpPr>
          <a:xfrm>
            <a:off x="2394296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DABF8B61-B435-4579-B724-6F792F7FE41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id="{D8B028D0-2CB3-4921-8CDA-2A3CF3ADAB67}"/>
              </a:ext>
            </a:extLst>
          </p:cNvPr>
          <p:cNvGrpSpPr/>
          <p:nvPr/>
        </p:nvGrpSpPr>
        <p:grpSpPr>
          <a:xfrm>
            <a:off x="2394296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378C63B3-800D-40FE-9D09-4D6751AFBF1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43">
            <a:extLst>
              <a:ext uri="{FF2B5EF4-FFF2-40B4-BE49-F238E27FC236}">
                <a16:creationId xmlns:a16="http://schemas.microsoft.com/office/drawing/2014/main" id="{D2530513-A3CE-46FD-A45B-89814CB69E6E}"/>
              </a:ext>
            </a:extLst>
          </p:cNvPr>
          <p:cNvGrpSpPr/>
          <p:nvPr/>
        </p:nvGrpSpPr>
        <p:grpSpPr>
          <a:xfrm>
            <a:off x="3684838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F753E55-68C8-4227-B321-F4F0739E3F1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45">
            <a:extLst>
              <a:ext uri="{FF2B5EF4-FFF2-40B4-BE49-F238E27FC236}">
                <a16:creationId xmlns:a16="http://schemas.microsoft.com/office/drawing/2014/main" id="{6958EB5A-7E75-4CFB-AE94-25E94264F7A5}"/>
              </a:ext>
            </a:extLst>
          </p:cNvPr>
          <p:cNvGrpSpPr/>
          <p:nvPr/>
        </p:nvGrpSpPr>
        <p:grpSpPr>
          <a:xfrm>
            <a:off x="456110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A4B72C81-D01B-4F11-A284-E8170F006E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47">
            <a:extLst>
              <a:ext uri="{FF2B5EF4-FFF2-40B4-BE49-F238E27FC236}">
                <a16:creationId xmlns:a16="http://schemas.microsoft.com/office/drawing/2014/main" id="{2EFFBD87-E2E1-4D17-8A2C-E891AC6092F5}"/>
              </a:ext>
            </a:extLst>
          </p:cNvPr>
          <p:cNvGrpSpPr/>
          <p:nvPr/>
        </p:nvGrpSpPr>
        <p:grpSpPr>
          <a:xfrm>
            <a:off x="5801977" y="4865447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B9B8FC29-4D50-4A0D-A2E3-9AEC21231D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49">
            <a:extLst>
              <a:ext uri="{FF2B5EF4-FFF2-40B4-BE49-F238E27FC236}">
                <a16:creationId xmlns:a16="http://schemas.microsoft.com/office/drawing/2014/main" id="{FF856980-3584-4DE6-A3C6-6AAFDFD6979F}"/>
              </a:ext>
            </a:extLst>
          </p:cNvPr>
          <p:cNvGrpSpPr/>
          <p:nvPr/>
        </p:nvGrpSpPr>
        <p:grpSpPr>
          <a:xfrm>
            <a:off x="6721805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3F055326-63E9-4D7B-A499-59B46E30C3D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8" name="Group 51">
            <a:extLst>
              <a:ext uri="{FF2B5EF4-FFF2-40B4-BE49-F238E27FC236}">
                <a16:creationId xmlns:a16="http://schemas.microsoft.com/office/drawing/2014/main" id="{0A4D7010-D71B-4119-BF85-53F3D00E8436}"/>
              </a:ext>
            </a:extLst>
          </p:cNvPr>
          <p:cNvGrpSpPr/>
          <p:nvPr/>
        </p:nvGrpSpPr>
        <p:grpSpPr>
          <a:xfrm>
            <a:off x="8269407" y="4959773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DF09BDFA-27E3-4D13-9A99-1554689DE59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53">
            <a:extLst>
              <a:ext uri="{FF2B5EF4-FFF2-40B4-BE49-F238E27FC236}">
                <a16:creationId xmlns:a16="http://schemas.microsoft.com/office/drawing/2014/main" id="{ADBC5C3B-A4D0-4D98-B0FF-4072C4AF5E44}"/>
              </a:ext>
            </a:extLst>
          </p:cNvPr>
          <p:cNvGrpSpPr/>
          <p:nvPr/>
        </p:nvGrpSpPr>
        <p:grpSpPr>
          <a:xfrm>
            <a:off x="10084367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A53C26FB-E570-4E97-81E4-EC688A8C90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55">
            <a:extLst>
              <a:ext uri="{FF2B5EF4-FFF2-40B4-BE49-F238E27FC236}">
                <a16:creationId xmlns:a16="http://schemas.microsoft.com/office/drawing/2014/main" id="{011E7BA8-A848-4D2A-BB58-7E259BFE7DD8}"/>
              </a:ext>
            </a:extLst>
          </p:cNvPr>
          <p:cNvGrpSpPr/>
          <p:nvPr/>
        </p:nvGrpSpPr>
        <p:grpSpPr>
          <a:xfrm>
            <a:off x="9037617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C7DDE178-7D05-449E-BAF4-C8249E30E33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57">
            <a:extLst>
              <a:ext uri="{FF2B5EF4-FFF2-40B4-BE49-F238E27FC236}">
                <a16:creationId xmlns:a16="http://schemas.microsoft.com/office/drawing/2014/main" id="{40EE740A-9962-4507-83A5-89ABFCC44411}"/>
              </a:ext>
            </a:extLst>
          </p:cNvPr>
          <p:cNvGrpSpPr/>
          <p:nvPr/>
        </p:nvGrpSpPr>
        <p:grpSpPr>
          <a:xfrm>
            <a:off x="4855125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6" name="Freeform 58">
              <a:extLst>
                <a:ext uri="{FF2B5EF4-FFF2-40B4-BE49-F238E27FC236}">
                  <a16:creationId xmlns:a16="http://schemas.microsoft.com/office/drawing/2014/main" id="{55BE80D1-D5BD-4A8A-9FDF-208674A64FD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59">
            <a:extLst>
              <a:ext uri="{FF2B5EF4-FFF2-40B4-BE49-F238E27FC236}">
                <a16:creationId xmlns:a16="http://schemas.microsoft.com/office/drawing/2014/main" id="{917A5714-E8A0-4F07-B5CD-780924390EFA}"/>
              </a:ext>
            </a:extLst>
          </p:cNvPr>
          <p:cNvGrpSpPr/>
          <p:nvPr/>
        </p:nvGrpSpPr>
        <p:grpSpPr>
          <a:xfrm>
            <a:off x="3804543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76BF5940-9E97-4459-BC6C-FC7AD80E464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3" name="AutoShape 61">
            <a:extLst>
              <a:ext uri="{FF2B5EF4-FFF2-40B4-BE49-F238E27FC236}">
                <a16:creationId xmlns:a16="http://schemas.microsoft.com/office/drawing/2014/main" id="{FE8AA948-B761-443A-89C7-AEACC2195EDC}"/>
              </a:ext>
            </a:extLst>
          </p:cNvPr>
          <p:cNvSpPr/>
          <p:nvPr/>
        </p:nvSpPr>
        <p:spPr>
          <a:xfrm>
            <a:off x="590550" y="5963620"/>
            <a:ext cx="11010900" cy="0"/>
          </a:xfrm>
          <a:prstGeom prst="line">
            <a:avLst/>
          </a:prstGeom>
          <a:ln w="63500" cap="rnd">
            <a:solidFill>
              <a:srgbClr val="06620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9D3EAFAB-2983-42EB-80E2-15C50D227EDD}"/>
              </a:ext>
            </a:extLst>
          </p:cNvPr>
          <p:cNvSpPr txBox="1"/>
          <p:nvPr/>
        </p:nvSpPr>
        <p:spPr>
          <a:xfrm>
            <a:off x="3300657" y="6044639"/>
            <a:ext cx="6178734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000">
                <a:latin typeface="Arial" pitchFamily="34" charset="0"/>
              </a:rPr>
              <a:t>Chiều di chuyển của các phân tử khí</a:t>
            </a:r>
          </a:p>
        </p:txBody>
      </p:sp>
    </p:spTree>
    <p:extLst>
      <p:ext uri="{BB962C8B-B14F-4D97-AF65-F5344CB8AC3E}">
        <p14:creationId xmlns:p14="http://schemas.microsoft.com/office/powerpoint/2010/main" val="2469479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7 0.00555 L 0.81692 0.0027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551 L 0.80625 0.00324 " pathEditMode="relative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509 L 0.71745 0.00718 " pathEditMode="relative" ptsTypes="AA">
                                      <p:cBhvr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47 L 0.68737 -0.00973 " pathEditMode="relative" ptsTypes="AA">
                                      <p:cBhvr>
                                        <p:cTn id="5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0.66745 -0.01828 " pathEditMode="relative" ptsTypes="AA">
                                      <p:cBhvr>
                                        <p:cTn id="6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09 L 0.55808 0.0331 " pathEditMode="relative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806 1.11111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7331 0.02755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9" y="136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6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416 L 0.08594 0.00717 " pathEditMode="relative" ptsTypes="AA">
                                      <p:cBhvr>
                                        <p:cTn id="8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New Gas Exchange in Fish OCR, AQA, Edexcel | Teaching Resources">
            <a:extLst>
              <a:ext uri="{FF2B5EF4-FFF2-40B4-BE49-F238E27FC236}">
                <a16:creationId xmlns:a16="http://schemas.microsoft.com/office/drawing/2014/main" id="{15A53F64-9251-C664-B3D6-B1E37C0D1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4767"/>
          <a:stretch/>
        </p:blipFill>
        <p:spPr bwMode="auto">
          <a:xfrm>
            <a:off x="2214908" y="1097254"/>
            <a:ext cx="7762183" cy="43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E3368B-DE74-8DBE-610E-9C59B39138D9}"/>
              </a:ext>
            </a:extLst>
          </p:cNvPr>
          <p:cNvGrpSpPr/>
          <p:nvPr/>
        </p:nvGrpSpPr>
        <p:grpSpPr>
          <a:xfrm>
            <a:off x="282113" y="5375666"/>
            <a:ext cx="11627771" cy="1195602"/>
            <a:chOff x="1232406" y="4771331"/>
            <a:chExt cx="3446652" cy="24603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FF541AB-7A19-B4E9-31F5-BA41BF8FE6BC}"/>
                </a:ext>
              </a:extLst>
            </p:cNvPr>
            <p:cNvSpPr/>
            <p:nvPr/>
          </p:nvSpPr>
          <p:spPr>
            <a:xfrm>
              <a:off x="1232406" y="4771331"/>
              <a:ext cx="3446652" cy="24603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20F569-224E-7863-8B26-DF27FD78ACF5}"/>
                </a:ext>
              </a:extLst>
            </p:cNvPr>
            <p:cNvSpPr txBox="1"/>
            <p:nvPr/>
          </p:nvSpPr>
          <p:spPr>
            <a:xfrm>
              <a:off x="1283666" y="5463162"/>
              <a:ext cx="3381924" cy="10767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C00000"/>
                  </a:solidFill>
                </a:rPr>
                <a:t>Ở cơ thể động vật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vi-VN" sz="2800" dirty="0"/>
                <a:t>trao đổi khí được thực hiện qua </a:t>
              </a:r>
              <a:r>
                <a:rPr lang="vi-VN" sz="2800" b="1" dirty="0">
                  <a:solidFill>
                    <a:srgbClr val="002060"/>
                  </a:solidFill>
                </a:rPr>
                <a:t>quá trình hô hấp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id="{377BF857-A2C2-A7F0-5187-E440EFB15472}"/>
              </a:ext>
            </a:extLst>
          </p:cNvPr>
          <p:cNvSpPr txBox="1"/>
          <p:nvPr/>
        </p:nvSpPr>
        <p:spPr>
          <a:xfrm>
            <a:off x="746098" y="2972317"/>
            <a:ext cx="1816150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Dòng nước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0DB8ADE4-B3E4-F275-FE05-ECD9BB3C18AC}"/>
              </a:ext>
            </a:extLst>
          </p:cNvPr>
          <p:cNvSpPr txBox="1"/>
          <p:nvPr/>
        </p:nvSpPr>
        <p:spPr>
          <a:xfrm>
            <a:off x="6744553" y="1207698"/>
            <a:ext cx="2084487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giàu O</a:t>
            </a:r>
            <a:r>
              <a:rPr lang="vi-VN" sz="2000" b="1" baseline="-25000" dirty="0">
                <a:latin typeface="Arial" pitchFamily="34" charset="0"/>
              </a:rPr>
              <a:t>2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DD583353-1C04-8927-3BD5-8F9BBB4D5637}"/>
              </a:ext>
            </a:extLst>
          </p:cNvPr>
          <p:cNvSpPr txBox="1"/>
          <p:nvPr/>
        </p:nvSpPr>
        <p:spPr>
          <a:xfrm>
            <a:off x="5551621" y="1715996"/>
            <a:ext cx="2385864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nghèo O</a:t>
            </a:r>
            <a:r>
              <a:rPr lang="vi-VN" sz="2000" b="1" baseline="-25000" dirty="0">
                <a:latin typeface="Arial" pitchFamily="34" charset="0"/>
              </a:rPr>
              <a:t>2</a:t>
            </a:r>
            <a:endParaRPr lang="vi-VN" sz="2000" b="1" dirty="0">
              <a:latin typeface="Arial" pitchFamily="34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34688520-7941-C1EE-D6A9-8E36FAF535AC}"/>
              </a:ext>
            </a:extLst>
          </p:cNvPr>
          <p:cNvSpPr txBox="1"/>
          <p:nvPr/>
        </p:nvSpPr>
        <p:spPr>
          <a:xfrm>
            <a:off x="3526752" y="3742436"/>
            <a:ext cx="1394222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Mang cá</a:t>
            </a:r>
          </a:p>
        </p:txBody>
      </p:sp>
    </p:spTree>
    <p:extLst>
      <p:ext uri="{BB962C8B-B14F-4D97-AF65-F5344CB8AC3E}">
        <p14:creationId xmlns:p14="http://schemas.microsoft.com/office/powerpoint/2010/main" val="3459994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7E8"/>
      </a:lt2>
      <a:accent1>
        <a:srgbClr val="C1988C"/>
      </a:accent1>
      <a:accent2>
        <a:srgbClr val="B5A17C"/>
      </a:accent2>
      <a:accent3>
        <a:srgbClr val="A3A67E"/>
      </a:accent3>
      <a:accent4>
        <a:srgbClr val="8FAA74"/>
      </a:accent4>
      <a:accent5>
        <a:srgbClr val="86AB82"/>
      </a:accent5>
      <a:accent6>
        <a:srgbClr val="77AF89"/>
      </a:accent6>
      <a:hlink>
        <a:srgbClr val="5C8A9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1966</Words>
  <Application>Microsoft Office PowerPoint</Application>
  <PresentationFormat>Widescreen</PresentationFormat>
  <Paragraphs>238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Avenir Next LT Pro</vt:lpstr>
      <vt:lpstr>Avenir Next LT Pro Light</vt:lpstr>
      <vt:lpstr>Calibri</vt:lpstr>
      <vt:lpstr>Calibri Light</vt:lpstr>
      <vt:lpstr>Courier New</vt:lpstr>
      <vt:lpstr>Wingdings</vt:lpstr>
      <vt:lpstr>Office Theme</vt:lpstr>
      <vt:lpstr>BlocksVTI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LENOVO</cp:lastModifiedBy>
  <cp:revision>82</cp:revision>
  <dcterms:created xsi:type="dcterms:W3CDTF">2022-06-02T03:06:48Z</dcterms:created>
  <dcterms:modified xsi:type="dcterms:W3CDTF">2024-05-28T09:30:09Z</dcterms:modified>
</cp:coreProperties>
</file>