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7" r:id="rId2"/>
    <p:sldId id="260" r:id="rId3"/>
    <p:sldId id="292" r:id="rId4"/>
    <p:sldId id="317" r:id="rId5"/>
    <p:sldId id="263" r:id="rId6"/>
    <p:sldId id="265" r:id="rId7"/>
    <p:sldId id="329" r:id="rId8"/>
    <p:sldId id="330" r:id="rId9"/>
    <p:sldId id="318" r:id="rId10"/>
    <p:sldId id="285" r:id="rId11"/>
    <p:sldId id="332" r:id="rId12"/>
    <p:sldId id="345" r:id="rId13"/>
    <p:sldId id="344" r:id="rId14"/>
    <p:sldId id="334" r:id="rId15"/>
    <p:sldId id="280" r:id="rId16"/>
    <p:sldId id="287" r:id="rId17"/>
    <p:sldId id="288" r:id="rId18"/>
    <p:sldId id="336" r:id="rId19"/>
    <p:sldId id="337" r:id="rId20"/>
    <p:sldId id="281" r:id="rId21"/>
    <p:sldId id="290" r:id="rId22"/>
    <p:sldId id="339" r:id="rId23"/>
    <p:sldId id="340" r:id="rId24"/>
    <p:sldId id="341" r:id="rId25"/>
    <p:sldId id="342" r:id="rId26"/>
    <p:sldId id="343" r:id="rId27"/>
    <p:sldId id="283" r:id="rId28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30"/>
      <p:bold r:id="rId31"/>
    </p:embeddedFont>
    <p:embeddedFont>
      <p:font typeface="等线 Light" panose="02010600030101010101" pitchFamily="2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arela Round" panose="020B0604020202020204" charset="-79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8068B5-05EC-40D0-BF61-CF48C4B65AA2}">
  <a:tblStyle styleId="{238068B5-05EC-40D0-BF61-CF48C4B65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9558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942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588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985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710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7751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970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7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D8539-E05B-4FF8-8842-739306BC431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033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43adc3712_136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143adc3712_136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32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780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75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76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82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D2FF7-A2E9-41E5-BEE1-D663D8D50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C9828D-2BB6-4CCD-8507-218E5BEA7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F4011A-D7A1-4394-8078-CA0D5726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5BF16C-34EA-4865-831C-4E87A584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7E5BF9-5E7F-4C5E-A9B7-AC1E61E0E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41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89FA8-BE9A-4D41-A88B-20FCD0AC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B49285-05B5-4B41-9A9C-B4FD83F00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678C44-2B7A-4DC5-AA09-C1798841E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D542AC-52A4-436F-9AAD-05756D51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7A1508-E703-417C-AC98-3CAD4D136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8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E1ECF5-8A66-426C-8B7B-A4490F52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802D60-C7D4-40A5-B5F0-6873978B3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059F0-9AE5-476C-8306-F69F2046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9C95C6-BA8C-42A1-96C7-50E1F95D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29B4D4-9C2A-47E8-A530-791985A0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460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64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"/>
          <p:cNvSpPr txBox="1">
            <a:spLocks noGrp="1"/>
          </p:cNvSpPr>
          <p:nvPr>
            <p:ph type="body" idx="1"/>
          </p:nvPr>
        </p:nvSpPr>
        <p:spPr>
          <a:xfrm>
            <a:off x="717750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2"/>
          </p:nvPr>
        </p:nvSpPr>
        <p:spPr>
          <a:xfrm>
            <a:off x="4684654" y="1357125"/>
            <a:ext cx="3741600" cy="3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3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×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×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1746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2346325" y="4406300"/>
            <a:ext cx="4451400" cy="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sldNum" idx="12"/>
          </p:nvPr>
        </p:nvSpPr>
        <p:spPr>
          <a:xfrm>
            <a:off x="4297650" y="4829475"/>
            <a:ext cx="548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26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57200" y="-1"/>
            <a:ext cx="8229600" cy="1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57200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2"/>
          </p:nvPr>
        </p:nvSpPr>
        <p:spPr>
          <a:xfrm>
            <a:off x="3223964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3"/>
          </p:nvPr>
        </p:nvSpPr>
        <p:spPr>
          <a:xfrm>
            <a:off x="5990727" y="1363150"/>
            <a:ext cx="2631900" cy="3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7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out decoration">
  <p:cSld name="Blank without decora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7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417526-112A-4F95-AA7D-7C9D8352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913910-9403-4796-9AC2-ED069F7E4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9EBC2-C818-4F2C-8F28-264E7D2A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CE6776-E86A-47AF-B079-1703AAEB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3266A-0310-4ADE-8F72-97C400F1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41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E34DF-054E-42C8-8BAA-E17D291C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C5BEB9-7D79-4BAE-BF3E-5FA77501A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ED97C-6678-4374-B4E4-A6ECD708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3C00F1-1705-4194-85AA-B8851B27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CAE39-1C68-4B23-9908-0AE1424B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02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59A5A-4AD1-4FEE-A578-AC75916B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275608-FDD3-4037-80E3-6817C95F7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A486C9-05E8-4F7B-9952-75C9C0EF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228C99-A615-425B-8E04-0D2E1539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9B265B-08EC-44DF-914F-91837563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2018A0-67FA-42F0-B7E3-A3FA429A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30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B05333-EB9F-4EA5-A92D-90CBAC00E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2D17A9-E8DE-45E8-82DA-E7FAEB67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EB78BD-2EB8-4B2B-93E9-FE63ED620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98FF58-1EEE-4789-83C5-78BD4F319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F22CD0-1569-4950-A64B-93919CC04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DD9CBC-27A1-483E-B58C-F1BBDE7D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8252E4-CB2F-4AE4-9BAA-A97895FA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0689ACC-9352-4302-9BAE-3A5D7CB9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7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7FE6A-F02A-4AF7-9F4C-3DE4E0F7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4B5CB0-ACDC-4CA5-8DF8-1A41F04CF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67B28E-5C41-4749-81EE-BC348C7E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8764BA-0C4B-452F-90D0-7FB0F36F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4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8A0577-3D99-4C6D-81C9-661CCF49C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0927CE-A3D8-41EC-A001-C1AF53DC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4AE60F-48BC-494E-96D0-C98FD930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13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86D49-4528-4639-9E96-E0358D5A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9491C-57E9-41FE-A4C3-66D829A26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BFE178-D617-4E9C-82D9-6551B5EEB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5E2A60-AE9B-44EF-BF4D-61454D097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A5B51F-474B-4777-B1F3-326F155B9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497843-B1B6-41D2-98FB-E19F9B83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90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787CD-3562-4A07-90B9-AC5D90A5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10EB6A0-2A6B-41D4-B9BB-4DC0D5EBE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EF36F2-426B-4760-ADC8-1EE0DFE1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D8B9F-E7A9-431C-B2FB-9354787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09AA06-E52B-4B61-9DD3-514840D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4A1220-8AC7-4C6B-A4C3-85AFBBF9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2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E47659-B2CF-4F44-AA0B-FCAC3F0DA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34F047-158E-44A7-82E7-66CFBCFAE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57758F-6AEE-4A6F-A9F4-A7077ED1B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87FBA-9571-42F8-B122-A5AB6AEE66CF}" type="datetimeFigureOut">
              <a:rPr lang="zh-CN" altLang="en-US" smtClean="0"/>
              <a:t>2024/1/15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C64365-1FB7-465B-BB5E-CF5DC37EF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5759D5-707C-4C83-8FA3-24D80B790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7A42-8D1A-4E29-BECD-629B48396A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7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uan sát hình ảnh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778047" y="4180061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cứu thương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33081" y="4180060"/>
            <a:ext cx="143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244CC1-C42D-415A-89AA-ECD289917C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7703" y="1365469"/>
            <a:ext cx="3597078" cy="2611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B3EA9D-F748-4D9B-A7A6-D0B7878D8DA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52962" y="1289953"/>
            <a:ext cx="3805238" cy="2611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55253" y="81419"/>
            <a:ext cx="800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579BA-4BB1-49CB-BE7A-85D96DBAF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82" y="1277875"/>
            <a:ext cx="7538671" cy="35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-1267063" y="848"/>
            <a:ext cx="8989128" cy="543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Dựng ảnh của vật qua gương phẳng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315683" y="441845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1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. </a:t>
            </a:r>
            <a:r>
              <a:rPr lang="en-GB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ựng</a:t>
            </a:r>
            <a:r>
              <a:rPr kumimoji="0" lang="en-GB" sz="28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 ảnh của một điểm sáng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953" y="1380871"/>
            <a:ext cx="761609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SGK thực thiện theo yêu cầu của GV. Hoàn thiện phiếu học tập số 2 vào bảng phụ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086EE-4F8B-401F-8D1D-4E516560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09" y="2571750"/>
            <a:ext cx="4579581" cy="1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3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-1267063" y="848"/>
            <a:ext cx="8989128" cy="543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Dựng ảnh của vật qua gương phẳng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315683" y="441845"/>
            <a:ext cx="6706623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None/>
              <a:tabLst/>
              <a:defRPr/>
            </a:pPr>
            <a:r>
              <a:rPr lang="en-GB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. Dựng ảnh của một vật</a:t>
            </a:r>
            <a:r>
              <a:rPr kumimoji="0" lang="en-GB" sz="28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 qua gương phẳng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82" y="1380871"/>
            <a:ext cx="5126381" cy="1619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Lấy A’ đối xứng với A qua gương;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B’ đối xứng với B qua gương.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Nối A’B’ bằng nét đứt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A’B’ là ảnh của AB qua gương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7BD9F2-9A2D-4152-8F8A-988EC6020F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2064" y="1134945"/>
            <a:ext cx="3521984" cy="28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491" y="0"/>
            <a:ext cx="422904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b="1" u="sng" dirty="0" err="1"/>
              <a:t>Dựng</a:t>
            </a:r>
            <a:r>
              <a:rPr lang="en-US" sz="2100" b="1" u="sng" dirty="0"/>
              <a:t> </a:t>
            </a:r>
            <a:r>
              <a:rPr lang="en-US" sz="2100" b="1" u="sng" dirty="0" err="1"/>
              <a:t>ảnh</a:t>
            </a:r>
            <a:r>
              <a:rPr lang="en-US" sz="2100" b="1" u="sng" dirty="0"/>
              <a:t> </a:t>
            </a:r>
            <a:r>
              <a:rPr lang="en-US" sz="2100" b="1" u="sng" dirty="0" err="1"/>
              <a:t>của</a:t>
            </a:r>
            <a:r>
              <a:rPr lang="en-US" sz="2100" b="1" u="sng" dirty="0"/>
              <a:t> </a:t>
            </a:r>
            <a:r>
              <a:rPr lang="en-US" sz="2100" b="1" u="sng" dirty="0" err="1"/>
              <a:t>một</a:t>
            </a:r>
            <a:r>
              <a:rPr lang="en-US" sz="2100" b="1" u="sng" dirty="0"/>
              <a:t> </a:t>
            </a:r>
            <a:r>
              <a:rPr lang="en-US" sz="2100" b="1" u="sng" dirty="0" err="1"/>
              <a:t>điểm</a:t>
            </a:r>
            <a:r>
              <a:rPr lang="en-US" sz="2100" b="1" u="sng" dirty="0"/>
              <a:t> </a:t>
            </a:r>
            <a:r>
              <a:rPr lang="en-US" sz="2100" b="1" u="sng" dirty="0" err="1"/>
              <a:t>sáng</a:t>
            </a:r>
            <a:r>
              <a:rPr lang="en-US" sz="2100" b="1" u="sng" dirty="0"/>
              <a:t> 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809" y="285750"/>
            <a:ext cx="74526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dirty="0"/>
              <a:t>- T</a:t>
            </a:r>
            <a:r>
              <a:rPr lang="vi-VN" sz="2100" dirty="0"/>
              <a:t>ừ </a:t>
            </a:r>
            <a:r>
              <a:rPr lang="en-US" sz="2100" dirty="0"/>
              <a:t>S </a:t>
            </a:r>
            <a:r>
              <a:rPr lang="en-US" sz="2100" dirty="0" err="1"/>
              <a:t>kẻ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tia</a:t>
            </a:r>
            <a:r>
              <a:rPr lang="en-US" sz="2100" dirty="0"/>
              <a:t> </a:t>
            </a:r>
            <a:r>
              <a:rPr lang="en-US" sz="2100" dirty="0" err="1"/>
              <a:t>sáng</a:t>
            </a:r>
            <a:r>
              <a:rPr lang="en-US" sz="2100" dirty="0"/>
              <a:t> SI </a:t>
            </a:r>
            <a:r>
              <a:rPr lang="en-US" sz="2100" dirty="0" err="1"/>
              <a:t>và</a:t>
            </a:r>
            <a:r>
              <a:rPr lang="en-US" sz="2100" dirty="0"/>
              <a:t> SK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gặp</a:t>
            </a:r>
            <a:r>
              <a:rPr lang="en-US" sz="2100" dirty="0"/>
              <a:t> </a:t>
            </a:r>
            <a:r>
              <a:rPr lang="en-US" sz="2100" dirty="0" err="1"/>
              <a:t>mặt</a:t>
            </a:r>
            <a:r>
              <a:rPr lang="en-US" sz="2100" dirty="0"/>
              <a:t> </a:t>
            </a:r>
            <a:r>
              <a:rPr lang="en-US" sz="2100" dirty="0" err="1"/>
              <a:t>gương</a:t>
            </a:r>
            <a:r>
              <a:rPr lang="en-US" sz="2100" dirty="0"/>
              <a:t> </a:t>
            </a:r>
            <a:r>
              <a:rPr lang="en-US" sz="2100" dirty="0" err="1"/>
              <a:t>tại</a:t>
            </a:r>
            <a:r>
              <a:rPr lang="en-US" sz="2100" dirty="0"/>
              <a:t> I </a:t>
            </a:r>
            <a:r>
              <a:rPr lang="en-US" sz="2100" dirty="0" err="1"/>
              <a:t>và</a:t>
            </a:r>
            <a:r>
              <a:rPr lang="en-US" sz="2100" dirty="0"/>
              <a:t> K</a:t>
            </a:r>
            <a:endParaRPr lang="vi-VN" sz="2100" dirty="0"/>
          </a:p>
        </p:txBody>
      </p:sp>
      <p:sp>
        <p:nvSpPr>
          <p:cNvPr id="5" name="Rectangle 4"/>
          <p:cNvSpPr/>
          <p:nvPr/>
        </p:nvSpPr>
        <p:spPr>
          <a:xfrm>
            <a:off x="1257300" y="571500"/>
            <a:ext cx="32944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dirty="0"/>
              <a:t>- </a:t>
            </a:r>
            <a:r>
              <a:rPr lang="en-US" sz="2100" dirty="0" err="1"/>
              <a:t>Vẽ</a:t>
            </a:r>
            <a:r>
              <a:rPr lang="en-US" sz="2100" dirty="0"/>
              <a:t> </a:t>
            </a:r>
            <a:r>
              <a:rPr lang="en-US" sz="2100" dirty="0" err="1"/>
              <a:t>pháp</a:t>
            </a:r>
            <a:r>
              <a:rPr lang="en-US" sz="2100" dirty="0"/>
              <a:t> </a:t>
            </a:r>
            <a:r>
              <a:rPr lang="en-US" sz="2100" dirty="0" err="1"/>
              <a:t>tuyến</a:t>
            </a:r>
            <a:r>
              <a:rPr lang="en-US" sz="2100" dirty="0"/>
              <a:t> IN </a:t>
            </a:r>
            <a:r>
              <a:rPr lang="en-US" sz="2100" dirty="0" err="1"/>
              <a:t>và</a:t>
            </a:r>
            <a:r>
              <a:rPr lang="en-US" sz="2100" dirty="0"/>
              <a:t> KN’</a:t>
            </a:r>
            <a:endParaRPr lang="vi-VN" sz="2100" dirty="0"/>
          </a:p>
        </p:txBody>
      </p:sp>
      <p:sp>
        <p:nvSpPr>
          <p:cNvPr id="6" name="Rectangle 5"/>
          <p:cNvSpPr/>
          <p:nvPr/>
        </p:nvSpPr>
        <p:spPr>
          <a:xfrm>
            <a:off x="1314450" y="1143000"/>
            <a:ext cx="47532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dirty="0"/>
              <a:t>- </a:t>
            </a:r>
            <a:r>
              <a:rPr lang="en-US" sz="2100" dirty="0" err="1"/>
              <a:t>Vẽ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tia</a:t>
            </a:r>
            <a:r>
              <a:rPr lang="en-US" sz="2100" dirty="0"/>
              <a:t> </a:t>
            </a:r>
            <a:r>
              <a:rPr lang="en-US" sz="2100" dirty="0" err="1"/>
              <a:t>phản</a:t>
            </a:r>
            <a:r>
              <a:rPr lang="en-US" sz="2100" dirty="0"/>
              <a:t> </a:t>
            </a:r>
            <a:r>
              <a:rPr lang="en-US" sz="2100" dirty="0" err="1"/>
              <a:t>xạ</a:t>
            </a:r>
            <a:r>
              <a:rPr lang="en-US" sz="2100" dirty="0"/>
              <a:t> </a:t>
            </a:r>
            <a:r>
              <a:rPr lang="en-US" sz="2100" dirty="0" err="1"/>
              <a:t>ứng</a:t>
            </a:r>
            <a:r>
              <a:rPr lang="en-US" sz="2100" dirty="0"/>
              <a:t> </a:t>
            </a:r>
            <a:r>
              <a:rPr lang="en-US" sz="2100" dirty="0" err="1"/>
              <a:t>với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tia</a:t>
            </a:r>
            <a:r>
              <a:rPr lang="en-US" sz="2100" dirty="0"/>
              <a:t> </a:t>
            </a:r>
            <a:r>
              <a:rPr lang="en-US" sz="2100" dirty="0" err="1"/>
              <a:t>tới</a:t>
            </a:r>
            <a:r>
              <a:rPr lang="en-US" sz="2100" dirty="0"/>
              <a:t>.</a:t>
            </a:r>
            <a:endParaRPr lang="vi-VN" sz="2100" dirty="0"/>
          </a:p>
        </p:txBody>
      </p:sp>
      <p:sp>
        <p:nvSpPr>
          <p:cNvPr id="11" name="Rectangle 10"/>
          <p:cNvSpPr/>
          <p:nvPr/>
        </p:nvSpPr>
        <p:spPr>
          <a:xfrm>
            <a:off x="1322788" y="857250"/>
            <a:ext cx="28584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dirty="0"/>
              <a:t>- </a:t>
            </a:r>
            <a:r>
              <a:rPr lang="en-US" sz="2100" dirty="0" err="1"/>
              <a:t>Xác</a:t>
            </a:r>
            <a:r>
              <a:rPr lang="en-US" sz="2100" dirty="0"/>
              <a:t> </a:t>
            </a:r>
            <a:r>
              <a:rPr lang="en-US" sz="2100" dirty="0" err="1"/>
              <a:t>định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góc</a:t>
            </a:r>
            <a:r>
              <a:rPr lang="en-US" sz="2100" dirty="0"/>
              <a:t> </a:t>
            </a:r>
            <a:r>
              <a:rPr lang="en-US" sz="2100" dirty="0" err="1"/>
              <a:t>tới</a:t>
            </a:r>
            <a:r>
              <a:rPr lang="en-US" sz="2100" dirty="0"/>
              <a:t> </a:t>
            </a:r>
            <a:endParaRPr lang="vi-VN" sz="2100" dirty="0"/>
          </a:p>
        </p:txBody>
      </p:sp>
      <p:sp>
        <p:nvSpPr>
          <p:cNvPr id="12" name="Rectangle 11"/>
          <p:cNvSpPr/>
          <p:nvPr/>
        </p:nvSpPr>
        <p:spPr>
          <a:xfrm>
            <a:off x="1028700" y="1482551"/>
            <a:ext cx="5388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/>
              <a:t>-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kéo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tia</a:t>
            </a:r>
            <a:r>
              <a:rPr lang="en-US" sz="1800" dirty="0"/>
              <a:t> </a:t>
            </a:r>
            <a:r>
              <a:rPr lang="en-US" sz="1800" dirty="0" err="1"/>
              <a:t>phản</a:t>
            </a:r>
            <a:r>
              <a:rPr lang="en-US" sz="1800" dirty="0"/>
              <a:t> </a:t>
            </a:r>
            <a:r>
              <a:rPr lang="en-US" sz="1800" dirty="0" err="1"/>
              <a:t>xạ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S’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1260096" y="1771651"/>
            <a:ext cx="4112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100" dirty="0">
                <a:solidFill>
                  <a:srgbClr val="FF0000"/>
                </a:solidFill>
              </a:rPr>
              <a:t>→ Ta </a:t>
            </a:r>
            <a:r>
              <a:rPr lang="en-US" sz="2100" dirty="0" err="1">
                <a:solidFill>
                  <a:srgbClr val="FF0000"/>
                </a:solidFill>
              </a:rPr>
              <a:t>nhìn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thấy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ảnh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ảo</a:t>
            </a:r>
            <a:r>
              <a:rPr lang="en-US" sz="2100" dirty="0">
                <a:solidFill>
                  <a:srgbClr val="FF0000"/>
                </a:solidFill>
              </a:rPr>
              <a:t> S’ </a:t>
            </a:r>
            <a:r>
              <a:rPr lang="en-US" sz="2100" dirty="0" err="1">
                <a:solidFill>
                  <a:srgbClr val="FF0000"/>
                </a:solidFill>
              </a:rPr>
              <a:t>các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điểm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sáng</a:t>
            </a:r>
            <a:r>
              <a:rPr lang="en-US" sz="2100" dirty="0">
                <a:solidFill>
                  <a:srgbClr val="FF0000"/>
                </a:solidFill>
              </a:rPr>
              <a:t> S </a:t>
            </a:r>
            <a:r>
              <a:rPr lang="en-US" sz="2100" dirty="0" err="1">
                <a:solidFill>
                  <a:srgbClr val="FF0000"/>
                </a:solidFill>
              </a:rPr>
              <a:t>khi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các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2100" dirty="0" err="1">
                <a:solidFill>
                  <a:srgbClr val="FF0000"/>
                </a:solidFill>
              </a:rPr>
              <a:t>tia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sáng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phản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xạ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lọt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vào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mắt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có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đường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kéo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dài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đi</a:t>
            </a:r>
            <a:r>
              <a:rPr lang="en-US" sz="2100" dirty="0">
                <a:solidFill>
                  <a:srgbClr val="FF0000"/>
                </a:solidFill>
              </a:rPr>
              <a:t> qua </a:t>
            </a:r>
            <a:r>
              <a:rPr lang="en-US" sz="2100" dirty="0" err="1">
                <a:solidFill>
                  <a:srgbClr val="FF0000"/>
                </a:solidFill>
              </a:rPr>
              <a:t>ảnh</a:t>
            </a:r>
            <a:r>
              <a:rPr lang="en-US" sz="2100" dirty="0">
                <a:solidFill>
                  <a:srgbClr val="FF0000"/>
                </a:solidFill>
              </a:rPr>
              <a:t> S’.</a:t>
            </a:r>
            <a:endParaRPr lang="vi-VN" sz="2100" dirty="0">
              <a:solidFill>
                <a:srgbClr val="FF0000"/>
              </a:solidFill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6527821" y="1341997"/>
            <a:ext cx="33541" cy="21251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grpSp>
        <p:nvGrpSpPr>
          <p:cNvPr id="15" name="Group 14"/>
          <p:cNvGrpSpPr/>
          <p:nvPr/>
        </p:nvGrpSpPr>
        <p:grpSpPr bwMode="auto">
          <a:xfrm rot="5400000">
            <a:off x="6304013" y="1565551"/>
            <a:ext cx="571500" cy="123887"/>
            <a:chOff x="912" y="3696"/>
            <a:chExt cx="480" cy="96"/>
          </a:xfrm>
        </p:grpSpPr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19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</p:grpSp>
      <p:grpSp>
        <p:nvGrpSpPr>
          <p:cNvPr id="21" name="Group 20"/>
          <p:cNvGrpSpPr/>
          <p:nvPr/>
        </p:nvGrpSpPr>
        <p:grpSpPr bwMode="auto">
          <a:xfrm rot="5400000">
            <a:off x="6248879" y="2153115"/>
            <a:ext cx="710126" cy="116086"/>
            <a:chOff x="912" y="3696"/>
            <a:chExt cx="480" cy="96"/>
          </a:xfrm>
        </p:grpSpPr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26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 rot="5400000">
            <a:off x="6309152" y="2750516"/>
            <a:ext cx="571500" cy="134165"/>
            <a:chOff x="912" y="3696"/>
            <a:chExt cx="480" cy="96"/>
          </a:xfrm>
        </p:grpSpPr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5761873" y="1341746"/>
            <a:ext cx="1467602" cy="25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grpSp>
        <p:nvGrpSpPr>
          <p:cNvPr id="37" name="Group 36"/>
          <p:cNvGrpSpPr/>
          <p:nvPr/>
        </p:nvGrpSpPr>
        <p:grpSpPr bwMode="auto">
          <a:xfrm flipH="1" flipV="1">
            <a:off x="6325408" y="1349623"/>
            <a:ext cx="202412" cy="163571"/>
            <a:chOff x="3936" y="3168"/>
            <a:chExt cx="144" cy="192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 sz="1800"/>
            </a:p>
          </p:txBody>
        </p:sp>
      </p:grp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761872" y="1343191"/>
            <a:ext cx="765949" cy="72594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6545944" y="1325536"/>
            <a:ext cx="706619" cy="726398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5761872" y="1332754"/>
            <a:ext cx="774423" cy="135021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6527821" y="1332755"/>
            <a:ext cx="701654" cy="1370545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5622132" y="2073901"/>
            <a:ext cx="914164" cy="8008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flipV="1">
            <a:off x="5886451" y="2675751"/>
            <a:ext cx="667649" cy="124854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46" name="Rectangle 45"/>
          <p:cNvSpPr/>
          <p:nvPr/>
        </p:nvSpPr>
        <p:spPr>
          <a:xfrm>
            <a:off x="7147781" y="1052712"/>
            <a:ext cx="3048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/>
              <a:t>S’</a:t>
            </a:r>
            <a:endParaRPr lang="vi-VN" sz="1050"/>
          </a:p>
        </p:txBody>
      </p:sp>
      <p:sp>
        <p:nvSpPr>
          <p:cNvPr id="47" name="Rectangle 46"/>
          <p:cNvSpPr/>
          <p:nvPr/>
        </p:nvSpPr>
        <p:spPr>
          <a:xfrm>
            <a:off x="6476958" y="1078812"/>
            <a:ext cx="2824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/>
              <a:t>H</a:t>
            </a:r>
            <a:endParaRPr lang="vi-VN" sz="1050"/>
          </a:p>
        </p:txBody>
      </p:sp>
      <p:sp>
        <p:nvSpPr>
          <p:cNvPr id="48" name="Rectangle 47"/>
          <p:cNvSpPr/>
          <p:nvPr/>
        </p:nvSpPr>
        <p:spPr>
          <a:xfrm>
            <a:off x="5765904" y="1120988"/>
            <a:ext cx="2744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/>
              <a:t>S</a:t>
            </a:r>
            <a:endParaRPr lang="vi-VN" sz="1050"/>
          </a:p>
        </p:txBody>
      </p:sp>
      <p:sp>
        <p:nvSpPr>
          <p:cNvPr id="49" name="Rectangle 48"/>
          <p:cNvSpPr/>
          <p:nvPr/>
        </p:nvSpPr>
        <p:spPr>
          <a:xfrm>
            <a:off x="6354859" y="2564799"/>
            <a:ext cx="2744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/>
              <a:t>K</a:t>
            </a:r>
            <a:endParaRPr lang="vi-VN" sz="1050"/>
          </a:p>
        </p:txBody>
      </p:sp>
      <p:sp>
        <p:nvSpPr>
          <p:cNvPr id="50" name="Rectangle 49"/>
          <p:cNvSpPr/>
          <p:nvPr/>
        </p:nvSpPr>
        <p:spPr>
          <a:xfrm>
            <a:off x="6364300" y="1514558"/>
            <a:ext cx="2215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1050"/>
          </a:p>
          <a:p>
            <a:pPr lvl="0"/>
            <a:r>
              <a:rPr lang="en-US" sz="1050"/>
              <a:t>I</a:t>
            </a:r>
            <a:endParaRPr lang="vi-VN" sz="1050"/>
          </a:p>
        </p:txBody>
      </p:sp>
      <p:sp>
        <p:nvSpPr>
          <p:cNvPr id="51" name="Rectangle 50"/>
          <p:cNvSpPr/>
          <p:nvPr/>
        </p:nvSpPr>
        <p:spPr>
          <a:xfrm>
            <a:off x="5765904" y="1935401"/>
            <a:ext cx="2824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/>
              <a:t>N</a:t>
            </a:r>
            <a:endParaRPr lang="vi-VN" sz="1050"/>
          </a:p>
        </p:txBody>
      </p:sp>
      <p:sp>
        <p:nvSpPr>
          <p:cNvPr id="52" name="Rectangle 51"/>
          <p:cNvSpPr/>
          <p:nvPr/>
        </p:nvSpPr>
        <p:spPr>
          <a:xfrm>
            <a:off x="5819194" y="2659796"/>
            <a:ext cx="3129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50"/>
              <a:t>N’</a:t>
            </a:r>
            <a:endParaRPr lang="vi-VN" sz="1050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5954657" y="2069133"/>
            <a:ext cx="573164" cy="21967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5971427" y="2682969"/>
            <a:ext cx="573164" cy="21967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1800"/>
          </a:p>
        </p:txBody>
      </p:sp>
      <p:sp>
        <p:nvSpPr>
          <p:cNvPr id="59" name="Flowchart: Extract 58"/>
          <p:cNvSpPr/>
          <p:nvPr/>
        </p:nvSpPr>
        <p:spPr>
          <a:xfrm rot="18205190" flipV="1">
            <a:off x="6026772" y="1880350"/>
            <a:ext cx="118511" cy="6409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8" name="Rectangle 7"/>
          <p:cNvSpPr/>
          <p:nvPr/>
        </p:nvSpPr>
        <p:spPr>
          <a:xfrm>
            <a:off x="1543050" y="3028950"/>
            <a:ext cx="35782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100" u="sng" dirty="0" err="1"/>
              <a:t>Dựng</a:t>
            </a:r>
            <a:r>
              <a:rPr lang="en-US" sz="2100" u="sng" dirty="0"/>
              <a:t> </a:t>
            </a:r>
            <a:r>
              <a:rPr lang="en-US" sz="2100" u="sng" dirty="0" err="1"/>
              <a:t>ảnh</a:t>
            </a:r>
            <a:r>
              <a:rPr lang="en-US" sz="2100" u="sng" dirty="0"/>
              <a:t> </a:t>
            </a:r>
            <a:r>
              <a:rPr lang="en-US" sz="2100" u="sng" dirty="0" err="1"/>
              <a:t>của</a:t>
            </a:r>
            <a:r>
              <a:rPr lang="en-US" sz="2100" u="sng" dirty="0"/>
              <a:t> </a:t>
            </a:r>
            <a:r>
              <a:rPr lang="en-US" sz="2100" u="sng" dirty="0" err="1"/>
              <a:t>một</a:t>
            </a:r>
            <a:r>
              <a:rPr lang="en-US" sz="2100" u="sng" dirty="0"/>
              <a:t> </a:t>
            </a:r>
            <a:r>
              <a:rPr lang="en-US" sz="2100" u="sng" dirty="0" err="1"/>
              <a:t>vật</a:t>
            </a:r>
            <a:r>
              <a:rPr lang="en-US" sz="2100" u="sng" dirty="0"/>
              <a:t> </a:t>
            </a:r>
            <a:r>
              <a:rPr lang="en-US" sz="2100" u="sng" dirty="0" err="1"/>
              <a:t>sáng</a:t>
            </a:r>
            <a:r>
              <a:rPr lang="en-US" sz="2100" u="sng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678572" y="2860075"/>
            <a:ext cx="230029" cy="211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80" name="Flowchart: Extract 79"/>
          <p:cNvSpPr/>
          <p:nvPr/>
        </p:nvSpPr>
        <p:spPr>
          <a:xfrm rot="18205190" flipV="1">
            <a:off x="6216605" y="1812974"/>
            <a:ext cx="122771" cy="5286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81" name="Flowchart: Extract 80"/>
          <p:cNvSpPr/>
          <p:nvPr/>
        </p:nvSpPr>
        <p:spPr>
          <a:xfrm rot="2610816" flipV="1">
            <a:off x="6297606" y="3037887"/>
            <a:ext cx="114506" cy="7359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82" name="Flowchart: Extract 81"/>
          <p:cNvSpPr/>
          <p:nvPr/>
        </p:nvSpPr>
        <p:spPr>
          <a:xfrm rot="4023597" flipV="1">
            <a:off x="6112533" y="2354636"/>
            <a:ext cx="118039" cy="96839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10" name="Oval 9"/>
          <p:cNvSpPr/>
          <p:nvPr/>
        </p:nvSpPr>
        <p:spPr>
          <a:xfrm flipV="1">
            <a:off x="5729736" y="1325536"/>
            <a:ext cx="36168" cy="48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34" name="Oval 33"/>
          <p:cNvSpPr/>
          <p:nvPr/>
        </p:nvSpPr>
        <p:spPr>
          <a:xfrm>
            <a:off x="7229475" y="1325536"/>
            <a:ext cx="25717" cy="48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050"/>
          </a:p>
        </p:txBody>
      </p:sp>
      <p:sp>
        <p:nvSpPr>
          <p:cNvPr id="35" name="Rounded Rectangle 34"/>
          <p:cNvSpPr/>
          <p:nvPr/>
        </p:nvSpPr>
        <p:spPr>
          <a:xfrm>
            <a:off x="3543299" y="3543300"/>
            <a:ext cx="4286251" cy="15049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dựng ảnh của vật qua gương phẳng</a:t>
            </a:r>
          </a:p>
          <a:p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1: Dựa vào định luật phản xạ ánh sáng</a:t>
            </a:r>
          </a:p>
          <a:p>
            <a:r>
              <a:rPr lang="en-US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2: Dựa vào tính chất của ảnh</a:t>
            </a:r>
            <a:endParaRPr lang="vi-VN" sz="2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Line 10"/>
          <p:cNvSpPr/>
          <p:nvPr/>
        </p:nvSpPr>
        <p:spPr>
          <a:xfrm flipH="1" flipV="1">
            <a:off x="1314450" y="3898726"/>
            <a:ext cx="342900" cy="685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86" name="Group 85"/>
          <p:cNvGrpSpPr/>
          <p:nvPr/>
        </p:nvGrpSpPr>
        <p:grpSpPr>
          <a:xfrm rot="-2700000">
            <a:off x="1381652" y="3639077"/>
            <a:ext cx="1657350" cy="1143000"/>
            <a:chOff x="3782" y="2145"/>
            <a:chExt cx="1392" cy="960"/>
          </a:xfrm>
        </p:grpSpPr>
        <p:sp>
          <p:nvSpPr>
            <p:cNvPr id="87" name="Rectangle 12497"/>
            <p:cNvSpPr/>
            <p:nvPr/>
          </p:nvSpPr>
          <p:spPr>
            <a:xfrm rot="2700000">
              <a:off x="4454" y="1944"/>
              <a:ext cx="48" cy="1392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en-US" altLang="zh-CN" sz="1050">
                <a:latin typeface="Arial" panose="020B0604020202020204" pitchFamily="34" charset="0"/>
              </a:endParaRPr>
            </a:p>
          </p:txBody>
        </p:sp>
        <p:sp>
          <p:nvSpPr>
            <p:cNvPr id="88" name="Straight Connector 12498"/>
            <p:cNvSpPr/>
            <p:nvPr/>
          </p:nvSpPr>
          <p:spPr>
            <a:xfrm flipH="1">
              <a:off x="3969" y="2145"/>
              <a:ext cx="96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9" name="Text Box 14"/>
          <p:cNvSpPr txBox="1"/>
          <p:nvPr/>
        </p:nvSpPr>
        <p:spPr>
          <a:xfrm>
            <a:off x="1085850" y="3804648"/>
            <a:ext cx="400050" cy="253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50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0" name="Text Box 15"/>
          <p:cNvSpPr txBox="1"/>
          <p:nvPr/>
        </p:nvSpPr>
        <p:spPr>
          <a:xfrm>
            <a:off x="1485900" y="4527376"/>
            <a:ext cx="400050" cy="253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50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1" name="Line 11"/>
          <p:cNvSpPr/>
          <p:nvPr/>
        </p:nvSpPr>
        <p:spPr>
          <a:xfrm>
            <a:off x="1657350" y="4584526"/>
            <a:ext cx="11715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" name="Line 12"/>
          <p:cNvSpPr/>
          <p:nvPr/>
        </p:nvSpPr>
        <p:spPr>
          <a:xfrm>
            <a:off x="1343025" y="3924223"/>
            <a:ext cx="1857375" cy="32378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3" name="Text Box 19"/>
          <p:cNvSpPr txBox="1"/>
          <p:nvPr/>
        </p:nvSpPr>
        <p:spPr>
          <a:xfrm rot="2058261" flipH="1" flipV="1">
            <a:off x="1735015" y="3781861"/>
            <a:ext cx="290375" cy="3000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350" dirty="0"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94" name="Text Box 19"/>
          <p:cNvSpPr txBox="1"/>
          <p:nvPr/>
        </p:nvSpPr>
        <p:spPr>
          <a:xfrm rot="2058261" flipH="1" flipV="1">
            <a:off x="2452294" y="3693949"/>
            <a:ext cx="233730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350" dirty="0"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95" name="Text Box 19"/>
          <p:cNvSpPr txBox="1"/>
          <p:nvPr/>
        </p:nvSpPr>
        <p:spPr>
          <a:xfrm rot="2058261" flipH="1" flipV="1">
            <a:off x="1810237" y="4433727"/>
            <a:ext cx="207988" cy="3000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350" dirty="0"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96" name="Text Box 19"/>
          <p:cNvSpPr txBox="1"/>
          <p:nvPr/>
        </p:nvSpPr>
        <p:spPr>
          <a:xfrm rot="2058261" flipH="1" flipV="1">
            <a:off x="2361498" y="4435242"/>
            <a:ext cx="207988" cy="3000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350" dirty="0"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97" name="Text Box 16"/>
          <p:cNvSpPr txBox="1"/>
          <p:nvPr/>
        </p:nvSpPr>
        <p:spPr>
          <a:xfrm>
            <a:off x="2862776" y="4602109"/>
            <a:ext cx="400050" cy="253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50" dirty="0">
                <a:latin typeface="Arial" panose="020B0604020202020204" pitchFamily="34" charset="0"/>
              </a:rPr>
              <a:t>A</a:t>
            </a:r>
            <a:r>
              <a:rPr sz="1050" baseline="30000" dirty="0">
                <a:latin typeface="Arial" panose="020B0604020202020204" pitchFamily="34" charset="0"/>
              </a:rPr>
              <a:t>/</a:t>
            </a:r>
            <a:endParaRPr sz="1050" dirty="0">
              <a:latin typeface="Arial" panose="020B0604020202020204" pitchFamily="34" charset="0"/>
            </a:endParaRPr>
          </a:p>
        </p:txBody>
      </p:sp>
      <p:sp>
        <p:nvSpPr>
          <p:cNvPr id="98" name="Text Box 17"/>
          <p:cNvSpPr txBox="1"/>
          <p:nvPr/>
        </p:nvSpPr>
        <p:spPr>
          <a:xfrm>
            <a:off x="3143250" y="3670126"/>
            <a:ext cx="400050" cy="25391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050" dirty="0">
                <a:latin typeface="Arial" panose="020B0604020202020204" pitchFamily="34" charset="0"/>
              </a:rPr>
              <a:t>B</a:t>
            </a:r>
            <a:r>
              <a:rPr sz="1050" baseline="30000" dirty="0">
                <a:latin typeface="Arial" panose="020B0604020202020204" pitchFamily="34" charset="0"/>
              </a:rPr>
              <a:t>/</a:t>
            </a:r>
            <a:endParaRPr sz="1050" dirty="0">
              <a:latin typeface="Arial" panose="020B0604020202020204" pitchFamily="34" charset="0"/>
            </a:endParaRPr>
          </a:p>
        </p:txBody>
      </p:sp>
      <p:sp>
        <p:nvSpPr>
          <p:cNvPr id="99" name="Line 13"/>
          <p:cNvSpPr/>
          <p:nvPr/>
        </p:nvSpPr>
        <p:spPr>
          <a:xfrm flipV="1">
            <a:off x="2810460" y="3931079"/>
            <a:ext cx="379389" cy="642194"/>
          </a:xfrm>
          <a:prstGeom prst="line">
            <a:avLst/>
          </a:prstGeom>
          <a:ln w="38100" cap="flat" cmpd="sng">
            <a:solidFill>
              <a:srgbClr val="006600"/>
            </a:solidFill>
            <a:prstDash val="dash"/>
            <a:headEnd type="none" w="med" len="med"/>
            <a:tailEnd type="triangle" w="med" len="med"/>
          </a:ln>
        </p:spPr>
      </p:sp>
      <p:grpSp>
        <p:nvGrpSpPr>
          <p:cNvPr id="100" name="Group 172"/>
          <p:cNvGrpSpPr/>
          <p:nvPr/>
        </p:nvGrpSpPr>
        <p:grpSpPr>
          <a:xfrm flipH="1">
            <a:off x="2064582" y="3808793"/>
            <a:ext cx="107118" cy="147083"/>
            <a:chOff x="3936" y="3168"/>
            <a:chExt cx="144" cy="192"/>
          </a:xfrm>
        </p:grpSpPr>
        <p:sp>
          <p:nvSpPr>
            <p:cNvPr id="101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3" name="Group 172"/>
          <p:cNvGrpSpPr/>
          <p:nvPr/>
        </p:nvGrpSpPr>
        <p:grpSpPr>
          <a:xfrm flipH="1">
            <a:off x="2057400" y="4437443"/>
            <a:ext cx="107118" cy="147083"/>
            <a:chOff x="3936" y="3168"/>
            <a:chExt cx="144" cy="192"/>
          </a:xfrm>
        </p:grpSpPr>
        <p:sp>
          <p:nvSpPr>
            <p:cNvPr id="10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3042354" y="3325987"/>
            <a:ext cx="272346" cy="7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r>
              <a:rPr lang="en-US" sz="49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2679894" y="3965188"/>
            <a:ext cx="272346" cy="7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 fontAlgn="base">
              <a:spcBef>
                <a:spcPct val="0"/>
              </a:spcBef>
              <a:spcAft>
                <a:spcPts val="750"/>
              </a:spcAft>
              <a:buClrTx/>
            </a:pPr>
            <a:r>
              <a:rPr lang="en-US" sz="49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2" grpId="0"/>
      <p:bldP spid="53" grpId="0" animBg="1"/>
      <p:bldP spid="54" grpId="0" animBg="1"/>
      <p:bldP spid="59" grpId="0" animBg="1"/>
      <p:bldP spid="8" grpId="0"/>
      <p:bldP spid="80" grpId="0" animBg="1"/>
      <p:bldP spid="35" grpId="0" animBg="1"/>
      <p:bldP spid="93" grpId="0"/>
      <p:bldP spid="94" grpId="0"/>
      <p:bldP spid="95" grpId="0"/>
      <p:bldP spid="96" grpId="0"/>
      <p:bldP spid="97" grpId="0"/>
      <p:bldP spid="98" grpId="0"/>
      <p:bldP spid="106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253" y="81419"/>
            <a:ext cx="800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ÔN TẬP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57C4F-B0E4-4D6F-AA66-BE12F5188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25" y="1034900"/>
            <a:ext cx="7711537" cy="392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98797" y="1266098"/>
            <a:ext cx="8746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</a:t>
            </a:r>
            <a:r>
              <a:rPr lang="vi-VN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soi gương, ta thấy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424267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3078109" y="2106306"/>
            <a:ext cx="3144097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>
                <a:latin typeface="+mj-lt"/>
              </a:rPr>
              <a:t>Ảnh ảo ở sau gương</a:t>
            </a:r>
            <a:r>
              <a:rPr lang="en-US" altLang="en-US" sz="2400">
                <a:latin typeface="+mj-lt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336699"/>
              </a:solidFill>
              <a:latin typeface="+mj-lt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430037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3078110" y="2895512"/>
            <a:ext cx="2965852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thật ở sau gương	</a:t>
            </a:r>
            <a:r>
              <a:rPr lang="vi-VN"/>
              <a:t>	 </a:t>
            </a:r>
            <a:endParaRPr lang="en-US" sz="2400" dirty="0">
              <a:solidFill>
                <a:srgbClr val="336699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424267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3078108" y="4267852"/>
            <a:ext cx="3336979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ảo ở trước gương</a:t>
            </a:r>
            <a:endParaRPr sz="2400" dirty="0">
              <a:solidFill>
                <a:srgbClr val="336699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436299" y="3550542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2972968" y="3539397"/>
            <a:ext cx="344212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>
                <a:solidFill>
                  <a:srgbClr val="336699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thật ở trước gương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9" grpId="1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03935" y="1185432"/>
            <a:ext cx="8536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/>
              <a:t>.</a:t>
            </a:r>
            <a:r>
              <a:rPr lang="vi-VN"/>
              <a:t> Đặt một vật cách gương phẳng 4cm sẽ cho ảnh ảo cách gương một khoảng là:</a:t>
            </a:r>
            <a:endParaRPr lang="en-US"/>
          </a:p>
          <a:p>
            <a:pPr algn="just"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729594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3383436" y="2106306"/>
            <a:ext cx="1828427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sz="2400" dirty="0">
              <a:solidFill>
                <a:srgbClr val="336699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735364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3383436" y="2895512"/>
            <a:ext cx="2162965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>
                <a:latin typeface="Times New Roman" panose="02020603050405020304" pitchFamily="18" charset="0"/>
                <a:ea typeface="Muli"/>
                <a:cs typeface="Times New Roman" panose="02020603050405020304" pitchFamily="18" charset="0"/>
              </a:rPr>
              <a:t>16 </a:t>
            </a:r>
            <a:r>
              <a:rPr lang="vi-VN" sz="2400"/>
              <a:t>cm</a:t>
            </a:r>
            <a:endParaRPr sz="2400" dirty="0">
              <a:solidFill>
                <a:srgbClr val="336699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729594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3383436" y="4234501"/>
            <a:ext cx="261344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/>
              <a:t>cm</a:t>
            </a:r>
            <a:endParaRPr sz="2400" dirty="0">
              <a:solidFill>
                <a:srgbClr val="336699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729594" y="356257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3278295" y="3574931"/>
            <a:ext cx="226810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>
                <a:solidFill>
                  <a:srgbClr val="336699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vi-VN" sz="2400"/>
              <a:t>cm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6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3" grpId="0"/>
      <p:bldP spid="13" grpId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03935" y="1264873"/>
            <a:ext cx="8536129" cy="111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 ra phát biểu </a:t>
            </a:r>
            <a:r>
              <a:rPr lang="vi-VN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Ảnh của vật qua gương phẳng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710747" y="19757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364589" y="1897133"/>
            <a:ext cx="8036586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</a:rPr>
              <a:t>Là ảnh ảo, kích thước càng lớn khi vật càng gần gương phẳng.</a:t>
            </a:r>
            <a:endParaRPr sz="2400" dirty="0">
              <a:solidFill>
                <a:srgbClr val="336699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709080" y="4237075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870946" y="2691598"/>
            <a:ext cx="740460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ảnh ảo, đối xứng với vật qua gương phẳng.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710747" y="2675872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923560" y="4303776"/>
            <a:ext cx="791650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ảnh ảo, khoảng cách từ ảnh tới gương bằng khoảng cách từ vật đến gương.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709080" y="344018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+mj-lt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+mj-lt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868550" y="3382918"/>
            <a:ext cx="8104000" cy="83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ảnh ảo, kích thước càng lớn khi vật càng gần gương phẳng.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935" y="1185432"/>
            <a:ext cx="8536129" cy="863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indent="42164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 .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ngọn nến cao 10 cm đặt trước gương phẳng, ảnh của ngọn nến cao: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2729594" y="218492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3383436" y="2106306"/>
            <a:ext cx="1828427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2735364" y="420115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D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3383436" y="2895512"/>
            <a:ext cx="2162965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Arial"/>
              </a:rPr>
              <a:t>20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2729594" y="286881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3383436" y="4234501"/>
            <a:ext cx="261344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2729594" y="356257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3278295" y="3574931"/>
            <a:ext cx="226810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15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cm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3" grpId="0"/>
      <p:bldP spid="13" grpId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935" y="1264873"/>
            <a:ext cx="8536129" cy="156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indent="42164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24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 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 của vật tạo bởi gương phẳng là: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Google Shape;521;p54"/>
          <p:cNvSpPr/>
          <p:nvPr/>
        </p:nvSpPr>
        <p:spPr>
          <a:xfrm>
            <a:off x="710747" y="19757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9" name="Google Shape;533;p54"/>
          <p:cNvSpPr txBox="1"/>
          <p:nvPr/>
        </p:nvSpPr>
        <p:spPr>
          <a:xfrm>
            <a:off x="1364589" y="1897133"/>
            <a:ext cx="8036586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" marR="28575" indent="24193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 thật, hứng được trên màn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521;p54"/>
          <p:cNvSpPr/>
          <p:nvPr/>
        </p:nvSpPr>
        <p:spPr>
          <a:xfrm>
            <a:off x="709080" y="4237075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1" name="Google Shape;533;p54"/>
          <p:cNvSpPr txBox="1"/>
          <p:nvPr/>
        </p:nvSpPr>
        <p:spPr>
          <a:xfrm>
            <a:off x="1364589" y="2677881"/>
            <a:ext cx="7404604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" marR="28575" indent="24193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 ảo, hứng được trên màn.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521;p54"/>
          <p:cNvSpPr/>
          <p:nvPr/>
        </p:nvSpPr>
        <p:spPr>
          <a:xfrm>
            <a:off x="710747" y="2675872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B</a:t>
            </a:r>
          </a:p>
        </p:txBody>
      </p:sp>
      <p:sp>
        <p:nvSpPr>
          <p:cNvPr id="13" name="Google Shape;533;p54"/>
          <p:cNvSpPr txBox="1"/>
          <p:nvPr/>
        </p:nvSpPr>
        <p:spPr>
          <a:xfrm>
            <a:off x="1364589" y="4246235"/>
            <a:ext cx="7916503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" marR="28575" indent="24193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 thật, không hứng được trên màn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521;p54"/>
          <p:cNvSpPr/>
          <p:nvPr/>
        </p:nvSpPr>
        <p:spPr>
          <a:xfrm>
            <a:off x="709080" y="344018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5" name="Google Shape;533;p54"/>
          <p:cNvSpPr txBox="1"/>
          <p:nvPr/>
        </p:nvSpPr>
        <p:spPr>
          <a:xfrm>
            <a:off x="1204307" y="3355926"/>
            <a:ext cx="8104000" cy="83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Ảnh ảo, không hứng được trên màn.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5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D6E0C6A-B182-4FE2-A8A2-BD975EEDE34E}"/>
              </a:ext>
            </a:extLst>
          </p:cNvPr>
          <p:cNvSpPr txBox="1"/>
          <p:nvPr/>
        </p:nvSpPr>
        <p:spPr>
          <a:xfrm>
            <a:off x="3062868" y="1488623"/>
            <a:ext cx="2683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altLang="zh-CN" kern="1200">
                <a:solidFill>
                  <a:prstClr val="white">
                    <a:lumMod val="50000"/>
                  </a:prstClr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cs"/>
              </a:rPr>
              <a:t>KHOA HỌC TỰ NHIÊN 7</a:t>
            </a:r>
            <a:endParaRPr lang="zh-CN" altLang="en-US" kern="1200" dirty="0">
              <a:solidFill>
                <a:prstClr val="white">
                  <a:lumMod val="50000"/>
                </a:prstClr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cs"/>
            </a:endParaRPr>
          </a:p>
        </p:txBody>
      </p:sp>
      <p:pic>
        <p:nvPicPr>
          <p:cNvPr id="12" name="5c249dca63615">
            <a:hlinkClick r:id="" action="ppaction://media"/>
            <a:extLst>
              <a:ext uri="{FF2B5EF4-FFF2-40B4-BE49-F238E27FC236}">
                <a16:creationId xmlns:a16="http://schemas.microsoft.com/office/drawing/2014/main" id="{520F04AB-9B22-464B-86DC-9A2E5F7B5F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1600" y="1322110"/>
            <a:ext cx="457200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21895"/>
            <a:ext cx="9143999" cy="200054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V. ÁNH SÁNG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17.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CỦA VẬT QUA GƯƠNG PHẲNG</a:t>
            </a:r>
          </a:p>
        </p:txBody>
      </p:sp>
    </p:spTree>
    <p:extLst>
      <p:ext uri="{BB962C8B-B14F-4D97-AF65-F5344CB8AC3E}">
        <p14:creationId xmlns:p14="http://schemas.microsoft.com/office/powerpoint/2010/main" val="1980271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Sing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22968 0.27933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6" y="1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888167" y="1678932"/>
            <a:ext cx="5754028" cy="1647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 tạo được kính tiềm vọng, trình bày nguyên lý hoạt động của kính tiềm vọng.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4" y="2456627"/>
            <a:ext cx="2472549" cy="249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Tx/>
            </a:pPr>
            <a:r>
              <a:rPr lang="en-US" sz="2800" kern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</a:p>
        </p:txBody>
      </p:sp>
      <p:sp>
        <p:nvSpPr>
          <p:cNvPr id="439" name="Google Shape;439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9" name="Google Shape;444;p38"/>
          <p:cNvGrpSpPr/>
          <p:nvPr/>
        </p:nvGrpSpPr>
        <p:grpSpPr>
          <a:xfrm>
            <a:off x="2288130" y="312258"/>
            <a:ext cx="347107" cy="438984"/>
            <a:chOff x="584925" y="238125"/>
            <a:chExt cx="415200" cy="525100"/>
          </a:xfrm>
        </p:grpSpPr>
        <p:sp>
          <p:nvSpPr>
            <p:cNvPr id="10" name="Google Shape;445;p38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46;p38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47;p38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48;p38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49;p38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0;p38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723;p38"/>
          <p:cNvGrpSpPr/>
          <p:nvPr/>
        </p:nvGrpSpPr>
        <p:grpSpPr>
          <a:xfrm>
            <a:off x="868550" y="2503675"/>
            <a:ext cx="1075937" cy="1047989"/>
            <a:chOff x="5926225" y="921350"/>
            <a:chExt cx="517800" cy="504350"/>
          </a:xfrm>
        </p:grpSpPr>
        <p:sp>
          <p:nvSpPr>
            <p:cNvPr id="17" name="Google Shape;724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25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Flowchart: Punched Tape 18"/>
          <p:cNvSpPr/>
          <p:nvPr/>
        </p:nvSpPr>
        <p:spPr>
          <a:xfrm>
            <a:off x="2422893" y="1700492"/>
            <a:ext cx="4852437" cy="2570425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5255" y="2264011"/>
            <a:ext cx="4146793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bài.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831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2F82-5E15-4881-BF4F-7B2715BD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0C7B8-EBEA-49E0-A7CB-D0ED2C88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699107-685E-4B94-BE5F-C86CF057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024" y="1122973"/>
            <a:ext cx="9248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sau đây không thuộc về Định luật phản xạ ánh sáng: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45BFA41-4E33-4505-8940-DB2356D3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305" y="1668044"/>
            <a:ext cx="37224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Góc phản xạ bằng góc tới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E0EEE47-E445-4EB0-B494-B999A796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305" y="2190625"/>
            <a:ext cx="54393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phản xạ nằm trong mặt phẳng chứa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tới và pháp tuyến tại điểm tới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5BAA17D-382C-4848-9DB5-7DA8344E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305" y="2932230"/>
            <a:ext cx="3930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Phương của tia tới xác định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góc SIN=I là góc tới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0BA69A-32D0-43FA-82F4-1746160A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224" y="3717061"/>
            <a:ext cx="4134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Góc phản xạ nhỏ hơn góc tới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2C7866-6F6F-4153-A426-E288CAA860DA}"/>
              </a:ext>
            </a:extLst>
          </p:cNvPr>
          <p:cNvSpPr/>
          <p:nvPr/>
        </p:nvSpPr>
        <p:spPr>
          <a:xfrm>
            <a:off x="2554305" y="3717060"/>
            <a:ext cx="512957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2F82-5E15-4881-BF4F-7B2715BD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0C7B8-EBEA-49E0-A7CB-D0ED2C88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699107-685E-4B94-BE5F-C86CF057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69354"/>
            <a:ext cx="83231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 một tia tới lên một gương phẳng với góc tới i = 30</a:t>
            </a:r>
            <a:r>
              <a:rPr lang="vi-VN" sz="2400" b="0" i="0" baseline="30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 đây thì câu nào sai?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45BFA41-4E33-4505-8940-DB2356D3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487" y="1629516"/>
            <a:ext cx="3118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Góc phản xạ i’ = 30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E0EEE47-E445-4EB0-B494-B999A796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27" y="2019674"/>
            <a:ext cx="194957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i’ + b = 90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5BAA17D-382C-4848-9DB5-7DA8344E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27" y="2435172"/>
            <a:ext cx="18806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i + i’ = 30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0BA69A-32D0-43FA-82F4-1746160A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191" y="2918199"/>
            <a:ext cx="19159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= b = 60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A35E22-6E7B-4E18-846C-5B42E7AB6EDB}"/>
              </a:ext>
            </a:extLst>
          </p:cNvPr>
          <p:cNvSpPr/>
          <p:nvPr/>
        </p:nvSpPr>
        <p:spPr>
          <a:xfrm>
            <a:off x="980597" y="2433406"/>
            <a:ext cx="512957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4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2F82-5E15-4881-BF4F-7B2715BD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0C7B8-EBEA-49E0-A7CB-D0ED2C88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699107-685E-4B94-BE5F-C86CF057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66" y="1024267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phát biểu đúng về mối liên hệ giữa tia tới và tia phản xạ?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45BFA41-4E33-4505-8940-DB2356D3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82" y="1896306"/>
            <a:ext cx="91262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tia tới có góc tới i = 0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thì tia phản xạ có phương trùng với tia tới.</a:t>
            </a:r>
          </a:p>
          <a:p>
            <a:b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E0EEE47-E445-4EB0-B494-B999A796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21" y="2279367"/>
            <a:ext cx="8630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tia tới có góc tới i = 45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thì tia phản xạ có phương vuông góc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với tia tới.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5BAA17D-382C-4848-9DB5-7DA8344E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41" y="2975165"/>
            <a:ext cx="88601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Khi tia tới có góc tới i = 90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thì tia phản xạ gần như thẳng hàng với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tia tới.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0BA69A-32D0-43FA-82F4-1746160A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52" y="3698609"/>
            <a:ext cx="2533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Tất cả đều đúng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63B5E3-2F89-44C4-A9EC-7C8D36B7C288}"/>
              </a:ext>
            </a:extLst>
          </p:cNvPr>
          <p:cNvSpPr/>
          <p:nvPr/>
        </p:nvSpPr>
        <p:spPr>
          <a:xfrm>
            <a:off x="190182" y="3683423"/>
            <a:ext cx="512957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7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2F82-5E15-4881-BF4F-7B2715BD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0C7B8-EBEA-49E0-A7CB-D0ED2C88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699107-685E-4B94-BE5F-C86CF057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47" y="924999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 một tia sáng lên một gương phẳng ta thu được một tia phản xạ tạo với tia tới một góc 40°. Góc tới có giá trị nào sau đây?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45BFA41-4E33-4505-8940-DB2356D3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69" y="1891148"/>
            <a:ext cx="992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E0EEE47-E445-4EB0-B494-B999A796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2329594"/>
            <a:ext cx="97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5BAA17D-382C-4848-9DB5-7DA8344E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2782831"/>
            <a:ext cx="9749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0BA69A-32D0-43FA-82F4-1746160A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3211240"/>
            <a:ext cx="992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618D22-F99D-450B-A463-357B3E4DD0BF}"/>
              </a:ext>
            </a:extLst>
          </p:cNvPr>
          <p:cNvSpPr/>
          <p:nvPr/>
        </p:nvSpPr>
        <p:spPr>
          <a:xfrm>
            <a:off x="610769" y="2321166"/>
            <a:ext cx="512957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2F82-5E15-4881-BF4F-7B2715BD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0C7B8-EBEA-49E0-A7CB-D0ED2C88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9699107-685E-4B94-BE5F-C86CF057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60" y="1109665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Chiếu một tia sáng vuông góc với mặt một gương phẳng. Góc phản xạ r có giá trị nào sau đây?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B45BFA41-4E33-4505-8940-DB2356D34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1867929"/>
            <a:ext cx="1069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E0EEE47-E445-4EB0-B494-B999A7966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2321166"/>
            <a:ext cx="10518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45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5BAA17D-382C-4848-9DB5-7DA8344E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2782831"/>
            <a:ext cx="898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0BA69A-32D0-43FA-82F4-1746160A3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" y="3211240"/>
            <a:ext cx="13468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618D22-F99D-450B-A463-357B3E4DD0BF}"/>
              </a:ext>
            </a:extLst>
          </p:cNvPr>
          <p:cNvSpPr/>
          <p:nvPr/>
        </p:nvSpPr>
        <p:spPr>
          <a:xfrm>
            <a:off x="603625" y="2791259"/>
            <a:ext cx="512957" cy="4616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9"/>
          <p:cNvSpPr txBox="1"/>
          <p:nvPr/>
        </p:nvSpPr>
        <p:spPr>
          <a:xfrm>
            <a:off x="648975" y="551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736" name="Google Shape;736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2089575" y="1239811"/>
            <a:ext cx="5715000" cy="20560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35000"/>
              </a:lnSpc>
            </a:pPr>
            <a:r>
              <a:rPr lang="en-GB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LẮNG NGHE</a:t>
            </a:r>
            <a:r>
              <a:rPr lang="en-GB" sz="5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!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87912" y="1496993"/>
            <a:ext cx="5962650" cy="685800"/>
            <a:chOff x="1296" y="1824"/>
            <a:chExt cx="2976" cy="432"/>
          </a:xfrm>
        </p:grpSpPr>
        <p:sp>
          <p:nvSpPr>
            <p:cNvPr id="7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8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346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 của vật qua gương phẳng</a:t>
              </a:r>
              <a:endPara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gray">
            <a:xfrm>
              <a:off x="1379" y="1907"/>
              <a:ext cx="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1787912" y="2484493"/>
            <a:ext cx="5962650" cy="685800"/>
            <a:chOff x="1296" y="1824"/>
            <a:chExt cx="3756" cy="432"/>
          </a:xfrm>
        </p:grpSpPr>
        <p:sp>
          <p:nvSpPr>
            <p:cNvPr id="12" name="AutoShape 52"/>
            <p:cNvSpPr>
              <a:spLocks noChangeArrowheads="1"/>
            </p:cNvSpPr>
            <p:nvPr/>
          </p:nvSpPr>
          <p:spPr bwMode="gray">
            <a:xfrm>
              <a:off x="1557" y="1892"/>
              <a:ext cx="3495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54"/>
            <p:cNvSpPr txBox="1">
              <a:spLocks noChangeArrowheads="1"/>
            </p:cNvSpPr>
            <p:nvPr/>
          </p:nvSpPr>
          <p:spPr bwMode="gray">
            <a:xfrm>
              <a:off x="1680" y="1919"/>
              <a:ext cx="33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ảnh của vật qua gương phẳng</a:t>
              </a:r>
              <a:endPara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II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56"/>
          <p:cNvGrpSpPr>
            <a:grpSpLocks/>
          </p:cNvGrpSpPr>
          <p:nvPr/>
        </p:nvGrpSpPr>
        <p:grpSpPr bwMode="auto">
          <a:xfrm>
            <a:off x="1739826" y="3486999"/>
            <a:ext cx="5962650" cy="685800"/>
            <a:chOff x="1296" y="1824"/>
            <a:chExt cx="2976" cy="432"/>
          </a:xfrm>
        </p:grpSpPr>
        <p:sp>
          <p:nvSpPr>
            <p:cNvPr id="17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21176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 ảnh của vật qua gương phẳng</a:t>
              </a:r>
              <a:endPara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gray">
            <a:xfrm>
              <a:off x="1343" y="1878"/>
              <a:ext cx="2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2400" b="0">
                  <a:solidFill>
                    <a:schemeClr val="bg1"/>
                  </a:solidFill>
                  <a:latin typeface="Arial" panose="020B0604020202020204" pitchFamily="34" charset="0"/>
                </a:rPr>
                <a:t>III</a:t>
              </a:r>
              <a:endParaRPr lang="en-US" altLang="en-US" sz="2400" b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3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93294" y="-1"/>
            <a:ext cx="8193505" cy="10634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 của vật qua gương phẳng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AutoShape 2" descr="Vì sao chim chẳng bao giờ đâm vào nhau khi bay trên trờ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D64EF-B11B-4141-AD7E-FB22B1A0B52B}"/>
              </a:ext>
            </a:extLst>
          </p:cNvPr>
          <p:cNvSpPr txBox="1"/>
          <p:nvPr/>
        </p:nvSpPr>
        <p:spPr>
          <a:xfrm>
            <a:off x="393849" y="4519902"/>
            <a:ext cx="890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Hình của vật nhìn thấy trong gương phẳng được gọi là ảnh của vật qua gương phẳng.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A554E-1668-4C2E-8EAC-EE3F63E53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7" y="1079084"/>
            <a:ext cx="5022056" cy="31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>
            <a:spLocks noGrp="1"/>
          </p:cNvSpPr>
          <p:nvPr>
            <p:ph type="title"/>
          </p:nvPr>
        </p:nvSpPr>
        <p:spPr>
          <a:xfrm>
            <a:off x="460375" y="160338"/>
            <a:ext cx="8193505" cy="8712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 Tính chất ảnh của vật qua gương phẳng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AutoShape 2" descr="Vì sao chim chẳng bao giờ đâm vào nhau khi bay trên trờ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Google Shape;212;p13"/>
          <p:cNvSpPr txBox="1">
            <a:spLocks/>
          </p:cNvSpPr>
          <p:nvPr/>
        </p:nvSpPr>
        <p:spPr>
          <a:xfrm>
            <a:off x="1300222" y="4256045"/>
            <a:ext cx="5957828" cy="77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arela Round"/>
              <a:buNone/>
              <a:defRPr sz="2400" b="1" i="0" u="none" strike="noStrike" cap="none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vi-VN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82C852-8EEC-4366-8FC1-13CA02D5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4" y="1085850"/>
            <a:ext cx="7434804" cy="317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-823240" y="7787"/>
            <a:ext cx="8989128" cy="543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chất ảnh của vật qua gương phẳng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366720" y="3763066"/>
            <a:ext cx="8340381" cy="1380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080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nl-NL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thể thu được ảnh qua gương phẳng trên màn chắn không?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315683" y="441845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Font typeface="Varela Round"/>
              <a:buNone/>
            </a:pP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Dự đoán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708" y="4258606"/>
            <a:ext cx="825439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 tạo bởi gương phẳng không hứng được trên màn chắn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82C852-8EEC-4366-8FC1-13CA02D5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84" y="1085693"/>
            <a:ext cx="7434804" cy="317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  <p:bldP spid="287" grpId="1" build="p"/>
      <p:bldP spid="1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-823240" y="-869712"/>
            <a:ext cx="8989128" cy="543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ảnh của vật qua gương phẳng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249880" y="3758505"/>
            <a:ext cx="8589198" cy="1380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080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nl-NL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Khoảng cách từ ảnh đến gương phẳng có bằng khoảng cách từ vật đến gương phẳng không?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249880" y="0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1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. Dự đoán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987" y="3758505"/>
            <a:ext cx="8752026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Khoảng cách từ</a:t>
            </a:r>
            <a:r>
              <a:rPr kumimoji="0" lang="nl-NL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Arial"/>
              </a:rPr>
              <a:t> ảnh tới gương bằng khoảng cách từ vật tới gương phẳng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82C852-8EEC-4366-8FC1-13CA02D5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0" y="665557"/>
            <a:ext cx="7434804" cy="31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  <p:bldP spid="287" grpId="1" build="p"/>
      <p:bldP spid="1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"/>
          <p:cNvSpPr txBox="1">
            <a:spLocks noGrp="1"/>
          </p:cNvSpPr>
          <p:nvPr>
            <p:ph type="title"/>
          </p:nvPr>
        </p:nvSpPr>
        <p:spPr>
          <a:xfrm>
            <a:off x="-823240" y="7787"/>
            <a:ext cx="8989128" cy="5439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Tính </a:t>
            </a: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chất ảnh của vật qua gương phẳng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" name="Google Shape;287;p21"/>
          <p:cNvSpPr txBox="1">
            <a:spLocks noGrp="1"/>
          </p:cNvSpPr>
          <p:nvPr>
            <p:ph type="body" idx="1"/>
          </p:nvPr>
        </p:nvSpPr>
        <p:spPr>
          <a:xfrm>
            <a:off x="142875" y="2398749"/>
            <a:ext cx="5303182" cy="13803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080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nl-NL" sz="24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 sánh độ lớn của ảnh và độ lớn của vật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7BD100"/>
                </a:solidFill>
                <a:effectLst/>
                <a:uLnTx/>
                <a:uFillTx/>
                <a:latin typeface="Varela Round"/>
                <a:cs typeface="Varela Round"/>
                <a:sym typeface="Varela Rou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BD100"/>
              </a:solidFill>
              <a:effectLst/>
              <a:uLnTx/>
              <a:uFillTx/>
              <a:latin typeface="Varela Round"/>
              <a:cs typeface="Varela Round"/>
              <a:sym typeface="Varela Round"/>
            </a:endParaRPr>
          </a:p>
        </p:txBody>
      </p:sp>
      <p:sp>
        <p:nvSpPr>
          <p:cNvPr id="11" name="Google Shape;287;p21"/>
          <p:cNvSpPr txBox="1">
            <a:spLocks/>
          </p:cNvSpPr>
          <p:nvPr/>
        </p:nvSpPr>
        <p:spPr>
          <a:xfrm>
            <a:off x="315683" y="441845"/>
            <a:ext cx="5823637" cy="49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Char char="×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●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○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973"/>
              </a:buClr>
              <a:buSzPts val="2800"/>
              <a:buFont typeface="Varela Round"/>
              <a:buChar char="■"/>
              <a:defRPr sz="2800" b="0" i="0" u="none" strike="noStrike" cap="none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BD100"/>
              </a:buClr>
              <a:buSzPts val="2800"/>
              <a:buFont typeface="Varela Round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1</a:t>
            </a: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Varela Round"/>
              </a:rPr>
              <a:t>. Dự đoán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Varela Rou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75" y="2786913"/>
            <a:ext cx="5251817" cy="661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 lớn của ảnh bẳng độ lớn của vật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29D14-B1AA-4926-A959-F7FC2E2E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057" y="1373932"/>
            <a:ext cx="3111660" cy="28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  <p:bldP spid="287" grpId="1" build="p"/>
      <p:bldP spid="11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0;p19">
            <a:extLst>
              <a:ext uri="{FF2B5EF4-FFF2-40B4-BE49-F238E27FC236}">
                <a16:creationId xmlns:a16="http://schemas.microsoft.com/office/drawing/2014/main" id="{4FD48B04-F41C-4321-B81E-8E36C5B4BC8C}"/>
              </a:ext>
            </a:extLst>
          </p:cNvPr>
          <p:cNvSpPr txBox="1">
            <a:spLocks/>
          </p:cNvSpPr>
          <p:nvPr/>
        </p:nvSpPr>
        <p:spPr>
          <a:xfrm>
            <a:off x="0" y="195074"/>
            <a:ext cx="4097654" cy="645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Thí nghiệm kiểm tra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0888A-1DE6-40B2-BD47-902ED8F05BD6}"/>
              </a:ext>
            </a:extLst>
          </p:cNvPr>
          <p:cNvSpPr txBox="1"/>
          <p:nvPr/>
        </p:nvSpPr>
        <p:spPr>
          <a:xfrm>
            <a:off x="603986" y="4377783"/>
            <a:ext cx="840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tính chất của ảnh tạo bởi gương phẳng bằng thí nghiệm </a:t>
            </a:r>
          </a:p>
          <a:p>
            <a:pPr algn="ctr"/>
            <a:r>
              <a:rPr lang="de-DE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hoàn thành phiếu học tập số 1</a:t>
            </a:r>
            <a:endParaRPr 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7A42452F-4AF2-4600-9B28-650E2D8CC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8827" y="1230060"/>
            <a:ext cx="5100638" cy="267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13523" b="-46604"/>
          </a:stretch>
        </a:blip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1154</Words>
  <Application>Microsoft Office PowerPoint</Application>
  <PresentationFormat>On-screen Show (16:9)</PresentationFormat>
  <Paragraphs>195</Paragraphs>
  <Slides>27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Varela Round</vt:lpstr>
      <vt:lpstr>Times New Roman</vt:lpstr>
      <vt:lpstr>等线 Light</vt:lpstr>
      <vt:lpstr>方正稚艺简体</vt:lpstr>
      <vt:lpstr>Calibri</vt:lpstr>
      <vt:lpstr>等线</vt:lpstr>
      <vt:lpstr>Office 主题​​</vt:lpstr>
      <vt:lpstr>Quan sát hình ảnh</vt:lpstr>
      <vt:lpstr>PowerPoint Presentation</vt:lpstr>
      <vt:lpstr>NỘI DUNG BÀI HỌC</vt:lpstr>
      <vt:lpstr>I. Ảnh của vật qua gương phẳng</vt:lpstr>
      <vt:lpstr>II.  Tính chất ảnh của vật qua gương phẳng</vt:lpstr>
      <vt:lpstr>II. Tính chất ảnh của vật qua gương phẳng</vt:lpstr>
      <vt:lpstr>II. Tính chất ảnh của vật qua gương phẳng</vt:lpstr>
      <vt:lpstr>II. Tính chất ảnh của vật qua gương phẳng</vt:lpstr>
      <vt:lpstr>PowerPoint Presentation</vt:lpstr>
      <vt:lpstr>PowerPoint Presentation</vt:lpstr>
      <vt:lpstr>III. Dựng ảnh của vật qua gương phẳng</vt:lpstr>
      <vt:lpstr>III. Dựng ảnh của vật qua gương phẳng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VẬN DỤNG</vt:lpstr>
      <vt:lpstr>NHIỆM VỤ VỀ NHÀ</vt:lpstr>
      <vt:lpstr>HOẠT ĐỘNG KHỞI ĐỘNG</vt:lpstr>
      <vt:lpstr>HOẠT ĐỘNG KHỞI ĐỘNG</vt:lpstr>
      <vt:lpstr>HOẠT ĐỘNG KHỞI ĐỘNG</vt:lpstr>
      <vt:lpstr>HOẠT ĐỘNG KHỞI ĐỘNG</vt:lpstr>
      <vt:lpstr>HOẠT ĐỘNG KHỞI ĐỘNG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SỐ DẠNG NĂNG LƯỢNG</dc:title>
  <dc:creator>TechCare</dc:creator>
  <cp:lastModifiedBy>Nguyễn Thu Ngọc</cp:lastModifiedBy>
  <cp:revision>61</cp:revision>
  <dcterms:modified xsi:type="dcterms:W3CDTF">2024-01-15T11:23:13Z</dcterms:modified>
</cp:coreProperties>
</file>