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7C7B0-DB91-4CCD-AF49-F2283A8AFB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3A4A311-4690-45BA-A06B-817D174745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D6F42181-75BC-4313-8525-0B259A47D331}"/>
              </a:ext>
            </a:extLst>
          </p:cNvPr>
          <p:cNvSpPr>
            <a:spLocks noGrp="1"/>
          </p:cNvSpPr>
          <p:nvPr>
            <p:ph type="dt" sz="half" idx="10"/>
          </p:nvPr>
        </p:nvSpPr>
        <p:spPr/>
        <p:txBody>
          <a:bodyPr/>
          <a:lstStyle/>
          <a:p>
            <a:fld id="{8C08D170-2F5A-445F-B147-E9626B48DF2C}" type="datetimeFigureOut">
              <a:rPr lang="vi-VN" smtClean="0"/>
              <a:t>30/01/2023</a:t>
            </a:fld>
            <a:endParaRPr lang="vi-VN"/>
          </a:p>
        </p:txBody>
      </p:sp>
      <p:sp>
        <p:nvSpPr>
          <p:cNvPr id="5" name="Footer Placeholder 4">
            <a:extLst>
              <a:ext uri="{FF2B5EF4-FFF2-40B4-BE49-F238E27FC236}">
                <a16:creationId xmlns:a16="http://schemas.microsoft.com/office/drawing/2014/main" id="{42B036E0-E5F2-4D97-B28B-FCD78A5E9F17}"/>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97A90C4-B17A-43FB-8EE6-73886AEDC5BA}"/>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2654745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CEB8F-BEEE-4F9A-87E4-D7AD89DC90D0}"/>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A948F85B-E350-44F2-8B8B-E9FAD8A413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CDAD62-29C8-4169-84AD-1D74AA1C4435}"/>
              </a:ext>
            </a:extLst>
          </p:cNvPr>
          <p:cNvSpPr>
            <a:spLocks noGrp="1"/>
          </p:cNvSpPr>
          <p:nvPr>
            <p:ph type="dt" sz="half" idx="10"/>
          </p:nvPr>
        </p:nvSpPr>
        <p:spPr/>
        <p:txBody>
          <a:bodyPr/>
          <a:lstStyle/>
          <a:p>
            <a:fld id="{8C08D170-2F5A-445F-B147-E9626B48DF2C}" type="datetimeFigureOut">
              <a:rPr lang="vi-VN" smtClean="0"/>
              <a:t>30/01/2023</a:t>
            </a:fld>
            <a:endParaRPr lang="vi-VN"/>
          </a:p>
        </p:txBody>
      </p:sp>
      <p:sp>
        <p:nvSpPr>
          <p:cNvPr id="5" name="Footer Placeholder 4">
            <a:extLst>
              <a:ext uri="{FF2B5EF4-FFF2-40B4-BE49-F238E27FC236}">
                <a16:creationId xmlns:a16="http://schemas.microsoft.com/office/drawing/2014/main" id="{60B53AA9-189A-4AD2-A448-EAF0095A43E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70185FDF-3CB8-4799-ADEB-F922C685E2CB}"/>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746851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71CECC-25F1-4E23-A03A-011C11F3166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FC42CF3C-DE86-401C-9F78-8AFE4FF32C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50E1B247-3FAA-4EE0-94DC-37700F6CCABC}"/>
              </a:ext>
            </a:extLst>
          </p:cNvPr>
          <p:cNvSpPr>
            <a:spLocks noGrp="1"/>
          </p:cNvSpPr>
          <p:nvPr>
            <p:ph type="dt" sz="half" idx="10"/>
          </p:nvPr>
        </p:nvSpPr>
        <p:spPr/>
        <p:txBody>
          <a:bodyPr/>
          <a:lstStyle/>
          <a:p>
            <a:fld id="{8C08D170-2F5A-445F-B147-E9626B48DF2C}" type="datetimeFigureOut">
              <a:rPr lang="vi-VN" smtClean="0"/>
              <a:t>30/01/2023</a:t>
            </a:fld>
            <a:endParaRPr lang="vi-VN"/>
          </a:p>
        </p:txBody>
      </p:sp>
      <p:sp>
        <p:nvSpPr>
          <p:cNvPr id="5" name="Footer Placeholder 4">
            <a:extLst>
              <a:ext uri="{FF2B5EF4-FFF2-40B4-BE49-F238E27FC236}">
                <a16:creationId xmlns:a16="http://schemas.microsoft.com/office/drawing/2014/main" id="{09BB4F28-6F2B-4F89-BC42-48C21866B53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E3E8ECF4-0719-40E2-9EEA-6D722DC8354B}"/>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537085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B578-0D94-4296-A757-25770980D722}"/>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0D1A1753-4341-4A32-9EAE-B816841DD2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E65EDAC-E971-4B48-96AB-0A7D60CF6592}"/>
              </a:ext>
            </a:extLst>
          </p:cNvPr>
          <p:cNvSpPr>
            <a:spLocks noGrp="1"/>
          </p:cNvSpPr>
          <p:nvPr>
            <p:ph type="dt" sz="half" idx="10"/>
          </p:nvPr>
        </p:nvSpPr>
        <p:spPr/>
        <p:txBody>
          <a:bodyPr/>
          <a:lstStyle/>
          <a:p>
            <a:fld id="{8C08D170-2F5A-445F-B147-E9626B48DF2C}" type="datetimeFigureOut">
              <a:rPr lang="vi-VN" smtClean="0"/>
              <a:t>30/01/2023</a:t>
            </a:fld>
            <a:endParaRPr lang="vi-VN"/>
          </a:p>
        </p:txBody>
      </p:sp>
      <p:sp>
        <p:nvSpPr>
          <p:cNvPr id="5" name="Footer Placeholder 4">
            <a:extLst>
              <a:ext uri="{FF2B5EF4-FFF2-40B4-BE49-F238E27FC236}">
                <a16:creationId xmlns:a16="http://schemas.microsoft.com/office/drawing/2014/main" id="{DA0BE0A3-0C72-41E5-ACAA-FB4258DF13F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5B138DF-5E10-412B-8151-0028DA66C49E}"/>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4031714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30823-3DA5-4D49-B346-A04145957F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143CD5A7-3378-4B25-8C28-099C5B17B8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432B22-0AAF-4C4C-AD07-BCD37E91598C}"/>
              </a:ext>
            </a:extLst>
          </p:cNvPr>
          <p:cNvSpPr>
            <a:spLocks noGrp="1"/>
          </p:cNvSpPr>
          <p:nvPr>
            <p:ph type="dt" sz="half" idx="10"/>
          </p:nvPr>
        </p:nvSpPr>
        <p:spPr/>
        <p:txBody>
          <a:bodyPr/>
          <a:lstStyle/>
          <a:p>
            <a:fld id="{8C08D170-2F5A-445F-B147-E9626B48DF2C}" type="datetimeFigureOut">
              <a:rPr lang="vi-VN" smtClean="0"/>
              <a:t>30/01/2023</a:t>
            </a:fld>
            <a:endParaRPr lang="vi-VN"/>
          </a:p>
        </p:txBody>
      </p:sp>
      <p:sp>
        <p:nvSpPr>
          <p:cNvPr id="5" name="Footer Placeholder 4">
            <a:extLst>
              <a:ext uri="{FF2B5EF4-FFF2-40B4-BE49-F238E27FC236}">
                <a16:creationId xmlns:a16="http://schemas.microsoft.com/office/drawing/2014/main" id="{C156DD2F-B218-41C7-A0EB-9FB92D89F12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8CE9E5DB-0E53-40D8-959D-EFDD5C06CD67}"/>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3431663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674ED-FE1B-4E44-BEF0-307A95009860}"/>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86B59D66-C603-4A24-925C-39CD9FD3F7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F493686-2839-429F-A3E6-C0C08B4289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477A3BB0-FC69-40F9-B027-5CFA9F7E987B}"/>
              </a:ext>
            </a:extLst>
          </p:cNvPr>
          <p:cNvSpPr>
            <a:spLocks noGrp="1"/>
          </p:cNvSpPr>
          <p:nvPr>
            <p:ph type="dt" sz="half" idx="10"/>
          </p:nvPr>
        </p:nvSpPr>
        <p:spPr/>
        <p:txBody>
          <a:bodyPr/>
          <a:lstStyle/>
          <a:p>
            <a:fld id="{8C08D170-2F5A-445F-B147-E9626B48DF2C}" type="datetimeFigureOut">
              <a:rPr lang="vi-VN" smtClean="0"/>
              <a:t>30/01/2023</a:t>
            </a:fld>
            <a:endParaRPr lang="vi-VN"/>
          </a:p>
        </p:txBody>
      </p:sp>
      <p:sp>
        <p:nvSpPr>
          <p:cNvPr id="6" name="Footer Placeholder 5">
            <a:extLst>
              <a:ext uri="{FF2B5EF4-FFF2-40B4-BE49-F238E27FC236}">
                <a16:creationId xmlns:a16="http://schemas.microsoft.com/office/drawing/2014/main" id="{F1C416AB-C85D-4FB1-BB3C-CA469617AC4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DB125B40-4C38-4128-8A4D-D6C8A32651DD}"/>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3798179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CC1BF-6BEB-4832-87C2-AB6B405FD072}"/>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649B820F-F0DF-415F-82D1-F9B1F2D937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61D253-AC80-4EAD-9041-F6C673427E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1DE961F1-836E-41F9-9B4D-2632E96EC4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7B37E7-8273-4EFF-9409-0261EABD1D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C99C758F-AA36-418B-8600-365D1EA03D5A}"/>
              </a:ext>
            </a:extLst>
          </p:cNvPr>
          <p:cNvSpPr>
            <a:spLocks noGrp="1"/>
          </p:cNvSpPr>
          <p:nvPr>
            <p:ph type="dt" sz="half" idx="10"/>
          </p:nvPr>
        </p:nvSpPr>
        <p:spPr/>
        <p:txBody>
          <a:bodyPr/>
          <a:lstStyle/>
          <a:p>
            <a:fld id="{8C08D170-2F5A-445F-B147-E9626B48DF2C}" type="datetimeFigureOut">
              <a:rPr lang="vi-VN" smtClean="0"/>
              <a:t>30/01/2023</a:t>
            </a:fld>
            <a:endParaRPr lang="vi-VN"/>
          </a:p>
        </p:txBody>
      </p:sp>
      <p:sp>
        <p:nvSpPr>
          <p:cNvPr id="8" name="Footer Placeholder 7">
            <a:extLst>
              <a:ext uri="{FF2B5EF4-FFF2-40B4-BE49-F238E27FC236}">
                <a16:creationId xmlns:a16="http://schemas.microsoft.com/office/drawing/2014/main" id="{69D00E20-F6AA-4867-9979-52451254A408}"/>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AD9CF1C-9F17-42A0-BCC3-5EFFE745EFCD}"/>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2610783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6F874-B5A9-4588-8F6A-1D25474BF4B5}"/>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678F0E61-CFEF-4ACE-9A89-D7E1079BCC9C}"/>
              </a:ext>
            </a:extLst>
          </p:cNvPr>
          <p:cNvSpPr>
            <a:spLocks noGrp="1"/>
          </p:cNvSpPr>
          <p:nvPr>
            <p:ph type="dt" sz="half" idx="10"/>
          </p:nvPr>
        </p:nvSpPr>
        <p:spPr/>
        <p:txBody>
          <a:bodyPr/>
          <a:lstStyle/>
          <a:p>
            <a:fld id="{8C08D170-2F5A-445F-B147-E9626B48DF2C}" type="datetimeFigureOut">
              <a:rPr lang="vi-VN" smtClean="0"/>
              <a:t>30/01/2023</a:t>
            </a:fld>
            <a:endParaRPr lang="vi-VN"/>
          </a:p>
        </p:txBody>
      </p:sp>
      <p:sp>
        <p:nvSpPr>
          <p:cNvPr id="4" name="Footer Placeholder 3">
            <a:extLst>
              <a:ext uri="{FF2B5EF4-FFF2-40B4-BE49-F238E27FC236}">
                <a16:creationId xmlns:a16="http://schemas.microsoft.com/office/drawing/2014/main" id="{4CFD925F-DCDF-4C96-AC9A-7917114D50FC}"/>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55A9FA22-978A-4BD6-AA84-45D945E12D87}"/>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1275254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4F99CA-8B85-4113-ABE2-2CAC3752CB61}"/>
              </a:ext>
            </a:extLst>
          </p:cNvPr>
          <p:cNvSpPr>
            <a:spLocks noGrp="1"/>
          </p:cNvSpPr>
          <p:nvPr>
            <p:ph type="dt" sz="half" idx="10"/>
          </p:nvPr>
        </p:nvSpPr>
        <p:spPr/>
        <p:txBody>
          <a:bodyPr/>
          <a:lstStyle/>
          <a:p>
            <a:fld id="{8C08D170-2F5A-445F-B147-E9626B48DF2C}" type="datetimeFigureOut">
              <a:rPr lang="vi-VN" smtClean="0"/>
              <a:t>30/01/2023</a:t>
            </a:fld>
            <a:endParaRPr lang="vi-VN"/>
          </a:p>
        </p:txBody>
      </p:sp>
      <p:sp>
        <p:nvSpPr>
          <p:cNvPr id="3" name="Footer Placeholder 2">
            <a:extLst>
              <a:ext uri="{FF2B5EF4-FFF2-40B4-BE49-F238E27FC236}">
                <a16:creationId xmlns:a16="http://schemas.microsoft.com/office/drawing/2014/main" id="{C45DD276-9E38-4FA3-8CD1-8F6B96CBBD74}"/>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AD1C3B40-1BB7-4EC6-B76B-7791212AE084}"/>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3332696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04E84-F864-4059-9B86-5C3960EB9B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6526A3F4-53F1-43B8-851D-BD12A08349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991C0377-30C4-4C98-95CB-A8D60B192B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1A9530-9EC9-4677-9206-D630DDEF1C8B}"/>
              </a:ext>
            </a:extLst>
          </p:cNvPr>
          <p:cNvSpPr>
            <a:spLocks noGrp="1"/>
          </p:cNvSpPr>
          <p:nvPr>
            <p:ph type="dt" sz="half" idx="10"/>
          </p:nvPr>
        </p:nvSpPr>
        <p:spPr/>
        <p:txBody>
          <a:bodyPr/>
          <a:lstStyle/>
          <a:p>
            <a:fld id="{8C08D170-2F5A-445F-B147-E9626B48DF2C}" type="datetimeFigureOut">
              <a:rPr lang="vi-VN" smtClean="0"/>
              <a:t>30/01/2023</a:t>
            </a:fld>
            <a:endParaRPr lang="vi-VN"/>
          </a:p>
        </p:txBody>
      </p:sp>
      <p:sp>
        <p:nvSpPr>
          <p:cNvPr id="6" name="Footer Placeholder 5">
            <a:extLst>
              <a:ext uri="{FF2B5EF4-FFF2-40B4-BE49-F238E27FC236}">
                <a16:creationId xmlns:a16="http://schemas.microsoft.com/office/drawing/2014/main" id="{4DC3D442-B3F5-4108-B630-411D0431014C}"/>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8BED71A0-2918-4D16-ABC5-FB9DCF3F6E1F}"/>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857954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9CCCA-292A-4441-B35A-328CA34064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45A97567-7B49-421C-AD09-11751F985F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F2D7895-7C77-487B-9E34-A9E3FAC249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EE18DF-0B55-4C66-A08F-23299C31B394}"/>
              </a:ext>
            </a:extLst>
          </p:cNvPr>
          <p:cNvSpPr>
            <a:spLocks noGrp="1"/>
          </p:cNvSpPr>
          <p:nvPr>
            <p:ph type="dt" sz="half" idx="10"/>
          </p:nvPr>
        </p:nvSpPr>
        <p:spPr/>
        <p:txBody>
          <a:bodyPr/>
          <a:lstStyle/>
          <a:p>
            <a:fld id="{8C08D170-2F5A-445F-B147-E9626B48DF2C}" type="datetimeFigureOut">
              <a:rPr lang="vi-VN" smtClean="0"/>
              <a:t>30/01/2023</a:t>
            </a:fld>
            <a:endParaRPr lang="vi-VN"/>
          </a:p>
        </p:txBody>
      </p:sp>
      <p:sp>
        <p:nvSpPr>
          <p:cNvPr id="6" name="Footer Placeholder 5">
            <a:extLst>
              <a:ext uri="{FF2B5EF4-FFF2-40B4-BE49-F238E27FC236}">
                <a16:creationId xmlns:a16="http://schemas.microsoft.com/office/drawing/2014/main" id="{954F96C0-4084-4B67-89C5-F98D6A7DB570}"/>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AF4C11CE-13F7-4C64-B950-4B01A8ACFEEE}"/>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992165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F09241-ED2E-4653-A585-A8B7DE2CD4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8650599C-C292-4115-A3C6-20A07BC008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3959C96A-8AF4-4DA4-8508-4CBE1E53C3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08D170-2F5A-445F-B147-E9626B48DF2C}" type="datetimeFigureOut">
              <a:rPr lang="vi-VN" smtClean="0"/>
              <a:t>30/01/2023</a:t>
            </a:fld>
            <a:endParaRPr lang="vi-VN"/>
          </a:p>
        </p:txBody>
      </p:sp>
      <p:sp>
        <p:nvSpPr>
          <p:cNvPr id="5" name="Footer Placeholder 4">
            <a:extLst>
              <a:ext uri="{FF2B5EF4-FFF2-40B4-BE49-F238E27FC236}">
                <a16:creationId xmlns:a16="http://schemas.microsoft.com/office/drawing/2014/main" id="{173EF88F-CB8F-4B35-85D2-B170FE646F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DB34A788-9A70-4063-965A-7B627485BC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D581D3-EB07-475F-8C83-99E7860A847F}" type="slidenum">
              <a:rPr lang="vi-VN" smtClean="0"/>
              <a:t>‹#›</a:t>
            </a:fld>
            <a:endParaRPr lang="vi-VN"/>
          </a:p>
        </p:txBody>
      </p:sp>
    </p:spTree>
    <p:extLst>
      <p:ext uri="{BB962C8B-B14F-4D97-AF65-F5344CB8AC3E}">
        <p14:creationId xmlns:p14="http://schemas.microsoft.com/office/powerpoint/2010/main" val="3692994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A4398-D275-4599-89B5-57ED3A96BB00}"/>
              </a:ext>
            </a:extLst>
          </p:cNvPr>
          <p:cNvSpPr>
            <a:spLocks noGrp="1"/>
          </p:cNvSpPr>
          <p:nvPr>
            <p:ph type="ctrTitle"/>
          </p:nvPr>
        </p:nvSpPr>
        <p:spPr>
          <a:xfrm>
            <a:off x="1603512" y="1192696"/>
            <a:ext cx="9144001" cy="3430104"/>
          </a:xfrm>
        </p:spPr>
        <p:txBody>
          <a:bodyPr>
            <a:noAutofit/>
          </a:bodyPr>
          <a:lstStyle/>
          <a:p>
            <a:r>
              <a:rPr lang="en-US" sz="10000" b="1" dirty="0">
                <a:solidFill>
                  <a:srgbClr val="FF0000"/>
                </a:solidFill>
                <a:latin typeface="Times New Roman" panose="02020603050405020304" pitchFamily="18" charset="0"/>
                <a:cs typeface="Times New Roman" panose="02020603050405020304" pitchFamily="18" charset="0"/>
              </a:rPr>
              <a:t>BÀI TẬP </a:t>
            </a:r>
            <a:br>
              <a:rPr lang="en-US" sz="10000" b="1" dirty="0">
                <a:solidFill>
                  <a:srgbClr val="FF0000"/>
                </a:solidFill>
                <a:latin typeface="Times New Roman" panose="02020603050405020304" pitchFamily="18" charset="0"/>
                <a:cs typeface="Times New Roman" panose="02020603050405020304" pitchFamily="18" charset="0"/>
              </a:rPr>
            </a:br>
            <a:r>
              <a:rPr lang="en-US" sz="10000" b="1" dirty="0">
                <a:solidFill>
                  <a:srgbClr val="FF0000"/>
                </a:solidFill>
                <a:latin typeface="Times New Roman" panose="02020603050405020304" pitchFamily="18" charset="0"/>
                <a:cs typeface="Times New Roman" panose="02020603050405020304" pitchFamily="18" charset="0"/>
              </a:rPr>
              <a:t>CHỦ ĐỀ 1 + 2</a:t>
            </a:r>
            <a:endParaRPr lang="vi-VN" sz="10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1659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347F016-9890-4488-BBD6-7AB45FD2CA5B}"/>
              </a:ext>
            </a:extLst>
          </p:cNvPr>
          <p:cNvGraphicFramePr>
            <a:graphicFrameLocks noGrp="1"/>
          </p:cNvGraphicFramePr>
          <p:nvPr>
            <p:extLst>
              <p:ext uri="{D42A27DB-BD31-4B8C-83A1-F6EECF244321}">
                <p14:modId xmlns:p14="http://schemas.microsoft.com/office/powerpoint/2010/main" val="3792492896"/>
              </p:ext>
            </p:extLst>
          </p:nvPr>
        </p:nvGraphicFramePr>
        <p:xfrm>
          <a:off x="1351127" y="1583102"/>
          <a:ext cx="9963234" cy="4933950"/>
        </p:xfrm>
        <a:graphic>
          <a:graphicData uri="http://schemas.openxmlformats.org/drawingml/2006/table">
            <a:tbl>
              <a:tblPr/>
              <a:tblGrid>
                <a:gridCol w="1660539">
                  <a:extLst>
                    <a:ext uri="{9D8B030D-6E8A-4147-A177-3AD203B41FA5}">
                      <a16:colId xmlns:a16="http://schemas.microsoft.com/office/drawing/2014/main" val="1529901995"/>
                    </a:ext>
                  </a:extLst>
                </a:gridCol>
                <a:gridCol w="1660539">
                  <a:extLst>
                    <a:ext uri="{9D8B030D-6E8A-4147-A177-3AD203B41FA5}">
                      <a16:colId xmlns:a16="http://schemas.microsoft.com/office/drawing/2014/main" val="1078238880"/>
                    </a:ext>
                  </a:extLst>
                </a:gridCol>
                <a:gridCol w="1660539">
                  <a:extLst>
                    <a:ext uri="{9D8B030D-6E8A-4147-A177-3AD203B41FA5}">
                      <a16:colId xmlns:a16="http://schemas.microsoft.com/office/drawing/2014/main" val="3075251307"/>
                    </a:ext>
                  </a:extLst>
                </a:gridCol>
                <a:gridCol w="1660539">
                  <a:extLst>
                    <a:ext uri="{9D8B030D-6E8A-4147-A177-3AD203B41FA5}">
                      <a16:colId xmlns:a16="http://schemas.microsoft.com/office/drawing/2014/main" val="3835146019"/>
                    </a:ext>
                  </a:extLst>
                </a:gridCol>
                <a:gridCol w="1660539">
                  <a:extLst>
                    <a:ext uri="{9D8B030D-6E8A-4147-A177-3AD203B41FA5}">
                      <a16:colId xmlns:a16="http://schemas.microsoft.com/office/drawing/2014/main" val="3493607929"/>
                    </a:ext>
                  </a:extLst>
                </a:gridCol>
                <a:gridCol w="1660539">
                  <a:extLst>
                    <a:ext uri="{9D8B030D-6E8A-4147-A177-3AD203B41FA5}">
                      <a16:colId xmlns:a16="http://schemas.microsoft.com/office/drawing/2014/main" val="1058204234"/>
                    </a:ext>
                  </a:extLst>
                </a:gridCol>
              </a:tblGrid>
              <a:tr h="496992">
                <a:tc rowSpan="2">
                  <a:txBody>
                    <a:bodyPr/>
                    <a:lstStyle/>
                    <a:p>
                      <a:pPr algn="ctr"/>
                      <a:r>
                        <a:rPr lang="vi-VN" sz="2800" b="1" dirty="0">
                          <a:effectLst/>
                          <a:latin typeface="inherit"/>
                        </a:rPr>
                        <a:t>Tên nguyên tố</a:t>
                      </a:r>
                      <a:endParaRPr lang="vi-VN" sz="28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rowSpan="2">
                  <a:txBody>
                    <a:bodyPr/>
                    <a:lstStyle/>
                    <a:p>
                      <a:pPr algn="ctr"/>
                      <a:r>
                        <a:rPr lang="vi-VN" sz="2800" b="1" dirty="0">
                          <a:effectLst/>
                          <a:latin typeface="inherit"/>
                        </a:rPr>
                        <a:t>Kí hiệu hóa học</a:t>
                      </a:r>
                      <a:endParaRPr lang="vi-VN" sz="28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gridSpan="4">
                  <a:txBody>
                    <a:bodyPr/>
                    <a:lstStyle/>
                    <a:p>
                      <a:pPr algn="ctr"/>
                      <a:r>
                        <a:rPr lang="vi-VN" sz="2800" b="1" dirty="0">
                          <a:effectLst/>
                          <a:latin typeface="inherit"/>
                        </a:rPr>
                        <a:t>Nguyên tử của nguyên tố</a:t>
                      </a:r>
                      <a:endParaRPr lang="vi-VN" sz="28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hMerge="1">
                  <a:txBody>
                    <a:bodyPr/>
                    <a:lstStyle/>
                    <a:p>
                      <a:endParaRPr lang="vi-VN"/>
                    </a:p>
                  </a:txBody>
                  <a:tcPr/>
                </a:tc>
                <a:tc hMerge="1">
                  <a:txBody>
                    <a:bodyPr/>
                    <a:lstStyle/>
                    <a:p>
                      <a:endParaRPr lang="vi-VN"/>
                    </a:p>
                  </a:txBody>
                  <a:tcPr/>
                </a:tc>
                <a:tc hMerge="1">
                  <a:txBody>
                    <a:bodyPr/>
                    <a:lstStyle/>
                    <a:p>
                      <a:endParaRPr lang="vi-VN"/>
                    </a:p>
                  </a:txBody>
                  <a:tcPr/>
                </a:tc>
                <a:extLst>
                  <a:ext uri="{0D108BD9-81ED-4DB2-BD59-A6C34878D82A}">
                    <a16:rowId xmlns:a16="http://schemas.microsoft.com/office/drawing/2014/main" val="2413160134"/>
                  </a:ext>
                </a:extLst>
              </a:tr>
              <a:tr h="1603695">
                <a:tc vMerge="1">
                  <a:txBody>
                    <a:bodyPr/>
                    <a:lstStyle/>
                    <a:p>
                      <a:endParaRPr lang="vi-VN"/>
                    </a:p>
                  </a:txBody>
                  <a:tcPr/>
                </a:tc>
                <a:tc vMerge="1">
                  <a:txBody>
                    <a:bodyPr/>
                    <a:lstStyle/>
                    <a:p>
                      <a:endParaRPr lang="vi-VN"/>
                    </a:p>
                  </a:txBody>
                  <a:tcPr/>
                </a:tc>
                <a:tc>
                  <a:txBody>
                    <a:bodyPr/>
                    <a:lstStyle/>
                    <a:p>
                      <a:pPr algn="ctr"/>
                      <a:r>
                        <a:rPr lang="vi-VN" sz="2800" b="1" dirty="0">
                          <a:effectLst/>
                          <a:latin typeface="inherit"/>
                        </a:rPr>
                        <a:t>Số proton</a:t>
                      </a:r>
                      <a:endParaRPr lang="vi-VN" sz="28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b="1">
                          <a:effectLst/>
                          <a:latin typeface="inherit"/>
                        </a:rPr>
                        <a:t>Số neutron</a:t>
                      </a:r>
                      <a:endParaRPr lang="vi-VN" sz="280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b="1">
                          <a:effectLst/>
                          <a:latin typeface="inherit"/>
                        </a:rPr>
                        <a:t>Số electron</a:t>
                      </a:r>
                      <a:endParaRPr lang="vi-VN" sz="280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b="1">
                          <a:effectLst/>
                          <a:latin typeface="inherit"/>
                        </a:rPr>
                        <a:t>Khối lượng nguyên tử (amu)</a:t>
                      </a:r>
                      <a:endParaRPr lang="vi-VN" sz="280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1132843187"/>
                  </a:ext>
                </a:extLst>
              </a:tr>
              <a:tr h="496992">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dirty="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dirty="0">
                          <a:effectLst/>
                        </a:rPr>
                        <a:t>10</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9</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4098129559"/>
                  </a:ext>
                </a:extLst>
              </a:tr>
              <a:tr h="496992">
                <a:tc>
                  <a:txBody>
                    <a:bodyPr/>
                    <a:lstStyle/>
                    <a:p>
                      <a:pPr algn="ctr"/>
                      <a:r>
                        <a:rPr lang="vi-VN" sz="2800" dirty="0">
                          <a:effectLst/>
                        </a:rPr>
                        <a:t>Sulfur</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dirty="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dirty="0">
                          <a:effectLst/>
                        </a:rPr>
                        <a:t>16</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32</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207267716"/>
                  </a:ext>
                </a:extLst>
              </a:tr>
              <a:tr h="496992">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12</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dirty="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24</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924774843"/>
                  </a:ext>
                </a:extLst>
              </a:tr>
              <a:tr h="496992">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1</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dirty="0">
                          <a:effectLst/>
                        </a:rPr>
                        <a:t>2</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1572212544"/>
                  </a:ext>
                </a:extLst>
              </a:tr>
              <a:tr h="496992">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11</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dirty="0">
                          <a:effectLst/>
                        </a:rPr>
                        <a:t>23</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795466482"/>
                  </a:ext>
                </a:extLst>
              </a:tr>
            </a:tbl>
          </a:graphicData>
        </a:graphic>
      </p:graphicFrame>
      <p:sp>
        <p:nvSpPr>
          <p:cNvPr id="3" name="Rectangle 1">
            <a:extLst>
              <a:ext uri="{FF2B5EF4-FFF2-40B4-BE49-F238E27FC236}">
                <a16:creationId xmlns:a16="http://schemas.microsoft.com/office/drawing/2014/main" id="{D67C17AA-E630-44F4-8425-10039116CA93}"/>
              </a:ext>
            </a:extLst>
          </p:cNvPr>
          <p:cNvSpPr>
            <a:spLocks noChangeArrowheads="1"/>
          </p:cNvSpPr>
          <p:nvPr/>
        </p:nvSpPr>
        <p:spPr bwMode="auto">
          <a:xfrm>
            <a:off x="869049" y="340948"/>
            <a:ext cx="19653091" cy="98488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3200" b="1" i="0" u="none" strike="noStrike" cap="none" normalizeH="0" baseline="0" dirty="0">
                <a:ln>
                  <a:noFill/>
                </a:ln>
                <a:solidFill>
                  <a:srgbClr val="444444"/>
                </a:solidFill>
                <a:effectLst/>
                <a:latin typeface="+mj-lt"/>
                <a:cs typeface="Arial" panose="020B0604020202020204" pitchFamily="34" charset="0"/>
              </a:rPr>
              <a:t>Bài 5 </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a:ln>
                  <a:noFill/>
                </a:ln>
                <a:solidFill>
                  <a:schemeClr val="tx1"/>
                </a:solidFill>
                <a:effectLst/>
                <a:latin typeface="+mj-lt"/>
                <a:cs typeface="Arial" panose="020B0604020202020204" pitchFamily="34" charset="0"/>
              </a:rPr>
              <a:t>Hoàn thành những thông tin còn thiếu trong bảng sau</a:t>
            </a:r>
            <a:r>
              <a:rPr kumimoji="0" lang="vi-VN" altLang="vi-VN" sz="12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vi-VN" altLang="vi-VN"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95300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643468"/>
            <a:ext cx="10905067"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2A5D31E3-DED9-45F2-98EA-3A8671483E9E}"/>
              </a:ext>
            </a:extLst>
          </p:cNvPr>
          <p:cNvGraphicFramePr>
            <a:graphicFrameLocks noGrp="1"/>
          </p:cNvGraphicFramePr>
          <p:nvPr>
            <p:extLst>
              <p:ext uri="{D42A27DB-BD31-4B8C-83A1-F6EECF244321}">
                <p14:modId xmlns:p14="http://schemas.microsoft.com/office/powerpoint/2010/main" val="2457037785"/>
              </p:ext>
            </p:extLst>
          </p:nvPr>
        </p:nvGraphicFramePr>
        <p:xfrm>
          <a:off x="1189314" y="1123527"/>
          <a:ext cx="9813369" cy="4604805"/>
        </p:xfrm>
        <a:graphic>
          <a:graphicData uri="http://schemas.openxmlformats.org/drawingml/2006/table">
            <a:tbl>
              <a:tblPr firstRow="1" bandRow="1"/>
              <a:tblGrid>
                <a:gridCol w="1963538">
                  <a:extLst>
                    <a:ext uri="{9D8B030D-6E8A-4147-A177-3AD203B41FA5}">
                      <a16:colId xmlns:a16="http://schemas.microsoft.com/office/drawing/2014/main" val="3578868973"/>
                    </a:ext>
                  </a:extLst>
                </a:gridCol>
                <a:gridCol w="1530263">
                  <a:extLst>
                    <a:ext uri="{9D8B030D-6E8A-4147-A177-3AD203B41FA5}">
                      <a16:colId xmlns:a16="http://schemas.microsoft.com/office/drawing/2014/main" val="2603616539"/>
                    </a:ext>
                  </a:extLst>
                </a:gridCol>
                <a:gridCol w="1604214">
                  <a:extLst>
                    <a:ext uri="{9D8B030D-6E8A-4147-A177-3AD203B41FA5}">
                      <a16:colId xmlns:a16="http://schemas.microsoft.com/office/drawing/2014/main" val="1053514463"/>
                    </a:ext>
                  </a:extLst>
                </a:gridCol>
                <a:gridCol w="1530263">
                  <a:extLst>
                    <a:ext uri="{9D8B030D-6E8A-4147-A177-3AD203B41FA5}">
                      <a16:colId xmlns:a16="http://schemas.microsoft.com/office/drawing/2014/main" val="781359971"/>
                    </a:ext>
                  </a:extLst>
                </a:gridCol>
                <a:gridCol w="1530263">
                  <a:extLst>
                    <a:ext uri="{9D8B030D-6E8A-4147-A177-3AD203B41FA5}">
                      <a16:colId xmlns:a16="http://schemas.microsoft.com/office/drawing/2014/main" val="2522933290"/>
                    </a:ext>
                  </a:extLst>
                </a:gridCol>
                <a:gridCol w="1654828">
                  <a:extLst>
                    <a:ext uri="{9D8B030D-6E8A-4147-A177-3AD203B41FA5}">
                      <a16:colId xmlns:a16="http://schemas.microsoft.com/office/drawing/2014/main" val="203840638"/>
                    </a:ext>
                  </a:extLst>
                </a:gridCol>
              </a:tblGrid>
              <a:tr h="547063">
                <a:tc rowSpan="2">
                  <a:txBody>
                    <a:bodyPr/>
                    <a:lstStyle/>
                    <a:p>
                      <a:pPr algn="ctr"/>
                      <a:r>
                        <a:rPr lang="vi-VN" sz="2500" b="1">
                          <a:effectLst/>
                          <a:latin typeface="inherit"/>
                        </a:rPr>
                        <a:t>Tên nguyên tố</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rowSpan="2">
                  <a:txBody>
                    <a:bodyPr/>
                    <a:lstStyle/>
                    <a:p>
                      <a:pPr algn="ctr"/>
                      <a:r>
                        <a:rPr lang="vi-VN" sz="2500" b="1">
                          <a:effectLst/>
                          <a:latin typeface="inherit"/>
                        </a:rPr>
                        <a:t>Kí hiệu hóa học</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gridSpan="4">
                  <a:txBody>
                    <a:bodyPr/>
                    <a:lstStyle/>
                    <a:p>
                      <a:pPr algn="ctr"/>
                      <a:r>
                        <a:rPr lang="vi-VN" sz="2500" b="1">
                          <a:effectLst/>
                          <a:latin typeface="inherit"/>
                        </a:rPr>
                        <a:t>Nguyên tử của nguyên tố</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hMerge="1">
                  <a:txBody>
                    <a:bodyPr/>
                    <a:lstStyle/>
                    <a:p>
                      <a:endParaRPr lang="vi-VN"/>
                    </a:p>
                  </a:txBody>
                  <a:tcPr/>
                </a:tc>
                <a:tc hMerge="1">
                  <a:txBody>
                    <a:bodyPr/>
                    <a:lstStyle/>
                    <a:p>
                      <a:endParaRPr lang="vi-VN"/>
                    </a:p>
                  </a:txBody>
                  <a:tcPr/>
                </a:tc>
                <a:tc hMerge="1">
                  <a:txBody>
                    <a:bodyPr/>
                    <a:lstStyle/>
                    <a:p>
                      <a:endParaRPr lang="vi-VN"/>
                    </a:p>
                  </a:txBody>
                  <a:tcPr/>
                </a:tc>
                <a:extLst>
                  <a:ext uri="{0D108BD9-81ED-4DB2-BD59-A6C34878D82A}">
                    <a16:rowId xmlns:a16="http://schemas.microsoft.com/office/drawing/2014/main" val="1823281234"/>
                  </a:ext>
                </a:extLst>
              </a:tr>
              <a:tr h="1322427">
                <a:tc vMerge="1">
                  <a:txBody>
                    <a:bodyPr/>
                    <a:lstStyle/>
                    <a:p>
                      <a:endParaRPr lang="vi-VN"/>
                    </a:p>
                  </a:txBody>
                  <a:tcPr/>
                </a:tc>
                <a:tc vMerge="1">
                  <a:txBody>
                    <a:bodyPr/>
                    <a:lstStyle/>
                    <a:p>
                      <a:endParaRPr lang="vi-VN"/>
                    </a:p>
                  </a:txBody>
                  <a:tcPr/>
                </a:tc>
                <a:tc>
                  <a:txBody>
                    <a:bodyPr/>
                    <a:lstStyle/>
                    <a:p>
                      <a:pPr algn="ctr"/>
                      <a:r>
                        <a:rPr lang="vi-VN" sz="2500" b="1">
                          <a:effectLst/>
                          <a:latin typeface="inherit"/>
                        </a:rPr>
                        <a:t>Số proton</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b="1">
                          <a:effectLst/>
                          <a:latin typeface="inherit"/>
                        </a:rPr>
                        <a:t>Số neutron</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b="1">
                          <a:effectLst/>
                          <a:latin typeface="inherit"/>
                        </a:rPr>
                        <a:t>Số electron</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b="1">
                          <a:effectLst/>
                          <a:latin typeface="inherit"/>
                        </a:rPr>
                        <a:t>Khối lượng nguyên tử (amu)</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6792273"/>
                  </a:ext>
                </a:extLst>
              </a:tr>
              <a:tr h="547063">
                <a:tc>
                  <a:txBody>
                    <a:bodyPr/>
                    <a:lstStyle/>
                    <a:p>
                      <a:pPr algn="ctr"/>
                      <a:r>
                        <a:rPr lang="vi-VN" sz="2500">
                          <a:effectLst/>
                        </a:rPr>
                        <a:t>Fluorinr</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F</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9</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10</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9</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19</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537013541"/>
                  </a:ext>
                </a:extLst>
              </a:tr>
              <a:tr h="547063">
                <a:tc>
                  <a:txBody>
                    <a:bodyPr/>
                    <a:lstStyle/>
                    <a:p>
                      <a:pPr algn="ctr"/>
                      <a:r>
                        <a:rPr lang="vi-VN" sz="2500">
                          <a:effectLst/>
                        </a:rPr>
                        <a:t>Sulfur</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S</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dirty="0">
                          <a:effectLst/>
                        </a:rPr>
                        <a:t>16</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16</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16</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32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3119800453"/>
                  </a:ext>
                </a:extLst>
              </a:tr>
              <a:tr h="547063">
                <a:tc>
                  <a:txBody>
                    <a:bodyPr/>
                    <a:lstStyle/>
                    <a:p>
                      <a:pPr algn="ctr"/>
                      <a:r>
                        <a:rPr lang="vi-VN" sz="2500">
                          <a:effectLst/>
                        </a:rPr>
                        <a:t>Magnesium</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Mg</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24</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2087590199"/>
                  </a:ext>
                </a:extLst>
              </a:tr>
              <a:tr h="547063">
                <a:tc>
                  <a:txBody>
                    <a:bodyPr/>
                    <a:lstStyle/>
                    <a:p>
                      <a:pPr algn="ctr"/>
                      <a:r>
                        <a:rPr lang="vi-VN" sz="2500">
                          <a:effectLst/>
                        </a:rPr>
                        <a:t>Hydrogen</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H</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1</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1</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1</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2899320574"/>
                  </a:ext>
                </a:extLst>
              </a:tr>
              <a:tr h="547063">
                <a:tc>
                  <a:txBody>
                    <a:bodyPr/>
                    <a:lstStyle/>
                    <a:p>
                      <a:pPr algn="ctr"/>
                      <a:r>
                        <a:rPr lang="vi-VN" sz="2500">
                          <a:effectLst/>
                        </a:rPr>
                        <a:t>Sodium</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Na</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11</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11</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dirty="0">
                          <a:effectLst/>
                        </a:rPr>
                        <a:t>23</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089858128"/>
                  </a:ext>
                </a:extLst>
              </a:tr>
            </a:tbl>
          </a:graphicData>
        </a:graphic>
      </p:graphicFrame>
    </p:spTree>
    <p:extLst>
      <p:ext uri="{BB962C8B-B14F-4D97-AF65-F5344CB8AC3E}">
        <p14:creationId xmlns:p14="http://schemas.microsoft.com/office/powerpoint/2010/main" val="3380351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0F93C855-3F3E-4E89-8D15-CD38D2D7ED58}"/>
              </a:ext>
            </a:extLst>
          </p:cNvPr>
          <p:cNvSpPr>
            <a:spLocks noChangeArrowheads="1"/>
          </p:cNvSpPr>
          <p:nvPr/>
        </p:nvSpPr>
        <p:spPr bwMode="auto">
          <a:xfrm>
            <a:off x="484214" y="557784"/>
            <a:ext cx="4154842" cy="566603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eaLnBrk="1" fontAlgn="base" hangingPunct="1">
              <a:lnSpc>
                <a:spcPct val="90000"/>
              </a:lnSpc>
              <a:spcBef>
                <a:spcPct val="0"/>
              </a:spcBef>
              <a:spcAft>
                <a:spcPts val="600"/>
              </a:spcAft>
              <a:buClrTx/>
              <a:buSzTx/>
              <a:tabLst/>
            </a:pPr>
            <a:r>
              <a:rPr kumimoji="0" lang="en-US" altLang="vi-VN" sz="3200" b="1" i="0" u="none" strike="noStrike" cap="none" normalizeH="0" baseline="0" dirty="0" err="1">
                <a:ln>
                  <a:noFill/>
                </a:ln>
                <a:effectLst/>
                <a:latin typeface="Times New Roman" panose="02020603050405020304" pitchFamily="18" charset="0"/>
                <a:cs typeface="Times New Roman" panose="02020603050405020304" pitchFamily="18" charset="0"/>
              </a:rPr>
              <a:t>Bài</a:t>
            </a:r>
            <a:r>
              <a:rPr kumimoji="0" lang="en-US" altLang="vi-VN" sz="3200" b="1" i="0" u="none" strike="noStrike" cap="none" normalizeH="0" baseline="0" dirty="0">
                <a:ln>
                  <a:noFill/>
                </a:ln>
                <a:effectLst/>
                <a:latin typeface="Times New Roman" panose="02020603050405020304" pitchFamily="18" charset="0"/>
                <a:cs typeface="Times New Roman" panose="02020603050405020304" pitchFamily="18" charset="0"/>
              </a:rPr>
              <a:t> 6 </a:t>
            </a:r>
          </a:p>
          <a:p>
            <a:pPr marR="0" lvl="0" eaLnBrk="1" fontAlgn="base" hangingPunct="1">
              <a:lnSpc>
                <a:spcPct val="90000"/>
              </a:lnSpc>
              <a:spcBef>
                <a:spcPct val="0"/>
              </a:spcBef>
              <a:spcAft>
                <a:spcPts val="600"/>
              </a:spcAft>
              <a:buClrTx/>
              <a:buSzTx/>
              <a:tabLst/>
            </a:pP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Số</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proton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và</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số</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neutron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của</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hai</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X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và</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Y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được</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cho</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trong</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bảng</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sau</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a:t>
            </a:r>
          </a:p>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a)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Tính</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khối</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lượng</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của</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X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và</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Y</a:t>
            </a:r>
          </a:p>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b)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X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và</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Y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có</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thuộc</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cùng</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một</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tố</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hóa</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học</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không</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Vì</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3200" b="0" i="0" u="none" strike="noStrike" cap="none" normalizeH="0" baseline="0" dirty="0" err="1">
                <a:ln>
                  <a:noFill/>
                </a:ln>
                <a:effectLst/>
                <a:latin typeface="Times New Roman" panose="02020603050405020304" pitchFamily="18" charset="0"/>
                <a:cs typeface="Times New Roman" panose="02020603050405020304" pitchFamily="18" charset="0"/>
              </a:rPr>
              <a:t>sao</a:t>
            </a:r>
            <a:r>
              <a:rPr kumimoji="0" lang="en-US" altLang="vi-VN" sz="3200" b="0" i="0" u="none" strike="noStrike" cap="none" normalizeH="0" baseline="0" dirty="0">
                <a:ln>
                  <a:noFill/>
                </a:ln>
                <a:effectLst/>
                <a:latin typeface="Times New Roman" panose="02020603050405020304" pitchFamily="18" charset="0"/>
                <a:cs typeface="Times New Roman" panose="02020603050405020304" pitchFamily="18" charset="0"/>
              </a:rPr>
              <a:t>?</a:t>
            </a:r>
          </a:p>
        </p:txBody>
      </p:sp>
      <p:sp>
        <p:nvSpPr>
          <p:cNvPr id="8" name="Rectangle 7">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B07BEC8F-A243-4053-9029-814735651648}"/>
              </a:ext>
            </a:extLst>
          </p:cNvPr>
          <p:cNvGraphicFramePr>
            <a:graphicFrameLocks noGrp="1"/>
          </p:cNvGraphicFramePr>
          <p:nvPr>
            <p:extLst>
              <p:ext uri="{D42A27DB-BD31-4B8C-83A1-F6EECF244321}">
                <p14:modId xmlns:p14="http://schemas.microsoft.com/office/powerpoint/2010/main" val="891355124"/>
              </p:ext>
            </p:extLst>
          </p:nvPr>
        </p:nvGraphicFramePr>
        <p:xfrm>
          <a:off x="6141835" y="1897063"/>
          <a:ext cx="4547387" cy="3060630"/>
        </p:xfrm>
        <a:graphic>
          <a:graphicData uri="http://schemas.openxmlformats.org/drawingml/2006/table">
            <a:tbl>
              <a:tblPr firstRow="1" bandRow="1">
                <a:solidFill>
                  <a:schemeClr val="bg1"/>
                </a:solidFill>
              </a:tblPr>
              <a:tblGrid>
                <a:gridCol w="2690773">
                  <a:extLst>
                    <a:ext uri="{9D8B030D-6E8A-4147-A177-3AD203B41FA5}">
                      <a16:colId xmlns:a16="http://schemas.microsoft.com/office/drawing/2014/main" val="3183131296"/>
                    </a:ext>
                  </a:extLst>
                </a:gridCol>
                <a:gridCol w="928307">
                  <a:extLst>
                    <a:ext uri="{9D8B030D-6E8A-4147-A177-3AD203B41FA5}">
                      <a16:colId xmlns:a16="http://schemas.microsoft.com/office/drawing/2014/main" val="3289239475"/>
                    </a:ext>
                  </a:extLst>
                </a:gridCol>
                <a:gridCol w="928307">
                  <a:extLst>
                    <a:ext uri="{9D8B030D-6E8A-4147-A177-3AD203B41FA5}">
                      <a16:colId xmlns:a16="http://schemas.microsoft.com/office/drawing/2014/main" val="4026770576"/>
                    </a:ext>
                  </a:extLst>
                </a:gridCol>
              </a:tblGrid>
              <a:tr h="1020210">
                <a:tc>
                  <a:txBody>
                    <a:bodyPr/>
                    <a:lstStyle/>
                    <a:p>
                      <a:pPr algn="l"/>
                      <a:r>
                        <a:rPr lang="vi-VN" sz="3300" b="0" cap="none" spc="0">
                          <a:solidFill>
                            <a:schemeClr val="bg1"/>
                          </a:solidFill>
                          <a:effectLst/>
                        </a:rPr>
                        <a:t>Nguyên tử</a:t>
                      </a:r>
                    </a:p>
                  </a:txBody>
                  <a:tcPr marL="280198" marR="89807" marT="215537" marB="215537" anchor="ctr">
                    <a:lnL w="19050" cap="flat" cmpd="sng" algn="ctr">
                      <a:solidFill>
                        <a:schemeClr val="tx1"/>
                      </a:solidFill>
                      <a:prstDash val="solid"/>
                    </a:lnL>
                    <a:lnR w="12700" cmpd="sng">
                      <a:noFill/>
                    </a:lnR>
                    <a:lnT w="19050" cap="flat" cmpd="sng" algn="ctr">
                      <a:solidFill>
                        <a:schemeClr val="tx1"/>
                      </a:solidFill>
                      <a:prstDash val="solid"/>
                    </a:lnT>
                    <a:lnB w="38100" cmpd="sng">
                      <a:noFill/>
                    </a:lnB>
                    <a:solidFill>
                      <a:schemeClr val="tx1"/>
                    </a:solidFill>
                  </a:tcPr>
                </a:tc>
                <a:tc>
                  <a:txBody>
                    <a:bodyPr/>
                    <a:lstStyle/>
                    <a:p>
                      <a:pPr algn="l"/>
                      <a:r>
                        <a:rPr lang="vi-VN" sz="3300" b="0" cap="none" spc="0">
                          <a:solidFill>
                            <a:schemeClr val="bg1"/>
                          </a:solidFill>
                          <a:effectLst/>
                        </a:rPr>
                        <a:t>X</a:t>
                      </a:r>
                    </a:p>
                  </a:txBody>
                  <a:tcPr marL="280198" marR="89807" marT="215537" marB="215537"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pPr algn="l"/>
                      <a:r>
                        <a:rPr lang="vi-VN" sz="3300" b="0" cap="none" spc="0">
                          <a:solidFill>
                            <a:schemeClr val="bg1"/>
                          </a:solidFill>
                          <a:effectLst/>
                        </a:rPr>
                        <a:t>Y</a:t>
                      </a:r>
                    </a:p>
                  </a:txBody>
                  <a:tcPr marL="280198" marR="89807" marT="215537" marB="215537" anchor="ctr">
                    <a:lnL w="12700" cmpd="sng">
                      <a:noFill/>
                    </a:lnL>
                    <a:lnR w="12700" cmpd="sng">
                      <a:noFill/>
                    </a:lnR>
                    <a:lnT w="19050" cap="flat" cmpd="sng" algn="ctr">
                      <a:solidFill>
                        <a:schemeClr val="tx1"/>
                      </a:solidFill>
                      <a:prstDash val="solid"/>
                    </a:lnT>
                    <a:lnB w="38100" cmpd="sng">
                      <a:noFill/>
                    </a:lnB>
                    <a:solidFill>
                      <a:schemeClr val="tx1"/>
                    </a:solidFill>
                  </a:tcPr>
                </a:tc>
                <a:extLst>
                  <a:ext uri="{0D108BD9-81ED-4DB2-BD59-A6C34878D82A}">
                    <a16:rowId xmlns:a16="http://schemas.microsoft.com/office/drawing/2014/main" val="1694263891"/>
                  </a:ext>
                </a:extLst>
              </a:tr>
              <a:tr h="1020210">
                <a:tc>
                  <a:txBody>
                    <a:bodyPr/>
                    <a:lstStyle/>
                    <a:p>
                      <a:pPr algn="l"/>
                      <a:r>
                        <a:rPr lang="vi-VN" sz="3300" cap="none" spc="0">
                          <a:solidFill>
                            <a:schemeClr val="tx1"/>
                          </a:solidFill>
                          <a:effectLst/>
                        </a:rPr>
                        <a:t>Số proton</a:t>
                      </a:r>
                    </a:p>
                  </a:txBody>
                  <a:tcPr marL="280198" marR="89807" marT="215537" marB="215537" anchor="ctr">
                    <a:lnL w="19050" cap="flat" cmpd="sng" algn="ctr">
                      <a:solidFill>
                        <a:schemeClr val="tx1"/>
                      </a:solidFill>
                      <a:prstDash val="solid"/>
                    </a:lnL>
                    <a:lnR w="6350" cap="flat" cmpd="sng" algn="ctr">
                      <a:solidFill>
                        <a:schemeClr val="tx1">
                          <a:lumMod val="50000"/>
                          <a:lumOff val="50000"/>
                        </a:schemeClr>
                      </a:solidFill>
                      <a:prstDash val="solid"/>
                    </a:lnR>
                    <a:lnT w="38100" cmpd="sng">
                      <a:noFill/>
                    </a:lnT>
                    <a:lnB w="6350" cap="flat" cmpd="sng" algn="ctr">
                      <a:solidFill>
                        <a:schemeClr val="tx1">
                          <a:lumMod val="50000"/>
                          <a:lumOff val="50000"/>
                        </a:schemeClr>
                      </a:solidFill>
                      <a:prstDash val="solid"/>
                    </a:lnB>
                    <a:noFill/>
                  </a:tcPr>
                </a:tc>
                <a:tc>
                  <a:txBody>
                    <a:bodyPr/>
                    <a:lstStyle/>
                    <a:p>
                      <a:pPr algn="l"/>
                      <a:r>
                        <a:rPr lang="vi-VN" sz="3300" cap="none" spc="0">
                          <a:solidFill>
                            <a:schemeClr val="tx1"/>
                          </a:solidFill>
                          <a:effectLst/>
                        </a:rPr>
                        <a:t>6</a:t>
                      </a:r>
                    </a:p>
                  </a:txBody>
                  <a:tcPr marL="280198" marR="89807" marT="215537" marB="215537"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6350" cap="flat" cmpd="sng" algn="ctr">
                      <a:solidFill>
                        <a:schemeClr val="tx1">
                          <a:lumMod val="50000"/>
                          <a:lumOff val="50000"/>
                        </a:schemeClr>
                      </a:solidFill>
                      <a:prstDash val="solid"/>
                    </a:lnB>
                    <a:noFill/>
                  </a:tcPr>
                </a:tc>
                <a:tc>
                  <a:txBody>
                    <a:bodyPr/>
                    <a:lstStyle/>
                    <a:p>
                      <a:pPr algn="l"/>
                      <a:r>
                        <a:rPr lang="vi-VN" sz="3300" cap="none" spc="0">
                          <a:solidFill>
                            <a:schemeClr val="tx1"/>
                          </a:solidFill>
                          <a:effectLst/>
                        </a:rPr>
                        <a:t>6</a:t>
                      </a:r>
                    </a:p>
                  </a:txBody>
                  <a:tcPr marL="280198" marR="89807" marT="215537" marB="215537" anchor="ctr">
                    <a:lnL w="6350" cap="flat" cmpd="sng" algn="ctr">
                      <a:solidFill>
                        <a:schemeClr val="tx1">
                          <a:lumMod val="50000"/>
                          <a:lumOff val="50000"/>
                        </a:schemeClr>
                      </a:solidFill>
                      <a:prstDash val="solid"/>
                    </a:lnL>
                    <a:lnR w="19050" cap="flat" cmpd="sng" algn="ctr">
                      <a:solidFill>
                        <a:schemeClr val="tx1"/>
                      </a:solidFill>
                      <a:prstDash val="solid"/>
                    </a:lnR>
                    <a:lnT w="38100" cmpd="sng">
                      <a:noFill/>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3664895991"/>
                  </a:ext>
                </a:extLst>
              </a:tr>
              <a:tr h="1020210">
                <a:tc>
                  <a:txBody>
                    <a:bodyPr/>
                    <a:lstStyle/>
                    <a:p>
                      <a:pPr algn="l"/>
                      <a:r>
                        <a:rPr lang="vi-VN" sz="3300" cap="none" spc="0">
                          <a:solidFill>
                            <a:schemeClr val="tx1"/>
                          </a:solidFill>
                          <a:effectLst/>
                        </a:rPr>
                        <a:t>Số neutron</a:t>
                      </a:r>
                    </a:p>
                  </a:txBody>
                  <a:tcPr marL="280198" marR="89807" marT="215537" marB="215537"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a:r>
                        <a:rPr lang="vi-VN" sz="3300" cap="none" spc="0">
                          <a:solidFill>
                            <a:schemeClr val="tx1"/>
                          </a:solidFill>
                          <a:effectLst/>
                        </a:rPr>
                        <a:t>6</a:t>
                      </a:r>
                    </a:p>
                  </a:txBody>
                  <a:tcPr marL="280198" marR="89807" marT="215537" marB="215537"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a:r>
                        <a:rPr lang="vi-VN" sz="3300" cap="none" spc="0">
                          <a:solidFill>
                            <a:schemeClr val="tx1"/>
                          </a:solidFill>
                          <a:effectLst/>
                        </a:rPr>
                        <a:t>8</a:t>
                      </a:r>
                    </a:p>
                  </a:txBody>
                  <a:tcPr marL="280198" marR="89807" marT="215537" marB="215537" anchor="ctr">
                    <a:lnL w="6350" cap="flat" cmpd="sng" algn="ctr">
                      <a:solidFill>
                        <a:schemeClr val="tx1">
                          <a:lumMod val="50000"/>
                          <a:lumOff val="50000"/>
                        </a:schemeClr>
                      </a:solidFill>
                      <a:prstDash val="solid"/>
                    </a:lnL>
                    <a:lnR w="12700" cmpd="sng">
                      <a:no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extLst>
                  <a:ext uri="{0D108BD9-81ED-4DB2-BD59-A6C34878D82A}">
                    <a16:rowId xmlns:a16="http://schemas.microsoft.com/office/drawing/2014/main" val="3169420785"/>
                  </a:ext>
                </a:extLst>
              </a:tr>
            </a:tbl>
          </a:graphicData>
        </a:graphic>
      </p:graphicFrame>
    </p:spTree>
    <p:extLst>
      <p:ext uri="{BB962C8B-B14F-4D97-AF65-F5344CB8AC3E}">
        <p14:creationId xmlns:p14="http://schemas.microsoft.com/office/powerpoint/2010/main" val="815247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A5761D-1108-4C6B-9D62-6823FEE7BC3E}"/>
              </a:ext>
            </a:extLst>
          </p:cNvPr>
          <p:cNvSpPr txBox="1"/>
          <p:nvPr/>
        </p:nvSpPr>
        <p:spPr>
          <a:xfrm>
            <a:off x="1311965" y="920621"/>
            <a:ext cx="9568070" cy="5016758"/>
          </a:xfrm>
          <a:prstGeom prst="rect">
            <a:avLst/>
          </a:prstGeom>
          <a:noFill/>
        </p:spPr>
        <p:txBody>
          <a:bodyPr wrap="square">
            <a:spAutoFit/>
          </a:bodyPr>
          <a:lstStyle/>
          <a:p>
            <a:pPr algn="l"/>
            <a:r>
              <a:rPr lang="vi-VN" sz="4000" b="0" i="0" dirty="0">
                <a:effectLst/>
                <a:latin typeface="Times New Roman" panose="02020603050405020304" pitchFamily="18" charset="0"/>
                <a:cs typeface="Times New Roman" panose="02020603050405020304" pitchFamily="18" charset="0"/>
              </a:rPr>
              <a:t>Xét nguyên tử X có 6 proton và 6 neutron</a:t>
            </a:r>
          </a:p>
          <a:p>
            <a:pPr algn="l"/>
            <a:r>
              <a:rPr lang="vi-VN" sz="4000" b="0" i="0" dirty="0">
                <a:effectLst/>
                <a:latin typeface="Times New Roman" panose="02020603050405020304" pitchFamily="18" charset="0"/>
                <a:cs typeface="Times New Roman" panose="02020603050405020304" pitchFamily="18" charset="0"/>
              </a:rPr>
              <a:t>=&gt; Khối lượng nguyên tử X = 6 + 6 = 12 amu</a:t>
            </a:r>
          </a:p>
          <a:p>
            <a:pPr algn="l"/>
            <a:r>
              <a:rPr lang="vi-VN" sz="4000" b="0" i="0" dirty="0">
                <a:effectLst/>
                <a:latin typeface="Times New Roman" panose="02020603050405020304" pitchFamily="18" charset="0"/>
                <a:cs typeface="Times New Roman" panose="02020603050405020304" pitchFamily="18" charset="0"/>
              </a:rPr>
              <a:t>- Xét nguyên tử Y có 6 proton và 8 neutron</a:t>
            </a:r>
          </a:p>
          <a:p>
            <a:pPr algn="l"/>
            <a:r>
              <a:rPr lang="vi-VN" sz="4000" b="0" i="0" dirty="0">
                <a:effectLst/>
                <a:latin typeface="Times New Roman" panose="02020603050405020304" pitchFamily="18" charset="0"/>
                <a:cs typeface="Times New Roman" panose="02020603050405020304" pitchFamily="18" charset="0"/>
              </a:rPr>
              <a:t>=&gt; Khối lượng nguyên tử Y = 6 + 8 = 14 amu</a:t>
            </a:r>
          </a:p>
          <a:p>
            <a:pPr algn="l"/>
            <a:r>
              <a:rPr lang="vi-VN" sz="4000" b="0" i="0" dirty="0">
                <a:effectLst/>
                <a:latin typeface="Times New Roman" panose="02020603050405020304" pitchFamily="18" charset="0"/>
                <a:cs typeface="Times New Roman" panose="02020603050405020304" pitchFamily="18" charset="0"/>
              </a:rPr>
              <a:t>b) Nguyên tử X và nguyên tử Y đều có 6 proton trong hạt nhân</a:t>
            </a:r>
          </a:p>
          <a:p>
            <a:pPr algn="l"/>
            <a:r>
              <a:rPr lang="vi-VN" sz="4000" b="0" i="0" dirty="0">
                <a:effectLst/>
                <a:latin typeface="Times New Roman" panose="02020603050405020304" pitchFamily="18" charset="0"/>
                <a:cs typeface="Times New Roman" panose="02020603050405020304" pitchFamily="18" charset="0"/>
              </a:rPr>
              <a:t>=&gt; Nguyên tử X và nguyên tử Y đều thuộc 1 nguyên tố hóa học</a:t>
            </a:r>
          </a:p>
        </p:txBody>
      </p:sp>
    </p:spTree>
    <p:extLst>
      <p:ext uri="{BB962C8B-B14F-4D97-AF65-F5344CB8AC3E}">
        <p14:creationId xmlns:p14="http://schemas.microsoft.com/office/powerpoint/2010/main" val="1656358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177685-E432-4A73-86EF-2F73F78F2DCA}"/>
              </a:ext>
            </a:extLst>
          </p:cNvPr>
          <p:cNvSpPr txBox="1"/>
          <p:nvPr/>
        </p:nvSpPr>
        <p:spPr>
          <a:xfrm>
            <a:off x="1298714" y="1131191"/>
            <a:ext cx="9965634" cy="4401205"/>
          </a:xfrm>
          <a:prstGeom prst="rect">
            <a:avLst/>
          </a:prstGeom>
          <a:noFill/>
        </p:spPr>
        <p:txBody>
          <a:bodyPr wrap="square">
            <a:spAutoFit/>
          </a:bodyPr>
          <a:lstStyle/>
          <a:p>
            <a:pPr algn="l"/>
            <a:r>
              <a:rPr lang="vi-VN" sz="4000" b="1" i="0" dirty="0">
                <a:solidFill>
                  <a:srgbClr val="444444"/>
                </a:solidFill>
                <a:effectLst/>
                <a:latin typeface="Times New Roman" panose="02020603050405020304" pitchFamily="18" charset="0"/>
                <a:cs typeface="Times New Roman" panose="02020603050405020304" pitchFamily="18" charset="0"/>
              </a:rPr>
              <a:t>Bài 7</a:t>
            </a:r>
          </a:p>
          <a:p>
            <a:pPr algn="l"/>
            <a:r>
              <a:rPr lang="vi-VN" sz="4000" b="0" i="0" dirty="0">
                <a:effectLst/>
                <a:latin typeface="Times New Roman" panose="02020603050405020304" pitchFamily="18" charset="0"/>
                <a:cs typeface="Times New Roman" panose="02020603050405020304" pitchFamily="18" charset="0"/>
              </a:rPr>
              <a:t>Cho các nguyên tố sau: Ca, S, Na, Mg, F, Ne. Sử dụng bảng tuần hoàn các nguyên tố hóa học:</a:t>
            </a:r>
          </a:p>
          <a:p>
            <a:pPr algn="l"/>
            <a:r>
              <a:rPr lang="vi-VN" sz="4000" b="0" i="0" dirty="0">
                <a:effectLst/>
                <a:latin typeface="Times New Roman" panose="02020603050405020304" pitchFamily="18" charset="0"/>
                <a:cs typeface="Times New Roman" panose="02020603050405020304" pitchFamily="18" charset="0"/>
              </a:rPr>
              <a:t>a) Hãy sắp xếp các nguyên tố trên theo chiều tăng dần điện tích hạt nhân</a:t>
            </a:r>
          </a:p>
          <a:p>
            <a:pPr algn="l"/>
            <a:r>
              <a:rPr lang="vi-VN" sz="4000" b="0" i="0" dirty="0">
                <a:effectLst/>
                <a:latin typeface="Times New Roman" panose="02020603050405020304" pitchFamily="18" charset="0"/>
                <a:cs typeface="Times New Roman" panose="02020603050405020304" pitchFamily="18" charset="0"/>
              </a:rPr>
              <a:t>b) Cho biết mỗi nguyên tố trong dãy trên là kim loại, phi kim hay khí hiếm</a:t>
            </a:r>
          </a:p>
        </p:txBody>
      </p:sp>
    </p:spTree>
    <p:extLst>
      <p:ext uri="{BB962C8B-B14F-4D97-AF65-F5344CB8AC3E}">
        <p14:creationId xmlns:p14="http://schemas.microsoft.com/office/powerpoint/2010/main" val="3893163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95AED4-69D3-4863-AAD9-5E20DEA8B3CD}"/>
              </a:ext>
            </a:extLst>
          </p:cNvPr>
          <p:cNvSpPr txBox="1"/>
          <p:nvPr/>
        </p:nvSpPr>
        <p:spPr>
          <a:xfrm>
            <a:off x="1630017" y="1543041"/>
            <a:ext cx="9210261" cy="3477875"/>
          </a:xfrm>
          <a:prstGeom prst="rect">
            <a:avLst/>
          </a:prstGeom>
          <a:noFill/>
        </p:spPr>
        <p:txBody>
          <a:bodyPr wrap="square">
            <a:spAutoFit/>
          </a:bodyPr>
          <a:lstStyle/>
          <a:p>
            <a:pPr algn="l"/>
            <a:r>
              <a:rPr lang="vi-VN" sz="4400" b="0" i="0" dirty="0">
                <a:effectLst/>
                <a:latin typeface="+mj-lt"/>
              </a:rPr>
              <a:t>a) Các nguyên tố theo chiều tăng dần điện tích hạt nhân: F, Ne, Na, Mg, S, Ca</a:t>
            </a:r>
          </a:p>
          <a:p>
            <a:pPr algn="l"/>
            <a:r>
              <a:rPr lang="vi-VN" sz="4400" b="0" i="0" dirty="0">
                <a:effectLst/>
                <a:latin typeface="+mj-lt"/>
              </a:rPr>
              <a:t>b) F, S: là phi kim</a:t>
            </a:r>
          </a:p>
          <a:p>
            <a:pPr algn="l"/>
            <a:r>
              <a:rPr lang="vi-VN" sz="4400" b="0" i="0" dirty="0">
                <a:effectLst/>
                <a:latin typeface="+mj-lt"/>
              </a:rPr>
              <a:t>Na, Mg, Ca: là kim loại</a:t>
            </a:r>
          </a:p>
          <a:p>
            <a:pPr algn="l"/>
            <a:r>
              <a:rPr lang="vi-VN" sz="4400" b="0" i="0" dirty="0">
                <a:effectLst/>
                <a:latin typeface="+mj-lt"/>
              </a:rPr>
              <a:t>Ne: là khí hiếm</a:t>
            </a:r>
          </a:p>
        </p:txBody>
      </p:sp>
    </p:spTree>
    <p:extLst>
      <p:ext uri="{BB962C8B-B14F-4D97-AF65-F5344CB8AC3E}">
        <p14:creationId xmlns:p14="http://schemas.microsoft.com/office/powerpoint/2010/main" val="3292741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14BD776-631B-4C5D-820C-5EAFC998E372}"/>
              </a:ext>
            </a:extLst>
          </p:cNvPr>
          <p:cNvSpPr>
            <a:spLocks noChangeArrowheads="1"/>
          </p:cNvSpPr>
          <p:nvPr/>
        </p:nvSpPr>
        <p:spPr bwMode="auto">
          <a:xfrm>
            <a:off x="300251" y="647350"/>
            <a:ext cx="10358651"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vi-VN" altLang="vi-VN" sz="2800" b="1" i="0" u="none" strike="noStrike" cap="none" normalizeH="0" baseline="0" dirty="0">
                <a:ln>
                  <a:noFill/>
                </a:ln>
                <a:solidFill>
                  <a:srgbClr val="000080"/>
                </a:solidFill>
                <a:effectLst/>
                <a:latin typeface="+mj-lt"/>
              </a:rPr>
              <a:t>Câu 8 </a:t>
            </a:r>
            <a:endParaRPr kumimoji="0" lang="en-US" altLang="vi-VN" sz="2800" b="1" i="0" u="none" strike="noStrike" cap="none" normalizeH="0" baseline="0" dirty="0">
              <a:ln>
                <a:noFill/>
              </a:ln>
              <a:solidFill>
                <a:srgbClr val="000080"/>
              </a:solidFill>
              <a:effectLst/>
              <a:latin typeface="+mj-lt"/>
            </a:endParaRPr>
          </a:p>
          <a:p>
            <a:pPr marL="0" marR="0" lvl="0" indent="0" defTabSz="914400" rtl="0" eaLnBrk="0" fontAlgn="base" latinLnBrk="0" hangingPunct="0">
              <a:lnSpc>
                <a:spcPct val="100000"/>
              </a:lnSpc>
              <a:spcBef>
                <a:spcPct val="0"/>
              </a:spcBef>
              <a:spcAft>
                <a:spcPct val="0"/>
              </a:spcAft>
              <a:buClrTx/>
              <a:buSzTx/>
              <a:buFontTx/>
              <a:buNone/>
              <a:tabLst/>
            </a:pPr>
            <a:r>
              <a:rPr kumimoji="0" lang="vi-VN" altLang="vi-VN" sz="2800" b="0" i="0" u="none" strike="noStrike" cap="none" normalizeH="0" baseline="0" dirty="0">
                <a:ln>
                  <a:noFill/>
                </a:ln>
                <a:solidFill>
                  <a:srgbClr val="444444"/>
                </a:solidFill>
                <a:effectLst/>
                <a:latin typeface="+mj-lt"/>
              </a:rPr>
              <a:t>Dựa vào bảng tuần hoàn, hãy cho biết một số thông tin của các nguyên tố có số hiệu nguyên tử lần lượt là 12, 15, 18. Điền các thông tin theo mẫu bảng sau:</a:t>
            </a:r>
            <a:endParaRPr kumimoji="0" lang="vi-VN" altLang="vi-VN" sz="2800" b="0" i="0" u="none" strike="noStrike" cap="none" normalizeH="0" baseline="0" dirty="0">
              <a:ln>
                <a:noFill/>
              </a:ln>
              <a:solidFill>
                <a:schemeClr val="tx1"/>
              </a:solidFill>
              <a:effectLst/>
              <a:latin typeface="+mj-l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vi-VN" altLang="vi-VN" sz="2800" b="0" i="0" u="none" strike="noStrike" cap="none" normalizeH="0" baseline="0" dirty="0">
                <a:ln>
                  <a:noFill/>
                </a:ln>
                <a:solidFill>
                  <a:srgbClr val="444444"/>
                </a:solidFill>
                <a:effectLst/>
                <a:latin typeface="+mj-lt"/>
              </a:rPr>
              <a:t>                       </a:t>
            </a:r>
            <a:endParaRPr kumimoji="0" lang="vi-VN" altLang="vi-VN" sz="2800" b="0" i="0" u="none" strike="noStrike" cap="none" normalizeH="0" baseline="0" dirty="0">
              <a:ln>
                <a:noFill/>
              </a:ln>
              <a:solidFill>
                <a:schemeClr val="tx1"/>
              </a:solidFill>
              <a:effectLst/>
              <a:latin typeface="+mj-lt"/>
            </a:endParaRPr>
          </a:p>
        </p:txBody>
      </p:sp>
      <p:pic>
        <p:nvPicPr>
          <p:cNvPr id="8194" name="Picture 2" descr="Giải KHTN lớp 7 Cánh Diều Bài tập chủ đề 1, 2 câu 8">
            <a:extLst>
              <a:ext uri="{FF2B5EF4-FFF2-40B4-BE49-F238E27FC236}">
                <a16:creationId xmlns:a16="http://schemas.microsoft.com/office/drawing/2014/main" id="{4F6E5A57-F4DD-48AC-970B-E314295B25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572" y="2442949"/>
            <a:ext cx="11206098" cy="3767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1172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B1F7FB0-5797-4B50-8159-B6615C839CAD}"/>
              </a:ext>
            </a:extLst>
          </p:cNvPr>
          <p:cNvGraphicFramePr>
            <a:graphicFrameLocks noGrp="1"/>
          </p:cNvGraphicFramePr>
          <p:nvPr>
            <p:extLst>
              <p:ext uri="{D42A27DB-BD31-4B8C-83A1-F6EECF244321}">
                <p14:modId xmlns:p14="http://schemas.microsoft.com/office/powerpoint/2010/main" val="521630772"/>
              </p:ext>
            </p:extLst>
          </p:nvPr>
        </p:nvGraphicFramePr>
        <p:xfrm>
          <a:off x="1107645" y="811177"/>
          <a:ext cx="10302475" cy="5235646"/>
        </p:xfrm>
        <a:graphic>
          <a:graphicData uri="http://schemas.openxmlformats.org/drawingml/2006/table">
            <a:tbl>
              <a:tblPr/>
              <a:tblGrid>
                <a:gridCol w="1264494">
                  <a:extLst>
                    <a:ext uri="{9D8B030D-6E8A-4147-A177-3AD203B41FA5}">
                      <a16:colId xmlns:a16="http://schemas.microsoft.com/office/drawing/2014/main" val="3931245493"/>
                    </a:ext>
                  </a:extLst>
                </a:gridCol>
                <a:gridCol w="1943002">
                  <a:extLst>
                    <a:ext uri="{9D8B030D-6E8A-4147-A177-3AD203B41FA5}">
                      <a16:colId xmlns:a16="http://schemas.microsoft.com/office/drawing/2014/main" val="3985703337"/>
                    </a:ext>
                  </a:extLst>
                </a:gridCol>
                <a:gridCol w="1207851">
                  <a:extLst>
                    <a:ext uri="{9D8B030D-6E8A-4147-A177-3AD203B41FA5}">
                      <a16:colId xmlns:a16="http://schemas.microsoft.com/office/drawing/2014/main" val="1057218032"/>
                    </a:ext>
                  </a:extLst>
                </a:gridCol>
                <a:gridCol w="1471782">
                  <a:extLst>
                    <a:ext uri="{9D8B030D-6E8A-4147-A177-3AD203B41FA5}">
                      <a16:colId xmlns:a16="http://schemas.microsoft.com/office/drawing/2014/main" val="866579493"/>
                    </a:ext>
                  </a:extLst>
                </a:gridCol>
                <a:gridCol w="1471782">
                  <a:extLst>
                    <a:ext uri="{9D8B030D-6E8A-4147-A177-3AD203B41FA5}">
                      <a16:colId xmlns:a16="http://schemas.microsoft.com/office/drawing/2014/main" val="4011617178"/>
                    </a:ext>
                  </a:extLst>
                </a:gridCol>
                <a:gridCol w="1471782">
                  <a:extLst>
                    <a:ext uri="{9D8B030D-6E8A-4147-A177-3AD203B41FA5}">
                      <a16:colId xmlns:a16="http://schemas.microsoft.com/office/drawing/2014/main" val="1083821072"/>
                    </a:ext>
                  </a:extLst>
                </a:gridCol>
                <a:gridCol w="1471782">
                  <a:extLst>
                    <a:ext uri="{9D8B030D-6E8A-4147-A177-3AD203B41FA5}">
                      <a16:colId xmlns:a16="http://schemas.microsoft.com/office/drawing/2014/main" val="3255038959"/>
                    </a:ext>
                  </a:extLst>
                </a:gridCol>
              </a:tblGrid>
              <a:tr h="2167885">
                <a:tc>
                  <a:txBody>
                    <a:bodyPr/>
                    <a:lstStyle/>
                    <a:p>
                      <a:pPr algn="ctr"/>
                      <a:r>
                        <a:rPr lang="vi-VN" sz="2800" b="1" dirty="0">
                          <a:effectLst/>
                          <a:latin typeface="+mj-lt"/>
                        </a:rPr>
                        <a:t>Số hiệu nguyên tử</a:t>
                      </a:r>
                      <a:endParaRPr lang="vi-VN" sz="2800" dirty="0">
                        <a:effectLst/>
                        <a:latin typeface="+mj-lt"/>
                      </a:endParaRP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pPr algn="ctr"/>
                      <a:r>
                        <a:rPr lang="vi-VN" sz="2800" b="1">
                          <a:effectLst/>
                          <a:latin typeface="+mj-lt"/>
                        </a:rPr>
                        <a:t>Tên nguyên tố</a:t>
                      </a:r>
                      <a:endParaRPr lang="vi-VN" sz="2800">
                        <a:effectLst/>
                        <a:latin typeface="+mj-lt"/>
                      </a:endParaRP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pPr algn="ctr"/>
                      <a:r>
                        <a:rPr lang="vi-VN" sz="2800" b="1" dirty="0">
                          <a:effectLst/>
                          <a:latin typeface="+mj-lt"/>
                        </a:rPr>
                        <a:t>Kí hiệu hóa học</a:t>
                      </a:r>
                      <a:endParaRPr lang="vi-VN" sz="2800" dirty="0">
                        <a:effectLst/>
                        <a:latin typeface="+mj-lt"/>
                      </a:endParaRP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pPr algn="ctr"/>
                      <a:r>
                        <a:rPr lang="vi-VN" sz="2800" b="1">
                          <a:effectLst/>
                          <a:latin typeface="+mj-lt"/>
                        </a:rPr>
                        <a:t>Khối lượng nguyên tử</a:t>
                      </a:r>
                      <a:endParaRPr lang="vi-VN" sz="2800">
                        <a:effectLst/>
                        <a:latin typeface="+mj-lt"/>
                      </a:endParaRP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pPr algn="ctr"/>
                      <a:r>
                        <a:rPr lang="vi-VN" sz="2800" b="1">
                          <a:effectLst/>
                          <a:latin typeface="+mj-lt"/>
                        </a:rPr>
                        <a:t>Chu kì</a:t>
                      </a:r>
                      <a:endParaRPr lang="vi-VN" sz="2800">
                        <a:effectLst/>
                        <a:latin typeface="+mj-lt"/>
                      </a:endParaRP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pPr algn="ctr"/>
                      <a:r>
                        <a:rPr lang="vi-VN" sz="2800" b="1">
                          <a:effectLst/>
                          <a:latin typeface="+mj-lt"/>
                        </a:rPr>
                        <a:t>Nhóm</a:t>
                      </a:r>
                      <a:endParaRPr lang="vi-VN" sz="2800">
                        <a:effectLst/>
                        <a:latin typeface="+mj-lt"/>
                      </a:endParaRP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pPr algn="ctr"/>
                      <a:r>
                        <a:rPr lang="vi-VN" sz="2800" b="1">
                          <a:effectLst/>
                          <a:latin typeface="+mj-lt"/>
                        </a:rPr>
                        <a:t>Kim loại, phi kim hay khí hiếm</a:t>
                      </a:r>
                      <a:endParaRPr lang="vi-VN" sz="2800">
                        <a:effectLst/>
                        <a:latin typeface="+mj-lt"/>
                      </a:endParaRP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extLst>
                  <a:ext uri="{0D108BD9-81ED-4DB2-BD59-A6C34878D82A}">
                    <a16:rowId xmlns:a16="http://schemas.microsoft.com/office/drawing/2014/main" val="586833456"/>
                  </a:ext>
                </a:extLst>
              </a:tr>
              <a:tr h="1186201">
                <a:tc>
                  <a:txBody>
                    <a:bodyPr/>
                    <a:lstStyle/>
                    <a:p>
                      <a:r>
                        <a:rPr lang="vi-VN" sz="2800">
                          <a:effectLst/>
                          <a:latin typeface="+mj-lt"/>
                        </a:rPr>
                        <a:t>12</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Magnesium</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Mg</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dirty="0">
                          <a:effectLst/>
                          <a:latin typeface="+mj-lt"/>
                        </a:rPr>
                        <a:t>24</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3</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IIA</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Kim loại</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extLst>
                  <a:ext uri="{0D108BD9-81ED-4DB2-BD59-A6C34878D82A}">
                    <a16:rowId xmlns:a16="http://schemas.microsoft.com/office/drawing/2014/main" val="3334263645"/>
                  </a:ext>
                </a:extLst>
              </a:tr>
              <a:tr h="1186201">
                <a:tc>
                  <a:txBody>
                    <a:bodyPr/>
                    <a:lstStyle/>
                    <a:p>
                      <a:r>
                        <a:rPr lang="vi-VN" sz="2800" dirty="0">
                          <a:effectLst/>
                          <a:latin typeface="+mj-lt"/>
                        </a:rPr>
                        <a:t>15</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Phosphorus</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P</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31</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3</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VA</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Phi kim</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extLst>
                  <a:ext uri="{0D108BD9-81ED-4DB2-BD59-A6C34878D82A}">
                    <a16:rowId xmlns:a16="http://schemas.microsoft.com/office/drawing/2014/main" val="469362690"/>
                  </a:ext>
                </a:extLst>
              </a:tr>
              <a:tr h="695359">
                <a:tc>
                  <a:txBody>
                    <a:bodyPr/>
                    <a:lstStyle/>
                    <a:p>
                      <a:r>
                        <a:rPr lang="vi-VN" sz="2800">
                          <a:effectLst/>
                          <a:latin typeface="+mj-lt"/>
                        </a:rPr>
                        <a:t>18</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dirty="0">
                          <a:effectLst/>
                          <a:latin typeface="+mj-lt"/>
                        </a:rPr>
                        <a:t>Argon</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Ar</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40</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3</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a:effectLst/>
                          <a:latin typeface="+mj-lt"/>
                        </a:rPr>
                        <a:t>VIIIA</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tc>
                  <a:txBody>
                    <a:bodyPr/>
                    <a:lstStyle/>
                    <a:p>
                      <a:r>
                        <a:rPr lang="vi-VN" sz="2800" dirty="0">
                          <a:effectLst/>
                          <a:latin typeface="+mj-lt"/>
                        </a:rPr>
                        <a:t>Khí hiếm</a:t>
                      </a:r>
                    </a:p>
                  </a:txBody>
                  <a:tcPr marL="57150" marR="57150" marT="57150" marB="57150" anchor="ctr">
                    <a:lnL w="9525" cap="flat" cmpd="sng" algn="ctr">
                      <a:solidFill>
                        <a:srgbClr val="E0E0E0"/>
                      </a:solidFill>
                      <a:prstDash val="solid"/>
                      <a:round/>
                      <a:headEnd type="none" w="med" len="med"/>
                      <a:tailEnd type="none" w="med" len="med"/>
                    </a:lnL>
                    <a:lnR w="9525" cap="flat" cmpd="sng" algn="ctr">
                      <a:solidFill>
                        <a:srgbClr val="E0E0E0"/>
                      </a:solidFill>
                      <a:prstDash val="solid"/>
                      <a:round/>
                      <a:headEnd type="none" w="med" len="med"/>
                      <a:tailEnd type="none" w="med" len="med"/>
                    </a:lnR>
                    <a:lnT w="9525" cap="flat" cmpd="sng" algn="ctr">
                      <a:solidFill>
                        <a:srgbClr val="E0E0E0"/>
                      </a:solidFill>
                      <a:prstDash val="solid"/>
                      <a:round/>
                      <a:headEnd type="none" w="med" len="med"/>
                      <a:tailEnd type="none" w="med" len="med"/>
                    </a:lnT>
                    <a:lnB w="9525" cap="flat" cmpd="sng" algn="ctr">
                      <a:solidFill>
                        <a:srgbClr val="E0E0E0"/>
                      </a:solidFill>
                      <a:prstDash val="solid"/>
                      <a:round/>
                      <a:headEnd type="none" w="med" len="med"/>
                      <a:tailEnd type="none" w="med" len="med"/>
                    </a:lnB>
                  </a:tcPr>
                </a:tc>
                <a:extLst>
                  <a:ext uri="{0D108BD9-81ED-4DB2-BD59-A6C34878D82A}">
                    <a16:rowId xmlns:a16="http://schemas.microsoft.com/office/drawing/2014/main" val="24989814"/>
                  </a:ext>
                </a:extLst>
              </a:tr>
            </a:tbl>
          </a:graphicData>
        </a:graphic>
      </p:graphicFrame>
    </p:spTree>
    <p:extLst>
      <p:ext uri="{BB962C8B-B14F-4D97-AF65-F5344CB8AC3E}">
        <p14:creationId xmlns:p14="http://schemas.microsoft.com/office/powerpoint/2010/main" val="231454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90836D-C0A4-45F4-BC21-DDF069C14C74}"/>
              </a:ext>
            </a:extLst>
          </p:cNvPr>
          <p:cNvSpPr txBox="1"/>
          <p:nvPr/>
        </p:nvSpPr>
        <p:spPr>
          <a:xfrm>
            <a:off x="1497495" y="1012954"/>
            <a:ext cx="9197009" cy="4832092"/>
          </a:xfrm>
          <a:prstGeom prst="rect">
            <a:avLst/>
          </a:prstGeom>
          <a:noFill/>
        </p:spPr>
        <p:txBody>
          <a:bodyPr wrap="square">
            <a:spAutoFit/>
          </a:bodyPr>
          <a:lstStyle/>
          <a:p>
            <a:pPr algn="just"/>
            <a:r>
              <a:rPr lang="vi-VN" sz="4400" b="1" i="0" dirty="0">
                <a:solidFill>
                  <a:srgbClr val="000080"/>
                </a:solidFill>
                <a:effectLst/>
                <a:latin typeface="+mj-lt"/>
              </a:rPr>
              <a:t>Câu 9</a:t>
            </a:r>
            <a:endParaRPr lang="vi-VN" sz="4400" b="0" i="0" dirty="0">
              <a:solidFill>
                <a:srgbClr val="444444"/>
              </a:solidFill>
              <a:effectLst/>
              <a:latin typeface="+mj-lt"/>
            </a:endParaRPr>
          </a:p>
          <a:p>
            <a:pPr algn="just"/>
            <a:r>
              <a:rPr lang="vi-VN" sz="4400" b="0" i="0" dirty="0">
                <a:solidFill>
                  <a:srgbClr val="444444"/>
                </a:solidFill>
                <a:effectLst/>
                <a:latin typeface="+mj-lt"/>
              </a:rPr>
              <a:t>Biết </a:t>
            </a:r>
            <a:r>
              <a:rPr lang="vi-VN" sz="4400" b="0" i="0" dirty="0">
                <a:effectLst/>
                <a:latin typeface="+mj-lt"/>
              </a:rPr>
              <a:t>nguyên</a:t>
            </a:r>
            <a:r>
              <a:rPr lang="vi-VN" sz="4400" b="0" i="0" dirty="0">
                <a:solidFill>
                  <a:srgbClr val="444444"/>
                </a:solidFill>
                <a:effectLst/>
                <a:latin typeface="+mj-lt"/>
              </a:rPr>
              <a:t> tử của nguyên tố M có 3 lớp electron và có 2 electron ở lớp ngoài cùng. Hãy xác định vị trí của M trong bảng tuần hoàn (ô, chu kì, nhóm) và cho biết M là kim loại, phi kim hay khí hiếm.</a:t>
            </a:r>
          </a:p>
        </p:txBody>
      </p:sp>
    </p:spTree>
    <p:extLst>
      <p:ext uri="{BB962C8B-B14F-4D97-AF65-F5344CB8AC3E}">
        <p14:creationId xmlns:p14="http://schemas.microsoft.com/office/powerpoint/2010/main" val="1321196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B504B2-8E28-4B34-BE83-920CADCCE497}"/>
              </a:ext>
            </a:extLst>
          </p:cNvPr>
          <p:cNvSpPr txBox="1"/>
          <p:nvPr/>
        </p:nvSpPr>
        <p:spPr>
          <a:xfrm>
            <a:off x="1351723" y="859930"/>
            <a:ext cx="9700590" cy="5509200"/>
          </a:xfrm>
          <a:prstGeom prst="rect">
            <a:avLst/>
          </a:prstGeom>
          <a:noFill/>
        </p:spPr>
        <p:txBody>
          <a:bodyPr wrap="square">
            <a:spAutoFit/>
          </a:bodyPr>
          <a:lstStyle/>
          <a:p>
            <a:pPr algn="just"/>
            <a:r>
              <a:rPr lang="vi-VN" sz="4400" b="0" i="0" dirty="0">
                <a:effectLst/>
                <a:latin typeface="Times New Roman" panose="02020603050405020304" pitchFamily="18" charset="0"/>
                <a:cs typeface="Times New Roman" panose="02020603050405020304" pitchFamily="18" charset="0"/>
              </a:rPr>
              <a:t>- Nguyên tử M có 2 electron ở lớp ngoài cùng ⇒ M nằm ở nhóm IIA</a:t>
            </a:r>
          </a:p>
          <a:p>
            <a:pPr marL="571500" indent="-571500" algn="just">
              <a:buFontTx/>
              <a:buChar char="-"/>
            </a:pPr>
            <a:r>
              <a:rPr lang="vi-VN" sz="4400" b="0" i="0" dirty="0">
                <a:effectLst/>
                <a:latin typeface="Times New Roman" panose="02020603050405020304" pitchFamily="18" charset="0"/>
                <a:cs typeface="Times New Roman" panose="02020603050405020304" pitchFamily="18" charset="0"/>
              </a:rPr>
              <a:t>Nguyên tử M có 3 lớp electron </a:t>
            </a:r>
            <a:endParaRPr lang="en-US" sz="4400" b="0" i="0" dirty="0">
              <a:effectLst/>
              <a:latin typeface="Times New Roman" panose="02020603050405020304" pitchFamily="18" charset="0"/>
              <a:cs typeface="Times New Roman" panose="02020603050405020304" pitchFamily="18" charset="0"/>
            </a:endParaRPr>
          </a:p>
          <a:p>
            <a:pPr algn="just"/>
            <a:r>
              <a:rPr lang="vi-VN" sz="4400" b="0" i="0" dirty="0">
                <a:effectLst/>
                <a:latin typeface="Times New Roman" panose="02020603050405020304" pitchFamily="18" charset="0"/>
                <a:cs typeface="Times New Roman" panose="02020603050405020304" pitchFamily="18" charset="0"/>
              </a:rPr>
              <a:t>⇒ M nằm ở chu kì 3</a:t>
            </a:r>
          </a:p>
          <a:p>
            <a:pPr algn="just"/>
            <a:r>
              <a:rPr lang="vi-VN" sz="4400" b="0" i="0" dirty="0">
                <a:effectLst/>
                <a:latin typeface="Times New Roman" panose="02020603050405020304" pitchFamily="18" charset="0"/>
                <a:cs typeface="Times New Roman" panose="02020603050405020304" pitchFamily="18" charset="0"/>
              </a:rPr>
              <a:t>⇒ M thuộc ô số 12, nằm ở nhóm IIA, chu kì 3</a:t>
            </a:r>
          </a:p>
          <a:p>
            <a:pPr marL="571500" indent="-571500" algn="just">
              <a:buFontTx/>
              <a:buChar char="-"/>
            </a:pPr>
            <a:r>
              <a:rPr lang="vi-VN" sz="4400" b="0" i="0" dirty="0">
                <a:effectLst/>
                <a:latin typeface="Times New Roman" panose="02020603050405020304" pitchFamily="18" charset="0"/>
                <a:cs typeface="Times New Roman" panose="02020603050405020304" pitchFamily="18" charset="0"/>
              </a:rPr>
              <a:t>Ô số 12 màu xanh </a:t>
            </a:r>
            <a:endParaRPr lang="en-US" sz="4400" b="0" i="0" dirty="0">
              <a:effectLst/>
              <a:latin typeface="Times New Roman" panose="02020603050405020304" pitchFamily="18" charset="0"/>
              <a:cs typeface="Times New Roman" panose="02020603050405020304" pitchFamily="18" charset="0"/>
            </a:endParaRPr>
          </a:p>
          <a:p>
            <a:pPr algn="just"/>
            <a:r>
              <a:rPr lang="vi-VN" sz="4400" b="0" i="0" dirty="0">
                <a:effectLst/>
                <a:latin typeface="Times New Roman" panose="02020603050405020304" pitchFamily="18" charset="0"/>
                <a:cs typeface="Times New Roman" panose="02020603050405020304" pitchFamily="18" charset="0"/>
              </a:rPr>
              <a:t>⇒ Nguyên tử M là kim loại</a:t>
            </a:r>
          </a:p>
        </p:txBody>
      </p:sp>
    </p:spTree>
    <p:extLst>
      <p:ext uri="{BB962C8B-B14F-4D97-AF65-F5344CB8AC3E}">
        <p14:creationId xmlns:p14="http://schemas.microsoft.com/office/powerpoint/2010/main" val="3958581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a:extLst>
              <a:ext uri="{FF2B5EF4-FFF2-40B4-BE49-F238E27FC236}">
                <a16:creationId xmlns:a16="http://schemas.microsoft.com/office/drawing/2014/main" id="{C1179E20-A62B-4145-BEF7-752366AE5FA6}"/>
              </a:ext>
            </a:extLst>
          </p:cNvPr>
          <p:cNvGraphicFramePr>
            <a:graphicFrameLocks noGrp="1"/>
          </p:cNvGraphicFramePr>
          <p:nvPr>
            <p:extLst>
              <p:ext uri="{D42A27DB-BD31-4B8C-83A1-F6EECF244321}">
                <p14:modId xmlns:p14="http://schemas.microsoft.com/office/powerpoint/2010/main" val="3716841546"/>
              </p:ext>
            </p:extLst>
          </p:nvPr>
        </p:nvGraphicFramePr>
        <p:xfrm>
          <a:off x="1020417" y="1298713"/>
          <a:ext cx="9488557" cy="5350579"/>
        </p:xfrm>
        <a:graphic>
          <a:graphicData uri="http://schemas.openxmlformats.org/drawingml/2006/table">
            <a:tbl>
              <a:tblPr/>
              <a:tblGrid>
                <a:gridCol w="8086427">
                  <a:extLst>
                    <a:ext uri="{9D8B030D-6E8A-4147-A177-3AD203B41FA5}">
                      <a16:colId xmlns:a16="http://schemas.microsoft.com/office/drawing/2014/main" val="4120580164"/>
                    </a:ext>
                  </a:extLst>
                </a:gridCol>
                <a:gridCol w="1402130">
                  <a:extLst>
                    <a:ext uri="{9D8B030D-6E8A-4147-A177-3AD203B41FA5}">
                      <a16:colId xmlns:a16="http://schemas.microsoft.com/office/drawing/2014/main" val="2315746175"/>
                    </a:ext>
                  </a:extLst>
                </a:gridCol>
              </a:tblGrid>
              <a:tr h="359880">
                <a:tc>
                  <a:txBody>
                    <a:bodyPr/>
                    <a:lstStyle/>
                    <a:p>
                      <a:pPr algn="l"/>
                      <a:r>
                        <a:rPr lang="vi-VN" sz="2800" b="1" dirty="0">
                          <a:effectLst/>
                          <a:latin typeface="inherit"/>
                        </a:rPr>
                        <a:t>Phát biểu</a:t>
                      </a:r>
                      <a:endParaRPr lang="vi-VN" sz="2800" dirty="0">
                        <a:effectLst/>
                      </a:endParaRP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b="1">
                          <a:effectLst/>
                          <a:latin typeface="inherit"/>
                        </a:rPr>
                        <a:t>Loại hạt</a:t>
                      </a:r>
                      <a:endParaRPr lang="vi-VN" sz="2800">
                        <a:effectLst/>
                      </a:endParaRP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4020314439"/>
                  </a:ext>
                </a:extLst>
              </a:tr>
              <a:tr h="359880">
                <a:tc>
                  <a:txBody>
                    <a:bodyPr/>
                    <a:lstStyle/>
                    <a:p>
                      <a:pPr algn="l"/>
                      <a:r>
                        <a:rPr lang="vi-VN" sz="2800" dirty="0">
                          <a:effectLst/>
                        </a:rPr>
                        <a:t>(1) Hạt mang điện tích dương</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dirty="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5590355"/>
                  </a:ext>
                </a:extLst>
              </a:tr>
              <a:tr h="629015">
                <a:tc>
                  <a:txBody>
                    <a:bodyPr/>
                    <a:lstStyle/>
                    <a:p>
                      <a:pPr algn="l"/>
                      <a:r>
                        <a:rPr lang="vi-VN" sz="2800" dirty="0">
                          <a:effectLst/>
                          <a:latin typeface="inherit"/>
                        </a:rPr>
                        <a:t>(2) Hạt được tìm thấy cùng với proton trong hạt nhân</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310791049"/>
                  </a:ext>
                </a:extLst>
              </a:tr>
              <a:tr h="1181319">
                <a:tc>
                  <a:txBody>
                    <a:bodyPr/>
                    <a:lstStyle/>
                    <a:p>
                      <a:pPr algn="l"/>
                      <a:r>
                        <a:rPr lang="vi-VN" sz="2800" dirty="0">
                          <a:effectLst/>
                        </a:rPr>
                        <a:t>(3) Hạt có thể xuất hiện với số lượng khác nhau trong các nguyên tử của cùng một nguyên tố</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3388463534"/>
                  </a:ext>
                </a:extLst>
              </a:tr>
              <a:tr h="629015">
                <a:tc>
                  <a:txBody>
                    <a:bodyPr/>
                    <a:lstStyle/>
                    <a:p>
                      <a:pPr algn="l"/>
                      <a:r>
                        <a:rPr lang="vi-VN" sz="2800">
                          <a:effectLst/>
                        </a:rPr>
                        <a:t>(4) Hạt có trong lớp vỏ xung quanh hạt nhân</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1073399584"/>
                  </a:ext>
                </a:extLst>
              </a:tr>
              <a:tr h="359880">
                <a:tc>
                  <a:txBody>
                    <a:bodyPr/>
                    <a:lstStyle/>
                    <a:p>
                      <a:pPr algn="l"/>
                      <a:r>
                        <a:rPr lang="vi-VN" sz="2800" dirty="0">
                          <a:effectLst/>
                        </a:rPr>
                        <a:t>(5) Hạt mang điện tích âm</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4132512257"/>
                  </a:ext>
                </a:extLst>
              </a:tr>
              <a:tr h="905167">
                <a:tc>
                  <a:txBody>
                    <a:bodyPr/>
                    <a:lstStyle/>
                    <a:p>
                      <a:pPr algn="l"/>
                      <a:r>
                        <a:rPr lang="vi-VN" sz="2800" dirty="0">
                          <a:effectLst/>
                        </a:rPr>
                        <a:t>(6) Hạt có khối lượng rất nhỏ, có thể bỏ qua khi tính khối lương nguyên tử</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dirty="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2791755203"/>
                  </a:ext>
                </a:extLst>
              </a:tr>
              <a:tr h="359880">
                <a:tc>
                  <a:txBody>
                    <a:bodyPr/>
                    <a:lstStyle/>
                    <a:p>
                      <a:pPr algn="l"/>
                      <a:r>
                        <a:rPr lang="vi-VN" sz="2800" dirty="0">
                          <a:effectLst/>
                        </a:rPr>
                        <a:t>(7) Hạt không mang điện tích</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dirty="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1684157723"/>
                  </a:ext>
                </a:extLst>
              </a:tr>
            </a:tbl>
          </a:graphicData>
        </a:graphic>
      </p:graphicFrame>
      <p:sp>
        <p:nvSpPr>
          <p:cNvPr id="18" name="Rectangle 3">
            <a:extLst>
              <a:ext uri="{FF2B5EF4-FFF2-40B4-BE49-F238E27FC236}">
                <a16:creationId xmlns:a16="http://schemas.microsoft.com/office/drawing/2014/main" id="{22B71642-0C14-45B6-94C4-2F607A18A177}"/>
              </a:ext>
            </a:extLst>
          </p:cNvPr>
          <p:cNvSpPr>
            <a:spLocks noChangeArrowheads="1"/>
          </p:cNvSpPr>
          <p:nvPr/>
        </p:nvSpPr>
        <p:spPr bwMode="auto">
          <a:xfrm>
            <a:off x="781878" y="208708"/>
            <a:ext cx="10389705" cy="110799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400" b="1" i="0" u="none" strike="noStrike" cap="none" normalizeH="0" baseline="0" dirty="0">
                <a:ln>
                  <a:noFill/>
                </a:ln>
                <a:solidFill>
                  <a:srgbClr val="444444"/>
                </a:solidFill>
                <a:effectLst/>
                <a:latin typeface="+mj-lt"/>
                <a:cs typeface="Arial" panose="020B0604020202020204" pitchFamily="34" charset="0"/>
              </a:rPr>
              <a:t>Bài 1</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400" b="0" i="0" u="none" strike="noStrike" cap="none" normalizeH="0" baseline="0" dirty="0">
                <a:ln>
                  <a:noFill/>
                </a:ln>
                <a:solidFill>
                  <a:schemeClr val="tx1"/>
                </a:solidFill>
                <a:effectLst/>
                <a:latin typeface="+mj-lt"/>
                <a:cs typeface="Arial" panose="020B0604020202020204" pitchFamily="34" charset="0"/>
              </a:rPr>
              <a:t>Những phát biểu sau nói về đặc điểm của các hạt cấu tạo nên nguyên tử. Với mỗi phát biểu hãy điền tên hạt phù hợp vào ô trống.</a:t>
            </a:r>
            <a:endParaRPr kumimoji="0" lang="vi-VN" altLang="vi-VN" sz="2400" b="0" i="0" u="none" strike="noStrike" cap="none" normalizeH="0" baseline="0" dirty="0">
              <a:ln>
                <a:noFill/>
              </a:ln>
              <a:solidFill>
                <a:schemeClr val="tx1"/>
              </a:solidFill>
              <a:effectLst/>
              <a:latin typeface="+mj-lt"/>
            </a:endParaRPr>
          </a:p>
        </p:txBody>
      </p:sp>
    </p:spTree>
    <p:extLst>
      <p:ext uri="{BB962C8B-B14F-4D97-AF65-F5344CB8AC3E}">
        <p14:creationId xmlns:p14="http://schemas.microsoft.com/office/powerpoint/2010/main" val="152461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44529A4-7002-4A66-ABD2-90A132277A20}"/>
              </a:ext>
            </a:extLst>
          </p:cNvPr>
          <p:cNvGraphicFramePr>
            <a:graphicFrameLocks noGrp="1"/>
          </p:cNvGraphicFramePr>
          <p:nvPr>
            <p:extLst>
              <p:ext uri="{D42A27DB-BD31-4B8C-83A1-F6EECF244321}">
                <p14:modId xmlns:p14="http://schemas.microsoft.com/office/powerpoint/2010/main" val="3046678060"/>
              </p:ext>
            </p:extLst>
          </p:nvPr>
        </p:nvGraphicFramePr>
        <p:xfrm>
          <a:off x="993913" y="397931"/>
          <a:ext cx="10601740" cy="6062138"/>
        </p:xfrm>
        <a:graphic>
          <a:graphicData uri="http://schemas.openxmlformats.org/drawingml/2006/table">
            <a:tbl>
              <a:tblPr/>
              <a:tblGrid>
                <a:gridCol w="8350599">
                  <a:extLst>
                    <a:ext uri="{9D8B030D-6E8A-4147-A177-3AD203B41FA5}">
                      <a16:colId xmlns:a16="http://schemas.microsoft.com/office/drawing/2014/main" val="2758213474"/>
                    </a:ext>
                  </a:extLst>
                </a:gridCol>
                <a:gridCol w="2251141">
                  <a:extLst>
                    <a:ext uri="{9D8B030D-6E8A-4147-A177-3AD203B41FA5}">
                      <a16:colId xmlns:a16="http://schemas.microsoft.com/office/drawing/2014/main" val="3034615229"/>
                    </a:ext>
                  </a:extLst>
                </a:gridCol>
              </a:tblGrid>
              <a:tr h="459678">
                <a:tc>
                  <a:txBody>
                    <a:bodyPr/>
                    <a:lstStyle/>
                    <a:p>
                      <a:pPr algn="l"/>
                      <a:r>
                        <a:rPr lang="vi-VN" sz="2800" b="1" dirty="0">
                          <a:effectLst/>
                          <a:latin typeface="inherit"/>
                        </a:rPr>
                        <a:t>Phát biểu</a:t>
                      </a:r>
                      <a:endParaRPr lang="vi-VN" sz="2800" dirty="0">
                        <a:effectLst/>
                      </a:endParaRP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b="1">
                          <a:effectLst/>
                          <a:latin typeface="inherit"/>
                        </a:rPr>
                        <a:t>Loại hạt</a:t>
                      </a:r>
                      <a:endParaRPr lang="vi-VN" sz="2800">
                        <a:effectLst/>
                      </a:endParaRP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92382032"/>
                  </a:ext>
                </a:extLst>
              </a:tr>
              <a:tr h="459678">
                <a:tc>
                  <a:txBody>
                    <a:bodyPr/>
                    <a:lstStyle/>
                    <a:p>
                      <a:pPr algn="l"/>
                      <a:r>
                        <a:rPr lang="vi-VN" sz="2800" dirty="0">
                          <a:effectLst/>
                        </a:rPr>
                        <a:t>(1) Hạt mang điện tích dương</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a:effectLst/>
                        </a:rPr>
                        <a:t>Proton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2016061418"/>
                  </a:ext>
                </a:extLst>
              </a:tr>
              <a:tr h="760748">
                <a:tc>
                  <a:txBody>
                    <a:bodyPr/>
                    <a:lstStyle/>
                    <a:p>
                      <a:pPr algn="l"/>
                      <a:r>
                        <a:rPr lang="vi-VN" sz="2800" dirty="0">
                          <a:effectLst/>
                          <a:latin typeface="inherit"/>
                        </a:rPr>
                        <a:t>(2) Hạt được tìm thấy cùng với proton trong hạt nhân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a:effectLst/>
                        </a:rPr>
                        <a:t>Neutron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2992288388"/>
                  </a:ext>
                </a:extLst>
              </a:tr>
              <a:tr h="1408958">
                <a:tc>
                  <a:txBody>
                    <a:bodyPr/>
                    <a:lstStyle/>
                    <a:p>
                      <a:pPr algn="l"/>
                      <a:r>
                        <a:rPr lang="vi-VN" sz="2800" dirty="0">
                          <a:effectLst/>
                        </a:rPr>
                        <a:t>(3) Hạt có thể xuất hiện với số lượng khác nhau trong các nguyên tử của cùng một nguyên tố</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a:effectLst/>
                        </a:rPr>
                        <a:t>Neutron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2114163819"/>
                  </a:ext>
                </a:extLst>
              </a:tr>
              <a:tr h="760748">
                <a:tc>
                  <a:txBody>
                    <a:bodyPr/>
                    <a:lstStyle/>
                    <a:p>
                      <a:pPr algn="l"/>
                      <a:r>
                        <a:rPr lang="vi-VN" sz="2800" dirty="0">
                          <a:effectLst/>
                        </a:rPr>
                        <a:t>(4) Hạt có trong lớp vỏ xung quanh hạt nhân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a:effectLst/>
                        </a:rPr>
                        <a:t>Electron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570926116"/>
                  </a:ext>
                </a:extLst>
              </a:tr>
              <a:tr h="459678">
                <a:tc>
                  <a:txBody>
                    <a:bodyPr/>
                    <a:lstStyle/>
                    <a:p>
                      <a:pPr algn="l"/>
                      <a:r>
                        <a:rPr lang="vi-VN" sz="2800" dirty="0">
                          <a:effectLst/>
                        </a:rPr>
                        <a:t>(5) Hạt mang điện tích âm</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a:effectLst/>
                        </a:rPr>
                        <a:t>Electron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6591448"/>
                  </a:ext>
                </a:extLst>
              </a:tr>
              <a:tr h="1084852">
                <a:tc>
                  <a:txBody>
                    <a:bodyPr/>
                    <a:lstStyle/>
                    <a:p>
                      <a:pPr algn="l"/>
                      <a:r>
                        <a:rPr lang="vi-VN" sz="2800" dirty="0">
                          <a:effectLst/>
                        </a:rPr>
                        <a:t>(6) Hạt có khối lượng rất nhỏ, có thể bỏ qua khi tính khối lương nguyên tử</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dirty="0">
                          <a:effectLst/>
                        </a:rPr>
                        <a:t>Electron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553264011"/>
                  </a:ext>
                </a:extLst>
              </a:tr>
              <a:tr h="459678">
                <a:tc>
                  <a:txBody>
                    <a:bodyPr/>
                    <a:lstStyle/>
                    <a:p>
                      <a:pPr algn="l"/>
                      <a:r>
                        <a:rPr lang="vi-VN" sz="2800">
                          <a:effectLst/>
                        </a:rPr>
                        <a:t>(7) Hạt không mang điện tích</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dirty="0">
                          <a:effectLst/>
                        </a:rPr>
                        <a:t>Neutron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1431120069"/>
                  </a:ext>
                </a:extLst>
              </a:tr>
            </a:tbl>
          </a:graphicData>
        </a:graphic>
      </p:graphicFrame>
    </p:spTree>
    <p:extLst>
      <p:ext uri="{BB962C8B-B14F-4D97-AF65-F5344CB8AC3E}">
        <p14:creationId xmlns:p14="http://schemas.microsoft.com/office/powerpoint/2010/main" val="569481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54F72C-D430-489C-BD3C-7D3FD48127D6}"/>
              </a:ext>
            </a:extLst>
          </p:cNvPr>
          <p:cNvSpPr txBox="1"/>
          <p:nvPr/>
        </p:nvSpPr>
        <p:spPr>
          <a:xfrm>
            <a:off x="1020418" y="543339"/>
            <a:ext cx="10416208" cy="6001643"/>
          </a:xfrm>
          <a:prstGeom prst="rect">
            <a:avLst/>
          </a:prstGeom>
          <a:noFill/>
        </p:spPr>
        <p:txBody>
          <a:bodyPr wrap="square">
            <a:spAutoFit/>
          </a:bodyPr>
          <a:lstStyle/>
          <a:p>
            <a:pPr algn="l"/>
            <a:r>
              <a:rPr lang="vi-VN" sz="3200" b="1" i="0" dirty="0">
                <a:solidFill>
                  <a:srgbClr val="444444"/>
                </a:solidFill>
                <a:effectLst/>
                <a:latin typeface="+mj-lt"/>
              </a:rPr>
              <a:t>Bài 2</a:t>
            </a:r>
          </a:p>
          <a:p>
            <a:pPr algn="l"/>
            <a:r>
              <a:rPr lang="vi-VN" sz="3200" b="0" i="0" dirty="0">
                <a:effectLst/>
                <a:latin typeface="+mj-lt"/>
              </a:rPr>
              <a:t>Điền thông tin thích hợp vào chỗ trống trong mỗi câu sau :</a:t>
            </a:r>
          </a:p>
          <a:p>
            <a:pPr algn="l"/>
            <a:r>
              <a:rPr lang="vi-VN" sz="3200" b="0" i="0" dirty="0">
                <a:effectLst/>
                <a:latin typeface="+mj-lt"/>
              </a:rPr>
              <a:t>a) Hạt nhân của nguyên tử được cấu tạo bởi các hạt ...(?)...</a:t>
            </a:r>
          </a:p>
          <a:p>
            <a:pPr algn="l"/>
            <a:r>
              <a:rPr lang="vi-VN" sz="3200" b="0" i="0" dirty="0">
                <a:effectLst/>
                <a:latin typeface="+mj-lt"/>
              </a:rPr>
              <a:t>b) Một nguyên tử có 17 proton trong hạt nhân, số electron chuyển động quanh hạt nhân là ...(?)...</a:t>
            </a:r>
          </a:p>
          <a:p>
            <a:pPr algn="l"/>
            <a:r>
              <a:rPr lang="vi-VN" sz="3200" b="0" i="0" dirty="0">
                <a:effectLst/>
                <a:latin typeface="+mj-lt"/>
              </a:rPr>
              <a:t>c) Một nguyên tử có 10 electron, số proton trong hạt nhân của nguyên tử đó là ...(?)...</a:t>
            </a:r>
          </a:p>
          <a:p>
            <a:pPr algn="l"/>
            <a:r>
              <a:rPr lang="vi-VN" sz="3200" b="0" i="0" dirty="0">
                <a:effectLst/>
                <a:latin typeface="+mj-lt"/>
              </a:rPr>
              <a:t>d) Khối lượng nguyên tử của nguyên tố X bằng 19 amu, số electron của nguyên tử đó là 9. Số neutron của nguyên tử X là ...(?)...</a:t>
            </a:r>
          </a:p>
          <a:p>
            <a:pPr algn="l"/>
            <a:r>
              <a:rPr lang="vi-VN" sz="3200" b="0" i="0" dirty="0">
                <a:effectLst/>
                <a:latin typeface="+mj-lt"/>
              </a:rPr>
              <a:t>e) Một nguyên tử có 3 proton, 4 neutron và 3 electron. Khối lượng của nguyên tử đó là…(?)…</a:t>
            </a:r>
          </a:p>
        </p:txBody>
      </p:sp>
    </p:spTree>
    <p:extLst>
      <p:ext uri="{BB962C8B-B14F-4D97-AF65-F5344CB8AC3E}">
        <p14:creationId xmlns:p14="http://schemas.microsoft.com/office/powerpoint/2010/main" val="421908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D328D8-AFE7-4F55-B734-3DF86450E0FC}"/>
              </a:ext>
            </a:extLst>
          </p:cNvPr>
          <p:cNvSpPr txBox="1"/>
          <p:nvPr/>
        </p:nvSpPr>
        <p:spPr>
          <a:xfrm>
            <a:off x="950843" y="569844"/>
            <a:ext cx="10290313" cy="6186309"/>
          </a:xfrm>
          <a:prstGeom prst="rect">
            <a:avLst/>
          </a:prstGeom>
          <a:noFill/>
        </p:spPr>
        <p:txBody>
          <a:bodyPr wrap="square">
            <a:spAutoFit/>
          </a:bodyPr>
          <a:lstStyle/>
          <a:p>
            <a:pPr algn="l"/>
            <a:r>
              <a:rPr lang="vi-VN" sz="3600" b="0" i="0" dirty="0">
                <a:effectLst/>
                <a:latin typeface="arial" panose="020B0604020202020204" pitchFamily="34" charset="0"/>
              </a:rPr>
              <a:t>a) Hạt nhân của nguyên tử được cấu tạo bởi các hạt </a:t>
            </a:r>
            <a:r>
              <a:rPr lang="vi-VN" sz="3600" b="1" i="0" dirty="0">
                <a:effectLst/>
                <a:latin typeface="inherit"/>
              </a:rPr>
              <a:t>proton và neutron</a:t>
            </a:r>
            <a:endParaRPr lang="vi-VN" sz="3600" b="0" i="0" dirty="0">
              <a:effectLst/>
              <a:latin typeface="arial" panose="020B0604020202020204" pitchFamily="34" charset="0"/>
            </a:endParaRPr>
          </a:p>
          <a:p>
            <a:pPr algn="l"/>
            <a:r>
              <a:rPr lang="vi-VN" sz="3600" b="0" i="0" dirty="0">
                <a:effectLst/>
                <a:latin typeface="arial" panose="020B0604020202020204" pitchFamily="34" charset="0"/>
              </a:rPr>
              <a:t>b) Một nguyên tử có 17 proton trong hạt nhân, số electron chuyển động quanh hạt nhân là </a:t>
            </a:r>
            <a:r>
              <a:rPr lang="vi-VN" sz="3600" b="1" i="0" dirty="0">
                <a:effectLst/>
                <a:latin typeface="inherit"/>
              </a:rPr>
              <a:t>17</a:t>
            </a:r>
            <a:endParaRPr lang="vi-VN" sz="3600" b="0" i="0" dirty="0">
              <a:effectLst/>
              <a:latin typeface="arial" panose="020B0604020202020204" pitchFamily="34" charset="0"/>
            </a:endParaRPr>
          </a:p>
          <a:p>
            <a:pPr algn="l"/>
            <a:r>
              <a:rPr lang="vi-VN" sz="3600" b="0" i="0" dirty="0">
                <a:effectLst/>
                <a:latin typeface="arial" panose="020B0604020202020204" pitchFamily="34" charset="0"/>
              </a:rPr>
              <a:t>c) Một nguyên tử có 10 electron, số proton trong hạt nhân của nguyên tử đó là </a:t>
            </a:r>
            <a:r>
              <a:rPr lang="vi-VN" sz="3600" b="1" i="0" dirty="0">
                <a:effectLst/>
                <a:latin typeface="inherit"/>
              </a:rPr>
              <a:t>10.</a:t>
            </a:r>
            <a:endParaRPr lang="vi-VN" sz="3600" b="0" i="0" dirty="0">
              <a:effectLst/>
              <a:latin typeface="arial" panose="020B0604020202020204" pitchFamily="34" charset="0"/>
            </a:endParaRPr>
          </a:p>
          <a:p>
            <a:pPr algn="l"/>
            <a:r>
              <a:rPr lang="vi-VN" sz="3600" b="0" i="0" dirty="0">
                <a:effectLst/>
                <a:latin typeface="arial" panose="020B0604020202020204" pitchFamily="34" charset="0"/>
              </a:rPr>
              <a:t>d) Khối lượng nguyên tử của nguyên tố X bằng 19 amu, số electron của nguyên tử đó là 9. Số neutron của nguyên tử X là </a:t>
            </a:r>
            <a:r>
              <a:rPr lang="vi-VN" sz="3600" b="1" i="0" dirty="0">
                <a:effectLst/>
                <a:latin typeface="inherit"/>
              </a:rPr>
              <a:t>10</a:t>
            </a:r>
            <a:endParaRPr lang="vi-VN" sz="3600" b="0" i="0" dirty="0">
              <a:effectLst/>
              <a:latin typeface="arial" panose="020B0604020202020204" pitchFamily="34" charset="0"/>
            </a:endParaRPr>
          </a:p>
          <a:p>
            <a:pPr algn="l"/>
            <a:r>
              <a:rPr lang="vi-VN" sz="3600" b="0" i="0" dirty="0">
                <a:effectLst/>
                <a:latin typeface="arial" panose="020B0604020202020204" pitchFamily="34" charset="0"/>
              </a:rPr>
              <a:t>e) Một nguyên tử có 3 proton, 4 neutron và 3 electron. Khối lượng của nguyên tử đó là </a:t>
            </a:r>
            <a:r>
              <a:rPr lang="vi-VN" sz="3600" b="1" i="0" dirty="0">
                <a:effectLst/>
                <a:latin typeface="inherit"/>
              </a:rPr>
              <a:t>7amu</a:t>
            </a:r>
            <a:endParaRPr lang="vi-VN" sz="3600" b="0" i="0" dirty="0">
              <a:effectLst/>
              <a:latin typeface="arial" panose="020B0604020202020204" pitchFamily="34" charset="0"/>
            </a:endParaRPr>
          </a:p>
        </p:txBody>
      </p:sp>
    </p:spTree>
    <p:extLst>
      <p:ext uri="{BB962C8B-B14F-4D97-AF65-F5344CB8AC3E}">
        <p14:creationId xmlns:p14="http://schemas.microsoft.com/office/powerpoint/2010/main" val="1792969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A77440-EBC3-412B-B264-75547DD51C94}"/>
              </a:ext>
            </a:extLst>
          </p:cNvPr>
          <p:cNvSpPr txBox="1"/>
          <p:nvPr/>
        </p:nvSpPr>
        <p:spPr>
          <a:xfrm>
            <a:off x="1722781" y="1074510"/>
            <a:ext cx="9130749" cy="4663682"/>
          </a:xfrm>
          <a:prstGeom prst="rect">
            <a:avLst/>
          </a:prstGeom>
          <a:noFill/>
        </p:spPr>
        <p:txBody>
          <a:bodyPr wrap="square">
            <a:spAutoFit/>
          </a:bodyPr>
          <a:lstStyle/>
          <a:p>
            <a:pPr algn="l"/>
            <a:r>
              <a:rPr lang="vi-VN" sz="6000" b="1" i="0" dirty="0">
                <a:solidFill>
                  <a:srgbClr val="444444"/>
                </a:solidFill>
                <a:effectLst/>
                <a:latin typeface="Times New Roman" panose="02020603050405020304" pitchFamily="18" charset="0"/>
                <a:cs typeface="Times New Roman" panose="02020603050405020304" pitchFamily="18" charset="0"/>
              </a:rPr>
              <a:t>Bài 3</a:t>
            </a:r>
          </a:p>
          <a:p>
            <a:pPr algn="l"/>
            <a:r>
              <a:rPr lang="vi-VN" sz="6000" b="0" i="0" dirty="0">
                <a:effectLst/>
                <a:latin typeface="Times New Roman" panose="02020603050405020304" pitchFamily="18" charset="0"/>
                <a:cs typeface="Times New Roman" panose="02020603050405020304" pitchFamily="18" charset="0"/>
              </a:rPr>
              <a:t>Viết kí hiệu hóa học của các nguyên tố sau: </a:t>
            </a:r>
            <a:endParaRPr lang="en-US" sz="6000" b="0" i="0" dirty="0">
              <a:effectLst/>
              <a:latin typeface="Times New Roman" panose="02020603050405020304" pitchFamily="18" charset="0"/>
              <a:cs typeface="Times New Roman" panose="02020603050405020304" pitchFamily="18" charset="0"/>
            </a:endParaRPr>
          </a:p>
          <a:p>
            <a:pPr algn="l"/>
            <a:r>
              <a:rPr lang="vi-VN" sz="6000" b="0" i="0" dirty="0">
                <a:effectLst/>
                <a:latin typeface="Times New Roman" panose="02020603050405020304" pitchFamily="18" charset="0"/>
                <a:cs typeface="Times New Roman" panose="02020603050405020304" pitchFamily="18" charset="0"/>
              </a:rPr>
              <a:t>hydrogen, helium, carbon, nito, oxygen, natri</a:t>
            </a:r>
          </a:p>
        </p:txBody>
      </p:sp>
    </p:spTree>
    <p:extLst>
      <p:ext uri="{BB962C8B-B14F-4D97-AF65-F5344CB8AC3E}">
        <p14:creationId xmlns:p14="http://schemas.microsoft.com/office/powerpoint/2010/main" val="4240544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0889ECA-A07E-40C0-A3D8-C280022A0A2C}"/>
              </a:ext>
            </a:extLst>
          </p:cNvPr>
          <p:cNvGraphicFramePr>
            <a:graphicFrameLocks noGrp="1"/>
          </p:cNvGraphicFramePr>
          <p:nvPr>
            <p:extLst>
              <p:ext uri="{D42A27DB-BD31-4B8C-83A1-F6EECF244321}">
                <p14:modId xmlns:p14="http://schemas.microsoft.com/office/powerpoint/2010/main" val="2182092649"/>
              </p:ext>
            </p:extLst>
          </p:nvPr>
        </p:nvGraphicFramePr>
        <p:xfrm>
          <a:off x="3338237" y="839243"/>
          <a:ext cx="5303492" cy="5543550"/>
        </p:xfrm>
        <a:graphic>
          <a:graphicData uri="http://schemas.openxmlformats.org/drawingml/2006/table">
            <a:tbl>
              <a:tblPr/>
              <a:tblGrid>
                <a:gridCol w="2651746">
                  <a:extLst>
                    <a:ext uri="{9D8B030D-6E8A-4147-A177-3AD203B41FA5}">
                      <a16:colId xmlns:a16="http://schemas.microsoft.com/office/drawing/2014/main" val="1121841736"/>
                    </a:ext>
                  </a:extLst>
                </a:gridCol>
                <a:gridCol w="2651746">
                  <a:extLst>
                    <a:ext uri="{9D8B030D-6E8A-4147-A177-3AD203B41FA5}">
                      <a16:colId xmlns:a16="http://schemas.microsoft.com/office/drawing/2014/main" val="985373145"/>
                    </a:ext>
                  </a:extLst>
                </a:gridCol>
              </a:tblGrid>
              <a:tr h="0">
                <a:tc>
                  <a:txBody>
                    <a:bodyPr/>
                    <a:lstStyle/>
                    <a:p>
                      <a:pPr algn="ctr"/>
                      <a:r>
                        <a:rPr lang="vi-VN" sz="4000" b="1" dirty="0">
                          <a:effectLst/>
                          <a:latin typeface="inherit"/>
                        </a:rPr>
                        <a:t>Tên nguyên tố</a:t>
                      </a:r>
                      <a:endParaRPr lang="vi-VN" sz="40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4000" b="1">
                          <a:effectLst/>
                          <a:latin typeface="inherit"/>
                        </a:rPr>
                        <a:t>Kí hiệu hóa học</a:t>
                      </a:r>
                      <a:endParaRPr lang="vi-VN" sz="400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2981930134"/>
                  </a:ext>
                </a:extLst>
              </a:tr>
              <a:tr h="0">
                <a:tc>
                  <a:txBody>
                    <a:bodyPr/>
                    <a:lstStyle/>
                    <a:p>
                      <a:pPr algn="ctr"/>
                      <a:r>
                        <a:rPr lang="vi-VN" sz="4000">
                          <a:effectLst/>
                        </a:rPr>
                        <a:t>Hydrogen</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4000" dirty="0">
                          <a:effectLst/>
                        </a:rPr>
                        <a:t>H</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3233071641"/>
                  </a:ext>
                </a:extLst>
              </a:tr>
              <a:tr h="0">
                <a:tc>
                  <a:txBody>
                    <a:bodyPr/>
                    <a:lstStyle/>
                    <a:p>
                      <a:pPr algn="ctr"/>
                      <a:r>
                        <a:rPr lang="vi-VN" sz="4000">
                          <a:effectLst/>
                        </a:rPr>
                        <a:t>Helium</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4000">
                          <a:effectLst/>
                        </a:rPr>
                        <a:t>He</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1819496417"/>
                  </a:ext>
                </a:extLst>
              </a:tr>
              <a:tr h="0">
                <a:tc>
                  <a:txBody>
                    <a:bodyPr/>
                    <a:lstStyle/>
                    <a:p>
                      <a:pPr algn="ctr"/>
                      <a:r>
                        <a:rPr lang="vi-VN" sz="4000">
                          <a:effectLst/>
                        </a:rPr>
                        <a:t>Carbon</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4000">
                          <a:effectLst/>
                        </a:rPr>
                        <a:t>C</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2598394712"/>
                  </a:ext>
                </a:extLst>
              </a:tr>
              <a:tr h="0">
                <a:tc>
                  <a:txBody>
                    <a:bodyPr/>
                    <a:lstStyle/>
                    <a:p>
                      <a:pPr algn="ctr"/>
                      <a:r>
                        <a:rPr lang="vi-VN" sz="4000">
                          <a:effectLst/>
                        </a:rPr>
                        <a:t>Nito</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4000">
                          <a:effectLst/>
                        </a:rPr>
                        <a:t>N</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2252520147"/>
                  </a:ext>
                </a:extLst>
              </a:tr>
              <a:tr h="0">
                <a:tc>
                  <a:txBody>
                    <a:bodyPr/>
                    <a:lstStyle/>
                    <a:p>
                      <a:pPr algn="ctr"/>
                      <a:r>
                        <a:rPr lang="vi-VN" sz="4000">
                          <a:effectLst/>
                        </a:rPr>
                        <a:t>Oxygen</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4000">
                          <a:effectLst/>
                        </a:rPr>
                        <a:t>O</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872192534"/>
                  </a:ext>
                </a:extLst>
              </a:tr>
              <a:tr h="0">
                <a:tc>
                  <a:txBody>
                    <a:bodyPr/>
                    <a:lstStyle/>
                    <a:p>
                      <a:pPr algn="ctr"/>
                      <a:r>
                        <a:rPr lang="vi-VN" sz="4000">
                          <a:effectLst/>
                        </a:rPr>
                        <a:t>Natri</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4000" dirty="0">
                          <a:effectLst/>
                        </a:rPr>
                        <a:t>Na</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1126847058"/>
                  </a:ext>
                </a:extLst>
              </a:tr>
            </a:tbl>
          </a:graphicData>
        </a:graphic>
      </p:graphicFrame>
    </p:spTree>
    <p:extLst>
      <p:ext uri="{BB962C8B-B14F-4D97-AF65-F5344CB8AC3E}">
        <p14:creationId xmlns:p14="http://schemas.microsoft.com/office/powerpoint/2010/main" val="1299615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05" name="Group 4104">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4106" name="Rectangle 4105">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7" name="Rectangle 4106">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09" name="Rectangle 4108">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61EB7AD4-5B11-4D16-BA34-F22E22E69AA9}"/>
              </a:ext>
            </a:extLst>
          </p:cNvPr>
          <p:cNvSpPr>
            <a:spLocks noChangeArrowheads="1"/>
          </p:cNvSpPr>
          <p:nvPr/>
        </p:nvSpPr>
        <p:spPr bwMode="auto">
          <a:xfrm>
            <a:off x="549105" y="1442914"/>
            <a:ext cx="5095090" cy="3979585"/>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eaLnBrk="1" fontAlgn="base" hangingPunct="1">
              <a:lnSpc>
                <a:spcPct val="90000"/>
              </a:lnSpc>
              <a:spcBef>
                <a:spcPct val="0"/>
              </a:spcBef>
              <a:spcAft>
                <a:spcPts val="600"/>
              </a:spcAft>
              <a:buClrTx/>
              <a:buSzTx/>
              <a:tabLst/>
            </a:pPr>
            <a:r>
              <a:rPr kumimoji="0" lang="en-US" altLang="vi-VN" sz="2800" b="1" i="0" u="none" strike="noStrike" cap="none" normalizeH="0" baseline="0" dirty="0" err="1">
                <a:ln>
                  <a:noFill/>
                </a:ln>
                <a:effectLst/>
                <a:latin typeface="Times New Roman" panose="02020603050405020304" pitchFamily="18" charset="0"/>
                <a:cs typeface="Times New Roman" panose="02020603050405020304" pitchFamily="18" charset="0"/>
              </a:rPr>
              <a:t>Bài</a:t>
            </a:r>
            <a:r>
              <a:rPr kumimoji="0" lang="en-US" altLang="vi-VN" sz="2800" b="1" i="0" u="none" strike="noStrike" cap="none" normalizeH="0" baseline="0" dirty="0">
                <a:ln>
                  <a:noFill/>
                </a:ln>
                <a:effectLst/>
                <a:latin typeface="Times New Roman" panose="02020603050405020304" pitchFamily="18" charset="0"/>
                <a:cs typeface="Times New Roman" panose="02020603050405020304" pitchFamily="18" charset="0"/>
              </a:rPr>
              <a:t> 4</a:t>
            </a:r>
          </a:p>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Mô</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hình</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sắp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xếp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electron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trong</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của</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một</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X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như</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sau</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p>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a)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Trong</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X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có</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bao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nhiêu</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electron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và</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được</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sắp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xếp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thành</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mấy</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lớp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p>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b)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Hãy</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cho</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biết</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X</a:t>
            </a:r>
          </a:p>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c)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Gọi</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một</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khác</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mà</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của</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nó</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có</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cùng</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lớp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electron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với</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X</a:t>
            </a:r>
          </a:p>
        </p:txBody>
      </p:sp>
      <p:sp>
        <p:nvSpPr>
          <p:cNvPr id="4111" name="Rectangle 4110">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3" name="Rectangle 4112">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a:extLst>
              <a:ext uri="{FF2B5EF4-FFF2-40B4-BE49-F238E27FC236}">
                <a16:creationId xmlns:a16="http://schemas.microsoft.com/office/drawing/2014/main" id="{C8047CAD-143E-45AA-9BD6-0B9E2B6F02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670" r="1" b="1"/>
          <a:stretch/>
        </p:blipFill>
        <p:spPr bwMode="auto">
          <a:xfrm>
            <a:off x="5838104" y="1083484"/>
            <a:ext cx="5271987" cy="51105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3059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127449-2D75-41AD-A8D7-490DDB30F8DD}"/>
              </a:ext>
            </a:extLst>
          </p:cNvPr>
          <p:cNvSpPr txBox="1"/>
          <p:nvPr/>
        </p:nvSpPr>
        <p:spPr>
          <a:xfrm>
            <a:off x="1295400" y="503583"/>
            <a:ext cx="9601200" cy="6247864"/>
          </a:xfrm>
          <a:prstGeom prst="rect">
            <a:avLst/>
          </a:prstGeom>
          <a:noFill/>
        </p:spPr>
        <p:txBody>
          <a:bodyPr wrap="square">
            <a:spAutoFit/>
          </a:bodyPr>
          <a:lstStyle/>
          <a:p>
            <a:pPr algn="l"/>
            <a:r>
              <a:rPr lang="vi-VN" sz="4000" b="0" i="0" dirty="0">
                <a:effectLst/>
                <a:latin typeface="+mj-lt"/>
              </a:rPr>
              <a:t>a) Trong nguyên tử X có 10 electron và được sắp xếp thành 2 lớp electron.</a:t>
            </a:r>
          </a:p>
          <a:p>
            <a:pPr algn="l"/>
            <a:r>
              <a:rPr lang="vi-VN" sz="4000" b="0" i="0" dirty="0">
                <a:effectLst/>
                <a:latin typeface="+mj-lt"/>
              </a:rPr>
              <a:t>b) Ta có nguyên tử X có điên tích hạt nhân là +10</a:t>
            </a:r>
          </a:p>
          <a:p>
            <a:pPr algn="l"/>
            <a:r>
              <a:rPr lang="vi-VN" sz="4000" b="0" i="0" dirty="0">
                <a:effectLst/>
                <a:latin typeface="+mj-lt"/>
              </a:rPr>
              <a:t>=&gt; Nằm ô thứ 10 trong bảng tuần hoàn</a:t>
            </a:r>
          </a:p>
          <a:p>
            <a:pPr algn="l"/>
            <a:r>
              <a:rPr lang="vi-VN" sz="4000" b="0" i="0" dirty="0">
                <a:effectLst/>
                <a:latin typeface="+mj-lt"/>
              </a:rPr>
              <a:t>Tên nguyên tố X là: Neon</a:t>
            </a:r>
          </a:p>
          <a:p>
            <a:pPr algn="l"/>
            <a:r>
              <a:rPr lang="vi-VN" sz="4000" b="0" i="0" dirty="0">
                <a:effectLst/>
                <a:latin typeface="+mj-lt"/>
              </a:rPr>
              <a:t>c) Ta có nguyên tố Neon có 2 lớp eletron</a:t>
            </a:r>
          </a:p>
          <a:p>
            <a:pPr algn="l"/>
            <a:r>
              <a:rPr lang="vi-VN" sz="4000" b="0" i="0" dirty="0">
                <a:effectLst/>
                <a:latin typeface="+mj-lt"/>
              </a:rPr>
              <a:t>=&gt; Nằm ở chu kì 2 của bảng tuần hoàn</a:t>
            </a:r>
          </a:p>
          <a:p>
            <a:pPr algn="l"/>
            <a:r>
              <a:rPr lang="vi-VN" sz="4000" b="0" i="0" dirty="0">
                <a:effectLst/>
                <a:latin typeface="+mj-lt"/>
              </a:rPr>
              <a:t>Nguyên tố cùng nằm chu kì 2 có: Oxygen, nitrogen, Carbon,...</a:t>
            </a:r>
          </a:p>
        </p:txBody>
      </p:sp>
    </p:spTree>
    <p:extLst>
      <p:ext uri="{BB962C8B-B14F-4D97-AF65-F5344CB8AC3E}">
        <p14:creationId xmlns:p14="http://schemas.microsoft.com/office/powerpoint/2010/main" val="22333456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1265</Words>
  <Application>Microsoft Office PowerPoint</Application>
  <PresentationFormat>Widescreen</PresentationFormat>
  <Paragraphs>218</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Arial</vt:lpstr>
      <vt:lpstr>Calibri</vt:lpstr>
      <vt:lpstr>Calibri Light</vt:lpstr>
      <vt:lpstr>inherit</vt:lpstr>
      <vt:lpstr>Times New Roman</vt:lpstr>
      <vt:lpstr>Office Theme</vt:lpstr>
      <vt:lpstr>BÀI TẬP  CHỦ ĐỀ 1 + 2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TẬP CHỦ ĐỀ 1 + 2</dc:title>
  <dc:creator>ASUS</dc:creator>
  <cp:lastModifiedBy>ASUS</cp:lastModifiedBy>
  <cp:revision>5</cp:revision>
  <dcterms:created xsi:type="dcterms:W3CDTF">2023-01-30T02:54:50Z</dcterms:created>
  <dcterms:modified xsi:type="dcterms:W3CDTF">2023-01-30T03:26:28Z</dcterms:modified>
</cp:coreProperties>
</file>