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8"/>
  </p:notesMasterIdLst>
  <p:sldIdLst>
    <p:sldId id="256" r:id="rId3"/>
    <p:sldId id="258" r:id="rId4"/>
    <p:sldId id="1797" r:id="rId5"/>
    <p:sldId id="1789" r:id="rId6"/>
    <p:sldId id="1798" r:id="rId7"/>
    <p:sldId id="268" r:id="rId8"/>
    <p:sldId id="264" r:id="rId9"/>
    <p:sldId id="1782" r:id="rId10"/>
    <p:sldId id="1783" r:id="rId11"/>
    <p:sldId id="263" r:id="rId12"/>
    <p:sldId id="1793" r:id="rId13"/>
    <p:sldId id="1781" r:id="rId14"/>
    <p:sldId id="266" r:id="rId15"/>
    <p:sldId id="269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E3"/>
    <a:srgbClr val="B06C3E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93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67C0-B958-4D2A-99B8-F452307E4A9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1278-BD7B-421C-A3EC-19F7D6F2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1278-BD7B-421C-A3EC-19F7D6F2D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01278-BD7B-421C-A3EC-19F7D6F2D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emf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22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722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2" y="0"/>
            <a:ext cx="10655838" cy="6990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9624AE-F3AF-47A6-BA84-AFDDBAB9E8DC}"/>
              </a:ext>
            </a:extLst>
          </p:cNvPr>
          <p:cNvSpPr txBox="1"/>
          <p:nvPr/>
        </p:nvSpPr>
        <p:spPr>
          <a:xfrm>
            <a:off x="3288145" y="1334707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C964C1-3D51-4D72-B13C-66BDE3C1A992}"/>
              </a:ext>
            </a:extLst>
          </p:cNvPr>
          <p:cNvSpPr txBox="1"/>
          <p:nvPr/>
        </p:nvSpPr>
        <p:spPr>
          <a:xfrm>
            <a:off x="1449977" y="3213463"/>
            <a:ext cx="894893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alt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xmlns="" id="{C741F956-4718-4862-A5F6-687B125E68D0}"/>
              </a:ext>
            </a:extLst>
          </p:cNvPr>
          <p:cNvSpPr txBox="1"/>
          <p:nvPr/>
        </p:nvSpPr>
        <p:spPr>
          <a:xfrm>
            <a:off x="1646435" y="1917401"/>
            <a:ext cx="889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1</a:t>
            </a:r>
            <a:endParaRPr lang="en-US" altLang="zh-C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B2603"/>
              </a:solidFill>
              <a:latin typeface="Times New Roman" panose="02020603050405020304" pitchFamily="18" charset="0"/>
              <a:ea typeface="方正大标宋简体" panose="02010601030101010101" charset="-122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2050" name="Picture 2" descr="BƯỚC ĐẦU HỌC VẼ VỚI MÀU SÁP DẦ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7" y="2444466"/>
            <a:ext cx="3481219" cy="25164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tranh đề tài cuộc sống quanh em ý nghĩa nhất || Vẽ tr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39" y="2444466"/>
            <a:ext cx="3344092" cy="251640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é kêu gọi bảo vệ động vật qua nét vẽ - Ngôi sa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94914" y="2444466"/>
            <a:ext cx="3357152" cy="251640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51" y="-285123"/>
            <a:ext cx="6363221" cy="2058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9900" y="643468"/>
            <a:ext cx="3526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khảo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6025"/>
    </mc:Choice>
    <mc:Fallback xmlns="">
      <p:transition advClick="0" advTm="16025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1358537"/>
            <a:ext cx="4609181" cy="34485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36" y="1358537"/>
            <a:ext cx="5152630" cy="34485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3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6025"/>
    </mc:Choice>
    <mc:Fallback xmlns="">
      <p:transition advClick="0" advTm="16025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818" y="-413997"/>
            <a:ext cx="5699495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172" y="1654589"/>
            <a:ext cx="5056828" cy="5056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5527F4-8D0B-44A9-B22C-6325D0575496}"/>
              </a:ext>
            </a:extLst>
          </p:cNvPr>
          <p:cNvSpPr txBox="1"/>
          <p:nvPr/>
        </p:nvSpPr>
        <p:spPr>
          <a:xfrm>
            <a:off x="3787582" y="690246"/>
            <a:ext cx="4600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HOẠT ĐỘNG 3: </a:t>
            </a:r>
          </a:p>
          <a:p>
            <a:pPr lvl="0" algn="ctr"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+mn-ea"/>
                <a:sym typeface="+mn-lt"/>
              </a:rPr>
              <a:t>LUYỆN TẬP - SÁNG TẠO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835" y="2766840"/>
            <a:ext cx="574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338"/>
    </mc:Choice>
    <mc:Fallback xmlns="">
      <p:transition advClick="0" advTm="10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255" y="-457520"/>
            <a:ext cx="7262949" cy="23692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5527F4-8D0B-44A9-B22C-6325D0575496}"/>
              </a:ext>
            </a:extLst>
          </p:cNvPr>
          <p:cNvSpPr txBox="1"/>
          <p:nvPr/>
        </p:nvSpPr>
        <p:spPr>
          <a:xfrm>
            <a:off x="3879021" y="489684"/>
            <a:ext cx="4755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HOẠT ĐỘNG 4: </a:t>
            </a:r>
          </a:p>
          <a:p>
            <a:pPr lvl="0"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+mn-ea"/>
                <a:sym typeface="+mn-lt"/>
              </a:rPr>
              <a:t>PHÂN TÍCH – ĐÁNH GIÁ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649C949-E0D4-4FAE-AB09-9EC1601080FA}"/>
              </a:ext>
            </a:extLst>
          </p:cNvPr>
          <p:cNvSpPr/>
          <p:nvPr/>
        </p:nvSpPr>
        <p:spPr>
          <a:xfrm>
            <a:off x="1060240" y="2594648"/>
            <a:ext cx="5954514" cy="27148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EM HÃY GIỚI THIỆU BỨC TRANH CỦA MÌNH VỚI NGƯỜI THÂN, BẠN BÈ NHÉ!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thiệu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1" name="图片 21">
            <a:extLst>
              <a:ext uri="{FF2B5EF4-FFF2-40B4-BE49-F238E27FC236}">
                <a16:creationId xmlns:a16="http://schemas.microsoft.com/office/drawing/2014/main" xmlns="" id="{502B07E2-97DF-4B95-8C4A-2E3E7BDB8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1613">
            <a:off x="6631979" y="1697806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136"/>
    </mc:Choice>
    <mc:Fallback xmlns="">
      <p:transition advClick="0" advTm="1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05" y="-413997"/>
            <a:ext cx="4210095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65A6BC-C57F-467C-B468-30FD989E933E}"/>
              </a:ext>
            </a:extLst>
          </p:cNvPr>
          <p:cNvSpPr txBox="1"/>
          <p:nvPr/>
        </p:nvSpPr>
        <p:spPr>
          <a:xfrm>
            <a:off x="3843863" y="727445"/>
            <a:ext cx="4009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 5: </a:t>
            </a:r>
          </a:p>
          <a:p>
            <a:pPr lvl="0">
              <a:buNone/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 – PHÁT TRIỂN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8B48C5-3B37-450D-9668-13A00AB2E1C6}"/>
              </a:ext>
            </a:extLst>
          </p:cNvPr>
          <p:cNvSpPr txBox="1"/>
          <p:nvPr/>
        </p:nvSpPr>
        <p:spPr>
          <a:xfrm>
            <a:off x="1084113" y="3289077"/>
            <a:ext cx="476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trại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</a:rPr>
              <a:t>!</a:t>
            </a:r>
            <a:endParaRPr lang="vi-VN" sz="2000" dirty="0">
              <a:latin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47"/>
    </mc:Choice>
    <mc:Fallback xmlns="">
      <p:transition advClick="0" advTm="7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35">
            <a:extLst>
              <a:ext uri="{FF2B5EF4-FFF2-40B4-BE49-F238E27FC236}">
                <a16:creationId xmlns:a16="http://schemas.microsoft.com/office/drawing/2014/main" xmlns="" id="{25E50D31-34A5-4428-9359-F2D3839F5DCE}"/>
              </a:ext>
            </a:extLst>
          </p:cNvPr>
          <p:cNvGrpSpPr/>
          <p:nvPr/>
        </p:nvGrpSpPr>
        <p:grpSpPr>
          <a:xfrm>
            <a:off x="4786470" y="1911729"/>
            <a:ext cx="1154796" cy="1162774"/>
            <a:chOff x="6096000" y="2072602"/>
            <a:chExt cx="1072427" cy="107991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0C0917BD-BFDE-4A92-9A04-BFC0415FF1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96000" y="2072602"/>
              <a:ext cx="1072427" cy="1079918"/>
              <a:chOff x="1983909" y="2663640"/>
              <a:chExt cx="1657350" cy="1668463"/>
            </a:xfrm>
            <a:solidFill>
              <a:schemeClr val="accent1"/>
            </a:solidFill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xmlns="" id="{E4D42903-1834-4616-ACBE-EEF9AF790D04}"/>
                  </a:ext>
                </a:extLst>
              </p:cNvPr>
              <p:cNvSpPr/>
              <p:nvPr/>
            </p:nvSpPr>
            <p:spPr bwMode="auto">
              <a:xfrm>
                <a:off x="1983909" y="3062103"/>
                <a:ext cx="1216025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solidFill>
                <a:srgbClr val="E7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xmlns="" id="{A26161E1-3C4C-4D5F-9DD9-6E7737864CCA}"/>
                  </a:ext>
                </a:extLst>
              </p:cNvPr>
              <p:cNvSpPr/>
              <p:nvPr/>
            </p:nvSpPr>
            <p:spPr bwMode="auto">
              <a:xfrm>
                <a:off x="2433171" y="2674753"/>
                <a:ext cx="1208088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solidFill>
                <a:srgbClr val="E7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xmlns="" id="{363E7B15-4187-49E3-81E4-06BCB29AECCF}"/>
                  </a:ext>
                </a:extLst>
              </p:cNvPr>
              <p:cNvSpPr/>
              <p:nvPr/>
            </p:nvSpPr>
            <p:spPr bwMode="auto">
              <a:xfrm>
                <a:off x="3277721" y="4006665"/>
                <a:ext cx="358775" cy="315913"/>
              </a:xfrm>
              <a:custGeom>
                <a:avLst/>
                <a:gdLst>
                  <a:gd name="T0" fmla="*/ 43 w 159"/>
                  <a:gd name="T1" fmla="*/ 69 h 140"/>
                  <a:gd name="T2" fmla="*/ 34 w 159"/>
                  <a:gd name="T3" fmla="*/ 61 h 140"/>
                  <a:gd name="T4" fmla="*/ 24 w 159"/>
                  <a:gd name="T5" fmla="*/ 61 h 140"/>
                  <a:gd name="T6" fmla="*/ 7 w 159"/>
                  <a:gd name="T7" fmla="*/ 52 h 140"/>
                  <a:gd name="T8" fmla="*/ 0 w 159"/>
                  <a:gd name="T9" fmla="*/ 32 h 140"/>
                  <a:gd name="T10" fmla="*/ 10 w 159"/>
                  <a:gd name="T11" fmla="*/ 9 h 140"/>
                  <a:gd name="T12" fmla="*/ 34 w 159"/>
                  <a:gd name="T13" fmla="*/ 0 h 140"/>
                  <a:gd name="T14" fmla="*/ 61 w 159"/>
                  <a:gd name="T15" fmla="*/ 13 h 140"/>
                  <a:gd name="T16" fmla="*/ 72 w 159"/>
                  <a:gd name="T17" fmla="*/ 47 h 140"/>
                  <a:gd name="T18" fmla="*/ 42 w 159"/>
                  <a:gd name="T19" fmla="*/ 126 h 140"/>
                  <a:gd name="T20" fmla="*/ 23 w 159"/>
                  <a:gd name="T21" fmla="*/ 140 h 140"/>
                  <a:gd name="T22" fmla="*/ 13 w 159"/>
                  <a:gd name="T23" fmla="*/ 131 h 140"/>
                  <a:gd name="T24" fmla="*/ 18 w 159"/>
                  <a:gd name="T25" fmla="*/ 120 h 140"/>
                  <a:gd name="T26" fmla="*/ 36 w 159"/>
                  <a:gd name="T27" fmla="*/ 92 h 140"/>
                  <a:gd name="T28" fmla="*/ 43 w 159"/>
                  <a:gd name="T29" fmla="*/ 69 h 140"/>
                  <a:gd name="T30" fmla="*/ 130 w 159"/>
                  <a:gd name="T31" fmla="*/ 69 h 140"/>
                  <a:gd name="T32" fmla="*/ 121 w 159"/>
                  <a:gd name="T33" fmla="*/ 61 h 140"/>
                  <a:gd name="T34" fmla="*/ 112 w 159"/>
                  <a:gd name="T35" fmla="*/ 61 h 140"/>
                  <a:gd name="T36" fmla="*/ 94 w 159"/>
                  <a:gd name="T37" fmla="*/ 52 h 140"/>
                  <a:gd name="T38" fmla="*/ 87 w 159"/>
                  <a:gd name="T39" fmla="*/ 32 h 140"/>
                  <a:gd name="T40" fmla="*/ 96 w 159"/>
                  <a:gd name="T41" fmla="*/ 9 h 140"/>
                  <a:gd name="T42" fmla="*/ 120 w 159"/>
                  <a:gd name="T43" fmla="*/ 0 h 140"/>
                  <a:gd name="T44" fmla="*/ 148 w 159"/>
                  <a:gd name="T45" fmla="*/ 13 h 140"/>
                  <a:gd name="T46" fmla="*/ 159 w 159"/>
                  <a:gd name="T47" fmla="*/ 47 h 140"/>
                  <a:gd name="T48" fmla="*/ 129 w 159"/>
                  <a:gd name="T49" fmla="*/ 126 h 140"/>
                  <a:gd name="T50" fmla="*/ 109 w 159"/>
                  <a:gd name="T51" fmla="*/ 140 h 140"/>
                  <a:gd name="T52" fmla="*/ 100 w 159"/>
                  <a:gd name="T53" fmla="*/ 131 h 140"/>
                  <a:gd name="T54" fmla="*/ 106 w 159"/>
                  <a:gd name="T55" fmla="*/ 120 h 140"/>
                  <a:gd name="T56" fmla="*/ 122 w 159"/>
                  <a:gd name="T57" fmla="*/ 92 h 140"/>
                  <a:gd name="T58" fmla="*/ 130 w 159"/>
                  <a:gd name="T59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9" h="140">
                    <a:moveTo>
                      <a:pt x="43" y="69"/>
                    </a:moveTo>
                    <a:cubicBezTo>
                      <a:pt x="43" y="64"/>
                      <a:pt x="40" y="61"/>
                      <a:pt x="3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18" y="60"/>
                      <a:pt x="12" y="57"/>
                      <a:pt x="7" y="52"/>
                    </a:cubicBezTo>
                    <a:cubicBezTo>
                      <a:pt x="2" y="46"/>
                      <a:pt x="0" y="40"/>
                      <a:pt x="0" y="32"/>
                    </a:cubicBezTo>
                    <a:cubicBezTo>
                      <a:pt x="0" y="23"/>
                      <a:pt x="3" y="15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44" y="0"/>
                      <a:pt x="54" y="4"/>
                      <a:pt x="61" y="13"/>
                    </a:cubicBezTo>
                    <a:cubicBezTo>
                      <a:pt x="68" y="22"/>
                      <a:pt x="72" y="33"/>
                      <a:pt x="72" y="47"/>
                    </a:cubicBezTo>
                    <a:cubicBezTo>
                      <a:pt x="72" y="73"/>
                      <a:pt x="62" y="99"/>
                      <a:pt x="42" y="126"/>
                    </a:cubicBezTo>
                    <a:cubicBezTo>
                      <a:pt x="34" y="136"/>
                      <a:pt x="28" y="140"/>
                      <a:pt x="23" y="140"/>
                    </a:cubicBezTo>
                    <a:cubicBezTo>
                      <a:pt x="16" y="140"/>
                      <a:pt x="13" y="137"/>
                      <a:pt x="13" y="131"/>
                    </a:cubicBezTo>
                    <a:cubicBezTo>
                      <a:pt x="13" y="128"/>
                      <a:pt x="15" y="125"/>
                      <a:pt x="18" y="120"/>
                    </a:cubicBezTo>
                    <a:cubicBezTo>
                      <a:pt x="25" y="112"/>
                      <a:pt x="30" y="103"/>
                      <a:pt x="36" y="92"/>
                    </a:cubicBezTo>
                    <a:cubicBezTo>
                      <a:pt x="41" y="82"/>
                      <a:pt x="43" y="74"/>
                      <a:pt x="43" y="69"/>
                    </a:cubicBezTo>
                    <a:close/>
                    <a:moveTo>
                      <a:pt x="130" y="69"/>
                    </a:moveTo>
                    <a:cubicBezTo>
                      <a:pt x="130" y="64"/>
                      <a:pt x="127" y="61"/>
                      <a:pt x="121" y="61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05" y="60"/>
                      <a:pt x="99" y="57"/>
                      <a:pt x="94" y="52"/>
                    </a:cubicBezTo>
                    <a:cubicBezTo>
                      <a:pt x="89" y="46"/>
                      <a:pt x="87" y="40"/>
                      <a:pt x="87" y="32"/>
                    </a:cubicBezTo>
                    <a:cubicBezTo>
                      <a:pt x="87" y="23"/>
                      <a:pt x="90" y="15"/>
                      <a:pt x="96" y="9"/>
                    </a:cubicBezTo>
                    <a:cubicBezTo>
                      <a:pt x="103" y="3"/>
                      <a:pt x="111" y="0"/>
                      <a:pt x="120" y="0"/>
                    </a:cubicBezTo>
                    <a:cubicBezTo>
                      <a:pt x="132" y="0"/>
                      <a:pt x="141" y="4"/>
                      <a:pt x="148" y="13"/>
                    </a:cubicBezTo>
                    <a:cubicBezTo>
                      <a:pt x="155" y="22"/>
                      <a:pt x="159" y="33"/>
                      <a:pt x="159" y="47"/>
                    </a:cubicBezTo>
                    <a:cubicBezTo>
                      <a:pt x="159" y="73"/>
                      <a:pt x="149" y="99"/>
                      <a:pt x="129" y="126"/>
                    </a:cubicBezTo>
                    <a:cubicBezTo>
                      <a:pt x="121" y="136"/>
                      <a:pt x="115" y="140"/>
                      <a:pt x="109" y="140"/>
                    </a:cubicBezTo>
                    <a:cubicBezTo>
                      <a:pt x="103" y="140"/>
                      <a:pt x="100" y="137"/>
                      <a:pt x="100" y="131"/>
                    </a:cubicBezTo>
                    <a:cubicBezTo>
                      <a:pt x="100" y="128"/>
                      <a:pt x="102" y="125"/>
                      <a:pt x="106" y="120"/>
                    </a:cubicBezTo>
                    <a:cubicBezTo>
                      <a:pt x="112" y="112"/>
                      <a:pt x="117" y="103"/>
                      <a:pt x="122" y="92"/>
                    </a:cubicBezTo>
                    <a:cubicBezTo>
                      <a:pt x="127" y="82"/>
                      <a:pt x="130" y="74"/>
                      <a:pt x="130" y="69"/>
                    </a:cubicBezTo>
                    <a:close/>
                  </a:path>
                </a:pathLst>
              </a:custGeom>
              <a:solidFill>
                <a:srgbClr val="E7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xmlns="" id="{B450CCEF-75AC-463C-9C1B-0E5473850385}"/>
                  </a:ext>
                </a:extLst>
              </p:cNvPr>
              <p:cNvSpPr/>
              <p:nvPr/>
            </p:nvSpPr>
            <p:spPr bwMode="auto">
              <a:xfrm>
                <a:off x="1983909" y="2663640"/>
                <a:ext cx="355600" cy="317500"/>
              </a:xfrm>
              <a:custGeom>
                <a:avLst/>
                <a:gdLst>
                  <a:gd name="T0" fmla="*/ 115 w 158"/>
                  <a:gd name="T1" fmla="*/ 72 h 141"/>
                  <a:gd name="T2" fmla="*/ 124 w 158"/>
                  <a:gd name="T3" fmla="*/ 80 h 141"/>
                  <a:gd name="T4" fmla="*/ 134 w 158"/>
                  <a:gd name="T5" fmla="*/ 80 h 141"/>
                  <a:gd name="T6" fmla="*/ 151 w 158"/>
                  <a:gd name="T7" fmla="*/ 89 h 141"/>
                  <a:gd name="T8" fmla="*/ 158 w 158"/>
                  <a:gd name="T9" fmla="*/ 109 h 141"/>
                  <a:gd name="T10" fmla="*/ 149 w 158"/>
                  <a:gd name="T11" fmla="*/ 132 h 141"/>
                  <a:gd name="T12" fmla="*/ 125 w 158"/>
                  <a:gd name="T13" fmla="*/ 141 h 141"/>
                  <a:gd name="T14" fmla="*/ 98 w 158"/>
                  <a:gd name="T15" fmla="*/ 128 h 141"/>
                  <a:gd name="T16" fmla="*/ 87 w 158"/>
                  <a:gd name="T17" fmla="*/ 94 h 141"/>
                  <a:gd name="T18" fmla="*/ 117 w 158"/>
                  <a:gd name="T19" fmla="*/ 15 h 141"/>
                  <a:gd name="T20" fmla="*/ 136 w 158"/>
                  <a:gd name="T21" fmla="*/ 0 h 141"/>
                  <a:gd name="T22" fmla="*/ 145 w 158"/>
                  <a:gd name="T23" fmla="*/ 10 h 141"/>
                  <a:gd name="T24" fmla="*/ 140 w 158"/>
                  <a:gd name="T25" fmla="*/ 21 h 141"/>
                  <a:gd name="T26" fmla="*/ 123 w 158"/>
                  <a:gd name="T27" fmla="*/ 48 h 141"/>
                  <a:gd name="T28" fmla="*/ 115 w 158"/>
                  <a:gd name="T29" fmla="*/ 72 h 141"/>
                  <a:gd name="T30" fmla="*/ 28 w 158"/>
                  <a:gd name="T31" fmla="*/ 72 h 141"/>
                  <a:gd name="T32" fmla="*/ 37 w 158"/>
                  <a:gd name="T33" fmla="*/ 80 h 141"/>
                  <a:gd name="T34" fmla="*/ 47 w 158"/>
                  <a:gd name="T35" fmla="*/ 80 h 141"/>
                  <a:gd name="T36" fmla="*/ 64 w 158"/>
                  <a:gd name="T37" fmla="*/ 89 h 141"/>
                  <a:gd name="T38" fmla="*/ 72 w 158"/>
                  <a:gd name="T39" fmla="*/ 109 h 141"/>
                  <a:gd name="T40" fmla="*/ 62 w 158"/>
                  <a:gd name="T41" fmla="*/ 132 h 141"/>
                  <a:gd name="T42" fmla="*/ 38 w 158"/>
                  <a:gd name="T43" fmla="*/ 141 h 141"/>
                  <a:gd name="T44" fmla="*/ 10 w 158"/>
                  <a:gd name="T45" fmla="*/ 128 h 141"/>
                  <a:gd name="T46" fmla="*/ 0 w 158"/>
                  <a:gd name="T47" fmla="*/ 94 h 141"/>
                  <a:gd name="T48" fmla="*/ 30 w 158"/>
                  <a:gd name="T49" fmla="*/ 15 h 141"/>
                  <a:gd name="T50" fmla="*/ 49 w 158"/>
                  <a:gd name="T51" fmla="*/ 0 h 141"/>
                  <a:gd name="T52" fmla="*/ 58 w 158"/>
                  <a:gd name="T53" fmla="*/ 10 h 141"/>
                  <a:gd name="T54" fmla="*/ 53 w 158"/>
                  <a:gd name="T55" fmla="*/ 21 h 141"/>
                  <a:gd name="T56" fmla="*/ 36 w 158"/>
                  <a:gd name="T57" fmla="*/ 48 h 141"/>
                  <a:gd name="T58" fmla="*/ 28 w 158"/>
                  <a:gd name="T59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" h="141">
                    <a:moveTo>
                      <a:pt x="115" y="72"/>
                    </a:moveTo>
                    <a:cubicBezTo>
                      <a:pt x="115" y="77"/>
                      <a:pt x="118" y="80"/>
                      <a:pt x="12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0"/>
                      <a:pt x="146" y="83"/>
                      <a:pt x="151" y="89"/>
                    </a:cubicBezTo>
                    <a:cubicBezTo>
                      <a:pt x="156" y="95"/>
                      <a:pt x="158" y="101"/>
                      <a:pt x="158" y="109"/>
                    </a:cubicBezTo>
                    <a:cubicBezTo>
                      <a:pt x="158" y="118"/>
                      <a:pt x="155" y="126"/>
                      <a:pt x="149" y="132"/>
                    </a:cubicBezTo>
                    <a:cubicBezTo>
                      <a:pt x="142" y="138"/>
                      <a:pt x="134" y="141"/>
                      <a:pt x="125" y="141"/>
                    </a:cubicBezTo>
                    <a:cubicBezTo>
                      <a:pt x="114" y="141"/>
                      <a:pt x="105" y="137"/>
                      <a:pt x="98" y="128"/>
                    </a:cubicBezTo>
                    <a:cubicBezTo>
                      <a:pt x="90" y="119"/>
                      <a:pt x="87" y="108"/>
                      <a:pt x="87" y="94"/>
                    </a:cubicBezTo>
                    <a:cubicBezTo>
                      <a:pt x="87" y="68"/>
                      <a:pt x="97" y="42"/>
                      <a:pt x="117" y="15"/>
                    </a:cubicBezTo>
                    <a:cubicBezTo>
                      <a:pt x="124" y="5"/>
                      <a:pt x="130" y="0"/>
                      <a:pt x="136" y="0"/>
                    </a:cubicBezTo>
                    <a:cubicBezTo>
                      <a:pt x="142" y="0"/>
                      <a:pt x="145" y="4"/>
                      <a:pt x="145" y="10"/>
                    </a:cubicBezTo>
                    <a:cubicBezTo>
                      <a:pt x="145" y="13"/>
                      <a:pt x="144" y="16"/>
                      <a:pt x="140" y="21"/>
                    </a:cubicBezTo>
                    <a:cubicBezTo>
                      <a:pt x="134" y="29"/>
                      <a:pt x="128" y="38"/>
                      <a:pt x="123" y="48"/>
                    </a:cubicBezTo>
                    <a:cubicBezTo>
                      <a:pt x="118" y="59"/>
                      <a:pt x="115" y="67"/>
                      <a:pt x="115" y="72"/>
                    </a:cubicBezTo>
                    <a:close/>
                    <a:moveTo>
                      <a:pt x="28" y="72"/>
                    </a:moveTo>
                    <a:cubicBezTo>
                      <a:pt x="28" y="77"/>
                      <a:pt x="31" y="80"/>
                      <a:pt x="3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3" y="80"/>
                      <a:pt x="59" y="83"/>
                      <a:pt x="64" y="89"/>
                    </a:cubicBezTo>
                    <a:cubicBezTo>
                      <a:pt x="69" y="95"/>
                      <a:pt x="72" y="101"/>
                      <a:pt x="72" y="109"/>
                    </a:cubicBezTo>
                    <a:cubicBezTo>
                      <a:pt x="72" y="118"/>
                      <a:pt x="68" y="126"/>
                      <a:pt x="62" y="132"/>
                    </a:cubicBezTo>
                    <a:cubicBezTo>
                      <a:pt x="56" y="138"/>
                      <a:pt x="48" y="141"/>
                      <a:pt x="38" y="141"/>
                    </a:cubicBezTo>
                    <a:cubicBezTo>
                      <a:pt x="27" y="141"/>
                      <a:pt x="18" y="137"/>
                      <a:pt x="10" y="128"/>
                    </a:cubicBezTo>
                    <a:cubicBezTo>
                      <a:pt x="3" y="119"/>
                      <a:pt x="0" y="108"/>
                      <a:pt x="0" y="94"/>
                    </a:cubicBezTo>
                    <a:cubicBezTo>
                      <a:pt x="0" y="68"/>
                      <a:pt x="10" y="42"/>
                      <a:pt x="30" y="15"/>
                    </a:cubicBezTo>
                    <a:cubicBezTo>
                      <a:pt x="37" y="5"/>
                      <a:pt x="44" y="0"/>
                      <a:pt x="49" y="0"/>
                    </a:cubicBezTo>
                    <a:cubicBezTo>
                      <a:pt x="55" y="0"/>
                      <a:pt x="58" y="4"/>
                      <a:pt x="58" y="10"/>
                    </a:cubicBezTo>
                    <a:cubicBezTo>
                      <a:pt x="58" y="13"/>
                      <a:pt x="56" y="16"/>
                      <a:pt x="53" y="21"/>
                    </a:cubicBezTo>
                    <a:cubicBezTo>
                      <a:pt x="47" y="29"/>
                      <a:pt x="41" y="38"/>
                      <a:pt x="36" y="48"/>
                    </a:cubicBezTo>
                    <a:cubicBezTo>
                      <a:pt x="31" y="59"/>
                      <a:pt x="28" y="67"/>
                      <a:pt x="28" y="72"/>
                    </a:cubicBezTo>
                    <a:close/>
                  </a:path>
                </a:pathLst>
              </a:custGeom>
              <a:solidFill>
                <a:srgbClr val="E7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xmlns="" id="{C67B1C18-19B7-44AF-9829-962DFD394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771"/>
            <a:stretch>
              <a:fillRect/>
            </a:stretch>
          </p:blipFill>
          <p:spPr>
            <a:xfrm>
              <a:off x="6096000" y="2205690"/>
              <a:ext cx="1067157" cy="9138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FD5E2-F66A-4910-B53F-D0D9AA549EF8}"/>
              </a:ext>
            </a:extLst>
          </p:cNvPr>
          <p:cNvSpPr txBox="1"/>
          <p:nvPr/>
        </p:nvSpPr>
        <p:spPr>
          <a:xfrm>
            <a:off x="4528787" y="2985941"/>
            <a:ext cx="740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XIN CHÀO VÀ HẸN GẶP LẠI CÁC EM!</a:t>
            </a:r>
            <a:endParaRPr lang="vi-VN" sz="32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53"/>
    </mc:Choice>
    <mc:Fallback xmlns="">
      <p:transition advClick="0" advTm="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F2BF5B4-CF6A-496A-BAC9-1A8D34BB0D54}"/>
              </a:ext>
            </a:extLst>
          </p:cNvPr>
          <p:cNvGrpSpPr/>
          <p:nvPr/>
        </p:nvGrpSpPr>
        <p:grpSpPr>
          <a:xfrm>
            <a:off x="4634436" y="2556750"/>
            <a:ext cx="3633944" cy="788610"/>
            <a:chOff x="4461908" y="2638604"/>
            <a:chExt cx="3633944" cy="78861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6481093-C338-403F-91F8-428DFCBD4336}"/>
                </a:ext>
              </a:extLst>
            </p:cNvPr>
            <p:cNvSpPr/>
            <p:nvPr/>
          </p:nvSpPr>
          <p:spPr>
            <a:xfrm>
              <a:off x="5251694" y="2638604"/>
              <a:ext cx="20116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200" dirty="0">
                  <a:solidFill>
                    <a:srgbClr val="B06C3E"/>
                  </a:solidFill>
                  <a:latin typeface="#9Slide03 AllRoundGothic" panose="020B0703020202020104" pitchFamily="34" charset="0"/>
                  <a:cs typeface="+mn-ea"/>
                  <a:sym typeface="+mn-lt"/>
                </a:rPr>
                <a:t>ĐỒ DÙNG</a:t>
              </a:r>
              <a:endParaRPr lang="zh-CN" altLang="en-US" sz="3200" dirty="0">
                <a:solidFill>
                  <a:srgbClr val="B06C3E"/>
                </a:solidFill>
                <a:latin typeface="#9Slide03 AllRoundGothic" panose="020B0703020202020104" pitchFamily="34" charset="0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80C49E-85CB-4950-BA10-317A07E498B9}"/>
              </a:ext>
            </a:extLst>
          </p:cNvPr>
          <p:cNvSpPr txBox="1"/>
          <p:nvPr/>
        </p:nvSpPr>
        <p:spPr>
          <a:xfrm>
            <a:off x="3317966" y="3334822"/>
            <a:ext cx="6401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MT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400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hững hình ảnh trái tim đẹp rực rỡ khiến bạn thốt lên kinh ngạc">
            <a:extLst>
              <a:ext uri="{FF2B5EF4-FFF2-40B4-BE49-F238E27FC236}">
                <a16:creationId xmlns:a16="http://schemas.microsoft.com/office/drawing/2014/main" xmlns="" id="{E7543E7D-8D08-4560-B039-7FE9DF66E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/>
          <a:stretch/>
        </p:blipFill>
        <p:spPr bwMode="auto">
          <a:xfrm>
            <a:off x="0" y="0"/>
            <a:ext cx="121920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F33B5E98-8A57-491C-97BA-5358C3A4100D}"/>
              </a:ext>
            </a:extLst>
          </p:cNvPr>
          <p:cNvGrpSpPr/>
          <p:nvPr/>
        </p:nvGrpSpPr>
        <p:grpSpPr>
          <a:xfrm>
            <a:off x="1045030" y="629097"/>
            <a:ext cx="10032273" cy="3950519"/>
            <a:chOff x="-740958" y="-1187394"/>
            <a:chExt cx="15519711" cy="7901037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xmlns="" id="{CB172EF3-ECA3-4552-8C71-67C84C58B36F}"/>
                </a:ext>
              </a:extLst>
            </p:cNvPr>
            <p:cNvSpPr txBox="1"/>
            <p:nvPr/>
          </p:nvSpPr>
          <p:spPr>
            <a:xfrm>
              <a:off x="-740958" y="1712274"/>
              <a:ext cx="15519711" cy="5001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08433" lvl="1" indent="-354217">
                <a:lnSpc>
                  <a:spcPts val="3938"/>
                </a:lnSpc>
                <a:buFont typeface="Arial"/>
                <a:buChar char="•"/>
              </a:pPr>
              <a:r>
                <a:rPr lang="en-US" sz="3281" b="1" dirty="0" err="1">
                  <a:latin typeface="Times New Roman" panose="02020603050405020304" pitchFamily="18" charset="0"/>
                </a:rPr>
                <a:t>Nhận</a:t>
              </a:r>
              <a:r>
                <a:rPr lang="en-US" sz="3281" b="1" dirty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>
                  <a:latin typeface="Times New Roman" panose="02020603050405020304" pitchFamily="18" charset="0"/>
                </a:rPr>
                <a:t>biết</a:t>
              </a:r>
              <a:r>
                <a:rPr lang="en-US" sz="3281" b="1" dirty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>
                  <a:latin typeface="Times New Roman" panose="02020603050405020304" pitchFamily="18" charset="0"/>
                </a:rPr>
                <a:t>được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cách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kết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hợp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các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sản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phẩm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mĩ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thuật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để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tạo</a:t>
              </a:r>
              <a:r>
                <a:rPr lang="vi-VN" sz="3281" b="1" dirty="0">
                  <a:latin typeface="Times New Roman" panose="02020603050405020304" pitchFamily="18" charset="0"/>
                </a:rPr>
                <a:t> </a:t>
              </a:r>
              <a:r>
                <a:rPr lang="vi-VN" sz="3281" b="1" dirty="0" err="1">
                  <a:latin typeface="Times New Roman" panose="02020603050405020304" pitchFamily="18" charset="0"/>
                </a:rPr>
                <a:t>hình</a:t>
              </a:r>
              <a:r>
                <a:rPr lang="vi-VN" sz="3281" b="1" dirty="0">
                  <a:latin typeface="Times New Roman" panose="02020603050405020304" pitchFamily="18" charset="0"/>
                </a:rPr>
                <a:t> chung.</a:t>
              </a:r>
              <a:endParaRPr lang="en-US" sz="3281" b="1" dirty="0">
                <a:latin typeface="Times New Roman" panose="02020603050405020304" pitchFamily="18" charset="0"/>
              </a:endParaRPr>
            </a:p>
            <a:p>
              <a:pPr marL="708433" lvl="1" indent="-354217">
                <a:lnSpc>
                  <a:spcPts val="3938"/>
                </a:lnSpc>
                <a:buFont typeface="Arial"/>
                <a:buChar char="•"/>
              </a:pPr>
              <a:r>
                <a:rPr lang="en-US" sz="3281" b="1" dirty="0" err="1" smtClean="0">
                  <a:latin typeface="Times New Roman" panose="02020603050405020304" pitchFamily="18" charset="0"/>
                </a:rPr>
                <a:t>Vẽ</a:t>
              </a:r>
              <a:r>
                <a:rPr lang="vi-VN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vi-VN" sz="3281" b="1" dirty="0">
                  <a:latin typeface="Times New Roman" panose="02020603050405020304" pitchFamily="18" charset="0"/>
                </a:rPr>
                <a:t>được trang trại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mơ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ước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theo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ý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thích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.</a:t>
              </a:r>
              <a:endParaRPr lang="en-US" sz="3281" b="1" dirty="0">
                <a:latin typeface="Times New Roman" panose="02020603050405020304" pitchFamily="18" charset="0"/>
              </a:endParaRPr>
            </a:p>
            <a:p>
              <a:pPr marL="708433" lvl="1" indent="-354217">
                <a:lnSpc>
                  <a:spcPts val="3938"/>
                </a:lnSpc>
                <a:buFont typeface="Arial"/>
                <a:buChar char="•"/>
              </a:pPr>
              <a:r>
                <a:rPr lang="en-US" sz="3281" b="1" dirty="0" err="1" smtClean="0">
                  <a:latin typeface="Times New Roman" panose="02020603050405020304" pitchFamily="18" charset="0"/>
                </a:rPr>
                <a:t>Giới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thiệu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và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chia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sẻ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được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sản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phẩm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của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mình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của</a:t>
              </a:r>
              <a:r>
                <a:rPr lang="en-US" sz="3281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81" b="1" dirty="0" err="1" smtClean="0">
                  <a:latin typeface="Times New Roman" panose="02020603050405020304" pitchFamily="18" charset="0"/>
                </a:rPr>
                <a:t>bạn</a:t>
              </a:r>
              <a:r>
                <a:rPr lang="vi-VN" sz="3281" b="1" dirty="0" smtClean="0">
                  <a:latin typeface="Times New Roman" panose="02020603050405020304" pitchFamily="18" charset="0"/>
                </a:rPr>
                <a:t>.</a:t>
              </a:r>
              <a:endParaRPr lang="en-US" sz="3281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E3BB6475-C754-4522-AFB9-C93046694602}"/>
                </a:ext>
              </a:extLst>
            </p:cNvPr>
            <p:cNvSpPr txBox="1"/>
            <p:nvPr/>
          </p:nvSpPr>
          <p:spPr>
            <a:xfrm>
              <a:off x="532140" y="-1187394"/>
              <a:ext cx="13424217" cy="1641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7"/>
                </a:lnSpc>
              </a:pPr>
              <a:r>
                <a:rPr lang="en-US" sz="5340" dirty="0" err="1">
                  <a:solidFill>
                    <a:srgbClr val="FF0000"/>
                  </a:solidFill>
                  <a:latin typeface="Livvic Bold Bold"/>
                </a:rPr>
                <a:t>Yêu</a:t>
              </a:r>
              <a:r>
                <a:rPr lang="en-US" sz="5340" dirty="0">
                  <a:solidFill>
                    <a:srgbClr val="FF0000"/>
                  </a:solidFill>
                  <a:latin typeface="Livvic Bold Bold"/>
                </a:rPr>
                <a:t> </a:t>
              </a:r>
              <a:r>
                <a:rPr lang="en-US" sz="5340" dirty="0" err="1">
                  <a:solidFill>
                    <a:srgbClr val="FF0000"/>
                  </a:solidFill>
                  <a:latin typeface="Livvic Bold Bold"/>
                </a:rPr>
                <a:t>cầu</a:t>
              </a:r>
              <a:r>
                <a:rPr lang="en-US" sz="5340" dirty="0">
                  <a:solidFill>
                    <a:srgbClr val="FF0000"/>
                  </a:solidFill>
                  <a:latin typeface="Livvic Bold Bold"/>
                </a:rPr>
                <a:t> </a:t>
              </a:r>
              <a:r>
                <a:rPr lang="en-US" sz="5340" dirty="0" err="1">
                  <a:solidFill>
                    <a:srgbClr val="FF0000"/>
                  </a:solidFill>
                  <a:latin typeface="Livvic Bold Bold"/>
                </a:rPr>
                <a:t>cần</a:t>
              </a:r>
              <a:r>
                <a:rPr lang="en-US" sz="5340" dirty="0">
                  <a:solidFill>
                    <a:srgbClr val="FF0000"/>
                  </a:solidFill>
                  <a:latin typeface="Livvic Bold Bold"/>
                </a:rPr>
                <a:t> </a:t>
              </a:r>
              <a:r>
                <a:rPr lang="en-US" sz="5340" dirty="0" err="1">
                  <a:solidFill>
                    <a:srgbClr val="FF0000"/>
                  </a:solidFill>
                  <a:latin typeface="Livvic Bold Bold"/>
                </a:rPr>
                <a:t>đạt</a:t>
              </a:r>
              <a:endParaRPr lang="en-US" sz="5340" dirty="0">
                <a:solidFill>
                  <a:srgbClr val="FF0000"/>
                </a:solidFill>
                <a:latin typeface="Livvic Bol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8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2"/>
    </mc:Choice>
    <mc:Fallback xmlns="">
      <p:transition spd="slow" advTm="1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7" y="-802153"/>
            <a:ext cx="3026146" cy="216549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155587" y="114281"/>
            <a:ext cx="302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1.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KHÁM PHÁ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4813896"/>
            <a:ext cx="12192000" cy="18495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884652" y="4437866"/>
            <a:ext cx="422695" cy="399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07555" y="4373269"/>
            <a:ext cx="422695" cy="399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0007" y="4390066"/>
            <a:ext cx="422695" cy="399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8" y="1542171"/>
            <a:ext cx="3593955" cy="27442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86" y="1542170"/>
            <a:ext cx="3275462" cy="2744284"/>
          </a:xfrm>
          <a:prstGeom prst="rect">
            <a:avLst/>
          </a:prstGeom>
        </p:spPr>
      </p:pic>
      <p:pic>
        <p:nvPicPr>
          <p:cNvPr id="1026" name="Picture 2" descr="Rau sạch vườn trường - mô hình nhiều ý nghĩa - Tin Tức - Thông Tin Tuyển  S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58602" y="1542170"/>
            <a:ext cx="3320602" cy="27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02770" y="4637831"/>
            <a:ext cx="7486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" y="-985200"/>
            <a:ext cx="3314975" cy="237218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155587" y="114281"/>
            <a:ext cx="3026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600" dirty="0" smtClean="0">
                <a:solidFill>
                  <a:srgbClr val="FF0000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1.</a:t>
            </a:r>
            <a:r>
              <a:rPr lang="en-US" altLang="zh-CN" sz="4400" dirty="0" smtClean="0">
                <a:solidFill>
                  <a:srgbClr val="FF0000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KHÁM PHÁ</a:t>
            </a:r>
            <a:endParaRPr lang="zh-CN" altLang="en-US" sz="3600" dirty="0">
              <a:solidFill>
                <a:srgbClr val="FF0000"/>
              </a:solidFill>
              <a:latin typeface="#9Slide03 AllRoundGothic" panose="020B0703020202020104" pitchFamily="34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4813896"/>
            <a:ext cx="12192000" cy="18495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820574" y="4836946"/>
            <a:ext cx="422695" cy="399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07146" y="4836946"/>
            <a:ext cx="425128" cy="399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62441" y="4836946"/>
            <a:ext cx="422695" cy="399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7" y="1951800"/>
            <a:ext cx="3154859" cy="276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38" y="1951800"/>
            <a:ext cx="3556562" cy="276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42" y="1951800"/>
            <a:ext cx="3551713" cy="276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67096" y="5434149"/>
            <a:ext cx="9157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03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031" y="-541290"/>
            <a:ext cx="3871322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4786225" y="540040"/>
            <a:ext cx="2678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GHI NHỚ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63E1D40-882C-4C74-9D12-B9AB69EDDA1C}"/>
              </a:ext>
            </a:extLst>
          </p:cNvPr>
          <p:cNvGrpSpPr/>
          <p:nvPr/>
        </p:nvGrpSpPr>
        <p:grpSpPr>
          <a:xfrm>
            <a:off x="1460492" y="1473235"/>
            <a:ext cx="9013544" cy="4756532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xmlns="" id="{0F39837C-2CE0-4E27-B473-975AE0A78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991" y="3079228"/>
              <a:ext cx="3514317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</a:rPr>
                <a:t>Vận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dụng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những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kiến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thức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đã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học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để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vẽ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trang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trại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mơ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ước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</a:rPr>
                <a:t>theo</a:t>
              </a:r>
              <a:r>
                <a:rPr lang="en-US" sz="3200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dirty="0">
                  <a:latin typeface="Times New Roman" panose="02020603050405020304" pitchFamily="18" charset="0"/>
                </a:rPr>
                <a:t>ý </a:t>
              </a:r>
              <a:r>
                <a:rPr lang="en-US" sz="3200" dirty="0" err="1">
                  <a:latin typeface="Times New Roman" panose="02020603050405020304" pitchFamily="18" charset="0"/>
                </a:rPr>
                <a:t>thích</a:t>
              </a:r>
              <a:r>
                <a:rPr lang="en-US" sz="3200" dirty="0">
                  <a:latin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872"/>
    </mc:Choice>
    <mc:Fallback xmlns="">
      <p:transition advClick="0" advTm="9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836" y="-702429"/>
            <a:ext cx="7022327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20" y="918609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17D388-EA88-4872-91DE-4B4331028A0D}"/>
              </a:ext>
            </a:extLst>
          </p:cNvPr>
          <p:cNvSpPr txBox="1"/>
          <p:nvPr/>
        </p:nvSpPr>
        <p:spPr>
          <a:xfrm>
            <a:off x="2895720" y="317542"/>
            <a:ext cx="6601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HOẠT ĐỘNG 2:</a:t>
            </a:r>
          </a:p>
          <a:p>
            <a:pPr lvl="0"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+mn-ea"/>
                <a:sym typeface="+mn-lt"/>
              </a:rPr>
              <a:t>KIẾN TẠO KIẾN THỨC – KĨ NĂNG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503653" y="2329132"/>
            <a:ext cx="6193766" cy="358858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EM HÃY QUAN SÁT VIDEO SAU ĐÓ NÊU CÁC BƯỚC THỰC HIỆN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839"/>
    </mc:Choice>
    <mc:Fallback xmlns="">
      <p:transition advClick="0" advTm="19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019" y="5172363"/>
            <a:ext cx="12594294" cy="228784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066" y="71120"/>
            <a:ext cx="1409205" cy="1280160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360" y="-696781"/>
            <a:ext cx="4987080" cy="23315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21046" y="602308"/>
            <a:ext cx="4160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  <a:sym typeface="+mn-lt"/>
              </a:rPr>
              <a:t>GỢI Ý CÁC BƯỚC THỰC HIỆN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+mn-ea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A8522BB-09BA-4F4D-9934-AA79511603C4}"/>
              </a:ext>
            </a:extLst>
          </p:cNvPr>
          <p:cNvGrpSpPr/>
          <p:nvPr/>
        </p:nvGrpSpPr>
        <p:grpSpPr>
          <a:xfrm>
            <a:off x="627085" y="3401250"/>
            <a:ext cx="3347491" cy="2444690"/>
            <a:chOff x="51566" y="3450640"/>
            <a:chExt cx="3347491" cy="2444690"/>
          </a:xfrm>
        </p:grpSpPr>
        <p:pic>
          <p:nvPicPr>
            <p:cNvPr id="39" name="图片 4">
              <a:extLst>
                <a:ext uri="{FF2B5EF4-FFF2-40B4-BE49-F238E27FC236}">
                  <a16:creationId xmlns:a16="http://schemas.microsoft.com/office/drawing/2014/main" xmlns="" id="{8B44FE29-4F51-441D-8DFA-43874E855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66" y="3450640"/>
              <a:ext cx="3347491" cy="24446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E9F7A63-D7C8-4160-B807-E2C1D58D5C28}"/>
                </a:ext>
              </a:extLst>
            </p:cNvPr>
            <p:cNvSpPr txBox="1"/>
            <p:nvPr/>
          </p:nvSpPr>
          <p:spPr>
            <a:xfrm>
              <a:off x="535525" y="5036985"/>
              <a:ext cx="2318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#9Slide03 Ample" panose="02000000000000000000" pitchFamily="2" charset="0"/>
                </a:rPr>
                <a:t>B1: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19797C4-9A52-4DC4-845A-243F98FB13B9}"/>
              </a:ext>
            </a:extLst>
          </p:cNvPr>
          <p:cNvGrpSpPr/>
          <p:nvPr/>
        </p:nvGrpSpPr>
        <p:grpSpPr>
          <a:xfrm>
            <a:off x="4153842" y="3271749"/>
            <a:ext cx="3347491" cy="2703693"/>
            <a:chOff x="367700" y="3644529"/>
            <a:chExt cx="3347491" cy="2444690"/>
          </a:xfrm>
        </p:grpSpPr>
        <p:pic>
          <p:nvPicPr>
            <p:cNvPr id="42" name="图片 4">
              <a:extLst>
                <a:ext uri="{FF2B5EF4-FFF2-40B4-BE49-F238E27FC236}">
                  <a16:creationId xmlns:a16="http://schemas.microsoft.com/office/drawing/2014/main" xmlns="" id="{D743D83C-7185-48A7-BEF7-F3D0B57C8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700" y="3644529"/>
              <a:ext cx="3347491" cy="24446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3A40A26-A4C0-4938-BD2B-1AB6E75B51F4}"/>
                </a:ext>
              </a:extLst>
            </p:cNvPr>
            <p:cNvSpPr txBox="1"/>
            <p:nvPr/>
          </p:nvSpPr>
          <p:spPr>
            <a:xfrm>
              <a:off x="933538" y="5196005"/>
              <a:ext cx="2708448" cy="33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#9Slide03 Ample" panose="02000000000000000000" pitchFamily="2" charset="0"/>
                </a:rPr>
                <a:t>B2: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2BE7C8-8B72-4895-811A-F71312D2A5A9}"/>
              </a:ext>
            </a:extLst>
          </p:cNvPr>
          <p:cNvGrpSpPr/>
          <p:nvPr/>
        </p:nvGrpSpPr>
        <p:grpSpPr>
          <a:xfrm>
            <a:off x="7914514" y="3271749"/>
            <a:ext cx="3347491" cy="2788635"/>
            <a:chOff x="0" y="3429000"/>
            <a:chExt cx="3347491" cy="2444690"/>
          </a:xfrm>
        </p:grpSpPr>
        <p:pic>
          <p:nvPicPr>
            <p:cNvPr id="48" name="图片 4">
              <a:extLst>
                <a:ext uri="{FF2B5EF4-FFF2-40B4-BE49-F238E27FC236}">
                  <a16:creationId xmlns:a16="http://schemas.microsoft.com/office/drawing/2014/main" xmlns="" id="{BCA7CF54-9FBC-4CC6-B4AE-A5010A58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429000"/>
              <a:ext cx="3347491" cy="244469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38D7B9A-C7D0-483F-9C16-389CB4C07EA0}"/>
                </a:ext>
              </a:extLst>
            </p:cNvPr>
            <p:cNvSpPr txBox="1"/>
            <p:nvPr/>
          </p:nvSpPr>
          <p:spPr>
            <a:xfrm>
              <a:off x="995926" y="5021194"/>
              <a:ext cx="2192125" cy="29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</a:rPr>
                <a:t>B3</a:t>
              </a:r>
              <a:r>
                <a:rPr lang="en-US" sz="1600" dirty="0" smtClean="0">
                  <a:latin typeface="Times New Roman" panose="02020603050405020304" pitchFamily="18" charset="0"/>
                </a:rPr>
                <a:t>: </a:t>
              </a:r>
              <a:r>
                <a:rPr lang="en-US" sz="1600" dirty="0" err="1" smtClean="0">
                  <a:latin typeface="Times New Roman" panose="02020603050405020304" pitchFamily="18" charset="0"/>
                </a:rPr>
                <a:t>Vẽ</a:t>
              </a:r>
              <a:r>
                <a:rPr lang="en-US" sz="1600" dirty="0" smtClean="0">
                  <a:latin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latin typeface="Times New Roman" panose="02020603050405020304" pitchFamily="18" charset="0"/>
                </a:rPr>
                <a:t>màu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The Entertainer - Nhạc Không Lời Vui Nhộ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8567" y="6137939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"/>
          <a:stretch/>
        </p:blipFill>
        <p:spPr>
          <a:xfrm>
            <a:off x="738295" y="1826260"/>
            <a:ext cx="3052787" cy="217914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r="2141" b="1"/>
          <a:stretch/>
        </p:blipFill>
        <p:spPr>
          <a:xfrm>
            <a:off x="4439020" y="1841514"/>
            <a:ext cx="2952117" cy="21230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94"/>
          <a:stretch/>
        </p:blipFill>
        <p:spPr>
          <a:xfrm>
            <a:off x="7992114" y="1830002"/>
            <a:ext cx="3153427" cy="211962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0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8230"/>
    </mc:Choice>
    <mc:Fallback xmlns="">
      <p:transition advClick="0" advTm="4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98" numSld="11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92" y="-435836"/>
            <a:ext cx="3225757" cy="17547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88" y="82318"/>
            <a:ext cx="2058822" cy="365882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17D388-EA88-4872-91DE-4B4331028A0D}"/>
              </a:ext>
            </a:extLst>
          </p:cNvPr>
          <p:cNvSpPr txBox="1"/>
          <p:nvPr/>
        </p:nvSpPr>
        <p:spPr>
          <a:xfrm>
            <a:off x="4497527" y="423682"/>
            <a:ext cx="1788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2800" dirty="0" smtClean="0">
                <a:solidFill>
                  <a:srgbClr val="B06C3E"/>
                </a:solidFill>
                <a:latin typeface="#9Slide03 AllRoundGothic" panose="020B0703020202020104" pitchFamily="34" charset="0"/>
                <a:cs typeface="+mn-ea"/>
                <a:sym typeface="+mn-lt"/>
              </a:rPr>
              <a:t>LƯU Ý</a:t>
            </a:r>
            <a:endParaRPr lang="zh-CN" altLang="en-US" sz="2800" dirty="0">
              <a:solidFill>
                <a:srgbClr val="B06C3E"/>
              </a:solidFill>
              <a:latin typeface="#9Slide03 AllRoundGothic" panose="020B0703020202020104" pitchFamily="34" charset="0"/>
              <a:cs typeface="+mn-ea"/>
              <a:sym typeface="+mn-lt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674B3DF7-9BB9-46F3-AC21-7D20A147CED0}"/>
              </a:ext>
            </a:extLst>
          </p:cNvPr>
          <p:cNvSpPr/>
          <p:nvPr/>
        </p:nvSpPr>
        <p:spPr>
          <a:xfrm>
            <a:off x="1919260" y="1244159"/>
            <a:ext cx="9278806" cy="3566970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latin typeface="#9Slide03 AmpleSof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84BB03-7714-474B-8C9E-B62862CF6B1E}"/>
              </a:ext>
            </a:extLst>
          </p:cNvPr>
          <p:cNvSpPr txBox="1"/>
          <p:nvPr/>
        </p:nvSpPr>
        <p:spPr>
          <a:xfrm>
            <a:off x="2420240" y="2288980"/>
            <a:ext cx="827684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000" smtClean="0">
                <a:solidFill>
                  <a:srgbClr val="512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solidFill>
                <a:srgbClr val="5123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2627"/>
    </mc:Choice>
    <mc:Fallback xmlns="">
      <p:transition advClick="0" advTm="2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4.6|4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377</Words>
  <Application>Microsoft Office PowerPoint</Application>
  <PresentationFormat>Widescreen</PresentationFormat>
  <Paragraphs>54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#9Slide03 AllRoundGothic</vt:lpstr>
      <vt:lpstr>#9Slide03 Ample</vt:lpstr>
      <vt:lpstr>#9Slide03 AmpleSoft</vt:lpstr>
      <vt:lpstr>#9Slide03 Arima Madurai</vt:lpstr>
      <vt:lpstr>Arial</vt:lpstr>
      <vt:lpstr>Calibri</vt:lpstr>
      <vt:lpstr>Livvic Bold Bold</vt:lpstr>
      <vt:lpstr>Montserrat Semi</vt:lpstr>
      <vt:lpstr>Times New Roman</vt:lpstr>
      <vt:lpstr>方正卡通简体</vt:lpstr>
      <vt:lpstr>方正大标宋简体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</cp:lastModifiedBy>
  <cp:revision>86</cp:revision>
  <dcterms:created xsi:type="dcterms:W3CDTF">2020-01-29T09:42:18Z</dcterms:created>
  <dcterms:modified xsi:type="dcterms:W3CDTF">2024-05-02T05:57:15Z</dcterms:modified>
</cp:coreProperties>
</file>