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44" r:id="rId3"/>
    <p:sldMasterId id="2147483756" r:id="rId4"/>
  </p:sldMasterIdLst>
  <p:notesMasterIdLst>
    <p:notesMasterId r:id="rId19"/>
  </p:notesMasterIdLst>
  <p:sldIdLst>
    <p:sldId id="256" r:id="rId5"/>
    <p:sldId id="289" r:id="rId6"/>
    <p:sldId id="306" r:id="rId7"/>
    <p:sldId id="307" r:id="rId8"/>
    <p:sldId id="303" r:id="rId9"/>
    <p:sldId id="294" r:id="rId10"/>
    <p:sldId id="308" r:id="rId11"/>
    <p:sldId id="309" r:id="rId12"/>
    <p:sldId id="310" r:id="rId13"/>
    <p:sldId id="311" r:id="rId14"/>
    <p:sldId id="312" r:id="rId15"/>
    <p:sldId id="313" r:id="rId16"/>
    <p:sldId id="282" r:id="rId17"/>
    <p:sldId id="28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B3246-DD7C-463C-8BEF-BCDC7CC8961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61ABF-3971-4E26-9941-907176577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65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65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44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10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94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12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52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90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6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70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5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97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73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84783-4798-4E56-A153-8EC7D0DFB3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05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6621F3-9DC6-4311-8744-92AD922BAD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92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C31FA-6C59-417C-8593-6AC0046134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1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BB8C6-C47A-46F9-91D8-A915CE0705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84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0A439-5567-4C4A-9CF8-8B300AB7AE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21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D56D5-0C1B-4AF9-BCED-82C7CBFFBC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3BFD3-DD0D-48FC-9695-EA2B93A3A6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59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DBFF8-7488-4E71-9424-65B8B3F4DD8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738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1B6A8F-AD60-4C62-9F58-792C4B1A4B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59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5A4AA-766B-46DC-B7A6-EAC8B2C6C7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39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E265-BC40-42DC-BDBF-A4977D1E9C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30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7EBB1-C596-4B56-92D9-7A645B3C39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2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8FD771-B49F-4F95-B732-A852B316F45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7.xml"/><Relationship Id="rId5" Type="http://schemas.openxmlformats.org/officeDocument/2006/relationships/image" Target="../media/image24.jp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4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media" Target="../media/media11.mp3"/><Relationship Id="rId18" Type="http://schemas.openxmlformats.org/officeDocument/2006/relationships/image" Target="../media/image28.png"/><Relationship Id="rId3" Type="http://schemas.microsoft.com/office/2007/relationships/media" Target="../media/media6.mp3"/><Relationship Id="rId21" Type="http://schemas.openxmlformats.org/officeDocument/2006/relationships/image" Target="../media/image2.png"/><Relationship Id="rId7" Type="http://schemas.microsoft.com/office/2007/relationships/media" Target="../media/media8.mp3"/><Relationship Id="rId12" Type="http://schemas.openxmlformats.org/officeDocument/2006/relationships/audio" Target="../media/media10.mp3"/><Relationship Id="rId17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6" Type="http://schemas.openxmlformats.org/officeDocument/2006/relationships/audio" Target="../media/media12.mp3"/><Relationship Id="rId20" Type="http://schemas.openxmlformats.org/officeDocument/2006/relationships/image" Target="../media/image29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media" Target="../media/media10.mp3"/><Relationship Id="rId5" Type="http://schemas.microsoft.com/office/2007/relationships/media" Target="../media/media7.mp3"/><Relationship Id="rId15" Type="http://schemas.microsoft.com/office/2007/relationships/media" Target="../media/media12.mp3"/><Relationship Id="rId10" Type="http://schemas.openxmlformats.org/officeDocument/2006/relationships/audio" Target="../media/media9.mp3"/><Relationship Id="rId19" Type="http://schemas.openxmlformats.org/officeDocument/2006/relationships/image" Target="../media/image26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6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slide" Target="slide8.xml"/><Relationship Id="rId5" Type="http://schemas.openxmlformats.org/officeDocument/2006/relationships/image" Target="../media/image23.jpeg"/><Relationship Id="rId10" Type="http://schemas.openxmlformats.org/officeDocument/2006/relationships/image" Target="../media/image10.png"/><Relationship Id="rId4" Type="http://schemas.openxmlformats.org/officeDocument/2006/relationships/image" Target="../media/image22.png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26" y="-171399"/>
            <a:ext cx="7477802" cy="1368151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14" y="-64725"/>
            <a:ext cx="585816" cy="585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21" y="5382508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144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Bản quyền TT-ÂN-Phi Trường 0987508433  cấm chia sẻ dưới mọi hình thức</a:t>
            </a:r>
            <a:endParaRPr lang="en-US" i="1">
              <a:solidFill>
                <a:srgbClr val="FF000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0381" y="601735"/>
            <a:ext cx="609600" cy="609600"/>
          </a:xfrm>
          <a:prstGeom prst="rect">
            <a:avLst/>
          </a:prstGeom>
        </p:spPr>
      </p:pic>
      <p:pic>
        <p:nvPicPr>
          <p:cNvPr id="2" name="Picture 3" descr="C:\Users\Administrator\Desktop\HS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46" y="2276872"/>
            <a:ext cx="4608512" cy="93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1436" y="3284984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3</a:t>
            </a:r>
            <a:r>
              <a:rPr lang="en-US" sz="3600">
                <a:solidFill>
                  <a:srgbClr val="002060"/>
                </a:solidFill>
              </a:rPr>
              <a:t>: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smtClean="0">
                <a:solidFill>
                  <a:srgbClr val="FF0000"/>
                </a:solidFill>
              </a:rPr>
              <a:t>Em hãy cùng các bạn trong tổ em hát hòa giọng LK 4 bài HK1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5805264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</a:rPr>
              <a:t>Đáp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  <a:r>
              <a:rPr lang="en-US" sz="3200">
                <a:solidFill>
                  <a:srgbClr val="002060"/>
                </a:solidFill>
              </a:rPr>
              <a:t>: </a:t>
            </a:r>
            <a:r>
              <a:rPr lang="en-US" sz="3200" smtClean="0">
                <a:solidFill>
                  <a:srgbClr val="FF0000"/>
                </a:solidFill>
              </a:rPr>
              <a:t>Tổ 1 thực hiện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404664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>
                <a:solidFill>
                  <a:srgbClr val="FF0000"/>
                </a:solidFill>
              </a:rPr>
              <a:t>Chú ý câu 3 GV chia lớp 2 tổ: Tổ 1 gọi bất kỳ 1 quay và chọn câu hỏi</a:t>
            </a:r>
            <a:endParaRPr lang="en-US" sz="1600" i="1">
              <a:solidFill>
                <a:srgbClr val="FF0000"/>
              </a:solidFill>
            </a:endParaRPr>
          </a:p>
        </p:txBody>
      </p:sp>
      <p:pic>
        <p:nvPicPr>
          <p:cNvPr id="6" name="Picture 2" descr="C:\Users\Administrator\Desktop\hinh nen dep pp\TOG TRO CHOI\ve trop cho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083"/>
            <a:ext cx="241385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K DAN NHAC TROG V-CON C C CHOE-HS 2 CHAM NGOA-CHU CHIM NHO DE 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0272" y="4410579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077072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8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4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1436" y="3284984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002060"/>
                </a:solidFill>
              </a:rPr>
              <a:t>Câu</a:t>
            </a:r>
            <a:r>
              <a:rPr lang="en-US" sz="3600">
                <a:solidFill>
                  <a:srgbClr val="002060"/>
                </a:solidFill>
              </a:rPr>
              <a:t> </a:t>
            </a:r>
            <a:r>
              <a:rPr lang="en-US" sz="3600" smtClean="0">
                <a:solidFill>
                  <a:srgbClr val="002060"/>
                </a:solidFill>
              </a:rPr>
              <a:t>4:</a:t>
            </a:r>
            <a:r>
              <a:rPr lang="en-US" sz="3600" smtClean="0">
                <a:solidFill>
                  <a:srgbClr val="FF0000"/>
                </a:solidFill>
              </a:rPr>
              <a:t> Em hãy cùng các bạn trong tổ em hát hòa giọng LK 4 bài HK2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272" y="170393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</a:rPr>
              <a:t>Chú ý  gọi bất kỳ 1  HS tổ 2 quay và chọn câu hỏi</a:t>
            </a:r>
            <a:endParaRPr lang="en-US" sz="2800" i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5805264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</a:rPr>
              <a:t>Đáp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err="1">
                <a:solidFill>
                  <a:srgbClr val="002060"/>
                </a:solidFill>
              </a:rPr>
              <a:t>câu</a:t>
            </a:r>
            <a:r>
              <a:rPr lang="en-US" sz="3200">
                <a:solidFill>
                  <a:srgbClr val="002060"/>
                </a:solidFill>
              </a:rPr>
              <a:t> </a:t>
            </a:r>
            <a:r>
              <a:rPr lang="en-US" sz="3200" smtClean="0">
                <a:solidFill>
                  <a:srgbClr val="002060"/>
                </a:solidFill>
              </a:rPr>
              <a:t>4: </a:t>
            </a:r>
            <a:r>
              <a:rPr lang="en-US" sz="3200" smtClean="0">
                <a:solidFill>
                  <a:srgbClr val="FF0000"/>
                </a:solidFill>
              </a:rPr>
              <a:t>Tổ 2 thực hiện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LK 4 BAI HK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47345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4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7394" y="1252968"/>
            <a:ext cx="28083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smtClean="0">
                <a:latin typeface="Times New Roman"/>
                <a:ea typeface="Times New Roman"/>
              </a:rPr>
              <a:t>–</a:t>
            </a:r>
            <a:r>
              <a:rPr lang="en-US" sz="2000" smtClean="0">
                <a:latin typeface="Times New Roman"/>
                <a:ea typeface="Times New Roman"/>
              </a:rPr>
              <a:t>Tổ </a:t>
            </a:r>
            <a:r>
              <a:rPr lang="en-US" sz="2000">
                <a:latin typeface="Times New Roman"/>
                <a:ea typeface="Times New Roman"/>
              </a:rPr>
              <a:t>chức </a:t>
            </a:r>
            <a:r>
              <a:rPr lang="en-US" sz="2000" smtClean="0">
                <a:latin typeface="Times New Roman"/>
                <a:ea typeface="Times New Roman"/>
              </a:rPr>
              <a:t> </a:t>
            </a:r>
            <a:r>
              <a:rPr lang="en-US" sz="2000">
                <a:latin typeface="Times New Roman"/>
                <a:ea typeface="Times New Roman"/>
              </a:rPr>
              <a:t>HS tập biểu diễn các bài hát với hình thức tốp ca, tam ca, song ca, đơn ca, gõ đệm hoặc, động cơ sao cho mỗi bài 1 hình thức khác nhau.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812197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>
                <a:solidFill>
                  <a:schemeClr val="bg1"/>
                </a:solidFill>
                <a:latin typeface="Times New Roman"/>
                <a:ea typeface="Arial"/>
              </a:rPr>
              <a:t>4. Tập biểu diễn bài hát</a:t>
            </a:r>
            <a:endParaRPr lang="en-US" sz="280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55976" y="836712"/>
            <a:ext cx="46805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27562" y="868087"/>
            <a:ext cx="1886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8 FILE BÀI </a:t>
            </a:r>
            <a:r>
              <a:rPr lang="en-US">
                <a:solidFill>
                  <a:srgbClr val="FF0000"/>
                </a:solidFill>
              </a:rPr>
              <a:t>HÁT 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1DAN NHAC TROG VUON BEAT 1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794922" y="1222866"/>
            <a:ext cx="609600" cy="609600"/>
          </a:xfrm>
          <a:prstGeom prst="rect">
            <a:avLst/>
          </a:prstGeom>
        </p:spPr>
      </p:pic>
      <p:pic>
        <p:nvPicPr>
          <p:cNvPr id="9" name="2CON CHIM CHICH CHOE beat 1L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02502" y="2411074"/>
            <a:ext cx="609600" cy="609600"/>
          </a:xfrm>
          <a:prstGeom prst="rect">
            <a:avLst/>
          </a:prstGeom>
        </p:spPr>
      </p:pic>
      <p:pic>
        <p:nvPicPr>
          <p:cNvPr id="10" name="3 HS L2 CHAM NGOAN beat - 1 LA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802502" y="4152156"/>
            <a:ext cx="609600" cy="609600"/>
          </a:xfrm>
          <a:prstGeom prst="rect">
            <a:avLst/>
          </a:prstGeom>
        </p:spPr>
      </p:pic>
      <p:pic>
        <p:nvPicPr>
          <p:cNvPr id="11" name="4CHU CHI NHO DEATHUOG -1LAN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904509" y="5589240"/>
            <a:ext cx="609600" cy="609600"/>
          </a:xfrm>
          <a:prstGeom prst="rect">
            <a:avLst/>
          </a:prstGeom>
        </p:spPr>
      </p:pic>
      <p:pic>
        <p:nvPicPr>
          <p:cNvPr id="12" name="5HOA LA MUA XUAN -1 LAN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89168" y="1287604"/>
            <a:ext cx="609600" cy="609600"/>
          </a:xfrm>
          <a:prstGeom prst="rect">
            <a:avLst/>
          </a:prstGeom>
        </p:spPr>
      </p:pic>
      <p:pic>
        <p:nvPicPr>
          <p:cNvPr id="13" name="6ME OI CO BIET BEAT -1LAN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89168" y="2411074"/>
            <a:ext cx="609600" cy="609600"/>
          </a:xfrm>
          <a:prstGeom prst="rect">
            <a:avLst/>
          </a:prstGeom>
        </p:spPr>
      </p:pic>
      <p:pic>
        <p:nvPicPr>
          <p:cNvPr id="14" name="7TRAG TRAI VV BEAT -1 LAN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09625" y="4128282"/>
            <a:ext cx="609600" cy="609600"/>
          </a:xfrm>
          <a:prstGeom prst="rect">
            <a:avLst/>
          </a:prstGeom>
        </p:spPr>
      </p:pic>
      <p:pic>
        <p:nvPicPr>
          <p:cNvPr id="15" name="8NGAY HE V -1 LAN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61459" y="558924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85816" cy="5858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13818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0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7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6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6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4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60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85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18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388425" y="929065"/>
            <a:ext cx="325538" cy="2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61" y="2852935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0" y="-169640"/>
            <a:ext cx="1064323" cy="9471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10000" y="1052736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pt-BR" sz="4000" b="1" u="sng" smtClean="0">
                <a:solidFill>
                  <a:srgbClr val="00B0F0"/>
                </a:solidFill>
              </a:rPr>
              <a:t>TIẾT  34</a:t>
            </a:r>
            <a:endParaRPr lang="en-US" sz="4000" u="sng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3688" y="2204864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200" b="1" smtClean="0">
                <a:solidFill>
                  <a:srgbClr val="00B0F0"/>
                </a:solidFill>
              </a:rPr>
              <a:t>KIỂM TRA ĐÁNH GIÁ CUỐI NĂM</a:t>
            </a:r>
            <a:endParaRPr lang="en-US" sz="3200">
              <a:solidFill>
                <a:srgbClr val="00B0F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72" y="3573016"/>
            <a:ext cx="3820261" cy="2949466"/>
          </a:xfrm>
          <a:prstGeom prst="rect">
            <a:avLst/>
          </a:prstGeom>
        </p:spPr>
      </p:pic>
      <p:pic>
        <p:nvPicPr>
          <p:cNvPr id="3" name="Picture 2" descr="C:\Users\Administrator\Desktop\pngtree-beautiful-dancing-girl-png-image_466316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94552"/>
            <a:ext cx="1776898" cy="27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99180" y="1306488"/>
            <a:ext cx="584616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1. Gõ hoặc vỗ tay theo hình tiết tấu 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20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HD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HS tập gõ và vỗ tay bài tập mẫu 1 tiết tấu từ chậm đến nhanh 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dần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Luyện tập gõ nối tiếp, gõ đối đáp theo nhóm nhóm 1 gõ song đến nhóm 2 và cuối cùng nhóm 3</a:t>
            </a:r>
            <a:endParaRPr lang="en-US" sz="2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Picture 1" descr="2021-06-14_1823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40968"/>
            <a:ext cx="662473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11760" y="906378"/>
            <a:ext cx="368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C330E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THỰC HÀNH − LUYỆN TẬP</a:t>
            </a:r>
            <a:endParaRPr lang="en-US" sz="20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85816" cy="585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2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23508" y="692696"/>
            <a:ext cx="6350221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20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HD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HS tập gõ và vỗ tay bài tập mẫu 1 tiết tấu từ chậm đến nhanh 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dần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Luyện tập gõ nối tiếp, gõ đối đáp theo nhóm nhóm 1 gõ song đến nhóm 2 và cuối cùng nhóm 3</a:t>
            </a:r>
            <a:endParaRPr lang="en-US" sz="2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2021-06-14_1827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2" y="2708921"/>
            <a:ext cx="647029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85816" cy="585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5088" y="1313765"/>
            <a:ext cx="6336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Đ</a:t>
            </a:r>
            <a:r>
              <a:rPr lang="en-US" sz="2800" smtClean="0">
                <a:solidFill>
                  <a:srgbClr val="000000"/>
                </a:solidFill>
                <a:latin typeface="Times New Roman"/>
                <a:ea typeface="Times New Roman"/>
              </a:rPr>
              <a:t>ọc 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bài đọc nhạc số 1 kết hợp thực hiện kí hiệu bàn tay 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1816" y="653007"/>
            <a:ext cx="5063246" cy="660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 algn="just">
              <a:lnSpc>
                <a:spcPct val="150000"/>
              </a:lnSpc>
              <a:spcAft>
                <a:spcPts val="0"/>
              </a:spcAft>
            </a:pPr>
            <a:r>
              <a:rPr lang="en-US" sz="2800" b="1">
                <a:latin typeface="Arial"/>
                <a:ea typeface="Arial"/>
              </a:rPr>
              <a:t>2. Kiểm tra các bài Đọc nhạc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2233592"/>
            <a:ext cx="5980110" cy="2248073"/>
          </a:xfrm>
          <a:prstGeom prst="rect">
            <a:avLst/>
          </a:prstGeom>
        </p:spPr>
      </p:pic>
      <p:pic>
        <p:nvPicPr>
          <p:cNvPr id="8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6881" y="559801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85816" cy="585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822" y="4869160"/>
            <a:ext cx="4481953" cy="18722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5696" y="836712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latin typeface="Times New Roman"/>
                <a:ea typeface="Times New Roman"/>
              </a:rPr>
              <a:t>Ôn đọc </a:t>
            </a:r>
            <a:r>
              <a:rPr lang="en-US">
                <a:latin typeface="Times New Roman"/>
                <a:ea typeface="Times New Roman"/>
              </a:rPr>
              <a:t>bài </a:t>
            </a:r>
            <a:r>
              <a:rPr lang="en-US" smtClean="0">
                <a:latin typeface="Times New Roman"/>
                <a:ea typeface="Times New Roman"/>
              </a:rPr>
              <a:t>đọc nhạc  </a:t>
            </a:r>
            <a:r>
              <a:rPr lang="en-US" smtClean="0">
                <a:latin typeface="Times New Roman"/>
                <a:ea typeface="Times New Roman"/>
              </a:rPr>
              <a:t>4 kết </a:t>
            </a:r>
            <a:r>
              <a:rPr lang="en-US">
                <a:latin typeface="Times New Roman"/>
                <a:ea typeface="Times New Roman"/>
              </a:rPr>
              <a:t>hợp vận động cơ </a:t>
            </a:r>
            <a:r>
              <a:rPr lang="en-US" smtClean="0">
                <a:latin typeface="Times New Roman"/>
                <a:ea typeface="Times New Roman"/>
              </a:rPr>
              <a:t>thể. Sau đó cho HS  </a:t>
            </a:r>
            <a:r>
              <a:rPr lang="en-US">
                <a:latin typeface="Times New Roman"/>
                <a:ea typeface="Times New Roman"/>
              </a:rPr>
              <a:t>sáng tạo </a:t>
            </a:r>
            <a:r>
              <a:rPr lang="en-US" smtClean="0">
                <a:latin typeface="Times New Roman"/>
                <a:ea typeface="Times New Roman"/>
              </a:rPr>
              <a:t>các động tác khác với hình thức cá </a:t>
            </a:r>
            <a:r>
              <a:rPr lang="en-US">
                <a:latin typeface="Times New Roman"/>
                <a:ea typeface="Times New Roman"/>
              </a:rPr>
              <a:t>nhân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50" y="1556792"/>
            <a:ext cx="6233202" cy="817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38" y="3000966"/>
            <a:ext cx="6817924" cy="770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29" y="2448655"/>
            <a:ext cx="393193" cy="484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448655"/>
            <a:ext cx="365761" cy="522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2484375"/>
            <a:ext cx="576064" cy="504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54" y="2516333"/>
            <a:ext cx="393193" cy="484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465699"/>
            <a:ext cx="365761" cy="522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43" y="2457993"/>
            <a:ext cx="576064" cy="5040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36" y="3868937"/>
            <a:ext cx="393193" cy="4846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485" y="3816706"/>
            <a:ext cx="365761" cy="5227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54" y="3816706"/>
            <a:ext cx="576064" cy="504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3868937"/>
            <a:ext cx="393193" cy="4846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62" y="3868937"/>
            <a:ext cx="365761" cy="5227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908644"/>
            <a:ext cx="576064" cy="5040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993" y="478364"/>
            <a:ext cx="5696520" cy="569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5263118" y="2714548"/>
            <a:ext cx="1676269" cy="12868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VÒNG QUAY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KỲ DIỆU</a:t>
            </a:r>
          </a:p>
        </p:txBody>
      </p:sp>
      <p:sp>
        <p:nvSpPr>
          <p:cNvPr id="3076" name="AutoShape 5"/>
          <p:cNvSpPr>
            <a:spLocks noChangeArrowheads="1"/>
          </p:cNvSpPr>
          <p:nvPr/>
        </p:nvSpPr>
        <p:spPr bwMode="auto">
          <a:xfrm rot="-3627415">
            <a:off x="8159834" y="5040693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26" name="Picture 2" descr="C:\Users\Administrator\Desktop\hinh nen dep pp\TOG TRO CHOI\04eed241ef8a59ffa9b70aca62e8b6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6712"/>
            <a:ext cx="3252992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rId6" action="ppaction://hlinksldjump"/>
          </p:cNvPr>
          <p:cNvSpPr txBox="1"/>
          <p:nvPr/>
        </p:nvSpPr>
        <p:spPr>
          <a:xfrm>
            <a:off x="199657" y="2924944"/>
            <a:ext cx="140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CÂU 1</a:t>
            </a:r>
          </a:p>
        </p:txBody>
      </p:sp>
      <p:sp>
        <p:nvSpPr>
          <p:cNvPr id="8" name="TextBox 7">
            <a:hlinkClick r:id="rId7" action="ppaction://hlinksldjump"/>
          </p:cNvPr>
          <p:cNvSpPr txBox="1"/>
          <p:nvPr/>
        </p:nvSpPr>
        <p:spPr>
          <a:xfrm>
            <a:off x="1849345" y="2937181"/>
            <a:ext cx="140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CÂU 2</a:t>
            </a:r>
          </a:p>
        </p:txBody>
      </p:sp>
      <p:sp>
        <p:nvSpPr>
          <p:cNvPr id="9" name="TextBox 8">
            <a:hlinkClick r:id="rId8" action="ppaction://hlinksldjump"/>
          </p:cNvPr>
          <p:cNvSpPr txBox="1"/>
          <p:nvPr/>
        </p:nvSpPr>
        <p:spPr>
          <a:xfrm>
            <a:off x="128078" y="5987264"/>
            <a:ext cx="140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CÂU 3</a:t>
            </a:r>
          </a:p>
        </p:txBody>
      </p:sp>
      <p:sp>
        <p:nvSpPr>
          <p:cNvPr id="10" name="TextBox 9">
            <a:hlinkClick r:id="rId9" action="ppaction://hlinksldjump"/>
          </p:cNvPr>
          <p:cNvSpPr txBox="1"/>
          <p:nvPr/>
        </p:nvSpPr>
        <p:spPr>
          <a:xfrm>
            <a:off x="1864269" y="5987264"/>
            <a:ext cx="140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-86618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>
                <a:latin typeface="Times New Roman"/>
                <a:ea typeface="Arial"/>
              </a:rPr>
              <a:t>3</a:t>
            </a:r>
            <a:r>
              <a:rPr lang="en-US" sz="2400" b="1">
                <a:latin typeface="Times New Roman"/>
                <a:ea typeface="Arial"/>
              </a:rPr>
              <a:t>. Kể tên và hát diễn cảm bài hát ở các chủ đề đã học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9952" y="6168255"/>
            <a:ext cx="459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i="1" dirty="0" err="1">
                <a:solidFill>
                  <a:srgbClr val="FF0000"/>
                </a:solidFill>
              </a:rPr>
              <a:t>Chú</a:t>
            </a:r>
            <a:r>
              <a:rPr lang="en-US" i="1" dirty="0">
                <a:solidFill>
                  <a:srgbClr val="FF0000"/>
                </a:solidFill>
              </a:rPr>
              <a:t> ý GV </a:t>
            </a:r>
            <a:r>
              <a:rPr lang="en-US" i="1" dirty="0" err="1">
                <a:solidFill>
                  <a:srgbClr val="FF0000"/>
                </a:solidFill>
              </a:rPr>
              <a:t>sử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dụng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ấn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vào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vòng</a:t>
            </a:r>
            <a:r>
              <a:rPr lang="en-US" i="1" dirty="0">
                <a:solidFill>
                  <a:srgbClr val="FF0000"/>
                </a:solidFill>
              </a:rPr>
              <a:t> quay 1 </a:t>
            </a:r>
            <a:r>
              <a:rPr lang="en-US" i="1" dirty="0" err="1">
                <a:solidFill>
                  <a:srgbClr val="FF0000"/>
                </a:solidFill>
              </a:rPr>
              <a:t>lần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là</a:t>
            </a:r>
            <a:r>
              <a:rPr lang="en-US" i="1" dirty="0">
                <a:solidFill>
                  <a:srgbClr val="FF0000"/>
                </a:solidFill>
              </a:rPr>
              <a:t> quay, </a:t>
            </a:r>
            <a:r>
              <a:rPr lang="en-US" i="1" dirty="0" err="1">
                <a:solidFill>
                  <a:srgbClr val="FF0000"/>
                </a:solidFill>
              </a:rPr>
              <a:t>ấn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vào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vòng</a:t>
            </a:r>
            <a:r>
              <a:rPr lang="en-US" i="1" dirty="0">
                <a:solidFill>
                  <a:srgbClr val="FF0000"/>
                </a:solidFill>
              </a:rPr>
              <a:t> quay 2 </a:t>
            </a:r>
            <a:r>
              <a:rPr lang="en-US" i="1" dirty="0" err="1">
                <a:solidFill>
                  <a:srgbClr val="FF0000"/>
                </a:solidFill>
              </a:rPr>
              <a:t>lần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là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dừng</a:t>
            </a:r>
            <a:r>
              <a:rPr lang="en-US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51" y="242543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71919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3501008"/>
            <a:ext cx="5544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1:</a:t>
            </a:r>
            <a:r>
              <a:rPr lang="en-US" sz="3600" dirty="0">
                <a:solidFill>
                  <a:srgbClr val="FF0000"/>
                </a:solidFill>
              </a:rPr>
              <a:t> Ở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kỳ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smtClean="0">
                <a:solidFill>
                  <a:srgbClr val="FF0000"/>
                </a:solidFill>
              </a:rPr>
              <a:t>1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những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bài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smtClean="0">
                <a:solidFill>
                  <a:srgbClr val="FF0000"/>
                </a:solidFill>
              </a:rPr>
              <a:t>hát, tác giả nào trong chủ đề nào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373216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Đáp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án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err="1">
                <a:solidFill>
                  <a:srgbClr val="002060"/>
                </a:solidFill>
              </a:rPr>
              <a:t>câu</a:t>
            </a:r>
            <a:r>
              <a:rPr lang="en-US" sz="2400">
                <a:solidFill>
                  <a:srgbClr val="002060"/>
                </a:solidFill>
              </a:rPr>
              <a:t> </a:t>
            </a:r>
            <a:r>
              <a:rPr lang="en-US" sz="2400" smtClean="0">
                <a:solidFill>
                  <a:srgbClr val="002060"/>
                </a:solidFill>
              </a:rPr>
              <a:t>1:</a:t>
            </a:r>
            <a:r>
              <a:rPr lang="en-US" sz="2400" smtClean="0">
                <a:latin typeface="Times New Roman"/>
                <a:ea typeface="Calibri"/>
              </a:rPr>
              <a:t>Dàn </a:t>
            </a:r>
            <a:r>
              <a:rPr lang="en-US" sz="2400">
                <a:latin typeface="Times New Roman"/>
                <a:ea typeface="Calibri"/>
              </a:rPr>
              <a:t>nhạc </a:t>
            </a:r>
            <a:r>
              <a:rPr lang="en-US" sz="2400">
                <a:latin typeface="Times New Roman"/>
                <a:ea typeface="Calibri"/>
              </a:rPr>
              <a:t>trong </a:t>
            </a:r>
            <a:r>
              <a:rPr lang="en-US" sz="2400" smtClean="0">
                <a:latin typeface="Times New Roman"/>
                <a:ea typeface="Calibri"/>
              </a:rPr>
              <a:t>vười-Tô Đông Hải-CĐ </a:t>
            </a:r>
            <a:r>
              <a:rPr lang="en-US" sz="2400">
                <a:latin typeface="Times New Roman"/>
                <a:ea typeface="Calibri"/>
              </a:rPr>
              <a:t>1. Con chim chích </a:t>
            </a:r>
            <a:r>
              <a:rPr lang="en-US" sz="2400">
                <a:latin typeface="Times New Roman"/>
                <a:ea typeface="Calibri"/>
              </a:rPr>
              <a:t>chòe </a:t>
            </a:r>
            <a:r>
              <a:rPr lang="en-US" sz="2400" smtClean="0">
                <a:latin typeface="Times New Roman"/>
                <a:ea typeface="Calibri"/>
              </a:rPr>
              <a:t>dân ca Nam Bộ-Lời Việt Anh-CĐ </a:t>
            </a:r>
            <a:r>
              <a:rPr lang="en-US" sz="2400">
                <a:latin typeface="Times New Roman"/>
                <a:ea typeface="Calibri"/>
              </a:rPr>
              <a:t>2. Học sinh lớp 2 </a:t>
            </a:r>
            <a:r>
              <a:rPr lang="en-US" sz="2400">
                <a:latin typeface="Times New Roman"/>
                <a:ea typeface="Calibri"/>
              </a:rPr>
              <a:t>chăm </a:t>
            </a:r>
            <a:r>
              <a:rPr lang="en-US" sz="2400" smtClean="0">
                <a:latin typeface="Times New Roman"/>
                <a:ea typeface="Calibri"/>
              </a:rPr>
              <a:t>ngoan-Hoàng Long-CĐ </a:t>
            </a:r>
            <a:r>
              <a:rPr lang="en-US" sz="2400">
                <a:latin typeface="Times New Roman"/>
                <a:ea typeface="Calibri"/>
              </a:rPr>
              <a:t>3.Chú chim nhỏ </a:t>
            </a:r>
            <a:r>
              <a:rPr lang="en-US" sz="2400">
                <a:latin typeface="Times New Roman"/>
                <a:ea typeface="Calibri"/>
              </a:rPr>
              <a:t>dễ </a:t>
            </a:r>
            <a:r>
              <a:rPr lang="en-US" sz="2400" smtClean="0">
                <a:latin typeface="Times New Roman"/>
                <a:ea typeface="Calibri"/>
              </a:rPr>
              <a:t>thương-Nhạc Pháp-Lời Hoàng Anh-CĐ 4.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083"/>
            <a:ext cx="241385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077072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0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1436" y="3284984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2:</a:t>
            </a:r>
            <a:r>
              <a:rPr lang="en-US" sz="3600" dirty="0">
                <a:solidFill>
                  <a:srgbClr val="FF0000"/>
                </a:solidFill>
              </a:rPr>
              <a:t> Ở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kỳ</a:t>
            </a:r>
            <a:r>
              <a:rPr lang="en-US" sz="3600" dirty="0">
                <a:solidFill>
                  <a:srgbClr val="FF0000"/>
                </a:solidFill>
              </a:rPr>
              <a:t> 2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những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TĐN </a:t>
            </a:r>
            <a:r>
              <a:rPr lang="en-US" sz="3600" dirty="0" err="1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?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TĐN </a:t>
            </a:r>
            <a:r>
              <a:rPr lang="en-US" sz="3600" dirty="0" err="1">
                <a:solidFill>
                  <a:srgbClr val="FF0000"/>
                </a:solidFill>
              </a:rPr>
              <a:t>đó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373216"/>
            <a:ext cx="89644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</a:rPr>
              <a:t>Đáp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err="1">
                <a:solidFill>
                  <a:srgbClr val="002060"/>
                </a:solidFill>
              </a:rPr>
              <a:t>câu</a:t>
            </a:r>
            <a:r>
              <a:rPr lang="en-US" sz="2800">
                <a:solidFill>
                  <a:srgbClr val="002060"/>
                </a:solidFill>
              </a:rPr>
              <a:t> </a:t>
            </a:r>
            <a:r>
              <a:rPr lang="en-US" sz="2800" smtClean="0">
                <a:solidFill>
                  <a:srgbClr val="002060"/>
                </a:solidFill>
              </a:rPr>
              <a:t>2: </a:t>
            </a:r>
            <a:r>
              <a:rPr lang="en-US" sz="2800" smtClean="0">
                <a:solidFill>
                  <a:srgbClr val="000000"/>
                </a:solidFill>
                <a:latin typeface="Times New Roman"/>
                <a:ea typeface="Calibri"/>
              </a:rPr>
              <a:t>Hoa 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Calibri"/>
              </a:rPr>
              <a:t>lá màu </a:t>
            </a:r>
            <a:r>
              <a:rPr lang="en-US" sz="2800" smtClean="0">
                <a:solidFill>
                  <a:srgbClr val="000000"/>
                </a:solidFill>
                <a:latin typeface="Times New Roman"/>
                <a:ea typeface="Calibri"/>
              </a:rPr>
              <a:t>xuân-Hoàng Hà-CĐ5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Calibri"/>
              </a:rPr>
              <a:t>. Mẹ ơi con </a:t>
            </a:r>
            <a:r>
              <a:rPr lang="en-US" sz="2800" smtClean="0">
                <a:solidFill>
                  <a:srgbClr val="000000"/>
                </a:solidFill>
                <a:latin typeface="Times New Roman"/>
                <a:ea typeface="Calibri"/>
              </a:rPr>
              <a:t>biết-Nguyễn Văn Chung-CĐ 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Calibri"/>
              </a:rPr>
              <a:t>6. Trang trại vui </a:t>
            </a:r>
            <a:r>
              <a:rPr lang="en-US" sz="2800" smtClean="0">
                <a:solidFill>
                  <a:srgbClr val="000000"/>
                </a:solidFill>
                <a:latin typeface="Times New Roman"/>
                <a:ea typeface="Calibri"/>
              </a:rPr>
              <a:t>vẻ-Nhạc nước ngoài-Lời Phương Mai-CĐ7. 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Calibri"/>
              </a:rPr>
              <a:t>Ngày hè </a:t>
            </a:r>
            <a:r>
              <a:rPr lang="en-US" sz="2800" smtClean="0">
                <a:solidFill>
                  <a:srgbClr val="000000"/>
                </a:solidFill>
                <a:latin typeface="Times New Roman"/>
                <a:ea typeface="Calibri"/>
              </a:rPr>
              <a:t>vui-Lê Bùi-CĐ8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083"/>
            <a:ext cx="241385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077072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520</Words>
  <Application>Microsoft Office PowerPoint</Application>
  <PresentationFormat>On-screen Show (4:3)</PresentationFormat>
  <Paragraphs>43</Paragraphs>
  <Slides>14</Slides>
  <Notes>5</Notes>
  <HiddenSlides>0</HiddenSlides>
  <MMClips>12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Office Theme</vt:lpstr>
      <vt:lpstr>5_Office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146</cp:revision>
  <dcterms:created xsi:type="dcterms:W3CDTF">2021-06-20T03:25:41Z</dcterms:created>
  <dcterms:modified xsi:type="dcterms:W3CDTF">2021-06-25T04:45:21Z</dcterms:modified>
</cp:coreProperties>
</file>