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9"/>
  </p:notesMasterIdLst>
  <p:sldIdLst>
    <p:sldId id="267" r:id="rId7"/>
    <p:sldId id="262" r:id="rId8"/>
    <p:sldId id="268" r:id="rId9"/>
    <p:sldId id="269" r:id="rId10"/>
    <p:sldId id="270" r:id="rId11"/>
    <p:sldId id="271" r:id="rId12"/>
    <p:sldId id="260" r:id="rId13"/>
    <p:sldId id="284" r:id="rId14"/>
    <p:sldId id="272" r:id="rId15"/>
    <p:sldId id="273" r:id="rId16"/>
    <p:sldId id="274" r:id="rId17"/>
    <p:sldId id="275" r:id="rId18"/>
    <p:sldId id="276" r:id="rId19"/>
    <p:sldId id="277" r:id="rId20"/>
    <p:sldId id="278" r:id="rId21"/>
    <p:sldId id="279" r:id="rId22"/>
    <p:sldId id="287" r:id="rId23"/>
    <p:sldId id="28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94660"/>
  </p:normalViewPr>
  <p:slideViewPr>
    <p:cSldViewPr>
      <p:cViewPr varScale="1">
        <p:scale>
          <a:sx n="65" d="100"/>
          <a:sy n="65"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DB78B-C9B5-4B80-8A37-C2C59B208C2B}" type="datetimeFigureOut">
              <a:rPr lang="en-US" smtClean="0"/>
              <a:t>27/4/2021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A7307-C7AE-49EE-90DB-B8A9FBA0BC7C}" type="slidenum">
              <a:rPr lang="en-US" smtClean="0"/>
              <a:t>‹#›</a:t>
            </a:fld>
            <a:endParaRPr lang="en-US"/>
          </a:p>
        </p:txBody>
      </p:sp>
    </p:spTree>
    <p:extLst>
      <p:ext uri="{BB962C8B-B14F-4D97-AF65-F5344CB8AC3E}">
        <p14:creationId xmlns:p14="http://schemas.microsoft.com/office/powerpoint/2010/main" val="393623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GV cho </a:t>
            </a:r>
            <a:r>
              <a:rPr lang="en-US" baseline="0" dirty="0" err="1"/>
              <a:t>hs</a:t>
            </a:r>
            <a:r>
              <a:rPr lang="en-US" baseline="0" dirty="0"/>
              <a:t> khai thác trên sách giáo khoa chứ đừng nhìn màn hình nhé.</a:t>
            </a:r>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11</a:t>
            </a:fld>
            <a:endParaRPr lang="en-US"/>
          </a:p>
        </p:txBody>
      </p:sp>
    </p:spTree>
    <p:extLst>
      <p:ext uri="{BB962C8B-B14F-4D97-AF65-F5344CB8AC3E}">
        <p14:creationId xmlns:p14="http://schemas.microsoft.com/office/powerpoint/2010/main" val="377227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đã</a:t>
            </a:r>
            <a:r>
              <a:rPr lang="en-US" baseline="0" dirty="0"/>
              <a:t> có thể hiểu phân biệt khổ thơ và câu thơ nên không cần đánh dấu khổ và câu thơ nữa với lớp học nhanh lớp chậm GV vẫn nên HD cho HS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13</a:t>
            </a:fld>
            <a:endParaRPr lang="en-US"/>
          </a:p>
        </p:txBody>
      </p:sp>
    </p:spTree>
    <p:extLst>
      <p:ext uri="{BB962C8B-B14F-4D97-AF65-F5344CB8AC3E}">
        <p14:creationId xmlns:p14="http://schemas.microsoft.com/office/powerpoint/2010/main" val="151285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2F37-3AD0-47B2-BE14-BBDA32323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40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HD dẫn</a:t>
            </a:r>
            <a:r>
              <a:rPr lang="en-US" baseline="0" dirty="0"/>
              <a:t> dắt HS Thảo luận, còn lại nên để HD phát huy trí tưởng tượng và sự quan sát, rồi dùng lời nói ra điều mình đang suy nghĩ, tăng cường PT NL ngôn </a:t>
            </a:r>
            <a:r>
              <a:rPr lang="en-US" baseline="0" dirty="0" err="1"/>
              <a:t>nhữ</a:t>
            </a:r>
            <a:r>
              <a:rPr lang="en-US" baseline="0" dirty="0"/>
              <a:t> cho HS</a:t>
            </a:r>
            <a:endParaRPr lang="en-US" dirty="0"/>
          </a:p>
          <a:p>
            <a:endParaRPr lang="en-US" dirty="0"/>
          </a:p>
        </p:txBody>
      </p:sp>
      <p:sp>
        <p:nvSpPr>
          <p:cNvPr id="4" name="Slide Number Placeholder 3"/>
          <p:cNvSpPr>
            <a:spLocks noGrp="1"/>
          </p:cNvSpPr>
          <p:nvPr>
            <p:ph type="sldNum" sz="quarter" idx="10"/>
          </p:nvPr>
        </p:nvSpPr>
        <p:spPr/>
        <p:txBody>
          <a:bodyPr/>
          <a:lstStyle/>
          <a:p>
            <a:fld id="{F38A7307-C7AE-49EE-90DB-B8A9FBA0BC7C}" type="slidenum">
              <a:rPr lang="en-US" smtClean="0"/>
              <a:t>21</a:t>
            </a:fld>
            <a:endParaRPr lang="en-US"/>
          </a:p>
        </p:txBody>
      </p:sp>
    </p:spTree>
    <p:extLst>
      <p:ext uri="{BB962C8B-B14F-4D97-AF65-F5344CB8AC3E}">
        <p14:creationId xmlns:p14="http://schemas.microsoft.com/office/powerpoint/2010/main" val="371185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27/4/2021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694289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62854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32452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0813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27/4/2021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27/4/2021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90487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27/4/2021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17490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27/4/2021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73381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97305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05678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217263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3327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511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27/4/2021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27/4/2021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27/4/2021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2459122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0.gif"/><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jpg"/><Relationship Id="rId9" Type="http://schemas.openxmlformats.org/officeDocument/2006/relationships/image" Target="../media/image5.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gif"/><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gif"/><Relationship Id="rId5" Type="http://schemas.microsoft.com/office/2007/relationships/hdphoto" Target="../media/hdphoto19.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6.gif"/><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6.gif"/><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4.gi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2.png"/><Relationship Id="rId1" Type="http://schemas.openxmlformats.org/officeDocument/2006/relationships/slideLayout" Target="../slideLayouts/slideLayout67.xml"/><Relationship Id="rId5" Type="http://schemas.microsoft.com/office/2007/relationships/hdphoto" Target="../media/hdphoto25.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5.gif"/><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6.gif"/><Relationship Id="rId4" Type="http://schemas.microsoft.com/office/2007/relationships/hdphoto" Target="../media/hdphoto21.wdp"/></Relationships>
</file>

<file path=ppt/slides/_rels/slide2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5.png"/><Relationship Id="rId7" Type="http://schemas.openxmlformats.org/officeDocument/2006/relationships/image" Target="../media/image48.gif"/><Relationship Id="rId12" Type="http://schemas.openxmlformats.org/officeDocument/2006/relationships/image" Target="../media/image52.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gif"/><Relationship Id="rId11" Type="http://schemas.openxmlformats.org/officeDocument/2006/relationships/image" Target="../media/image51.gif"/><Relationship Id="rId5" Type="http://schemas.openxmlformats.org/officeDocument/2006/relationships/image" Target="../media/image46.gif"/><Relationship Id="rId10" Type="http://schemas.openxmlformats.org/officeDocument/2006/relationships/image" Target="../media/image15.gif"/><Relationship Id="rId4" Type="http://schemas.microsoft.com/office/2007/relationships/hdphoto" Target="../media/hdphoto26.wdp"/><Relationship Id="rId9" Type="http://schemas.openxmlformats.org/officeDocument/2006/relationships/image" Target="../media/image50.gif"/></Relationships>
</file>

<file path=ppt/slides/_rels/slide22.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47.gif"/><Relationship Id="rId18" Type="http://schemas.openxmlformats.org/officeDocument/2006/relationships/image" Target="../media/image60.png"/><Relationship Id="rId26" Type="http://schemas.openxmlformats.org/officeDocument/2006/relationships/image" Target="../media/image64.gif"/><Relationship Id="rId3" Type="http://schemas.microsoft.com/office/2007/relationships/hdphoto" Target="../media/hdphoto27.wdp"/><Relationship Id="rId21" Type="http://schemas.microsoft.com/office/2007/relationships/hdphoto" Target="../media/hdphoto32.wdp"/><Relationship Id="rId7" Type="http://schemas.openxmlformats.org/officeDocument/2006/relationships/image" Target="../media/image55.png"/><Relationship Id="rId12" Type="http://schemas.openxmlformats.org/officeDocument/2006/relationships/image" Target="../media/image15.gif"/><Relationship Id="rId17" Type="http://schemas.openxmlformats.org/officeDocument/2006/relationships/image" Target="../media/image59.gif"/><Relationship Id="rId25" Type="http://schemas.microsoft.com/office/2007/relationships/hdphoto" Target="../media/hdphoto34.wdp"/><Relationship Id="rId2" Type="http://schemas.openxmlformats.org/officeDocument/2006/relationships/image" Target="../media/image53.png"/><Relationship Id="rId16" Type="http://schemas.openxmlformats.org/officeDocument/2006/relationships/image" Target="../media/image58.gif"/><Relationship Id="rId20" Type="http://schemas.openxmlformats.org/officeDocument/2006/relationships/image" Target="../media/image61.png"/><Relationship Id="rId1" Type="http://schemas.openxmlformats.org/officeDocument/2006/relationships/slideLayout" Target="../slideLayouts/slideLayout2.xml"/><Relationship Id="rId6" Type="http://schemas.microsoft.com/office/2007/relationships/hdphoto" Target="../media/hdphoto28.wdp"/><Relationship Id="rId11" Type="http://schemas.microsoft.com/office/2007/relationships/hdphoto" Target="../media/hdphoto30.wdp"/><Relationship Id="rId24" Type="http://schemas.openxmlformats.org/officeDocument/2006/relationships/image" Target="../media/image63.png"/><Relationship Id="rId5" Type="http://schemas.openxmlformats.org/officeDocument/2006/relationships/image" Target="../media/image54.png"/><Relationship Id="rId15" Type="http://schemas.microsoft.com/office/2007/relationships/hdphoto" Target="../media/hdphoto21.wdp"/><Relationship Id="rId23" Type="http://schemas.microsoft.com/office/2007/relationships/hdphoto" Target="../media/hdphoto33.wdp"/><Relationship Id="rId10" Type="http://schemas.openxmlformats.org/officeDocument/2006/relationships/image" Target="../media/image57.png"/><Relationship Id="rId19" Type="http://schemas.microsoft.com/office/2007/relationships/hdphoto" Target="../media/hdphoto31.wdp"/><Relationship Id="rId4" Type="http://schemas.openxmlformats.org/officeDocument/2006/relationships/image" Target="../media/image50.gif"/><Relationship Id="rId9" Type="http://schemas.openxmlformats.org/officeDocument/2006/relationships/image" Target="../media/image56.gif"/><Relationship Id="rId14" Type="http://schemas.openxmlformats.org/officeDocument/2006/relationships/image" Target="../media/image37.png"/><Relationship Id="rId22"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10.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7.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0.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29.png"/><Relationship Id="rId2" Type="http://schemas.openxmlformats.org/officeDocument/2006/relationships/image" Target="../media/image16.jpg"/><Relationship Id="rId16" Type="http://schemas.microsoft.com/office/2007/relationships/hdphoto" Target="../media/hdphoto11.wdp"/><Relationship Id="rId20" Type="http://schemas.openxmlformats.org/officeDocument/2006/relationships/image" Target="../media/image2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slide" Target="slide5.xml"/><Relationship Id="rId24" Type="http://schemas.openxmlformats.org/officeDocument/2006/relationships/image" Target="../media/image25.png"/><Relationship Id="rId32" Type="http://schemas.openxmlformats.org/officeDocument/2006/relationships/image" Target="../media/image28.gif"/><Relationship Id="rId5" Type="http://schemas.openxmlformats.org/officeDocument/2006/relationships/slide" Target="slide2.xml"/><Relationship Id="rId15" Type="http://schemas.openxmlformats.org/officeDocument/2006/relationships/image" Target="../media/image21.png"/><Relationship Id="rId23" Type="http://schemas.microsoft.com/office/2007/relationships/hdphoto" Target="../media/hdphoto14.wdp"/><Relationship Id="rId28" Type="http://schemas.openxmlformats.org/officeDocument/2006/relationships/image" Target="../media/image3.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9.png"/><Relationship Id="rId14" Type="http://schemas.openxmlformats.org/officeDocument/2006/relationships/slide" Target="slide6.xml"/><Relationship Id="rId22" Type="http://schemas.openxmlformats.org/officeDocument/2006/relationships/image" Target="../media/image24.png"/><Relationship Id="rId27" Type="http://schemas.microsoft.com/office/2007/relationships/hdphoto" Target="../media/hdphoto16.wdp"/><Relationship Id="rId30" Type="http://schemas.openxmlformats.org/officeDocument/2006/relationships/image" Target="../media/image27.png"/><Relationship Id="rId35"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554" y="107154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9241612" y="117464"/>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0" y="5355158"/>
            <a:ext cx="2055999" cy="1483667"/>
          </a:xfrm>
          <a:prstGeom prst="rect">
            <a:avLst/>
          </a:prstGeom>
        </p:spPr>
      </p:pic>
      <p:pic>
        <p:nvPicPr>
          <p:cNvPr id="2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31410" y="2351245"/>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2286" y="4408387"/>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494254" y="2022632"/>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0395476" y="53617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3052831" y="39612"/>
            <a:ext cx="4572000" cy="2206978"/>
          </a:xfrm>
          <a:prstGeom prst="wedgeEllipseCallou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Cùng nhau ôn và khởi động cùng ếch xanh  nhé!</a:t>
            </a:r>
            <a:endParaRPr lang="en-US" sz="1200" dirty="0"/>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par>
                                <p:cTn id="61" presetID="32" presetClass="emph" presetSubtype="0" repeatCount="indefinite" fill="hold" nodeType="withEffect">
                                  <p:stCondLst>
                                    <p:cond delay="0"/>
                                  </p:stCondLst>
                                  <p:childTnLst>
                                    <p:animRot by="120000">
                                      <p:cBhvr>
                                        <p:cTn id="62" dur="325" fill="hold">
                                          <p:stCondLst>
                                            <p:cond delay="0"/>
                                          </p:stCondLst>
                                        </p:cTn>
                                        <p:tgtEl>
                                          <p:spTgt spid="21"/>
                                        </p:tgtEl>
                                        <p:attrNameLst>
                                          <p:attrName>r</p:attrName>
                                        </p:attrNameLst>
                                      </p:cBhvr>
                                    </p:animRot>
                                    <p:animRot by="-240000">
                                      <p:cBhvr>
                                        <p:cTn id="63" dur="650" fill="hold">
                                          <p:stCondLst>
                                            <p:cond delay="650"/>
                                          </p:stCondLst>
                                        </p:cTn>
                                        <p:tgtEl>
                                          <p:spTgt spid="21"/>
                                        </p:tgtEl>
                                        <p:attrNameLst>
                                          <p:attrName>r</p:attrName>
                                        </p:attrNameLst>
                                      </p:cBhvr>
                                    </p:animRot>
                                    <p:animRot by="240000">
                                      <p:cBhvr>
                                        <p:cTn id="64" dur="650" fill="hold">
                                          <p:stCondLst>
                                            <p:cond delay="1300"/>
                                          </p:stCondLst>
                                        </p:cTn>
                                        <p:tgtEl>
                                          <p:spTgt spid="21"/>
                                        </p:tgtEl>
                                        <p:attrNameLst>
                                          <p:attrName>r</p:attrName>
                                        </p:attrNameLst>
                                      </p:cBhvr>
                                    </p:animRot>
                                    <p:animRot by="-240000">
                                      <p:cBhvr>
                                        <p:cTn id="65" dur="650" fill="hold">
                                          <p:stCondLst>
                                            <p:cond delay="1950"/>
                                          </p:stCondLst>
                                        </p:cTn>
                                        <p:tgtEl>
                                          <p:spTgt spid="21"/>
                                        </p:tgtEl>
                                        <p:attrNameLst>
                                          <p:attrName>r</p:attrName>
                                        </p:attrNameLst>
                                      </p:cBhvr>
                                    </p:animRot>
                                    <p:animRot by="120000">
                                      <p:cBhvr>
                                        <p:cTn id="66" dur="650" fill="hold">
                                          <p:stCondLst>
                                            <p:cond delay="2600"/>
                                          </p:stCondLst>
                                        </p:cTn>
                                        <p:tgtEl>
                                          <p:spTgt spid="2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325" fill="hold">
                                          <p:stCondLst>
                                            <p:cond delay="0"/>
                                          </p:stCondLst>
                                        </p:cTn>
                                        <p:tgtEl>
                                          <p:spTgt spid="22"/>
                                        </p:tgtEl>
                                        <p:attrNameLst>
                                          <p:attrName>r</p:attrName>
                                        </p:attrNameLst>
                                      </p:cBhvr>
                                    </p:animRot>
                                    <p:animRot by="-240000">
                                      <p:cBhvr>
                                        <p:cTn id="69" dur="650" fill="hold">
                                          <p:stCondLst>
                                            <p:cond delay="650"/>
                                          </p:stCondLst>
                                        </p:cTn>
                                        <p:tgtEl>
                                          <p:spTgt spid="22"/>
                                        </p:tgtEl>
                                        <p:attrNameLst>
                                          <p:attrName>r</p:attrName>
                                        </p:attrNameLst>
                                      </p:cBhvr>
                                    </p:animRot>
                                    <p:animRot by="240000">
                                      <p:cBhvr>
                                        <p:cTn id="70" dur="650" fill="hold">
                                          <p:stCondLst>
                                            <p:cond delay="1300"/>
                                          </p:stCondLst>
                                        </p:cTn>
                                        <p:tgtEl>
                                          <p:spTgt spid="22"/>
                                        </p:tgtEl>
                                        <p:attrNameLst>
                                          <p:attrName>r</p:attrName>
                                        </p:attrNameLst>
                                      </p:cBhvr>
                                    </p:animRot>
                                    <p:animRot by="-240000">
                                      <p:cBhvr>
                                        <p:cTn id="71" dur="650" fill="hold">
                                          <p:stCondLst>
                                            <p:cond delay="1950"/>
                                          </p:stCondLst>
                                        </p:cTn>
                                        <p:tgtEl>
                                          <p:spTgt spid="22"/>
                                        </p:tgtEl>
                                        <p:attrNameLst>
                                          <p:attrName>r</p:attrName>
                                        </p:attrNameLst>
                                      </p:cBhvr>
                                    </p:animRot>
                                    <p:animRot by="120000">
                                      <p:cBhvr>
                                        <p:cTn id="72" dur="650" fill="hold">
                                          <p:stCondLst>
                                            <p:cond delay="2600"/>
                                          </p:stCondLst>
                                        </p:cTn>
                                        <p:tgtEl>
                                          <p:spTgt spid="22"/>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325" fill="hold">
                                          <p:stCondLst>
                                            <p:cond delay="0"/>
                                          </p:stCondLst>
                                        </p:cTn>
                                        <p:tgtEl>
                                          <p:spTgt spid="23"/>
                                        </p:tgtEl>
                                        <p:attrNameLst>
                                          <p:attrName>r</p:attrName>
                                        </p:attrNameLst>
                                      </p:cBhvr>
                                    </p:animRot>
                                    <p:animRot by="-240000">
                                      <p:cBhvr>
                                        <p:cTn id="75" dur="650" fill="hold">
                                          <p:stCondLst>
                                            <p:cond delay="650"/>
                                          </p:stCondLst>
                                        </p:cTn>
                                        <p:tgtEl>
                                          <p:spTgt spid="23"/>
                                        </p:tgtEl>
                                        <p:attrNameLst>
                                          <p:attrName>r</p:attrName>
                                        </p:attrNameLst>
                                      </p:cBhvr>
                                    </p:animRot>
                                    <p:animRot by="240000">
                                      <p:cBhvr>
                                        <p:cTn id="76" dur="650" fill="hold">
                                          <p:stCondLst>
                                            <p:cond delay="1300"/>
                                          </p:stCondLst>
                                        </p:cTn>
                                        <p:tgtEl>
                                          <p:spTgt spid="23"/>
                                        </p:tgtEl>
                                        <p:attrNameLst>
                                          <p:attrName>r</p:attrName>
                                        </p:attrNameLst>
                                      </p:cBhvr>
                                    </p:animRot>
                                    <p:animRot by="-240000">
                                      <p:cBhvr>
                                        <p:cTn id="77" dur="650" fill="hold">
                                          <p:stCondLst>
                                            <p:cond delay="1950"/>
                                          </p:stCondLst>
                                        </p:cTn>
                                        <p:tgtEl>
                                          <p:spTgt spid="23"/>
                                        </p:tgtEl>
                                        <p:attrNameLst>
                                          <p:attrName>r</p:attrName>
                                        </p:attrNameLst>
                                      </p:cBhvr>
                                    </p:animRot>
                                    <p:animRot by="120000">
                                      <p:cBhvr>
                                        <p:cTn id="78" dur="650" fill="hold">
                                          <p:stCondLst>
                                            <p:cond delay="2600"/>
                                          </p:stCondLst>
                                        </p:cTn>
                                        <p:tgtEl>
                                          <p:spTgt spid="23"/>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325" fill="hold">
                                          <p:stCondLst>
                                            <p:cond delay="0"/>
                                          </p:stCondLst>
                                        </p:cTn>
                                        <p:tgtEl>
                                          <p:spTgt spid="24"/>
                                        </p:tgtEl>
                                        <p:attrNameLst>
                                          <p:attrName>r</p:attrName>
                                        </p:attrNameLst>
                                      </p:cBhvr>
                                    </p:animRot>
                                    <p:animRot by="-240000">
                                      <p:cBhvr>
                                        <p:cTn id="81" dur="650" fill="hold">
                                          <p:stCondLst>
                                            <p:cond delay="650"/>
                                          </p:stCondLst>
                                        </p:cTn>
                                        <p:tgtEl>
                                          <p:spTgt spid="24"/>
                                        </p:tgtEl>
                                        <p:attrNameLst>
                                          <p:attrName>r</p:attrName>
                                        </p:attrNameLst>
                                      </p:cBhvr>
                                    </p:animRot>
                                    <p:animRot by="240000">
                                      <p:cBhvr>
                                        <p:cTn id="82" dur="650" fill="hold">
                                          <p:stCondLst>
                                            <p:cond delay="1300"/>
                                          </p:stCondLst>
                                        </p:cTn>
                                        <p:tgtEl>
                                          <p:spTgt spid="24"/>
                                        </p:tgtEl>
                                        <p:attrNameLst>
                                          <p:attrName>r</p:attrName>
                                        </p:attrNameLst>
                                      </p:cBhvr>
                                    </p:animRot>
                                    <p:animRot by="-240000">
                                      <p:cBhvr>
                                        <p:cTn id="83" dur="650" fill="hold">
                                          <p:stCondLst>
                                            <p:cond delay="1950"/>
                                          </p:stCondLst>
                                        </p:cTn>
                                        <p:tgtEl>
                                          <p:spTgt spid="24"/>
                                        </p:tgtEl>
                                        <p:attrNameLst>
                                          <p:attrName>r</p:attrName>
                                        </p:attrNameLst>
                                      </p:cBhvr>
                                    </p:animRot>
                                    <p:animRot by="120000">
                                      <p:cBhvr>
                                        <p:cTn id="84" dur="650" fill="hold">
                                          <p:stCondLst>
                                            <p:cond delay="2600"/>
                                          </p:stCondLst>
                                        </p:cTn>
                                        <p:tgtEl>
                                          <p:spTgt spid="24"/>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1" presetClass="exit" presetSubtype="0" fill="hold" grpId="0" nodeType="clickEffect">
                                  <p:stCondLst>
                                    <p:cond delay="0"/>
                                  </p:stCondLst>
                                  <p:childTnLst>
                                    <p:anim calcmode="lin" valueType="num">
                                      <p:cBhvr>
                                        <p:cTn id="88" dur="1000"/>
                                        <p:tgtEl>
                                          <p:spTgt spid="4"/>
                                        </p:tgtEl>
                                        <p:attrNameLst>
                                          <p:attrName>ppt_w</p:attrName>
                                        </p:attrNameLst>
                                      </p:cBhvr>
                                      <p:tavLst>
                                        <p:tav tm="0">
                                          <p:val>
                                            <p:strVal val="ppt_w"/>
                                          </p:val>
                                        </p:tav>
                                        <p:tav tm="100000">
                                          <p:val>
                                            <p:fltVal val="0"/>
                                          </p:val>
                                        </p:tav>
                                      </p:tavLst>
                                    </p:anim>
                                    <p:anim calcmode="lin" valueType="num">
                                      <p:cBhvr>
                                        <p:cTn id="89" dur="1000"/>
                                        <p:tgtEl>
                                          <p:spTgt spid="4"/>
                                        </p:tgtEl>
                                        <p:attrNameLst>
                                          <p:attrName>ppt_h</p:attrName>
                                        </p:attrNameLst>
                                      </p:cBhvr>
                                      <p:tavLst>
                                        <p:tav tm="0">
                                          <p:val>
                                            <p:strVal val="ppt_h"/>
                                          </p:val>
                                        </p:tav>
                                        <p:tav tm="100000">
                                          <p:val>
                                            <p:fltVal val="0"/>
                                          </p:val>
                                        </p:tav>
                                      </p:tavLst>
                                    </p:anim>
                                    <p:anim calcmode="lin" valueType="num">
                                      <p:cBhvr>
                                        <p:cTn id="90" dur="1000"/>
                                        <p:tgtEl>
                                          <p:spTgt spid="4"/>
                                        </p:tgtEl>
                                        <p:attrNameLst>
                                          <p:attrName>style.rotation</p:attrName>
                                        </p:attrNameLst>
                                      </p:cBhvr>
                                      <p:tavLst>
                                        <p:tav tm="0">
                                          <p:val>
                                            <p:fltVal val="0"/>
                                          </p:val>
                                        </p:tav>
                                        <p:tav tm="100000">
                                          <p:val>
                                            <p:fltVal val="90"/>
                                          </p:val>
                                        </p:tav>
                                      </p:tavLst>
                                    </p:anim>
                                    <p:animEffect transition="out" filter="fade">
                                      <p:cBhvr>
                                        <p:cTn id="91" dur="1000"/>
                                        <p:tgtEl>
                                          <p:spTgt spid="4"/>
                                        </p:tgtEl>
                                      </p:cBhvr>
                                    </p:animEffect>
                                    <p:set>
                                      <p:cBhvr>
                                        <p:cTn id="9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9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1000" b="17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669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13" name="Rectangle 12"/>
          <p:cNvSpPr/>
          <p:nvPr/>
        </p:nvSpPr>
        <p:spPr>
          <a:xfrm>
            <a:off x="0" y="-534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3"/>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27708" y="121920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4606203" y="1650752"/>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loud 16"/>
          <p:cNvSpPr/>
          <p:nvPr/>
        </p:nvSpPr>
        <p:spPr>
          <a:xfrm>
            <a:off x="4343400" y="5218435"/>
            <a:ext cx="26585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23992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2000" b="25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669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11" name="Rectangle 10"/>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1"/>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7708" y="121920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4606203" y="1650752"/>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1424243" y="5752602"/>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6" name="Straight Connector 15"/>
          <p:cNvCxnSpPr/>
          <p:nvPr/>
        </p:nvCxnSpPr>
        <p:spPr>
          <a:xfrm flipH="1">
            <a:off x="2286000" y="1650752"/>
            <a:ext cx="1371600" cy="6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687655" y="2590800"/>
            <a:ext cx="5983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3128" y="3048000"/>
            <a:ext cx="2202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971800" y="4359186"/>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24243" y="5734499"/>
            <a:ext cx="7445441"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41592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ppt_x"/>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1+#ppt_w/2"/>
                                          </p:val>
                                        </p:tav>
                                        <p:tav tm="100000">
                                          <p:val>
                                            <p:strVal val="#ppt_x"/>
                                          </p:val>
                                        </p:tav>
                                      </p:tavLst>
                                    </p:anim>
                                    <p:anim calcmode="lin" valueType="num">
                                      <p:cBhvr additive="base">
                                        <p:cTn id="4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0" b="24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TextBox 10"/>
          <p:cNvSpPr txBox="1"/>
          <p:nvPr/>
        </p:nvSpPr>
        <p:spPr>
          <a:xfrm>
            <a:off x="2362200" y="246832"/>
            <a:ext cx="4267200" cy="769405"/>
          </a:xfrm>
          <a:prstGeom prst="rect">
            <a:avLst/>
          </a:prstGeom>
          <a:solidFill>
            <a:schemeClr val="accent6"/>
          </a:solidFill>
        </p:spPr>
        <p:txBody>
          <a:bodyPr wrap="square" lIns="91403" tIns="45702" rIns="91403" bIns="45702" rtlCol="0">
            <a:spAutoFit/>
          </a:bodyPr>
          <a:lstStyle/>
          <a:p>
            <a:pPr algn="ctr"/>
            <a:r>
              <a:rPr lang="en-US" sz="4400" dirty="0">
                <a:latin typeface="Arial-Rounded" pitchFamily="34" charset="0"/>
                <a:ea typeface="Arial-Rounded" pitchFamily="34" charset="0"/>
                <a:cs typeface="Arial-Rounded" pitchFamily="34" charset="0"/>
              </a:rPr>
              <a:t>Giải nghĩa từ</a:t>
            </a:r>
          </a:p>
        </p:txBody>
      </p:sp>
      <p:sp>
        <p:nvSpPr>
          <p:cNvPr id="12" name="Rectangle 11"/>
          <p:cNvSpPr/>
          <p:nvPr/>
        </p:nvSpPr>
        <p:spPr>
          <a:xfrm>
            <a:off x="685800" y="1981200"/>
            <a:ext cx="9753600" cy="2062103"/>
          </a:xfrm>
          <a:prstGeom prst="rect">
            <a:avLst/>
          </a:prstGeom>
        </p:spPr>
        <p:txBody>
          <a:bodyPr wrap="square">
            <a:spAutoFit/>
          </a:bodyPr>
          <a:lstStyle/>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lấm tấm</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nở ít, xuất hiện rải rác trên cành lá;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bừng</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đây có nghĩa là nở rộ, nở rất nhanh và nhiều;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 rực cháy</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đây có nghĩa là hoa phượng như những ngọn lửa</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09640"/>
            <a:ext cx="2057400" cy="1391972"/>
          </a:xfrm>
          <a:prstGeom prst="ellipse">
            <a:avLst/>
          </a:prstGeom>
          <a:ln>
            <a:noFill/>
          </a:ln>
          <a:effectLst>
            <a:softEdge rad="112500"/>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505200" y="5095162"/>
            <a:ext cx="4114800" cy="1762838"/>
          </a:xfrm>
          <a:prstGeom prst="rect">
            <a:avLst/>
          </a:prstGeom>
        </p:spPr>
      </p:pic>
      <p:sp>
        <p:nvSpPr>
          <p:cNvPr id="18" name="Rectangle 17"/>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424" b="100000" l="0" r="100000"/>
                    </a14:imgEffect>
                  </a14:imgLayer>
                </a14:imgProps>
              </a:ext>
              <a:ext uri="{28A0092B-C50C-407E-A947-70E740481C1C}">
                <a14:useLocalDpi xmlns:a14="http://schemas.microsoft.com/office/drawing/2010/main" val="0"/>
              </a:ext>
            </a:extLst>
          </a:blip>
          <a:stretch>
            <a:fillRect/>
          </a:stretch>
        </p:blipFill>
        <p:spPr>
          <a:xfrm>
            <a:off x="-34635" y="5235211"/>
            <a:ext cx="1495425" cy="1448998"/>
          </a:xfrm>
          <a:prstGeom prst="rect">
            <a:avLst/>
          </a:prstGeom>
        </p:spPr>
      </p:pic>
    </p:spTree>
    <p:extLst>
      <p:ext uri="{BB962C8B-B14F-4D97-AF65-F5344CB8AC3E}">
        <p14:creationId xmlns:p14="http://schemas.microsoft.com/office/powerpoint/2010/main" val="4633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2">
                                            <p:txEl>
                                              <p:pRg st="0" end="0"/>
                                            </p:txEl>
                                          </p:spTgt>
                                        </p:tgtEl>
                                      </p:cBhvr>
                                    </p:animEffect>
                                  </p:childTnLst>
                                </p:cTn>
                              </p:par>
                            </p:childTnLst>
                          </p:cTn>
                        </p:par>
                        <p:par>
                          <p:cTn id="16" fill="hold">
                            <p:stCondLst>
                              <p:cond delay="38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p:cTn id="19"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2">
                                            <p:txEl>
                                              <p:pRg st="1" end="1"/>
                                            </p:txEl>
                                          </p:spTgt>
                                        </p:tgtEl>
                                      </p:cBhvr>
                                    </p:animEffect>
                                  </p:childTnLst>
                                </p:cTn>
                              </p:par>
                            </p:childTnLst>
                          </p:cTn>
                        </p:par>
                        <p:par>
                          <p:cTn id="23" fill="hold">
                            <p:stCondLst>
                              <p:cond delay="68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12">
                                            <p:txEl>
                                              <p:pRg st="2" end="2"/>
                                            </p:txEl>
                                          </p:spTgt>
                                        </p:tgtEl>
                                        <p:attrNameLst>
                                          <p:attrName>style.visibility</p:attrName>
                                        </p:attrNameLst>
                                      </p:cBhvr>
                                      <p:to>
                                        <p:strVal val="visible"/>
                                      </p:to>
                                    </p:set>
                                    <p:anim calcmode="lin" valueType="num">
                                      <p:cBhvr>
                                        <p:cTn id="26"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1000" b="37000"/>
          </a:stretch>
        </a:blipFill>
        <a:effectLst/>
      </p:bgPr>
    </p:bg>
    <p:spTree>
      <p:nvGrpSpPr>
        <p:cNvPr id="1" name=""/>
        <p:cNvGrpSpPr/>
        <p:nvPr/>
      </p:nvGrpSpPr>
      <p:grpSpPr>
        <a:xfrm>
          <a:off x="0" y="0"/>
          <a:ext cx="0" cy="0"/>
          <a:chOff x="0" y="0"/>
          <a:chExt cx="0" cy="0"/>
        </a:xfrm>
      </p:grpSpPr>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7375" y1="4639" x2="4633" y2="45361"/>
                        <a14:foregroundMark x1="80309" y1="5155" x2="99614" y2="32990"/>
                        <a14:foregroundMark x1="10039" y1="6186" x2="3475" y2="21134"/>
                        <a14:foregroundMark x1="5019" y1="75773" x2="16988" y2="93299"/>
                      </a14:backgroundRemoval>
                    </a14:imgEffect>
                  </a14:imgLayer>
                </a14:imgProps>
              </a:ext>
              <a:ext uri="{28A0092B-C50C-407E-A947-70E740481C1C}">
                <a14:useLocalDpi xmlns:a14="http://schemas.microsoft.com/office/drawing/2010/main" val="0"/>
              </a:ext>
            </a:extLst>
          </a:blip>
          <a:stretch>
            <a:fillRect/>
          </a:stretch>
        </p:blipFill>
        <p:spPr>
          <a:xfrm>
            <a:off x="8686800" y="20278"/>
            <a:ext cx="2466975" cy="1847850"/>
          </a:xfrm>
          <a:prstGeom prst="rect">
            <a:avLst/>
          </a:prstGeom>
        </p:spPr>
      </p:pic>
      <p:sp>
        <p:nvSpPr>
          <p:cNvPr id="9" name="Rectangle 8"/>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0" name="Rectangle 9"/>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2245648" y="6018859"/>
            <a:ext cx="642037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VB chia thành mấy khổ thơ?</a:t>
            </a:r>
          </a:p>
        </p:txBody>
      </p:sp>
      <p:pic>
        <p:nvPicPr>
          <p:cNvPr id="1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4" y="664277"/>
            <a:ext cx="527050" cy="237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10" y="3062487"/>
            <a:ext cx="527050" cy="231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6863" y="1360938"/>
            <a:ext cx="527050" cy="24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07238" y="5985769"/>
            <a:ext cx="6096000" cy="584739"/>
          </a:xfrm>
          <a:prstGeom prst="rect">
            <a:avLst/>
          </a:prstGeom>
          <a:solidFill>
            <a:schemeClr val="accent6"/>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khổ thơ</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spTree>
    <p:extLst>
      <p:ext uri="{BB962C8B-B14F-4D97-AF65-F5344CB8AC3E}">
        <p14:creationId xmlns:p14="http://schemas.microsoft.com/office/powerpoint/2010/main" val="393754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sp>
        <p:nvSpPr>
          <p:cNvPr id="9" name="TextBox 8"/>
          <p:cNvSpPr txBox="1"/>
          <p:nvPr/>
        </p:nvSpPr>
        <p:spPr>
          <a:xfrm>
            <a:off x="2209800" y="381000"/>
            <a:ext cx="35814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khổ thơ</a:t>
            </a:r>
          </a:p>
        </p:txBody>
      </p:sp>
      <p:sp>
        <p:nvSpPr>
          <p:cNvPr id="10" name="Rectangle 9"/>
          <p:cNvSpPr/>
          <p:nvPr/>
        </p:nvSpPr>
        <p:spPr>
          <a:xfrm>
            <a:off x="2057400" y="1892719"/>
            <a:ext cx="6096000" cy="2308324"/>
          </a:xfrm>
          <a:prstGeom prst="rect">
            <a:avLst/>
          </a:prstGeom>
        </p:spPr>
        <p:txBody>
          <a:bodyPr>
            <a:spAutoFit/>
          </a:bodyPr>
          <a:lstStyle/>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qua còn lấm tấm</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Chen lẫn màu lá xanh</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lvl="0">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rực cháy trên cành.</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215355"/>
            <a:ext cx="2153327" cy="15720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209640"/>
            <a:ext cx="2057400" cy="1391972"/>
          </a:xfrm>
          <a:prstGeom prst="ellipse">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87646"/>
            <a:ext cx="2133600" cy="1240175"/>
          </a:xfrm>
          <a:prstGeom prst="rect">
            <a:avLst/>
          </a:prstGeom>
        </p:spPr>
      </p:pic>
      <p:cxnSp>
        <p:nvCxnSpPr>
          <p:cNvPr id="14" name="Straight Connector 13"/>
          <p:cNvCxnSpPr/>
          <p:nvPr/>
        </p:nvCxnSpPr>
        <p:spPr>
          <a:xfrm flipH="1">
            <a:off x="4000500" y="196041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666229" y="1776693"/>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860961" y="1769594"/>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4036436" y="243728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6698173" y="243442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6860961" y="243442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4124652" y="304402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00900" y="288585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7295901" y="2908736"/>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154381" y="353331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7325630" y="357646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7424090" y="3556728"/>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505200" y="5095162"/>
            <a:ext cx="4114800" cy="1762838"/>
          </a:xfrm>
          <a:prstGeom prst="rect">
            <a:avLst/>
          </a:prstGeom>
        </p:spPr>
      </p:pic>
      <p:sp>
        <p:nvSpPr>
          <p:cNvPr id="27" name="Rectangle 26"/>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424" b="100000" l="0" r="100000"/>
                    </a14:imgEffect>
                  </a14:imgLayer>
                </a14:imgProps>
              </a:ext>
              <a:ext uri="{28A0092B-C50C-407E-A947-70E740481C1C}">
                <a14:useLocalDpi xmlns:a14="http://schemas.microsoft.com/office/drawing/2010/main" val="0"/>
              </a:ext>
            </a:extLst>
          </a:blip>
          <a:stretch>
            <a:fillRect/>
          </a:stretch>
        </p:blipFill>
        <p:spPr>
          <a:xfrm>
            <a:off x="-34635" y="5235211"/>
            <a:ext cx="1495425" cy="1448998"/>
          </a:xfrm>
          <a:prstGeom prst="rect">
            <a:avLst/>
          </a:prstGeom>
        </p:spPr>
      </p:pic>
    </p:spTree>
    <p:extLst>
      <p:ext uri="{BB962C8B-B14F-4D97-AF65-F5344CB8AC3E}">
        <p14:creationId xmlns:p14="http://schemas.microsoft.com/office/powerpoint/2010/main" val="834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700"/>
                            </p:stCondLst>
                            <p:childTnLst>
                              <p:par>
                                <p:cTn id="15" presetID="2" presetClass="entr" presetSubtype="4" fill="hold" nodeType="afterEffect">
                                  <p:stCondLst>
                                    <p:cond delay="0"/>
                                  </p:stCondLst>
                                  <p:iterate type="lt">
                                    <p:tmPct val="10000"/>
                                  </p:iterate>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950"/>
                            </p:stCondLst>
                            <p:childTnLst>
                              <p:par>
                                <p:cTn id="20" presetID="2" presetClass="entr" presetSubtype="4" fill="hold" nodeType="afterEffect">
                                  <p:stCondLst>
                                    <p:cond delay="0"/>
                                  </p:stCondLst>
                                  <p:iterate type="lt">
                                    <p:tmPct val="10000"/>
                                  </p:iterate>
                                  <p:childTnLst>
                                    <p:set>
                                      <p:cBhvr>
                                        <p:cTn id="21" dur="1" fill="hold">
                                          <p:stCondLst>
                                            <p:cond delay="0"/>
                                          </p:stCondLst>
                                        </p:cTn>
                                        <p:tgtEl>
                                          <p:spTgt spid="10">
                                            <p:txEl>
                                              <p:pRg st="2" end="2"/>
                                            </p:txEl>
                                          </p:spTgt>
                                        </p:tgtEl>
                                        <p:attrNameLst>
                                          <p:attrName>style.visibility</p:attrName>
                                        </p:attrNameLst>
                                      </p:cBhvr>
                                      <p:to>
                                        <p:strVal val="visible"/>
                                      </p:to>
                                    </p:set>
                                    <p:anim calcmode="lin" valueType="num">
                                      <p:cBhvr additive="base">
                                        <p:cTn id="2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300"/>
                            </p:stCondLst>
                            <p:childTnLst>
                              <p:par>
                                <p:cTn id="25" presetID="2" presetClass="entr" presetSubtype="4" fill="hold" nodeType="afterEffect">
                                  <p:stCondLst>
                                    <p:cond delay="0"/>
                                  </p:stCondLst>
                                  <p:iterate type="lt">
                                    <p:tmPct val="10000"/>
                                  </p:iterate>
                                  <p:childTnLst>
                                    <p:set>
                                      <p:cBhvr>
                                        <p:cTn id="26" dur="1" fill="hold">
                                          <p:stCondLst>
                                            <p:cond delay="0"/>
                                          </p:stCondLst>
                                        </p:cTn>
                                        <p:tgtEl>
                                          <p:spTgt spid="10">
                                            <p:txEl>
                                              <p:pRg st="3" end="3"/>
                                            </p:txEl>
                                          </p:spTgt>
                                        </p:tgtEl>
                                        <p:attrNameLst>
                                          <p:attrName>style.visibility</p:attrName>
                                        </p:attrNameLst>
                                      </p:cBhvr>
                                      <p:to>
                                        <p:strVal val="visible"/>
                                      </p:to>
                                    </p:set>
                                    <p:anim calcmode="lin" valueType="num">
                                      <p:cBhvr additive="base">
                                        <p:cTn id="2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750"/>
                            </p:stCondLst>
                            <p:childTnLst>
                              <p:par>
                                <p:cTn id="30" presetID="42"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6750"/>
                            </p:stCondLst>
                            <p:childTnLst>
                              <p:par>
                                <p:cTn id="36" presetID="42"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7750"/>
                            </p:stCondLst>
                            <p:childTnLst>
                              <p:par>
                                <p:cTn id="42" presetID="42"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8750"/>
                            </p:stCondLst>
                            <p:childTnLst>
                              <p:par>
                                <p:cTn id="48" presetID="42"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par>
                          <p:cTn id="53" fill="hold">
                            <p:stCondLst>
                              <p:cond delay="9750"/>
                            </p:stCondLst>
                            <p:childTnLst>
                              <p:par>
                                <p:cTn id="54" presetID="42"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par>
                          <p:cTn id="59" fill="hold">
                            <p:stCondLst>
                              <p:cond delay="10750"/>
                            </p:stCondLst>
                            <p:childTnLst>
                              <p:par>
                                <p:cTn id="60" presetID="42" presetClass="entr" presetSubtype="0"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par>
                          <p:cTn id="65" fill="hold">
                            <p:stCondLst>
                              <p:cond delay="11750"/>
                            </p:stCondLst>
                            <p:childTnLst>
                              <p:par>
                                <p:cTn id="66" presetID="42" presetClass="entr" presetSubtype="0"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par>
                          <p:cTn id="71" fill="hold">
                            <p:stCondLst>
                              <p:cond delay="12750"/>
                            </p:stCondLst>
                            <p:childTnLst>
                              <p:par>
                                <p:cTn id="72" presetID="42" presetClass="entr" presetSubtype="0"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par>
                          <p:cTn id="77" fill="hold">
                            <p:stCondLst>
                              <p:cond delay="13750"/>
                            </p:stCondLst>
                            <p:childTnLst>
                              <p:par>
                                <p:cTn id="78" presetID="42" presetClass="entr" presetSubtype="0"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par>
                          <p:cTn id="83" fill="hold">
                            <p:stCondLst>
                              <p:cond delay="14750"/>
                            </p:stCondLst>
                            <p:childTnLst>
                              <p:par>
                                <p:cTn id="84" presetID="42" presetClass="entr" presetSubtype="0"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anim calcmode="lin" valueType="num">
                                      <p:cBhvr>
                                        <p:cTn id="87" dur="1000" fill="hold"/>
                                        <p:tgtEl>
                                          <p:spTgt spid="23"/>
                                        </p:tgtEl>
                                        <p:attrNameLst>
                                          <p:attrName>ppt_x</p:attrName>
                                        </p:attrNameLst>
                                      </p:cBhvr>
                                      <p:tavLst>
                                        <p:tav tm="0">
                                          <p:val>
                                            <p:strVal val="#ppt_x"/>
                                          </p:val>
                                        </p:tav>
                                        <p:tav tm="100000">
                                          <p:val>
                                            <p:strVal val="#ppt_x"/>
                                          </p:val>
                                        </p:tav>
                                      </p:tavLst>
                                    </p:anim>
                                    <p:anim calcmode="lin" valueType="num">
                                      <p:cBhvr>
                                        <p:cTn id="88" dur="1000" fill="hold"/>
                                        <p:tgtEl>
                                          <p:spTgt spid="23"/>
                                        </p:tgtEl>
                                        <p:attrNameLst>
                                          <p:attrName>ppt_y</p:attrName>
                                        </p:attrNameLst>
                                      </p:cBhvr>
                                      <p:tavLst>
                                        <p:tav tm="0">
                                          <p:val>
                                            <p:strVal val="#ppt_y+.1"/>
                                          </p:val>
                                        </p:tav>
                                        <p:tav tm="100000">
                                          <p:val>
                                            <p:strVal val="#ppt_y"/>
                                          </p:val>
                                        </p:tav>
                                      </p:tavLst>
                                    </p:anim>
                                  </p:childTnLst>
                                </p:cTn>
                              </p:par>
                            </p:childTnLst>
                          </p:cTn>
                        </p:par>
                        <p:par>
                          <p:cTn id="89" fill="hold">
                            <p:stCondLst>
                              <p:cond delay="15750"/>
                            </p:stCondLst>
                            <p:childTnLst>
                              <p:par>
                                <p:cTn id="90" presetID="42" presetClass="entr" presetSubtype="0"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par>
                          <p:cTn id="95" fill="hold">
                            <p:stCondLst>
                              <p:cond delay="16750"/>
                            </p:stCondLst>
                            <p:childTnLst>
                              <p:par>
                                <p:cTn id="96" presetID="42" presetClass="entr" presetSubtype="0" fill="hold"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990600"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1687655" y="240804"/>
            <a:ext cx="5837095" cy="1754326"/>
          </a:xfrm>
          <a:prstGeom prst="rect">
            <a:avLst/>
          </a:prstGeom>
        </p:spPr>
        <p:txBody>
          <a:bodyPr wrap="square">
            <a:spAutoFit/>
          </a:bodyPr>
          <a:lstStyle/>
          <a:p>
            <a:pPr algn="ctr">
              <a:defRPr/>
            </a:pPr>
            <a:r>
              <a:rPr lang="en-US" sz="4000" b="1" dirty="0">
                <a:latin typeface="Arial-Rounded" panose="020B0500000000000000" pitchFamily="34" charset="0"/>
                <a:ea typeface="Arial-Rounded" panose="020B0500000000000000" pitchFamily="34" charset="0"/>
                <a:cs typeface="Arial-Rounded" panose="020B0500000000000000" pitchFamily="34" charset="0"/>
              </a:rPr>
              <a:t>Hoa phượng</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sp>
        <p:nvSpPr>
          <p:cNvPr id="12" name="Rectangle 11"/>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3013363" y="5844866"/>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nhóm 3</a:t>
            </a:r>
          </a:p>
        </p:txBody>
      </p:sp>
      <p:sp>
        <p:nvSpPr>
          <p:cNvPr id="14" name="TextBox 13"/>
          <p:cNvSpPr txBox="1"/>
          <p:nvPr/>
        </p:nvSpPr>
        <p:spPr>
          <a:xfrm>
            <a:off x="3013363" y="5855111"/>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Thi Đọc nhóm 3</a:t>
            </a:r>
          </a:p>
        </p:txBody>
      </p:sp>
      <p:sp>
        <p:nvSpPr>
          <p:cNvPr id="15" name="TextBox 14"/>
          <p:cNvSpPr txBox="1"/>
          <p:nvPr/>
        </p:nvSpPr>
        <p:spPr>
          <a:xfrm>
            <a:off x="3013363" y="5844865"/>
            <a:ext cx="6096000" cy="584739"/>
          </a:xfrm>
          <a:prstGeom prst="rect">
            <a:avLst/>
          </a:prstGeom>
          <a:solidFill>
            <a:schemeClr val="accent6"/>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toàn bài</a:t>
            </a:r>
          </a:p>
        </p:txBody>
      </p:sp>
    </p:spTree>
    <p:extLst>
      <p:ext uri="{BB962C8B-B14F-4D97-AF65-F5344CB8AC3E}">
        <p14:creationId xmlns:p14="http://schemas.microsoft.com/office/powerpoint/2010/main" val="2731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8" name="Oval 7"/>
          <p:cNvSpPr/>
          <p:nvPr/>
        </p:nvSpPr>
        <p:spPr>
          <a:xfrm>
            <a:off x="1"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9" name="TextBox 8"/>
          <p:cNvSpPr txBox="1"/>
          <p:nvPr/>
        </p:nvSpPr>
        <p:spPr>
          <a:xfrm>
            <a:off x="838200" y="390459"/>
            <a:ext cx="10053776"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tiếng cùng vần với mỗi tiếng </a:t>
            </a:r>
            <a:r>
              <a:rPr lang="en-US" sz="3200" b="1" i="1" dirty="0">
                <a:latin typeface="Arial-Rounded" pitchFamily="34" charset="0"/>
                <a:ea typeface="Arial-Rounded" pitchFamily="34" charset="0"/>
                <a:cs typeface="Arial-Rounded" pitchFamily="34" charset="0"/>
              </a:rPr>
              <a:t>xanh, lửa, cây</a:t>
            </a:r>
            <a:r>
              <a:rPr lang="en-US" sz="3200" b="1" dirty="0">
                <a:latin typeface="Arial-Rounded" pitchFamily="34" charset="0"/>
                <a:ea typeface="Arial-Rounded" pitchFamily="34" charset="0"/>
                <a:cs typeface="Arial-Rounded" pitchFamily="34" charset="0"/>
              </a:rPr>
              <a:t>.</a:t>
            </a:r>
          </a:p>
        </p:txBody>
      </p:sp>
      <p:sp>
        <p:nvSpPr>
          <p:cNvPr id="10" name="Rounded Rectangular Callout 9"/>
          <p:cNvSpPr/>
          <p:nvPr/>
        </p:nvSpPr>
        <p:spPr>
          <a:xfrm>
            <a:off x="304800" y="1371600"/>
            <a:ext cx="10587176" cy="3672379"/>
          </a:xfrm>
          <a:prstGeom prst="wedgeRoundRectCallout">
            <a:avLst>
              <a:gd name="adj1" fmla="val 38725"/>
              <a:gd name="adj2" fmla="val 60854"/>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57200" y="1574365"/>
            <a:ext cx="9618339"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xanh: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cành, nhanh, bánh</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sp>
        <p:nvSpPr>
          <p:cNvPr id="12" name="Rectangle 11"/>
          <p:cNvSpPr/>
          <p:nvPr/>
        </p:nvSpPr>
        <p:spPr>
          <a:xfrm>
            <a:off x="477982" y="2615416"/>
            <a:ext cx="8255786"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lửa: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 hứa, cưa</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sp>
        <p:nvSpPr>
          <p:cNvPr id="13" name="Rectangle 12"/>
          <p:cNvSpPr/>
          <p:nvPr/>
        </p:nvSpPr>
        <p:spPr>
          <a:xfrm>
            <a:off x="464127" y="3711301"/>
            <a:ext cx="8440131" cy="1200329"/>
          </a:xfrm>
          <a:prstGeom prst="rect">
            <a:avLst/>
          </a:prstGeom>
        </p:spPr>
        <p:txBody>
          <a:bodyPr wrap="none">
            <a:spAutoFit/>
          </a:bodyPr>
          <a:lstStyle/>
          <a:p>
            <a:pPr lvl="0" fontAlgn="base">
              <a:spcBef>
                <a:spcPct val="20000"/>
              </a:spcBef>
              <a:spcAft>
                <a:spcPct val="0"/>
              </a:spcAft>
            </a:pPr>
            <a:r>
              <a:rPr lang="en-US" sz="4000" b="1" dirty="0">
                <a:solidFill>
                  <a:prstClr val="black"/>
                </a:solidFill>
                <a:latin typeface="Arial-Rounded" pitchFamily="34" charset="0"/>
                <a:ea typeface="Arial-Rounded" pitchFamily="34" charset="0"/>
                <a:cs typeface="Arial-Rounded" pitchFamily="34" charset="0"/>
              </a:rPr>
              <a:t>Cùng vần với tiếng </a:t>
            </a:r>
            <a:r>
              <a:rPr lang="en-US" sz="4000" b="1" i="1" dirty="0">
                <a:solidFill>
                  <a:prstClr val="black"/>
                </a:solidFill>
                <a:latin typeface="Arial-Rounded" pitchFamily="34" charset="0"/>
                <a:ea typeface="Arial-Rounded" pitchFamily="34" charset="0"/>
                <a:cs typeface="Arial-Rounded" pitchFamily="34" charset="0"/>
              </a:rPr>
              <a:t>cây: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cấy, ngấy</a:t>
            </a:r>
          </a:p>
          <a:p>
            <a:r>
              <a:rPr lang="en-US" sz="3200" b="1" i="1" dirty="0">
                <a:solidFill>
                  <a:prstClr val="black"/>
                </a:solidFill>
                <a:latin typeface="Arial-Rounded" pitchFamily="34" charset="0"/>
                <a:ea typeface="Arial-Rounded" pitchFamily="34" charset="0"/>
                <a:cs typeface="Arial-Rounded" pitchFamily="34" charset="0"/>
              </a:rPr>
              <a:t> </a:t>
            </a:r>
            <a:endParaRPr lang="en-US" dirty="0"/>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3004127" y="5007809"/>
            <a:ext cx="4114800" cy="1762838"/>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175" y="107677"/>
            <a:ext cx="2057400" cy="1035323"/>
          </a:xfrm>
          <a:prstGeom prst="ellipse">
            <a:avLst/>
          </a:prstGeom>
          <a:ln>
            <a:noFill/>
          </a:ln>
          <a:effectLst>
            <a:softEdge rad="112500"/>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3961" y="751512"/>
            <a:ext cx="1824184" cy="1240175"/>
          </a:xfrm>
          <a:prstGeom prst="rect">
            <a:avLst/>
          </a:prstGeom>
        </p:spPr>
      </p:pic>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3750" l="10000" r="90000">
                        <a14:foregroundMark x1="37344" y1="21406" x2="38125" y2="39688"/>
                        <a14:foregroundMark x1="47344" y1="88125" x2="53594" y2="88125"/>
                        <a14:foregroundMark x1="46875" y1="86250" x2="53594" y2="86250"/>
                      </a14:backgroundRemoval>
                    </a14:imgEffect>
                  </a14:imgLayer>
                </a14:imgProps>
              </a:ext>
              <a:ext uri="{28A0092B-C50C-407E-A947-70E740481C1C}">
                <a14:useLocalDpi xmlns:a14="http://schemas.microsoft.com/office/drawing/2010/main" val="0"/>
              </a:ext>
            </a:extLst>
          </a:blip>
          <a:srcRect l="23750" t="12500" r="28750" b="10000"/>
          <a:stretch/>
        </p:blipFill>
        <p:spPr>
          <a:xfrm>
            <a:off x="10123053" y="5007809"/>
            <a:ext cx="1143000" cy="1676400"/>
          </a:xfrm>
          <a:prstGeom prst="rect">
            <a:avLst/>
          </a:prstGeom>
        </p:spPr>
      </p:pic>
    </p:spTree>
    <p:extLst>
      <p:ext uri="{BB962C8B-B14F-4D97-AF65-F5344CB8AC3E}">
        <p14:creationId xmlns:p14="http://schemas.microsoft.com/office/powerpoint/2010/main" val="5201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108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par>
                          <p:cTn id="16" fill="hold">
                            <p:stCondLst>
                              <p:cond delay="18600"/>
                            </p:stCondLst>
                            <p:childTnLst>
                              <p:par>
                                <p:cTn id="17" presetID="6" presetClass="entr" presetSubtype="16" fill="hold" grpId="0" nodeType="after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5" y="2704383"/>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4"/>
            <a:ext cx="5500268" cy="217335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Tiết</a:t>
            </a:r>
            <a:r>
              <a:rPr kumimoji="0" lang="en-US" sz="72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2</a:t>
            </a: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 y="0"/>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1" y="-47207"/>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7"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3"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4"/>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44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2669764" y="312878"/>
            <a:ext cx="3546941" cy="646282"/>
            <a:chOff x="49789" y="401907"/>
            <a:chExt cx="3546941" cy="646282"/>
          </a:xfrm>
        </p:grpSpPr>
        <p:sp>
          <p:nvSpPr>
            <p:cNvPr id="5" name="Oval 4"/>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1</a:t>
              </a:r>
            </a:p>
          </p:txBody>
        </p:sp>
        <p:sp>
          <p:nvSpPr>
            <p:cNvPr id="6" name="TextBox 5"/>
            <p:cNvSpPr txBox="1"/>
            <p:nvPr/>
          </p:nvSpPr>
          <p:spPr>
            <a:xfrm>
              <a:off x="802367" y="401907"/>
              <a:ext cx="2794363"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p:cNvGrpSpPr/>
          <p:nvPr/>
        </p:nvGrpSpPr>
        <p:grpSpPr>
          <a:xfrm>
            <a:off x="1176951" y="1491636"/>
            <a:ext cx="9913243" cy="2659895"/>
            <a:chOff x="1286778" y="2859196"/>
            <a:chExt cx="9913243" cy="2659895"/>
          </a:xfrm>
        </p:grpSpPr>
        <p:grpSp>
          <p:nvGrpSpPr>
            <p:cNvPr id="11" name="Group 10"/>
            <p:cNvGrpSpPr/>
            <p:nvPr/>
          </p:nvGrpSpPr>
          <p:grpSpPr>
            <a:xfrm>
              <a:off x="1286778" y="2859196"/>
              <a:ext cx="9913243" cy="2421840"/>
              <a:chOff x="94207" y="3515850"/>
              <a:chExt cx="8743950" cy="2147323"/>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7" y="35158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34745" y="3986388"/>
                <a:ext cx="2562938" cy="5730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HP001" panose="020B0603050302020204" pitchFamily="34" charset="0"/>
                    <a:ea typeface="HP001" panose="020B0603050302020204" pitchFamily="34" charset="0"/>
                    <a:cs typeface="Arial-Rounded" pitchFamily="34" charset="0"/>
                  </a:rPr>
                  <a:t> </a:t>
                </a:r>
                <a:r>
                  <a:rPr kumimoji="0" lang="en-US" sz="3600" b="1" i="0" u="none" strike="noStrike" kern="1200" cap="none" spc="0" normalizeH="0" baseline="0" noProof="0" dirty="0" err="1">
                    <a:ln>
                      <a:noFill/>
                    </a:ln>
                    <a:solidFill>
                      <a:srgbClr val="7030A0"/>
                    </a:solidFill>
                    <a:effectLst/>
                    <a:uLnTx/>
                    <a:uFillTx/>
                    <a:latin typeface="HP001" panose="020B0603050302020204" pitchFamily="34" charset="0"/>
                    <a:ea typeface="HP001" panose="020B0603050302020204" pitchFamily="34" charset="0"/>
                    <a:cs typeface="Arial-Rounded" pitchFamily="34" charset="0"/>
                  </a:rPr>
                  <a:t>hoa</a:t>
                </a:r>
                <a:r>
                  <a:rPr kumimoji="0" lang="en-US" sz="3600" b="1" i="0" u="none" strike="noStrike" kern="1200" cap="none" spc="0" normalizeH="0" baseline="0" noProof="0" dirty="0">
                    <a:ln>
                      <a:noFill/>
                    </a:ln>
                    <a:solidFill>
                      <a:srgbClr val="7030A0"/>
                    </a:solidFill>
                    <a:effectLst/>
                    <a:uLnTx/>
                    <a:uFillTx/>
                    <a:latin typeface="HP001" panose="020B0603050302020204" pitchFamily="34" charset="0"/>
                    <a:ea typeface="HP001" panose="020B0603050302020204" pitchFamily="34" charset="0"/>
                    <a:cs typeface="Arial-Rounded" pitchFamily="34" charset="0"/>
                  </a:rPr>
                  <a:t> </a:t>
                </a:r>
                <a:r>
                  <a:rPr kumimoji="0" lang="en-US" sz="3600" b="1" i="0" u="none" strike="noStrike" kern="1200" cap="none" spc="0" normalizeH="0" baseline="0" noProof="0" dirty="0" err="1">
                    <a:ln>
                      <a:noFill/>
                    </a:ln>
                    <a:solidFill>
                      <a:srgbClr val="7030A0"/>
                    </a:solidFill>
                    <a:effectLst/>
                    <a:uLnTx/>
                    <a:uFillTx/>
                    <a:latin typeface="HP001" panose="020B0603050302020204" pitchFamily="34" charset="0"/>
                    <a:ea typeface="HP001" panose="020B0603050302020204" pitchFamily="34" charset="0"/>
                    <a:cs typeface="Arial-Rounded" pitchFamily="34" charset="0"/>
                  </a:rPr>
                  <a:t>ph</a:t>
                </a:r>
                <a:r>
                  <a:rPr lang="en-US" sz="3600" b="1" dirty="0" err="1">
                    <a:solidFill>
                      <a:srgbClr val="7030A0"/>
                    </a:solidFill>
                    <a:latin typeface="HP001" panose="020B0603050302020204" pitchFamily="34" charset="0"/>
                    <a:ea typeface="HP001" panose="020B0603050302020204" pitchFamily="34" charset="0"/>
                    <a:cs typeface="Arial-Rounded" pitchFamily="34" charset="0"/>
                  </a:rPr>
                  <a:t>ượng</a:t>
                </a:r>
                <a:endParaRPr kumimoji="0" lang="en-US" sz="3600" b="1" i="0" u="none" strike="noStrike" kern="1200" cap="none" spc="0" normalizeH="0" baseline="0" noProof="0" dirty="0">
                  <a:ln>
                    <a:noFill/>
                  </a:ln>
                  <a:solidFill>
                    <a:srgbClr val="7030A0"/>
                  </a:solidFill>
                  <a:effectLst/>
                  <a:uLnTx/>
                  <a:uFillTx/>
                  <a:latin typeface="HP001" panose="020B0603050302020204" pitchFamily="34" charset="0"/>
                  <a:ea typeface="HP001" panose="020B0603050302020204" pitchFamily="34" charset="0"/>
                  <a:cs typeface="Arial-Rounded" pitchFamily="34" charset="0"/>
                </a:endParaRPr>
              </a:p>
            </p:txBody>
          </p:sp>
        </p:grpSp>
        <p:sp>
          <p:nvSpPr>
            <p:cNvPr id="37" name="Rectangle 36"/>
            <p:cNvSpPr/>
            <p:nvPr/>
          </p:nvSpPr>
          <p:spPr>
            <a:xfrm>
              <a:off x="1962393" y="4872760"/>
              <a:ext cx="363383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7030A0"/>
                  </a:solidFill>
                  <a:latin typeface="HP001" panose="020B0603050302020204" pitchFamily="34" charset="0"/>
                  <a:ea typeface="HP001" panose="020B0603050302020204" pitchFamily="34" charset="0"/>
                  <a:cs typeface="Arial-Rounded" pitchFamily="34" charset="0"/>
                </a:rPr>
                <a:t>r</a:t>
              </a:r>
              <a:r>
                <a:rPr kumimoji="0" lang="en-US" sz="3600" b="1" i="0" u="none" strike="noStrike" kern="1200" cap="none" spc="0" normalizeH="0" baseline="0" noProof="0" dirty="0" err="1">
                  <a:ln>
                    <a:noFill/>
                  </a:ln>
                  <a:solidFill>
                    <a:srgbClr val="7030A0"/>
                  </a:solidFill>
                  <a:effectLst/>
                  <a:uLnTx/>
                  <a:uFillTx/>
                  <a:latin typeface="HP001" panose="020B0603050302020204" pitchFamily="34" charset="0"/>
                  <a:ea typeface="HP001" panose="020B0603050302020204" pitchFamily="34" charset="0"/>
                  <a:cs typeface="Arial-Rounded" pitchFamily="34" charset="0"/>
                </a:rPr>
                <a:t>ừng</a:t>
              </a:r>
              <a:r>
                <a:rPr kumimoji="0" lang="en-US" sz="3600" b="1" i="0" u="none" strike="noStrike" kern="1200" cap="none" spc="0" normalizeH="0" baseline="0" noProof="0" dirty="0">
                  <a:ln>
                    <a:noFill/>
                  </a:ln>
                  <a:solidFill>
                    <a:srgbClr val="7030A0"/>
                  </a:solidFill>
                  <a:effectLst/>
                  <a:uLnTx/>
                  <a:uFillTx/>
                  <a:latin typeface="HP001" panose="020B0603050302020204" pitchFamily="34" charset="0"/>
                  <a:ea typeface="HP001" panose="020B0603050302020204" pitchFamily="34" charset="0"/>
                  <a:cs typeface="Arial-Rounded" pitchFamily="34" charset="0"/>
                </a:rPr>
                <a:t> </a:t>
              </a:r>
              <a:r>
                <a:rPr kumimoji="0" lang="en-US" sz="3600" b="1" i="0" u="none" strike="noStrike" kern="1200" cap="none" spc="0" normalizeH="0" baseline="0" noProof="0" dirty="0" err="1">
                  <a:ln>
                    <a:noFill/>
                  </a:ln>
                  <a:solidFill>
                    <a:srgbClr val="7030A0"/>
                  </a:solidFill>
                  <a:effectLst/>
                  <a:uLnTx/>
                  <a:uFillTx/>
                  <a:latin typeface="HP001" panose="020B0603050302020204" pitchFamily="34" charset="0"/>
                  <a:ea typeface="HP001" panose="020B0603050302020204" pitchFamily="34" charset="0"/>
                  <a:cs typeface="Arial-Rounded" pitchFamily="34" charset="0"/>
                </a:rPr>
                <a:t>rực</a:t>
              </a:r>
              <a:r>
                <a:rPr kumimoji="0" lang="en-US" sz="3600" b="1" i="0" u="none" strike="noStrike" kern="1200" cap="none" spc="0" normalizeH="0" baseline="0" noProof="0" dirty="0">
                  <a:ln>
                    <a:noFill/>
                  </a:ln>
                  <a:solidFill>
                    <a:srgbClr val="7030A0"/>
                  </a:solidFill>
                  <a:effectLst/>
                  <a:uLnTx/>
                  <a:uFillTx/>
                  <a:latin typeface="HP001" panose="020B0603050302020204" pitchFamily="34" charset="0"/>
                  <a:ea typeface="HP001" panose="020B0603050302020204" pitchFamily="34" charset="0"/>
                  <a:cs typeface="Arial-Rounded" pitchFamily="34" charset="0"/>
                </a:rPr>
                <a:t> </a:t>
              </a:r>
              <a:r>
                <a:rPr kumimoji="0" lang="en-US" sz="3600" b="1" i="0" u="none" strike="noStrike" kern="1200" cap="none" spc="0" normalizeH="0" baseline="0" noProof="0" dirty="0" err="1">
                  <a:ln>
                    <a:noFill/>
                  </a:ln>
                  <a:solidFill>
                    <a:srgbClr val="7030A0"/>
                  </a:solidFill>
                  <a:effectLst/>
                  <a:uLnTx/>
                  <a:uFillTx/>
                  <a:latin typeface="HP001" panose="020B0603050302020204" pitchFamily="34" charset="0"/>
                  <a:ea typeface="HP001" panose="020B0603050302020204" pitchFamily="34" charset="0"/>
                  <a:cs typeface="Arial-Rounded" pitchFamily="34" charset="0"/>
                </a:rPr>
                <a:t>cháy</a:t>
              </a:r>
              <a:endParaRPr kumimoji="0" lang="en-US" sz="3600" b="1" i="0" u="none" strike="noStrike" kern="1200" cap="none" spc="0" normalizeH="0" baseline="0" noProof="0" dirty="0">
                <a:ln>
                  <a:noFill/>
                </a:ln>
                <a:solidFill>
                  <a:srgbClr val="7030A0"/>
                </a:solidFill>
                <a:effectLst/>
                <a:uLnTx/>
                <a:uFillTx/>
                <a:latin typeface="HP001" panose="020B0603050302020204" pitchFamily="34" charset="0"/>
                <a:ea typeface="HP001" panose="020B0603050302020204" pitchFamily="34" charset="0"/>
                <a:cs typeface="Arial-Rounded" pitchFamily="34" charset="0"/>
              </a:endParaRPr>
            </a:p>
          </p:txBody>
        </p:sp>
      </p:grpSp>
    </p:spTree>
    <p:extLst>
      <p:ext uri="{BB962C8B-B14F-4D97-AF65-F5344CB8AC3E}">
        <p14:creationId xmlns:p14="http://schemas.microsoft.com/office/powerpoint/2010/main" val="3864876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4</a:t>
            </a:r>
          </a:p>
        </p:txBody>
      </p:sp>
      <p:sp>
        <p:nvSpPr>
          <p:cNvPr id="7" name="TextBox 6"/>
          <p:cNvSpPr txBox="1"/>
          <p:nvPr/>
        </p:nvSpPr>
        <p:spPr>
          <a:xfrm>
            <a:off x="838200" y="268118"/>
            <a:ext cx="3450145"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Trả lời câu hỏi</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9157855" y="187646"/>
            <a:ext cx="3034145" cy="2860354"/>
          </a:xfrm>
          <a:prstGeom prst="rect">
            <a:avLst/>
          </a:prstGeom>
        </p:spPr>
      </p:pic>
      <p:sp>
        <p:nvSpPr>
          <p:cNvPr id="9" name="Rectangle 8"/>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210388" y="1842590"/>
            <a:ext cx="5299798" cy="5416868"/>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Hay đêm qua không ngủ</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Chị gió quạt cho cây?</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Hay mặt trời ủ lửa</a:t>
            </a:r>
          </a:p>
          <a:p>
            <a:pPr>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Cho hoa bừng hôm nay?</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(Lê Huy Hòa)</a:t>
            </a: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550717" y="5711035"/>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a. Những câu thơ nào cho biết hoa phượng nở rất nhiều?</a:t>
            </a:r>
          </a:p>
        </p:txBody>
      </p:sp>
      <p:cxnSp>
        <p:nvCxnSpPr>
          <p:cNvPr id="12" name="Straight Connector 11"/>
          <p:cNvCxnSpPr/>
          <p:nvPr/>
        </p:nvCxnSpPr>
        <p:spPr>
          <a:xfrm flipH="1">
            <a:off x="457200" y="4343400"/>
            <a:ext cx="38311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4800" y="5257800"/>
            <a:ext cx="381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4573" y="5711035"/>
            <a:ext cx="11062855" cy="646282"/>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b. Trong bài thơ, cây phượng được trồng ở đâu?</a:t>
            </a:r>
          </a:p>
        </p:txBody>
      </p:sp>
      <p:cxnSp>
        <p:nvCxnSpPr>
          <p:cNvPr id="17" name="Straight Connector 16"/>
          <p:cNvCxnSpPr/>
          <p:nvPr/>
        </p:nvCxnSpPr>
        <p:spPr>
          <a:xfrm flipH="1">
            <a:off x="457201" y="4800600"/>
            <a:ext cx="1600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4573" y="5434036"/>
            <a:ext cx="11062855" cy="1200280"/>
          </a:xfrm>
          <a:prstGeom prst="rect">
            <a:avLst/>
          </a:prstGeom>
          <a:solidFill>
            <a:schemeClr val="accent6"/>
          </a:solid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c. Theo bạn nhỏ, chị gió và mặt trời đã làm gì giúp cây phượng nở hoa?</a:t>
            </a:r>
          </a:p>
        </p:txBody>
      </p:sp>
      <p:cxnSp>
        <p:nvCxnSpPr>
          <p:cNvPr id="20" name="Straight Connector 19"/>
          <p:cNvCxnSpPr/>
          <p:nvPr/>
        </p:nvCxnSpPr>
        <p:spPr>
          <a:xfrm flipH="1">
            <a:off x="5403273" y="2743200"/>
            <a:ext cx="32073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467601" y="3276600"/>
            <a:ext cx="838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25171"/>
            <a:ext cx="6172200" cy="325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1988804"/>
            <a:ext cx="11582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317572"/>
            <a:ext cx="2971800" cy="1469428"/>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80196" y="841688"/>
            <a:ext cx="1578429" cy="2053744"/>
          </a:xfrm>
          <a:prstGeom prst="rect">
            <a:avLst/>
          </a:prstGeom>
        </p:spPr>
      </p:pic>
      <p:sp>
        <p:nvSpPr>
          <p:cNvPr id="15" name="TextBox 14"/>
          <p:cNvSpPr txBox="1"/>
          <p:nvPr/>
        </p:nvSpPr>
        <p:spPr>
          <a:xfrm>
            <a:off x="4381500" y="1113718"/>
            <a:ext cx="5029200" cy="2308324"/>
          </a:xfrm>
          <a:prstGeom prst="rect">
            <a:avLst/>
          </a:prstGeom>
          <a:noFill/>
        </p:spPr>
        <p:txBody>
          <a:bodyPr wrap="square" rtlCol="0">
            <a:spAutoFit/>
          </a:bodyPr>
          <a:lstStyle/>
          <a:p>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buổi trưa hè những con vật nào được nhắc tới? </a:t>
            </a:r>
          </a:p>
        </p:txBody>
      </p:sp>
      <p:sp>
        <p:nvSpPr>
          <p:cNvPr id="16" name="Rectangular Callout 15"/>
          <p:cNvSpPr/>
          <p:nvPr/>
        </p:nvSpPr>
        <p:spPr>
          <a:xfrm>
            <a:off x="0" y="5699373"/>
            <a:ext cx="3429000" cy="1158627"/>
          </a:xfrm>
          <a:prstGeom prst="wedgeRectCallout">
            <a:avLst>
              <a:gd name="adj1" fmla="val 44013"/>
              <a:gd name="adj2" fmla="val -1660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Gồm 2 con: Con bò và con bướm</a:t>
            </a:r>
          </a:p>
        </p:txBody>
      </p:sp>
      <p:sp>
        <p:nvSpPr>
          <p:cNvPr id="18" name="Right Arrow 17">
            <a:hlinkClick r:id="rId8" action="ppaction://hlinksldjump"/>
          </p:cNvPr>
          <p:cNvSpPr/>
          <p:nvPr/>
        </p:nvSpPr>
        <p:spPr>
          <a:xfrm>
            <a:off x="11148649" y="6075010"/>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1400" y="2594845"/>
            <a:ext cx="8382000" cy="3042622"/>
          </a:xfrm>
          <a:prstGeom prst="rect">
            <a:avLst/>
          </a:prstGeom>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799" y="386241"/>
            <a:ext cx="6938805"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thuộc lòng hai khổ thơ đầu</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228600" y="1160820"/>
            <a:ext cx="5174672" cy="6617196"/>
          </a:xfrm>
          <a:prstGeom prst="rect">
            <a:avLst/>
          </a:prstGeom>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6213"/>
          <a:stretch/>
        </p:blipFill>
        <p:spPr>
          <a:xfrm>
            <a:off x="8305800" y="187646"/>
            <a:ext cx="3872345" cy="4689154"/>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5728855" y="4876800"/>
            <a:ext cx="4114800" cy="171286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3961" y="751512"/>
            <a:ext cx="1824184" cy="1240175"/>
          </a:xfrm>
          <a:prstGeom prst="rect">
            <a:avLst/>
          </a:prstGeom>
        </p:spPr>
      </p:pic>
      <p:sp>
        <p:nvSpPr>
          <p:cNvPr id="14" name="Rectangle 13"/>
          <p:cNvSpPr/>
          <p:nvPr/>
        </p:nvSpPr>
        <p:spPr>
          <a:xfrm>
            <a:off x="221669" y="1143000"/>
            <a:ext cx="5174672" cy="6617196"/>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Hôm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Chen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Sáng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Rừng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Tx/>
              <a:buChar cha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Bà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Phượng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Cả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7505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8" name="TextBox 7"/>
          <p:cNvSpPr txBox="1"/>
          <p:nvPr/>
        </p:nvSpPr>
        <p:spPr>
          <a:xfrm>
            <a:off x="761999" y="329673"/>
            <a:ext cx="11416145"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Vẽ một loài hoa và nói về bức tranh em vẽ</a:t>
            </a:r>
            <a:endParaRPr lang="en-US" sz="3200" b="1" dirty="0">
              <a:latin typeface="Arial Rounded MT Bold" pitchFamily="34" charset="0"/>
              <a:ea typeface="Arial-Rounded" pitchFamily="34" charset="0"/>
              <a:cs typeface="Arial-Rounded"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557" l="1733" r="99505">
                        <a14:foregroundMark x1="97277" y1="3165" x2="99257" y2="5063"/>
                        <a14:foregroundMark x1="97277" y1="28481" x2="81931" y2="39873"/>
                      </a14:backgroundRemoval>
                    </a14:imgEffect>
                  </a14:imgLayer>
                </a14:imgProps>
              </a:ext>
              <a:ext uri="{28A0092B-C50C-407E-A947-70E740481C1C}">
                <a14:useLocalDpi xmlns:a14="http://schemas.microsoft.com/office/drawing/2010/main" val="0"/>
              </a:ext>
            </a:extLst>
          </a:blip>
          <a:stretch>
            <a:fillRect/>
          </a:stretch>
        </p:blipFill>
        <p:spPr>
          <a:xfrm>
            <a:off x="7846866" y="1715776"/>
            <a:ext cx="4331278" cy="2019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121609"/>
            <a:ext cx="4003096" cy="2154999"/>
          </a:xfrm>
          <a:prstGeom prst="ellipse">
            <a:avLst/>
          </a:prstGeom>
          <a:ln>
            <a:noFill/>
          </a:ln>
          <a:effectLst>
            <a:softEdge rad="112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30" y="2121172"/>
            <a:ext cx="2857500" cy="41338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1400" y="3454691"/>
            <a:ext cx="4191000" cy="2821113"/>
          </a:xfrm>
          <a:prstGeom prst="ellipse">
            <a:avLst/>
          </a:prstGeom>
          <a:ln>
            <a:noFill/>
          </a:ln>
          <a:effectLst>
            <a:softEdge rad="112500"/>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94" y="319629"/>
            <a:ext cx="3253221" cy="19050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7022" y="100750"/>
            <a:ext cx="2923309" cy="1993849"/>
          </a:xfrm>
          <a:prstGeom prst="ellipse">
            <a:avLst/>
          </a:prstGeom>
          <a:ln>
            <a:noFill/>
          </a:ln>
          <a:effectLst>
            <a:softEdge rad="112500"/>
          </a:effec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7169" y="845993"/>
            <a:ext cx="6577445" cy="6684208"/>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5087" y="3863533"/>
            <a:ext cx="2286000" cy="2133600"/>
          </a:xfrm>
          <a:prstGeom prst="ellipse">
            <a:avLst/>
          </a:prstGeom>
          <a:ln>
            <a:noFill/>
          </a:ln>
          <a:effectLst>
            <a:softEdge rad="112500"/>
          </a:effectLst>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4509" y="3276609"/>
            <a:ext cx="3293918" cy="2589886"/>
          </a:xfrm>
          <a:prstGeom prst="rect">
            <a:avLst/>
          </a:prstGeom>
        </p:spPr>
      </p:pic>
    </p:spTree>
    <p:extLst>
      <p:ext uri="{BB962C8B-B14F-4D97-AF65-F5344CB8AC3E}">
        <p14:creationId xmlns:p14="http://schemas.microsoft.com/office/powerpoint/2010/main" val="2177416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545" y="-83127"/>
            <a:ext cx="2923309" cy="1993849"/>
          </a:xfrm>
          <a:prstGeom prst="ellipse">
            <a:avLst/>
          </a:prstGeom>
          <a:ln>
            <a:noFill/>
          </a:ln>
          <a:effectLst>
            <a:softEdge rad="112500"/>
          </a:effectLst>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216236" y="1066800"/>
            <a:ext cx="5146964" cy="3048000"/>
          </a:xfrm>
          <a:prstGeom prst="rect">
            <a:avLst/>
          </a:prstGeom>
        </p:spPr>
      </p:pic>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8343900" y="609600"/>
            <a:ext cx="4038600" cy="36576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3863" y="3275787"/>
            <a:ext cx="1137329" cy="91521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5386" y="3275787"/>
            <a:ext cx="1137329" cy="915213"/>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199" y="1980793"/>
            <a:ext cx="1137329" cy="91521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8050" y="1980793"/>
            <a:ext cx="1137329" cy="915213"/>
          </a:xfrm>
          <a:prstGeom prst="rect">
            <a:avLst/>
          </a:prstGeom>
        </p:spPr>
      </p:pic>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5315" y="-1606621"/>
            <a:ext cx="6259579" cy="353608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45" y="5367383"/>
            <a:ext cx="1620031" cy="959648"/>
          </a:xfrm>
          <a:prstGeom prst="rect">
            <a:avLst/>
          </a:prstGeom>
        </p:spPr>
      </p:pic>
      <p:pic>
        <p:nvPicPr>
          <p:cNvPr id="20" name="Picture 19"/>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p:blipFill>
        <p:spPr>
          <a:xfrm>
            <a:off x="4548472" y="4421409"/>
            <a:ext cx="4114800" cy="175922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89226" y="3886200"/>
            <a:ext cx="1318228" cy="2418537"/>
          </a:xfrm>
          <a:prstGeom prst="rect">
            <a:avLst/>
          </a:prstGeom>
        </p:spPr>
      </p:pic>
      <p:pic>
        <p:nvPicPr>
          <p:cNvPr id="23" name="Picture 22"/>
          <p:cNvPicPr>
            <a:picLocks noChangeAspect="1"/>
          </p:cNvPicPr>
          <p:nvPr/>
        </p:nvPicPr>
        <p:blipFill>
          <a:blip r:embed="rId18">
            <a:extLst>
              <a:ext uri="{BEBA8EAE-BF5A-486C-A8C5-ECC9F3942E4B}">
                <a14:imgProps xmlns:a14="http://schemas.microsoft.com/office/drawing/2010/main">
                  <a14:imgLayer r:embed="rId19">
                    <a14:imgEffect>
                      <a14:backgroundRemoval t="400" b="99600" l="9664" r="89916">
                        <a14:foregroundMark x1="44538" y1="87200" x2="40336" y2="91200"/>
                        <a14:backgroundMark x1="38655" y1="94000" x2="74370" y2="93200"/>
                      </a14:backgroundRemoval>
                    </a14:imgEffect>
                  </a14:imgLayer>
                </a14:imgProps>
              </a:ext>
              <a:ext uri="{28A0092B-C50C-407E-A947-70E740481C1C}">
                <a14:useLocalDpi xmlns:a14="http://schemas.microsoft.com/office/drawing/2010/main" val="0"/>
              </a:ext>
            </a:extLst>
          </a:blip>
          <a:stretch>
            <a:fillRect/>
          </a:stretch>
        </p:blipFill>
        <p:spPr>
          <a:xfrm>
            <a:off x="3757417" y="1505291"/>
            <a:ext cx="1840348" cy="2442441"/>
          </a:xfrm>
          <a:prstGeom prst="rect">
            <a:avLst/>
          </a:prstGeom>
        </p:spPr>
      </p:pic>
      <p:pic>
        <p:nvPicPr>
          <p:cNvPr id="24" name="Picture 2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510082" y="4583503"/>
            <a:ext cx="1228718" cy="1645902"/>
          </a:xfrm>
          <a:prstGeom prst="rect">
            <a:avLst/>
          </a:prstGeom>
        </p:spPr>
      </p:pic>
      <p:pic>
        <p:nvPicPr>
          <p:cNvPr id="25" name="Picture 2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835129" y="4489970"/>
            <a:ext cx="1398310" cy="1551709"/>
          </a:xfrm>
          <a:prstGeom prst="rect">
            <a:avLst/>
          </a:prstGeom>
        </p:spPr>
      </p:pic>
      <p:pic>
        <p:nvPicPr>
          <p:cNvPr id="26" name="Picture 25"/>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4516" b="96129" l="10000" r="90000"/>
                    </a14:imgEffect>
                  </a14:imgLayer>
                </a14:imgProps>
              </a:ext>
              <a:ext uri="{28A0092B-C50C-407E-A947-70E740481C1C}">
                <a14:useLocalDpi xmlns:a14="http://schemas.microsoft.com/office/drawing/2010/main" val="0"/>
              </a:ext>
            </a:extLst>
          </a:blip>
          <a:srcRect l="32941" t="6098" r="30176"/>
          <a:stretch/>
        </p:blipFill>
        <p:spPr>
          <a:xfrm>
            <a:off x="8735192" y="3698757"/>
            <a:ext cx="1014845" cy="1718370"/>
          </a:xfrm>
          <a:prstGeom prst="rect">
            <a:avLst/>
          </a:prstGeom>
        </p:spPr>
      </p:pic>
      <p:pic>
        <p:nvPicPr>
          <p:cNvPr id="27" name="Picture 2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334139" y="-83127"/>
            <a:ext cx="1581150" cy="1554718"/>
          </a:xfrm>
          <a:prstGeom prst="ellipse">
            <a:avLst/>
          </a:prstGeom>
          <a:ln>
            <a:noFill/>
          </a:ln>
          <a:effectLst>
            <a:softEdge rad="112500"/>
          </a:effectLst>
        </p:spPr>
      </p:pic>
      <p:sp>
        <p:nvSpPr>
          <p:cNvPr id="28" name="Rectangle 27"/>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gặp lại các bạn ở bài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sau</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3443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par>
                          <p:cTn id="17" fill="hold">
                            <p:stCondLst>
                              <p:cond delay="2000"/>
                            </p:stCondLst>
                            <p:childTnLst>
                              <p:par>
                                <p:cTn id="18" presetID="32" presetClass="emph" presetSubtype="0" fill="hold" nodeType="afterEffect">
                                  <p:stCondLst>
                                    <p:cond delay="500"/>
                                  </p:stCondLst>
                                  <p:childTnLst>
                                    <p:animRot by="120000">
                                      <p:cBhvr>
                                        <p:cTn id="19" dur="100" fill="hold">
                                          <p:stCondLst>
                                            <p:cond delay="0"/>
                                          </p:stCondLst>
                                        </p:cTn>
                                        <p:tgtEl>
                                          <p:spTgt spid="25"/>
                                        </p:tgtEl>
                                        <p:attrNameLst>
                                          <p:attrName>r</p:attrName>
                                        </p:attrNameLst>
                                      </p:cBhvr>
                                    </p:animRot>
                                    <p:animRot by="-240000">
                                      <p:cBhvr>
                                        <p:cTn id="20" dur="200" fill="hold">
                                          <p:stCondLst>
                                            <p:cond delay="200"/>
                                          </p:stCondLst>
                                        </p:cTn>
                                        <p:tgtEl>
                                          <p:spTgt spid="25"/>
                                        </p:tgtEl>
                                        <p:attrNameLst>
                                          <p:attrName>r</p:attrName>
                                        </p:attrNameLst>
                                      </p:cBhvr>
                                    </p:animRot>
                                    <p:animRot by="240000">
                                      <p:cBhvr>
                                        <p:cTn id="21" dur="200" fill="hold">
                                          <p:stCondLst>
                                            <p:cond delay="400"/>
                                          </p:stCondLst>
                                        </p:cTn>
                                        <p:tgtEl>
                                          <p:spTgt spid="25"/>
                                        </p:tgtEl>
                                        <p:attrNameLst>
                                          <p:attrName>r</p:attrName>
                                        </p:attrNameLst>
                                      </p:cBhvr>
                                    </p:animRot>
                                    <p:animRot by="-240000">
                                      <p:cBhvr>
                                        <p:cTn id="22" dur="200" fill="hold">
                                          <p:stCondLst>
                                            <p:cond delay="600"/>
                                          </p:stCondLst>
                                        </p:cTn>
                                        <p:tgtEl>
                                          <p:spTgt spid="25"/>
                                        </p:tgtEl>
                                        <p:attrNameLst>
                                          <p:attrName>r</p:attrName>
                                        </p:attrNameLst>
                                      </p:cBhvr>
                                    </p:animRot>
                                    <p:animRot by="120000">
                                      <p:cBhvr>
                                        <p:cTn id="23" dur="200" fill="hold">
                                          <p:stCondLst>
                                            <p:cond delay="800"/>
                                          </p:stCondLst>
                                        </p:cTn>
                                        <p:tgtEl>
                                          <p:spTgt spid="25"/>
                                        </p:tgtEl>
                                        <p:attrNameLst>
                                          <p:attrName>r</p:attrName>
                                        </p:attrNameLst>
                                      </p:cBhvr>
                                    </p:animRot>
                                  </p:childTnLst>
                                </p:cTn>
                              </p:par>
                            </p:childTnLst>
                          </p:cTn>
                        </p:par>
                        <p:par>
                          <p:cTn id="24" fill="hold">
                            <p:stCondLst>
                              <p:cond delay="3500"/>
                            </p:stCondLst>
                            <p:childTnLst>
                              <p:par>
                                <p:cTn id="25" presetID="6" presetClass="entr" presetSubtype="16"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1" y="990600"/>
            <a:ext cx="6599462" cy="291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7214" y="2011825"/>
            <a:ext cx="12039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162050" y="254407"/>
            <a:ext cx="3028951" cy="1773940"/>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38013" y="259245"/>
            <a:ext cx="1578429" cy="2053744"/>
          </a:xfrm>
          <a:prstGeom prst="rect">
            <a:avLst/>
          </a:prstGeom>
        </p:spPr>
      </p:pic>
      <p:sp>
        <p:nvSpPr>
          <p:cNvPr id="15" name="TextBox 14"/>
          <p:cNvSpPr txBox="1"/>
          <p:nvPr/>
        </p:nvSpPr>
        <p:spPr>
          <a:xfrm>
            <a:off x="4098473" y="1343493"/>
            <a:ext cx="5867400" cy="1938992"/>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chủ đề 7 bài nào nói về loài cò, hãy nêu tên bài đọc đó.</a:t>
            </a:r>
          </a:p>
        </p:txBody>
      </p:sp>
      <p:sp>
        <p:nvSpPr>
          <p:cNvPr id="16" name="Rectangular Callout 15"/>
          <p:cNvSpPr/>
          <p:nvPr/>
        </p:nvSpPr>
        <p:spPr>
          <a:xfrm>
            <a:off x="-19050" y="5670798"/>
            <a:ext cx="2362200" cy="1158627"/>
          </a:xfrm>
          <a:prstGeom prst="wedgeRectCallout">
            <a:avLst>
              <a:gd name="adj1" fmla="val 67846"/>
              <a:gd name="adj2" fmla="val -13523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cánh cò</a:t>
            </a:r>
          </a:p>
        </p:txBody>
      </p:sp>
      <p:sp>
        <p:nvSpPr>
          <p:cNvPr id="18" name="Right Arrow 17">
            <a:hlinkClick r:id="rId8" action="ppaction://hlinksldjump"/>
          </p:cNvPr>
          <p:cNvSpPr/>
          <p:nvPr/>
        </p:nvSpPr>
        <p:spPr>
          <a:xfrm>
            <a:off x="11158174" y="600860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28600" y="1988804"/>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66800" y="262734"/>
            <a:ext cx="2930236" cy="182514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101105" y="228600"/>
            <a:ext cx="1578429" cy="2053744"/>
          </a:xfrm>
          <a:prstGeom prst="rect">
            <a:avLst/>
          </a:prstGeom>
        </p:spPr>
      </p:pic>
      <p:sp>
        <p:nvSpPr>
          <p:cNvPr id="15" name="TextBox 14"/>
          <p:cNvSpPr txBox="1"/>
          <p:nvPr/>
        </p:nvSpPr>
        <p:spPr>
          <a:xfrm>
            <a:off x="4724971" y="685289"/>
            <a:ext cx="4572000" cy="2123658"/>
          </a:xfrm>
          <a:prstGeom prst="rect">
            <a:avLst/>
          </a:prstGeom>
          <a:noFill/>
        </p:spPr>
        <p:txBody>
          <a:bodyPr wrap="square" rtlCol="0">
            <a:spAutoFit/>
          </a:bodyP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 ngữ nào cho thấy buổi trưa hè rất yên tĩnh?</a:t>
            </a:r>
          </a:p>
        </p:txBody>
      </p:sp>
      <p:sp>
        <p:nvSpPr>
          <p:cNvPr id="16" name="Rectangular Callout 15"/>
          <p:cNvSpPr/>
          <p:nvPr/>
        </p:nvSpPr>
        <p:spPr>
          <a:xfrm>
            <a:off x="-19050" y="5617029"/>
            <a:ext cx="3295650" cy="1158627"/>
          </a:xfrm>
          <a:prstGeom prst="wedgeRectCallout">
            <a:avLst>
              <a:gd name="adj1" fmla="val 57688"/>
              <a:gd name="adj2" fmla="val -19689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từ ngữ: lim dim, êm ả, vắng</a:t>
            </a:r>
          </a:p>
        </p:txBody>
      </p:sp>
      <p:sp>
        <p:nvSpPr>
          <p:cNvPr id="18" name="Right Arrow 17">
            <a:hlinkClick r:id="rId8" action="ppaction://hlinksldjump"/>
          </p:cNvPr>
          <p:cNvSpPr/>
          <p:nvPr/>
        </p:nvSpPr>
        <p:spPr>
          <a:xfrm>
            <a:off x="11157858" y="6135121"/>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400"/>
            <a:ext cx="6400800" cy="316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533400" y="1850660"/>
            <a:ext cx="11658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181598" y="0"/>
            <a:ext cx="2793174" cy="1750918"/>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657114" y="319282"/>
            <a:ext cx="1578429" cy="2053744"/>
          </a:xfrm>
          <a:prstGeom prst="rect">
            <a:avLst/>
          </a:prstGeom>
        </p:spPr>
      </p:pic>
      <p:sp>
        <p:nvSpPr>
          <p:cNvPr id="15" name="TextBox 14"/>
          <p:cNvSpPr txBox="1"/>
          <p:nvPr/>
        </p:nvSpPr>
        <p:spPr>
          <a:xfrm>
            <a:off x="5050972" y="1346154"/>
            <a:ext cx="4953000" cy="1446550"/>
          </a:xfrm>
          <a:prstGeom prst="rect">
            <a:avLst/>
          </a:prstGeom>
          <a:noFill/>
        </p:spPr>
        <p:txBody>
          <a:bodyPr wrap="square" rtlCol="0">
            <a:spAutoFit/>
          </a:bodyPr>
          <a:lstStyle/>
          <a:p>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 sát tranh SHS: Tranh vẽ hoa gì? </a:t>
            </a:r>
          </a:p>
        </p:txBody>
      </p:sp>
      <p:sp>
        <p:nvSpPr>
          <p:cNvPr id="16" name="Rectangular Callout 15"/>
          <p:cNvSpPr/>
          <p:nvPr/>
        </p:nvSpPr>
        <p:spPr>
          <a:xfrm>
            <a:off x="0" y="5410199"/>
            <a:ext cx="3124200" cy="1447801"/>
          </a:xfrm>
          <a:prstGeom prst="wedgeRectCallout">
            <a:avLst>
              <a:gd name="adj1" fmla="val 46232"/>
              <a:gd name="adj2" fmla="val -14627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Tranh vẽ hoa phượng</a:t>
            </a:r>
          </a:p>
        </p:txBody>
      </p:sp>
      <p:sp>
        <p:nvSpPr>
          <p:cNvPr id="18" name="Right Arrow 17">
            <a:hlinkClick r:id="rId8" action="ppaction://hlinksldjump"/>
          </p:cNvPr>
          <p:cNvSpPr/>
          <p:nvPr/>
        </p:nvSpPr>
        <p:spPr>
          <a:xfrm>
            <a:off x="11086304" y="600860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3719"/>
            <a:ext cx="6172200" cy="371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4112"/>
            <a:ext cx="11772158"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943100" y="303718"/>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98529" y="177156"/>
            <a:ext cx="1578429" cy="2053744"/>
          </a:xfrm>
          <a:prstGeom prst="rect">
            <a:avLst/>
          </a:prstGeom>
        </p:spPr>
      </p:pic>
      <p:sp>
        <p:nvSpPr>
          <p:cNvPr id="15" name="TextBox 14"/>
          <p:cNvSpPr txBox="1"/>
          <p:nvPr/>
        </p:nvSpPr>
        <p:spPr>
          <a:xfrm>
            <a:off x="4264355" y="793198"/>
            <a:ext cx="5791200" cy="2308324"/>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 Em biết gì về loài hoa này? Thành phố nào của nước ta được mệnh danh là thành phố “Hoa phượng đỏ”? </a:t>
            </a:r>
          </a:p>
        </p:txBody>
      </p:sp>
      <p:sp>
        <p:nvSpPr>
          <p:cNvPr id="16" name="Rectangular Callout 15"/>
          <p:cNvSpPr/>
          <p:nvPr/>
        </p:nvSpPr>
        <p:spPr>
          <a:xfrm>
            <a:off x="0" y="5029201"/>
            <a:ext cx="4495800" cy="1817962"/>
          </a:xfrm>
          <a:prstGeom prst="wedgeRectCallout">
            <a:avLst>
              <a:gd name="adj1" fmla="val 13342"/>
              <a:gd name="adj2" fmla="val -11811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Hoa phượng là loài hoa đặc trưng báo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hệu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mùa hè đến, học sinh sắp được nghỉ hè. Thành phố Hải Phòng</a:t>
            </a:r>
          </a:p>
        </p:txBody>
      </p:sp>
      <p:sp>
        <p:nvSpPr>
          <p:cNvPr id="18" name="Right Arrow 17">
            <a:hlinkClick r:id="rId8" action="ppaction://hlinksldjump"/>
          </p:cNvPr>
          <p:cNvSpPr/>
          <p:nvPr/>
        </p:nvSpPr>
        <p:spPr>
          <a:xfrm>
            <a:off x="11148649" y="6127595"/>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592769" y="2784288"/>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Xin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 Phượng Vĩ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2400"/>
            <a:ext cx="12039600" cy="6248400"/>
          </a:xfrm>
          <a:prstGeom prst="rect">
            <a:avLst/>
          </a:prstGeom>
        </p:spPr>
      </p:pic>
    </p:spTree>
    <p:extLst>
      <p:ext uri="{BB962C8B-B14F-4D97-AF65-F5344CB8AC3E}">
        <p14:creationId xmlns:p14="http://schemas.microsoft.com/office/powerpoint/2010/main" val="473343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6" name="TextBox 5"/>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p>
        </p:txBody>
      </p:sp>
      <p:grpSp>
        <p:nvGrpSpPr>
          <p:cNvPr id="7" name="Group 6"/>
          <p:cNvGrpSpPr/>
          <p:nvPr/>
        </p:nvGrpSpPr>
        <p:grpSpPr>
          <a:xfrm>
            <a:off x="-659635" y="-848744"/>
            <a:ext cx="2469633" cy="2296731"/>
            <a:chOff x="-2957976" y="-1125796"/>
            <a:chExt cx="2469633" cy="2296731"/>
          </a:xfrm>
        </p:grpSpPr>
        <p:sp>
          <p:nvSpPr>
            <p:cNvPr id="8" name="Oval 7"/>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a:solidFill>
                  <a:schemeClr val="accent6">
                    <a:lumMod val="75000"/>
                  </a:schemeClr>
                </a:solidFill>
                <a:latin typeface="Arial Rounded MT Bold" pitchFamily="34" charset="0"/>
                <a:ea typeface="Arial-Rounded" pitchFamily="34" charset="0"/>
                <a:cs typeface="Times New Roman" pitchFamily="18" charset="0"/>
              </a:rPr>
              <a:t>7</a:t>
            </a:r>
          </a:p>
        </p:txBody>
      </p:sp>
      <p:grpSp>
        <p:nvGrpSpPr>
          <p:cNvPr id="12" name="Group 11"/>
          <p:cNvGrpSpPr/>
          <p:nvPr/>
        </p:nvGrpSpPr>
        <p:grpSpPr>
          <a:xfrm>
            <a:off x="3505200" y="2965954"/>
            <a:ext cx="7010400" cy="129540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815797" y="2822865"/>
            <a:ext cx="1378806" cy="1412343"/>
            <a:chOff x="1149549" y="1066515"/>
            <a:chExt cx="992332" cy="992332"/>
          </a:xfrm>
          <a:solidFill>
            <a:schemeClr val="accent6">
              <a:lumMod val="75000"/>
            </a:schemeClr>
          </a:solidFill>
        </p:grpSpPr>
        <p:sp>
          <p:nvSpPr>
            <p:cNvPr id="19" name="Oval 18"/>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7</a:t>
            </a:r>
          </a:p>
        </p:txBody>
      </p:sp>
      <p:sp>
        <p:nvSpPr>
          <p:cNvPr id="22" name="TextBox 21"/>
          <p:cNvSpPr txBox="1"/>
          <p:nvPr/>
        </p:nvSpPr>
        <p:spPr>
          <a:xfrm>
            <a:off x="3826385" y="3089739"/>
            <a:ext cx="5622415" cy="1015614"/>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itchFamily="34" charset="0"/>
                <a:ea typeface="Arial-Rounded" pitchFamily="34" charset="0"/>
                <a:cs typeface="Arial-Rounded" pitchFamily="34" charset="0"/>
              </a:rPr>
              <a:t>HOA PHƯỢNG</a:t>
            </a:r>
          </a:p>
        </p:txBody>
      </p:sp>
      <p:sp>
        <p:nvSpPr>
          <p:cNvPr id="23" name="Rectangle 22"/>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292028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2055</TotalTime>
  <Words>1124</Words>
  <Application>Microsoft Office PowerPoint</Application>
  <PresentationFormat>Widescreen</PresentationFormat>
  <Paragraphs>245</Paragraphs>
  <Slides>22</Slides>
  <Notes>4</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22</vt:i4>
      </vt:variant>
    </vt:vector>
  </HeadingPairs>
  <TitlesOfParts>
    <vt:vector size="34" baseType="lpstr">
      <vt:lpstr>Arial</vt:lpstr>
      <vt:lpstr>Arial Rounded MT Bold</vt:lpstr>
      <vt:lpstr>Arial-Rounded</vt:lpstr>
      <vt:lpstr>Calibri</vt:lpstr>
      <vt:lpstr>HP001</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91</cp:revision>
  <dcterms:created xsi:type="dcterms:W3CDTF">2020-04-21T23:11:04Z</dcterms:created>
  <dcterms:modified xsi:type="dcterms:W3CDTF">2021-04-27T03:13:09Z</dcterms:modified>
</cp:coreProperties>
</file>