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92" r:id="rId4"/>
  </p:sldMasterIdLst>
  <p:notesMasterIdLst>
    <p:notesMasterId r:id="rId28"/>
  </p:notesMasterIdLst>
  <p:sldIdLst>
    <p:sldId id="357" r:id="rId5"/>
    <p:sldId id="356" r:id="rId6"/>
    <p:sldId id="370" r:id="rId7"/>
    <p:sldId id="343" r:id="rId8"/>
    <p:sldId id="371" r:id="rId9"/>
    <p:sldId id="359" r:id="rId10"/>
    <p:sldId id="270" r:id="rId11"/>
    <p:sldId id="354" r:id="rId12"/>
    <p:sldId id="372" r:id="rId13"/>
    <p:sldId id="285" r:id="rId14"/>
    <p:sldId id="374" r:id="rId15"/>
    <p:sldId id="373" r:id="rId16"/>
    <p:sldId id="355" r:id="rId17"/>
    <p:sldId id="375" r:id="rId18"/>
    <p:sldId id="289" r:id="rId19"/>
    <p:sldId id="363" r:id="rId20"/>
    <p:sldId id="350" r:id="rId21"/>
    <p:sldId id="376" r:id="rId22"/>
    <p:sldId id="273" r:id="rId23"/>
    <p:sldId id="290" r:id="rId24"/>
    <p:sldId id="275" r:id="rId25"/>
    <p:sldId id="377" r:id="rId26"/>
    <p:sldId id="3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BFBFBF"/>
    <a:srgbClr val="6A6AE1"/>
    <a:srgbClr val="800080"/>
    <a:srgbClr val="008000"/>
    <a:srgbClr val="0000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54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499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382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đọc mẫu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đọc mẫu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50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H.dẫn /, // 1 khổ thơ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5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đọc mẫu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40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H.dẫn /, // 1 khổ thơ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60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đọc mẫu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3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897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2021/5/11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50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4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0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3" y="4673624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1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0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6189784"/>
            <a:ext cx="12206689" cy="668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t>2021/5/11</a:t>
            </a:fld>
            <a:endParaRPr lang="zh-CN" altLang="en-US" dirty="0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 dirty="0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4" cstate="screen"/>
          <a:srcRect/>
          <a:stretch>
            <a:fillRect/>
          </a:stretch>
        </p:blipFill>
        <p:spPr>
          <a:xfrm>
            <a:off x="7364121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2021/5/11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7364121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706" r:id="rId6"/>
  </p:sldLayoutIdLst>
  <p:transition spd="slow" advTm="5000">
    <p:fade/>
  </p:transition>
  <p:txStyles>
    <p:titleStyle>
      <a:lvl1pPr algn="ctr" defTabSz="1219200" rtl="0" eaLnBrk="1" latinLnBrk="0" hangingPunct="1">
        <a:spcBef>
          <a:spcPct val="0"/>
        </a:spcBef>
        <a:buNone/>
        <a:defRPr sz="5865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9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52" y="186496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45020" y="1413851"/>
            <a:ext cx="8683608" cy="4864968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3766444" y="3761164"/>
            <a:ext cx="42194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 VIỆT</a:t>
            </a:r>
            <a:endParaRPr lang="zh-CN" altLang="en-US" sz="6400" b="1" dirty="0">
              <a:ln>
                <a:solidFill>
                  <a:schemeClr val="accent2">
                    <a:lumMod val="75000"/>
                  </a:schemeClr>
                </a:solidFill>
              </a:ln>
              <a:noFill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1676889" y="2822910"/>
            <a:ext cx="8558315" cy="4488498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GB" altLang="zh-CN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CHÀO MỪNG </a:t>
            </a:r>
            <a:r>
              <a:rPr lang="en-GB" altLang="zh-CN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CÁC</a:t>
            </a:r>
            <a:r>
              <a:rPr lang="en-GB" altLang="zh-CN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CON </a:t>
            </a:r>
            <a:r>
              <a:rPr lang="en-GB" altLang="zh-CN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ĐẾN</a:t>
            </a:r>
            <a:r>
              <a:rPr lang="en-GB" altLang="zh-CN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VỚI</a:t>
            </a:r>
            <a:r>
              <a:rPr lang="en-GB" altLang="zh-CN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TIẾT</a:t>
            </a:r>
            <a:r>
              <a:rPr lang="en-GB" altLang="zh-CN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endParaRPr lang="zh-CN" alt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430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7" grpId="0"/>
      <p:bldP spid="92" grpId="0" animBg="1"/>
      <p:bldP spid="111" grpId="0" animBg="1"/>
      <p:bldP spid="112" grpId="0" animBg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7383612" y="2058274"/>
            <a:ext cx="101600" cy="517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8512395" y="2680007"/>
            <a:ext cx="203200" cy="517237"/>
            <a:chOff x="8512395" y="2680007"/>
            <a:chExt cx="203200" cy="517237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123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1619274" y="394798"/>
            <a:ext cx="2124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275E2842-C7B1-47CC-8570-3755F91655B9}"/>
              </a:ext>
            </a:extLst>
          </p:cNvPr>
          <p:cNvSpPr/>
          <p:nvPr/>
        </p:nvSpPr>
        <p:spPr>
          <a:xfrm>
            <a:off x="3743637" y="1913791"/>
            <a:ext cx="5859821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bát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cơm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cày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ruộng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6108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334581" y="0"/>
            <a:ext cx="5857419" cy="6858000"/>
            <a:chOff x="2521132" y="823652"/>
            <a:chExt cx="5392242" cy="59872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28" t="28118" b="10029"/>
            <a:stretch/>
          </p:blipFill>
          <p:spPr>
            <a:xfrm>
              <a:off x="3132367" y="823652"/>
              <a:ext cx="4781007" cy="59872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873829" y="4519749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21132" y="6200504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6">
            <a:extLst>
              <a:ext uri="{FF2B5EF4-FFF2-40B4-BE49-F238E27FC236}">
                <a16:creationId xmlns:a16="http://schemas.microsoft.com/office/drawing/2014/main" id="{5F5CB6A9-BBCB-4D87-808C-486E1940F4AE}"/>
              </a:ext>
            </a:extLst>
          </p:cNvPr>
          <p:cNvSpPr/>
          <p:nvPr/>
        </p:nvSpPr>
        <p:spPr>
          <a:xfrm>
            <a:off x="2436970" y="577258"/>
            <a:ext cx="4927259" cy="698652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bát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cơm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cày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ruộng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đĩa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rau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muống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đào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ao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quả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đào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vun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con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mò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Sang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đò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chèo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chống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Nằm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võng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mắc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dây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Đứng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mát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cây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trồng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trọt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		(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Đồng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dao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)</a:t>
            </a:r>
            <a: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/>
            </a:r>
            <a:b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</a:br>
            <a:endParaRPr lang="en-US" sz="2700" b="1" i="1" dirty="0">
              <a:solidFill>
                <a:schemeClr val="accent5">
                  <a:lumMod val="75000"/>
                </a:schemeClr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972667" y="-133941"/>
            <a:ext cx="28262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Nhớ</a:t>
            </a:r>
            <a:r>
              <a:rPr lang="en-US" altLang="zh-CN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ơn</a:t>
            </a:r>
            <a:endParaRPr lang="zh-CN" altLang="en-US" sz="4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8258" y="573945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5857" y="1436797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70775" y="2243138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7781" y="3105990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781" y="3916160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84787" y="4693473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70768" y="5566442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910179" y="717542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193207" y="1532258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934227" y="2326066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680619" y="3147454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774105" y="3961671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097379" y="4776401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140713" y="5620342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5717177" y="1063635"/>
            <a:ext cx="174895" cy="340089"/>
            <a:chOff x="8541320" y="2680007"/>
            <a:chExt cx="174275" cy="517237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5210747" y="1903049"/>
            <a:ext cx="174895" cy="340089"/>
            <a:chOff x="8541320" y="2680007"/>
            <a:chExt cx="174275" cy="517237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425561" y="2724135"/>
            <a:ext cx="174895" cy="340089"/>
            <a:chOff x="8541320" y="2680007"/>
            <a:chExt cx="174275" cy="517237"/>
          </a:xfrm>
        </p:grpSpPr>
        <p:cxnSp>
          <p:nvCxnSpPr>
            <p:cNvPr id="41" name="Straight Connector 40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5132903" y="3506100"/>
            <a:ext cx="174895" cy="340089"/>
            <a:chOff x="8541320" y="2680007"/>
            <a:chExt cx="174275" cy="517237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5898914" y="4372317"/>
            <a:ext cx="174895" cy="340089"/>
            <a:chOff x="8541320" y="2680007"/>
            <a:chExt cx="174275" cy="517237"/>
          </a:xfrm>
        </p:grpSpPr>
        <p:cxnSp>
          <p:nvCxnSpPr>
            <p:cNvPr id="47" name="Straight Connector 46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5440074" y="5206939"/>
            <a:ext cx="174895" cy="340089"/>
            <a:chOff x="8541320" y="2680007"/>
            <a:chExt cx="174275" cy="517237"/>
          </a:xfrm>
        </p:grpSpPr>
        <p:cxnSp>
          <p:nvCxnSpPr>
            <p:cNvPr id="50" name="Straight Connector 49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5724019" y="6008297"/>
            <a:ext cx="174895" cy="340089"/>
            <a:chOff x="8541320" y="2680007"/>
            <a:chExt cx="174275" cy="517237"/>
          </a:xfrm>
        </p:grpSpPr>
        <p:cxnSp>
          <p:nvCxnSpPr>
            <p:cNvPr id="53" name="Straight Connector 52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412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067732" y="271687"/>
            <a:ext cx="2124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275E2842-C7B1-47CC-8570-3755F91655B9}"/>
              </a:ext>
            </a:extLst>
          </p:cNvPr>
          <p:cNvSpPr/>
          <p:nvPr/>
        </p:nvSpPr>
        <p:spPr>
          <a:xfrm>
            <a:off x="2916323" y="884968"/>
            <a:ext cx="3644135" cy="110799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4400" b="1" dirty="0" err="1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ày</a:t>
            </a:r>
            <a:r>
              <a:rPr lang="en-US" sz="4400" b="1" dirty="0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ruộng</a:t>
            </a:r>
            <a:endParaRPr lang="vi-VN" sz="4400" b="1" dirty="0">
              <a:solidFill>
                <a:srgbClr val="0000CC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02" y="1992964"/>
            <a:ext cx="6945204" cy="4320749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275E2842-C7B1-47CC-8570-3755F91655B9}"/>
              </a:ext>
            </a:extLst>
          </p:cNvPr>
          <p:cNvSpPr/>
          <p:nvPr/>
        </p:nvSpPr>
        <p:spPr>
          <a:xfrm>
            <a:off x="2916323" y="1789481"/>
            <a:ext cx="3644135" cy="9823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v</a:t>
            </a:r>
            <a:r>
              <a:rPr lang="en-US" sz="4400" b="1" dirty="0" err="1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un</a:t>
            </a:r>
            <a:r>
              <a:rPr lang="en-US" sz="4400" b="1" dirty="0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endParaRPr lang="vi-VN" sz="4400" b="1" dirty="0">
              <a:solidFill>
                <a:srgbClr val="0000CC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275E2842-C7B1-47CC-8570-3755F91655B9}"/>
              </a:ext>
            </a:extLst>
          </p:cNvPr>
          <p:cNvSpPr/>
          <p:nvPr/>
        </p:nvSpPr>
        <p:spPr>
          <a:xfrm>
            <a:off x="2916323" y="2717642"/>
            <a:ext cx="3644135" cy="9823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sang </a:t>
            </a:r>
            <a:r>
              <a:rPr lang="en-US" sz="4400" b="1" dirty="0" err="1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đò</a:t>
            </a:r>
            <a:endParaRPr lang="vi-VN" sz="4400" b="1" dirty="0">
              <a:solidFill>
                <a:srgbClr val="0000CC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026" name="Picture 2" descr="Những chuyến đò ng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332" y="2196447"/>
            <a:ext cx="6816799" cy="44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275E2842-C7B1-47CC-8570-3755F91655B9}"/>
              </a:ext>
            </a:extLst>
          </p:cNvPr>
          <p:cNvSpPr/>
          <p:nvPr/>
        </p:nvSpPr>
        <p:spPr>
          <a:xfrm>
            <a:off x="2916322" y="3730029"/>
            <a:ext cx="3644135" cy="9823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trồng</a:t>
            </a:r>
            <a:r>
              <a:rPr lang="en-US" sz="4400" b="1" dirty="0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trọt</a:t>
            </a:r>
            <a:endParaRPr lang="vi-VN" sz="4400" b="1" dirty="0">
              <a:solidFill>
                <a:srgbClr val="0000CC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030" name="Picture 6" descr="Trồng trọt chiếm 73% GDP cơ cấu trong nông nghiệp | Thời Báo Tài Chí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397" y="1279076"/>
            <a:ext cx="6248306" cy="414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6">
            <a:extLst>
              <a:ext uri="{FF2B5EF4-FFF2-40B4-BE49-F238E27FC236}">
                <a16:creationId xmlns:a16="http://schemas.microsoft.com/office/drawing/2014/main" id="{275E2842-C7B1-47CC-8570-3755F91655B9}"/>
              </a:ext>
            </a:extLst>
          </p:cNvPr>
          <p:cNvSpPr/>
          <p:nvPr/>
        </p:nvSpPr>
        <p:spPr>
          <a:xfrm>
            <a:off x="2916321" y="4647400"/>
            <a:ext cx="3644135" cy="9823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mò</a:t>
            </a:r>
            <a:endParaRPr lang="vi-VN" sz="4400" b="1" dirty="0">
              <a:solidFill>
                <a:srgbClr val="0000CC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627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993467"/>
            <a:chOff x="0" y="0"/>
            <a:chExt cx="9144000" cy="524510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51435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6" t="43531" r="-2506" b="-909"/>
              <a:stretch/>
            </p:blipFill>
            <p:spPr>
              <a:xfrm rot="21427783" flipH="1">
                <a:off x="2898087" y="3306697"/>
                <a:ext cx="1013511" cy="801938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501900" y="3454400"/>
                <a:ext cx="139700" cy="685800"/>
              </a:xfrm>
              <a:prstGeom prst="rect">
                <a:avLst/>
              </a:prstGeom>
              <a:solidFill>
                <a:srgbClr val="3BA9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6735637" y="5016500"/>
              <a:ext cx="2205163" cy="228600"/>
            </a:xfrm>
            <a:prstGeom prst="rect">
              <a:avLst/>
            </a:prstGeom>
            <a:solidFill>
              <a:srgbClr val="523F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4" name="文本框 109"/>
          <p:cNvSpPr txBox="1"/>
          <p:nvPr/>
        </p:nvSpPr>
        <p:spPr>
          <a:xfrm>
            <a:off x="6400800" y="2041104"/>
            <a:ext cx="50065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</a:t>
            </a:r>
            <a:r>
              <a:rPr lang="en-US" altLang="zh-CN" sz="72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7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72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72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endParaRPr lang="zh-CN" altLang="en-US" sz="72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9530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77778E-7 -1.23457E-6 L 2.77778E-7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334581" y="0"/>
            <a:ext cx="5857419" cy="6858000"/>
            <a:chOff x="2521132" y="823652"/>
            <a:chExt cx="5392242" cy="59872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28" t="28118" b="10029"/>
            <a:stretch/>
          </p:blipFill>
          <p:spPr>
            <a:xfrm>
              <a:off x="3132367" y="823652"/>
              <a:ext cx="4781007" cy="59872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873829" y="4519749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21132" y="6200504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6">
            <a:extLst>
              <a:ext uri="{FF2B5EF4-FFF2-40B4-BE49-F238E27FC236}">
                <a16:creationId xmlns:a16="http://schemas.microsoft.com/office/drawing/2014/main" id="{5F5CB6A9-BBCB-4D87-808C-486E1940F4AE}"/>
              </a:ext>
            </a:extLst>
          </p:cNvPr>
          <p:cNvSpPr/>
          <p:nvPr/>
        </p:nvSpPr>
        <p:spPr>
          <a:xfrm>
            <a:off x="2436970" y="577258"/>
            <a:ext cx="4927259" cy="698652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bát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cơm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cày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ruộng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đĩa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rau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muống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đào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ao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quả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đào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vun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con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mò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Sang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đò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chèo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chống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Nằm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võng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mắc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dây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Đứng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mát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cây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trồng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trọt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		(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Đồng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dao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)</a:t>
            </a:r>
            <a: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/>
            </a:r>
            <a:b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</a:br>
            <a:endParaRPr lang="en-US" sz="2700" b="1" i="1" dirty="0">
              <a:solidFill>
                <a:schemeClr val="accent5">
                  <a:lumMod val="75000"/>
                </a:schemeClr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972667" y="-133941"/>
            <a:ext cx="28262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Nhớ</a:t>
            </a:r>
            <a:r>
              <a:rPr lang="en-US" altLang="zh-CN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ơn</a:t>
            </a:r>
            <a:endParaRPr lang="zh-CN" altLang="en-US" sz="4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9B68A1E-297B-495B-B6EE-719A4AA1A063}"/>
              </a:ext>
            </a:extLst>
          </p:cNvPr>
          <p:cNvSpPr/>
          <p:nvPr/>
        </p:nvSpPr>
        <p:spPr>
          <a:xfrm>
            <a:off x="1861661" y="1902082"/>
            <a:ext cx="401780" cy="36704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AB1807-1741-433C-9A8B-A6FB2EB6DEBF}"/>
              </a:ext>
            </a:extLst>
          </p:cNvPr>
          <p:cNvSpPr/>
          <p:nvPr/>
        </p:nvSpPr>
        <p:spPr>
          <a:xfrm>
            <a:off x="1948426" y="4921053"/>
            <a:ext cx="401780" cy="36704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68625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46" y="638875"/>
            <a:ext cx="10067567" cy="62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dan vu da cat 24.9.2017">
            <a:hlinkClick r:id="" action="ppaction://media"/>
            <a:extLst>
              <a:ext uri="{FF2B5EF4-FFF2-40B4-BE49-F238E27FC236}">
                <a16:creationId xmlns:a16="http://schemas.microsoft.com/office/drawing/2014/main" id="{F7501E04-F84C-4F8F-B9DC-16D6F9D438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5450" y="5791557"/>
            <a:ext cx="609600" cy="6096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27168" y="153780"/>
            <a:ext cx="6395582" cy="1759930"/>
            <a:chOff x="1409700" y="839579"/>
            <a:chExt cx="6395582" cy="1759930"/>
          </a:xfrm>
        </p:grpSpPr>
        <p:sp>
          <p:nvSpPr>
            <p:cNvPr id="20" name="Flowchart: Punched Tape 19"/>
            <p:cNvSpPr/>
            <p:nvPr/>
          </p:nvSpPr>
          <p:spPr>
            <a:xfrm>
              <a:off x="1409700" y="839579"/>
              <a:ext cx="5573767" cy="1759930"/>
            </a:xfrm>
            <a:prstGeom prst="flowChartPunchedTap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34782" y="1304045"/>
              <a:ext cx="5270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4800" b="1" dirty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GIÃN</a:t>
              </a:r>
              <a:endPara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66004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1527" y="2396993"/>
            <a:ext cx="4784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</a:t>
            </a:r>
            <a:r>
              <a:rPr lang="en-US" altLang="zh-CN" sz="72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7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endParaRPr lang="zh-CN" altLang="en-US" sz="72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237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375E-6 2.96296E-6 L 4.375E-6 -0.07223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28DCD83-C980-4F9F-86A9-2F33263DFA87}"/>
              </a:ext>
            </a:extLst>
          </p:cNvPr>
          <p:cNvGrpSpPr/>
          <p:nvPr/>
        </p:nvGrpSpPr>
        <p:grpSpPr>
          <a:xfrm>
            <a:off x="783771" y="562099"/>
            <a:ext cx="8824687" cy="812800"/>
            <a:chOff x="-5160" y="286327"/>
            <a:chExt cx="11724784" cy="8128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F093B54-2817-465F-8FD3-FBD14C159C71}"/>
                </a:ext>
              </a:extLst>
            </p:cNvPr>
            <p:cNvSpPr/>
            <p:nvPr/>
          </p:nvSpPr>
          <p:spPr>
            <a:xfrm>
              <a:off x="-5160" y="286327"/>
              <a:ext cx="109505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AD7675-23BF-416C-8DDA-856D565B9374}"/>
                </a:ext>
              </a:extLst>
            </p:cNvPr>
            <p:cNvSpPr txBox="1"/>
            <p:nvPr/>
          </p:nvSpPr>
          <p:spPr>
            <a:xfrm>
              <a:off x="1089889" y="400339"/>
              <a:ext cx="106297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Tìm </a:t>
              </a: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ở </a:t>
              </a:r>
              <a:r>
                <a:rPr lang="en-US" sz="36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cuối</a:t>
              </a: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dòng</a:t>
              </a: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thơ</a:t>
              </a: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vi-VN" sz="36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những </a:t>
              </a:r>
              <a:r>
                <a:rPr lang="vi-VN" sz="3600" b="1" dirty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tiếng </a:t>
              </a:r>
              <a:r>
                <a:rPr lang="vi-VN" sz="36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cùng</a:t>
              </a:r>
              <a:r>
                <a:rPr lang="vi-VN" sz="36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vi-VN" sz="3600" b="1" dirty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vần </a:t>
              </a:r>
              <a:r>
                <a:rPr lang="en-US" sz="36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nhau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2960916" y="1278900"/>
            <a:ext cx="26327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44525" y="1808671"/>
            <a:ext cx="17953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07554" y="1264386"/>
            <a:ext cx="1584903" cy="145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6075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5CB6A9-BBCB-4D87-808C-486E1940F4AE}"/>
              </a:ext>
            </a:extLst>
          </p:cNvPr>
          <p:cNvSpPr/>
          <p:nvPr/>
        </p:nvSpPr>
        <p:spPr>
          <a:xfrm>
            <a:off x="3940970" y="151179"/>
            <a:ext cx="4927259" cy="65556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bát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cơm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cày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ruộng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đĩa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rau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muống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đào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ao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quả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đào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vun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con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ốc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đi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mò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Sang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đò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chèo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chống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Nằm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võng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mắc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dây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Đứng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mát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cây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trồng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trọt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473372" y="1133757"/>
            <a:ext cx="899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754916" y="1589315"/>
            <a:ext cx="1045027" cy="16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538690" y="2017486"/>
            <a:ext cx="3556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65375" y="2503715"/>
            <a:ext cx="55153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38690" y="2946401"/>
            <a:ext cx="551539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936348" y="3392714"/>
            <a:ext cx="370109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291948" y="3849914"/>
            <a:ext cx="410028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05834" y="4307114"/>
            <a:ext cx="410028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589494" y="5667830"/>
            <a:ext cx="551539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313724" y="6125030"/>
            <a:ext cx="551539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0026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089890" y="1125011"/>
            <a:ext cx="1102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77090" y="286327"/>
            <a:ext cx="3996342" cy="812800"/>
            <a:chOff x="277090" y="286327"/>
            <a:chExt cx="3996342" cy="812800"/>
          </a:xfrm>
        </p:grpSpPr>
        <p:sp>
          <p:nvSpPr>
            <p:cNvPr id="11" name="Oval 10"/>
            <p:cNvSpPr/>
            <p:nvPr/>
          </p:nvSpPr>
          <p:spPr>
            <a:xfrm>
              <a:off x="277090" y="286327"/>
              <a:ext cx="81280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4</a:t>
              </a:r>
              <a:endParaRPr lang="en-US" sz="40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89890" y="400339"/>
              <a:ext cx="31835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CC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32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32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32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UTM Avo" panose="02040603050506020204" pitchFamily="18" charset="0"/>
                </a:rPr>
                <a:t>hỏi</a:t>
              </a:r>
              <a:endParaRPr lang="en-US" sz="32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2FED8BA-2D23-44FF-9ED2-3EAF6C81A3D6}"/>
              </a:ext>
            </a:extLst>
          </p:cNvPr>
          <p:cNvSpPr/>
          <p:nvPr/>
        </p:nvSpPr>
        <p:spPr>
          <a:xfrm>
            <a:off x="700339" y="1849683"/>
            <a:ext cx="1079731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cày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đào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vun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chèo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mắc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trọt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"/>
          <p:cNvSpPr txBox="1"/>
          <p:nvPr/>
        </p:nvSpPr>
        <p:spPr>
          <a:xfrm>
            <a:off x="1120240" y="1817878"/>
            <a:ext cx="1102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 Box 1"/>
          <p:cNvSpPr txBox="1"/>
          <p:nvPr/>
        </p:nvSpPr>
        <p:spPr>
          <a:xfrm>
            <a:off x="1120240" y="2492249"/>
            <a:ext cx="1102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 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00CC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FED8BA-2D23-44FF-9ED2-3EAF6C81A3D6}"/>
              </a:ext>
            </a:extLst>
          </p:cNvPr>
          <p:cNvSpPr/>
          <p:nvPr/>
        </p:nvSpPr>
        <p:spPr>
          <a:xfrm>
            <a:off x="719389" y="2231667"/>
            <a:ext cx="1079731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rau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ốc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mát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võng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Luyện từ vựng tiếng Anh lớp 2 Unit 1 This is my family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0" t="8885" r="7763" b="32588"/>
          <a:stretch/>
        </p:blipFill>
        <p:spPr bwMode="auto">
          <a:xfrm>
            <a:off x="777414" y="3390900"/>
            <a:ext cx="6649136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, Png Download - Teacher Illustration Vector, Transparent Png ,  Transparent Png Image - PNGite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t="4302" r="4029" b="7350"/>
          <a:stretch/>
        </p:blipFill>
        <p:spPr bwMode="auto">
          <a:xfrm>
            <a:off x="7753351" y="3345902"/>
            <a:ext cx="3694440" cy="301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" grpId="0"/>
      <p:bldP spid="3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769928" y="6456217"/>
              <a:ext cx="3269673" cy="360219"/>
            </a:xfrm>
            <a:prstGeom prst="rect">
              <a:avLst/>
            </a:prstGeom>
            <a:solidFill>
              <a:srgbClr val="5C2D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4" name="文本框 109"/>
          <p:cNvSpPr txBox="1"/>
          <p:nvPr/>
        </p:nvSpPr>
        <p:spPr>
          <a:xfrm>
            <a:off x="1816845" y="3013492"/>
            <a:ext cx="8266388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733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</a:t>
            </a:r>
            <a:r>
              <a:rPr lang="en-US" altLang="zh-CN" sz="11733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1733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11733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1733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</a:t>
            </a:r>
            <a:endParaRPr lang="zh-CN" altLang="en-US" sz="11733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5165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8.33333E-7 1.7284E-6 L -8.33333E-7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79218" y="562280"/>
            <a:ext cx="10954328" cy="812800"/>
            <a:chOff x="277090" y="286327"/>
            <a:chExt cx="10954328" cy="812800"/>
          </a:xfrm>
        </p:grpSpPr>
        <p:sp>
          <p:nvSpPr>
            <p:cNvPr id="4" name="Oval 3"/>
            <p:cNvSpPr/>
            <p:nvPr/>
          </p:nvSpPr>
          <p:spPr>
            <a:xfrm>
              <a:off x="277090" y="286327"/>
              <a:ext cx="81280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5</a:t>
              </a:r>
              <a:endParaRPr lang="en-US" sz="40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89890" y="400339"/>
              <a:ext cx="10141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Học thuộc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sz="36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dao</a:t>
              </a:r>
              <a:endParaRPr 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 descr="Talking Student Cartoon Stock Illustrations – 3,002 Talking Student Cartoon  Stock Illustrations, Vectors &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422" y="1489092"/>
            <a:ext cx="6088978" cy="536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9250" y="1706527"/>
            <a:ext cx="2247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90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51410" y="470096"/>
            <a:ext cx="11453092" cy="1191230"/>
            <a:chOff x="277090" y="286327"/>
            <a:chExt cx="10954328" cy="1191230"/>
          </a:xfrm>
        </p:grpSpPr>
        <p:sp>
          <p:nvSpPr>
            <p:cNvPr id="4" name="Oval 3"/>
            <p:cNvSpPr/>
            <p:nvPr/>
          </p:nvSpPr>
          <p:spPr>
            <a:xfrm>
              <a:off x="277090" y="286327"/>
              <a:ext cx="81280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rgbClr val="002060"/>
                  </a:solidFill>
                  <a:latin typeface="UTM Avo" panose="02040603050506020204" pitchFamily="18" charset="0"/>
                </a:rPr>
                <a:t>6</a:t>
              </a:r>
              <a:endParaRPr lang="en-US" sz="40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89890" y="400339"/>
              <a:ext cx="101415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Nói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việc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cần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lòng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biết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ơn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thân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hoặc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thầy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cô</a:t>
              </a:r>
              <a:endParaRPr lang="en-US" sz="32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96" t="56572"/>
          <a:stretch/>
        </p:blipFill>
        <p:spPr>
          <a:xfrm>
            <a:off x="2547257" y="1775338"/>
            <a:ext cx="6926889" cy="490929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125098" y="1775338"/>
            <a:ext cx="3409405" cy="1685109"/>
            <a:chOff x="8125098" y="1775338"/>
            <a:chExt cx="3409405" cy="1685109"/>
          </a:xfrm>
        </p:grpSpPr>
        <p:sp>
          <p:nvSpPr>
            <p:cNvPr id="6" name="Oval Callout 5"/>
            <p:cNvSpPr/>
            <p:nvPr/>
          </p:nvSpPr>
          <p:spPr>
            <a:xfrm>
              <a:off x="8125098" y="1775338"/>
              <a:ext cx="3409405" cy="1685109"/>
            </a:xfrm>
            <a:prstGeom prst="wedgeEllipseCallout">
              <a:avLst>
                <a:gd name="adj1" fmla="val -45737"/>
                <a:gd name="adj2" fmla="val 5707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752114" y="2079283"/>
              <a:ext cx="21553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đỡ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ạ.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51410" y="470096"/>
            <a:ext cx="11453092" cy="1191230"/>
            <a:chOff x="277090" y="286327"/>
            <a:chExt cx="10954328" cy="1191230"/>
          </a:xfrm>
        </p:grpSpPr>
        <p:sp>
          <p:nvSpPr>
            <p:cNvPr id="4" name="Oval 3"/>
            <p:cNvSpPr/>
            <p:nvPr/>
          </p:nvSpPr>
          <p:spPr>
            <a:xfrm>
              <a:off x="277090" y="286327"/>
              <a:ext cx="81280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rgbClr val="002060"/>
                  </a:solidFill>
                  <a:latin typeface="UTM Avo" panose="02040603050506020204" pitchFamily="18" charset="0"/>
                </a:rPr>
                <a:t>6</a:t>
              </a:r>
              <a:endParaRPr lang="en-US" sz="40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89890" y="400339"/>
              <a:ext cx="101415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Nói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việc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cần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lòng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biết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ơn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thân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hoặc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thầy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cô</a:t>
              </a:r>
              <a:endParaRPr lang="en-US" sz="32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96" t="56572"/>
          <a:stretch/>
        </p:blipFill>
        <p:spPr>
          <a:xfrm>
            <a:off x="2547257" y="1775338"/>
            <a:ext cx="6926889" cy="490929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125098" y="1775338"/>
            <a:ext cx="3409405" cy="1685109"/>
            <a:chOff x="8125098" y="1775338"/>
            <a:chExt cx="3409405" cy="1685109"/>
          </a:xfrm>
        </p:grpSpPr>
        <p:sp>
          <p:nvSpPr>
            <p:cNvPr id="6" name="Oval Callout 5"/>
            <p:cNvSpPr/>
            <p:nvPr/>
          </p:nvSpPr>
          <p:spPr>
            <a:xfrm>
              <a:off x="8125098" y="1775338"/>
              <a:ext cx="3409405" cy="1685109"/>
            </a:xfrm>
            <a:prstGeom prst="wedgeEllipseCallout">
              <a:avLst>
                <a:gd name="adj1" fmla="val -45737"/>
                <a:gd name="adj2" fmla="val 5707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752114" y="2079283"/>
              <a:ext cx="21553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đỡ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ạ.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8632922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52" y="186496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706493" y="1360840"/>
            <a:ext cx="8683608" cy="4864968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4169831" y="4142964"/>
            <a:ext cx="3935222" cy="91645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44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endParaRPr lang="zh-CN" altLang="en-US" sz="4400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3302498" y="2890114"/>
            <a:ext cx="60782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chăm</a:t>
            </a:r>
            <a:r>
              <a:rPr lang="en-US" altLang="zh-CN" sz="8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80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ngoan</a:t>
            </a:r>
            <a:endParaRPr lang="zh-CN" altLang="en-US" sz="6600" b="1" dirty="0">
              <a:ln>
                <a:solidFill>
                  <a:schemeClr val="accent2">
                    <a:lumMod val="75000"/>
                  </a:schemeClr>
                </a:solidFill>
              </a:ln>
              <a:noFill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811507" y="-52616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3744872" y="2533976"/>
            <a:ext cx="5346335" cy="830997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CHÚC </a:t>
            </a:r>
            <a:r>
              <a:rPr lang="en-GB" altLang="zh-CN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CÁC</a:t>
            </a:r>
            <a:r>
              <a:rPr lang="en-GB" altLang="zh-CN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CON  </a:t>
            </a:r>
            <a:endParaRPr lang="zh-CN" alt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514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6" grpId="0"/>
      <p:bldP spid="97" grpId="0"/>
      <p:bldP spid="92" grpId="0" animBg="1"/>
      <p:bldP spid="111" grpId="0" animBg="1"/>
      <p:bldP spid="112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769928" y="6456217"/>
              <a:ext cx="3269673" cy="360219"/>
            </a:xfrm>
            <a:prstGeom prst="rect">
              <a:avLst/>
            </a:prstGeom>
            <a:solidFill>
              <a:srgbClr val="5C2D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58983" y="2730417"/>
            <a:ext cx="7419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1. </a:t>
            </a:r>
            <a:r>
              <a:rPr lang="en-US" sz="3600" dirty="0" err="1" smtClean="0">
                <a:solidFill>
                  <a:srgbClr val="0070C0"/>
                </a:solidFill>
              </a:rPr>
              <a:t>Ruộng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bậc</a:t>
            </a:r>
            <a:r>
              <a:rPr lang="en-US" sz="3600" dirty="0" smtClean="0">
                <a:solidFill>
                  <a:srgbClr val="0070C0"/>
                </a:solidFill>
              </a:rPr>
              <a:t> thang </a:t>
            </a:r>
            <a:r>
              <a:rPr lang="en-US" sz="3600" dirty="0" err="1" smtClean="0">
                <a:solidFill>
                  <a:srgbClr val="0070C0"/>
                </a:solidFill>
              </a:rPr>
              <a:t>có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từ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bao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giờ</a:t>
            </a:r>
            <a:r>
              <a:rPr lang="en-US" sz="3600" dirty="0" smtClean="0">
                <a:solidFill>
                  <a:srgbClr val="0070C0"/>
                </a:solidFill>
              </a:rPr>
              <a:t> 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8983" y="3838667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2</a:t>
            </a:r>
            <a:r>
              <a:rPr lang="en-US" sz="3600" dirty="0" smtClean="0">
                <a:solidFill>
                  <a:srgbClr val="0070C0"/>
                </a:solidFill>
              </a:rPr>
              <a:t>. Ai </a:t>
            </a:r>
            <a:r>
              <a:rPr lang="en-US" sz="3600" dirty="0" err="1" smtClean="0">
                <a:solidFill>
                  <a:srgbClr val="0070C0"/>
                </a:solidFill>
              </a:rPr>
              <a:t>đã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tạo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nên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những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khu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ruộng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bậc</a:t>
            </a:r>
            <a:r>
              <a:rPr lang="en-US" sz="3600" dirty="0" smtClean="0">
                <a:solidFill>
                  <a:srgbClr val="0070C0"/>
                </a:solidFill>
              </a:rPr>
              <a:t> thang?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79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663246" y="115766"/>
            <a:ext cx="59310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1. </a:t>
            </a:r>
            <a:r>
              <a:rPr lang="en-US" altLang="zh-CN" sz="40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Quan</a:t>
            </a:r>
            <a:r>
              <a:rPr lang="en-US" altLang="zh-CN" sz="40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sát</a:t>
            </a:r>
            <a:r>
              <a:rPr lang="en-US" altLang="zh-CN" sz="40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endParaRPr lang="zh-CN" altLang="en-US" sz="4000" b="1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32635" y="823652"/>
            <a:ext cx="5392243" cy="5987293"/>
            <a:chOff x="2521132" y="823652"/>
            <a:chExt cx="5392243" cy="59872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28" t="28118" b="10029"/>
            <a:stretch/>
          </p:blipFill>
          <p:spPr>
            <a:xfrm>
              <a:off x="3132368" y="823652"/>
              <a:ext cx="4781007" cy="59872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873829" y="4519749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21132" y="6200504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936114" y="1815736"/>
            <a:ext cx="4951086" cy="2495007"/>
            <a:chOff x="6936114" y="1815736"/>
            <a:chExt cx="4951086" cy="2495007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6936114" y="1815736"/>
              <a:ext cx="4951086" cy="2495007"/>
            </a:xfrm>
            <a:prstGeom prst="wedgeRoundRectCallout">
              <a:avLst>
                <a:gd name="adj1" fmla="val -51515"/>
                <a:gd name="adj2" fmla="val 74094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66479" y="2079866"/>
              <a:ext cx="480765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AutoNum type="alphaLcParenR"/>
              </a:pP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” ý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49431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922800" y="788358"/>
            <a:ext cx="5392243" cy="5987293"/>
            <a:chOff x="2521132" y="823652"/>
            <a:chExt cx="5392243" cy="59872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28" t="28118" b="10029"/>
            <a:stretch/>
          </p:blipFill>
          <p:spPr>
            <a:xfrm>
              <a:off x="3132368" y="823652"/>
              <a:ext cx="4781007" cy="59872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873829" y="4519749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21132" y="6200504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Horizontal Scroll 1"/>
          <p:cNvSpPr/>
          <p:nvPr/>
        </p:nvSpPr>
        <p:spPr>
          <a:xfrm>
            <a:off x="2068306" y="0"/>
            <a:ext cx="8070776" cy="1492624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652961" y="330813"/>
            <a:ext cx="59310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b="1" dirty="0" err="1" smtClean="0">
                <a:solidFill>
                  <a:srgbClr val="4CA42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4800" b="1" dirty="0" smtClean="0">
                <a:solidFill>
                  <a:srgbClr val="4CA42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5 : </a:t>
            </a:r>
            <a:r>
              <a:rPr lang="en-US" altLang="zh-CN" sz="4800" b="1" dirty="0" err="1" smtClean="0">
                <a:solidFill>
                  <a:srgbClr val="4CA42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NHỚ</a:t>
            </a:r>
            <a:r>
              <a:rPr lang="en-US" altLang="zh-CN" sz="4800" b="1" dirty="0" smtClean="0">
                <a:solidFill>
                  <a:srgbClr val="4CA42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4CA42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ƠN</a:t>
            </a:r>
            <a:endParaRPr lang="zh-CN" altLang="en-US" sz="4800" b="1" dirty="0">
              <a:solidFill>
                <a:srgbClr val="4CA42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0593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58207" y="2351839"/>
            <a:ext cx="4784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8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297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08333E-6 -1.85185E-6 L 2.08333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334581" y="0"/>
            <a:ext cx="5857419" cy="6858000"/>
            <a:chOff x="2521132" y="823652"/>
            <a:chExt cx="5392242" cy="59872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28" t="28118" b="10029"/>
            <a:stretch/>
          </p:blipFill>
          <p:spPr>
            <a:xfrm>
              <a:off x="3132367" y="823652"/>
              <a:ext cx="4781007" cy="59872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873829" y="4519749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21132" y="6200504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6">
            <a:extLst>
              <a:ext uri="{FF2B5EF4-FFF2-40B4-BE49-F238E27FC236}">
                <a16:creationId xmlns:a16="http://schemas.microsoft.com/office/drawing/2014/main" id="{5F5CB6A9-BBCB-4D87-808C-486E1940F4AE}"/>
              </a:ext>
            </a:extLst>
          </p:cNvPr>
          <p:cNvSpPr/>
          <p:nvPr/>
        </p:nvSpPr>
        <p:spPr>
          <a:xfrm>
            <a:off x="2436970" y="577258"/>
            <a:ext cx="4927259" cy="698652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bát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cơm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cày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ruộng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đĩa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rau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muống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đào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ao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quả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đào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vun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con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mò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Sang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đò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chèo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chống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Nằm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võng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mắc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dây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Đứng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mát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cây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trồng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trọt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		(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Đồng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dao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)</a:t>
            </a:r>
            <a: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/>
            </a:r>
            <a:b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</a:br>
            <a:endParaRPr lang="en-US" sz="2700" b="1" i="1" dirty="0">
              <a:solidFill>
                <a:schemeClr val="accent5">
                  <a:lumMod val="75000"/>
                </a:schemeClr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972667" y="-133941"/>
            <a:ext cx="28262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Nhớ</a:t>
            </a:r>
            <a:r>
              <a:rPr lang="en-US" altLang="zh-CN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ơn</a:t>
            </a:r>
            <a:endParaRPr lang="zh-CN" altLang="en-US" sz="4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993467"/>
            <a:chOff x="0" y="0"/>
            <a:chExt cx="9144000" cy="524510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5143500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6" t="43531" r="-2506" b="-909"/>
              <a:stretch/>
            </p:blipFill>
            <p:spPr>
              <a:xfrm rot="21427783" flipH="1">
                <a:off x="2898087" y="3306697"/>
                <a:ext cx="1013511" cy="801938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2501900" y="3454400"/>
                <a:ext cx="139700" cy="685800"/>
              </a:xfrm>
              <a:prstGeom prst="rect">
                <a:avLst/>
              </a:prstGeom>
              <a:solidFill>
                <a:srgbClr val="3BA9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6735637" y="5016500"/>
              <a:ext cx="2205163" cy="228600"/>
            </a:xfrm>
            <a:prstGeom prst="rect">
              <a:avLst/>
            </a:prstGeom>
            <a:solidFill>
              <a:srgbClr val="523F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" name="文本框 109"/>
          <p:cNvSpPr txBox="1"/>
          <p:nvPr/>
        </p:nvSpPr>
        <p:spPr>
          <a:xfrm>
            <a:off x="6588580" y="1863534"/>
            <a:ext cx="4784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</a:t>
            </a:r>
            <a:r>
              <a:rPr lang="en-US" altLang="zh-CN" sz="72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7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en-US" altLang="zh-CN" sz="72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72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zh-CN" altLang="en-US" sz="72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8788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94444E-6 4.69136E-6 L -1.94444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334581" y="0"/>
            <a:ext cx="5857419" cy="6858000"/>
            <a:chOff x="2521132" y="823652"/>
            <a:chExt cx="5392242" cy="59872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28" t="28118" b="10029"/>
            <a:stretch/>
          </p:blipFill>
          <p:spPr>
            <a:xfrm>
              <a:off x="3132367" y="823652"/>
              <a:ext cx="4781007" cy="59872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873829" y="4519749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21132" y="6200504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6">
            <a:extLst>
              <a:ext uri="{FF2B5EF4-FFF2-40B4-BE49-F238E27FC236}">
                <a16:creationId xmlns:a16="http://schemas.microsoft.com/office/drawing/2014/main" id="{5F5CB6A9-BBCB-4D87-808C-486E1940F4AE}"/>
              </a:ext>
            </a:extLst>
          </p:cNvPr>
          <p:cNvSpPr/>
          <p:nvPr/>
        </p:nvSpPr>
        <p:spPr>
          <a:xfrm>
            <a:off x="2436970" y="577258"/>
            <a:ext cx="4927259" cy="698652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bát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cơm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cày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ruộng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đĩa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rau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muống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đào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ao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quả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đào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vun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con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mò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Sang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đò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chèo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chống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Nằm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võng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mắc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dây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Đứng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mát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cây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trồng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trọt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		(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Đồng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dao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)</a:t>
            </a:r>
            <a: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/>
            </a:r>
            <a:b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</a:br>
            <a:endParaRPr lang="en-US" sz="2700" b="1" i="1" dirty="0">
              <a:solidFill>
                <a:schemeClr val="accent5">
                  <a:lumMod val="75000"/>
                </a:schemeClr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972667" y="-133941"/>
            <a:ext cx="28262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Nhớ</a:t>
            </a:r>
            <a:r>
              <a:rPr lang="en-US" altLang="zh-CN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ơn</a:t>
            </a:r>
            <a:endParaRPr lang="zh-CN" altLang="en-US" sz="4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8258" y="573945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5857" y="1436797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70775" y="2243138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7781" y="3105990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781" y="3916160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84787" y="4693473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70768" y="5566442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306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10" grpId="0"/>
      <p:bldP spid="11" grpId="0"/>
      <p:bldP spid="12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8|18.6|0.8|19.4|5.4|17.1|0.7|13.9|15.3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|6.9|5.5|5.7|7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|19.6|18.6|12|20.8|16.6|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2467</TotalTime>
  <Words>678</Words>
  <Application>Microsoft Office PowerPoint</Application>
  <PresentationFormat>Widescreen</PresentationFormat>
  <Paragraphs>158</Paragraphs>
  <Slides>23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宋体</vt:lpstr>
      <vt:lpstr>Arial</vt:lpstr>
      <vt:lpstr>Arial-Rounded</vt:lpstr>
      <vt:lpstr>Calibri</vt:lpstr>
      <vt:lpstr>Calibri Light</vt:lpstr>
      <vt:lpstr>DFPOP1-W9</vt:lpstr>
      <vt:lpstr>inpin heiti</vt:lpstr>
      <vt:lpstr>Times New Roman</vt:lpstr>
      <vt:lpstr>UTM Avo</vt:lpstr>
      <vt:lpstr>华康少女文字W5</vt:lpstr>
      <vt:lpstr>Office Theme</vt:lpstr>
      <vt:lpstr>Default Design</vt:lpstr>
      <vt:lpstr>第一PPT，www.1ppt.com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Trang</dc:creator>
  <cp:lastModifiedBy>Admin</cp:lastModifiedBy>
  <cp:revision>106</cp:revision>
  <dcterms:created xsi:type="dcterms:W3CDTF">2020-08-26T04:14:00Z</dcterms:created>
  <dcterms:modified xsi:type="dcterms:W3CDTF">2021-05-11T12:12:43Z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