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9" r:id="rId3"/>
    <p:sldId id="260" r:id="rId4"/>
    <p:sldId id="257" r:id="rId5"/>
    <p:sldId id="258"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576945" y="1162049"/>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E4CA3FA-78EA-544F-3FE9-54FF1624A0EE}"/>
              </a:ext>
            </a:extLst>
          </p:cNvPr>
          <p:cNvPicPr>
            <a:picLocks noChangeAspect="1"/>
          </p:cNvPicPr>
          <p:nvPr/>
        </p:nvPicPr>
        <p:blipFill>
          <a:blip r:embed="rId2"/>
          <a:stretch>
            <a:fillRect/>
          </a:stretch>
        </p:blipFill>
        <p:spPr>
          <a:xfrm>
            <a:off x="209916" y="979409"/>
            <a:ext cx="5073911" cy="3797495"/>
          </a:xfrm>
          <a:prstGeom prst="rect">
            <a:avLst/>
          </a:prstGeom>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8CBA4C3-F83E-BD6F-78E4-2BE7DDAF39A7}"/>
              </a:ext>
            </a:extLst>
          </p:cNvPr>
          <p:cNvPicPr>
            <a:picLocks noChangeAspect="1"/>
          </p:cNvPicPr>
          <p:nvPr/>
        </p:nvPicPr>
        <p:blipFill>
          <a:blip r:embed="rId2"/>
          <a:stretch>
            <a:fillRect/>
          </a:stretch>
        </p:blipFill>
        <p:spPr>
          <a:xfrm>
            <a:off x="145630" y="914400"/>
            <a:ext cx="5010407" cy="3257717"/>
          </a:xfrm>
          <a:prstGeom prst="rect">
            <a:avLst/>
          </a:prstGeom>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59" y="967060"/>
            <a:ext cx="3824115" cy="5098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3557939" y="2148436"/>
            <a:ext cx="6977839" cy="1901896"/>
            <a:chOff x="1149989" y="3194004"/>
            <a:chExt cx="6977839" cy="1901896"/>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1754326"/>
            </a:xfrm>
            <a:prstGeom prst="rect">
              <a:avLst/>
            </a:prstGeom>
            <a:noFill/>
          </p:spPr>
          <p:txBody>
            <a:bodyPr wrap="square" rtlCol="0">
              <a:spAutoFit/>
            </a:bodyPr>
            <a:lstStyle/>
            <a:p>
              <a:pPr marL="447664" indent="-447664" algn="just" defTabSz="914378">
                <a:buClr>
                  <a:srgbClr val="000000"/>
                </a:buClr>
                <a:buFontTx/>
                <a:buChar char="-"/>
              </a:pPr>
              <a:r>
                <a:rPr lang="en-US" altLang="en-US" sz="3600" kern="0">
                  <a:solidFill>
                    <a:srgbClr val="CDBBFC">
                      <a:lumMod val="10000"/>
                    </a:srgbClr>
                  </a:solidFill>
                  <a:latin typeface="+mn-lt"/>
                  <a:cs typeface="Calibri" panose="020F0502020204030204" pitchFamily="34" charset="0"/>
                  <a:sym typeface="Arial"/>
                </a:rPr>
                <a:t>Sưu tầm tranh ảnh về hoạt động của con người ở các đới khí hậu</a:t>
              </a:r>
              <a:endParaRPr lang="en-US" altLang="en-US" sz="3600" kern="0" dirty="0">
                <a:solidFill>
                  <a:srgbClr val="FF0000"/>
                </a:solidFill>
                <a:latin typeface="+mn-lt"/>
                <a:cs typeface="Calibri" panose="020F0502020204030204" pitchFamily="34" charset="0"/>
                <a:sym typeface="Arial"/>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3"/>
                <a:ext cx="693696"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353986" y="779397"/>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1"/>
            <p:extLst>
              <p:ext uri="{DAA4B4D4-6D71-4841-9C94-3DE7FCFB9230}">
                <p14:media xmlns:p14="http://schemas.microsoft.com/office/powerpoint/2010/main" r:embed="rId2">
                  <p14:trim st="14224" end="128338.2031"/>
                  <p14:fade in="250" out="250"/>
                </p14:media>
              </p:ext>
            </p:extLst>
          </p:nvPr>
        </p:nvPicPr>
        <p:blipFill>
          <a:blip r:embed="rId5"/>
          <a:stretch>
            <a:fillRect/>
          </a:stretch>
        </p:blipFill>
        <p:spPr>
          <a:xfrm>
            <a:off x="0" y="13252"/>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8025570" y="2664257"/>
            <a:ext cx="3415229" cy="1366190"/>
          </a:xfrm>
          <a:custGeom>
            <a:avLst/>
            <a:gdLst>
              <a:gd name="connsiteX0" fmla="*/ 0 w 3415229"/>
              <a:gd name="connsiteY0" fmla="*/ 227703 h 1366190"/>
              <a:gd name="connsiteX1" fmla="*/ 227703 w 3415229"/>
              <a:gd name="connsiteY1" fmla="*/ 0 h 1366190"/>
              <a:gd name="connsiteX2" fmla="*/ 3187526 w 3415229"/>
              <a:gd name="connsiteY2" fmla="*/ 0 h 1366190"/>
              <a:gd name="connsiteX3" fmla="*/ 3415229 w 3415229"/>
              <a:gd name="connsiteY3" fmla="*/ 227703 h 1366190"/>
              <a:gd name="connsiteX4" fmla="*/ 3415229 w 3415229"/>
              <a:gd name="connsiteY4" fmla="*/ 1138487 h 1366190"/>
              <a:gd name="connsiteX5" fmla="*/ 3187526 w 3415229"/>
              <a:gd name="connsiteY5" fmla="*/ 1366190 h 1366190"/>
              <a:gd name="connsiteX6" fmla="*/ 227703 w 3415229"/>
              <a:gd name="connsiteY6" fmla="*/ 1366190 h 1366190"/>
              <a:gd name="connsiteX7" fmla="*/ 0 w 3415229"/>
              <a:gd name="connsiteY7" fmla="*/ 1138487 h 1366190"/>
              <a:gd name="connsiteX8" fmla="*/ 0 w 3415229"/>
              <a:gd name="connsiteY8" fmla="*/ 227703 h 136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5229" h="1366190" fill="none" extrusionOk="0">
                <a:moveTo>
                  <a:pt x="0" y="227703"/>
                </a:moveTo>
                <a:cubicBezTo>
                  <a:pt x="-1814" y="101473"/>
                  <a:pt x="112278" y="16657"/>
                  <a:pt x="227703" y="0"/>
                </a:cubicBezTo>
                <a:cubicBezTo>
                  <a:pt x="763293" y="-97001"/>
                  <a:pt x="2628615" y="-161121"/>
                  <a:pt x="3187526" y="0"/>
                </a:cubicBezTo>
                <a:cubicBezTo>
                  <a:pt x="3327440" y="14593"/>
                  <a:pt x="3425195" y="96157"/>
                  <a:pt x="3415229" y="227703"/>
                </a:cubicBezTo>
                <a:cubicBezTo>
                  <a:pt x="3417487" y="342048"/>
                  <a:pt x="3481335" y="943107"/>
                  <a:pt x="3415229" y="1138487"/>
                </a:cubicBezTo>
                <a:cubicBezTo>
                  <a:pt x="3412445" y="1269054"/>
                  <a:pt x="3319041" y="1360592"/>
                  <a:pt x="3187526" y="1366190"/>
                </a:cubicBezTo>
                <a:cubicBezTo>
                  <a:pt x="2442353" y="1446410"/>
                  <a:pt x="675532" y="1256423"/>
                  <a:pt x="227703" y="1366190"/>
                </a:cubicBezTo>
                <a:cubicBezTo>
                  <a:pt x="101516" y="1368296"/>
                  <a:pt x="15964" y="1257769"/>
                  <a:pt x="0" y="1138487"/>
                </a:cubicBezTo>
                <a:cubicBezTo>
                  <a:pt x="-29659" y="830200"/>
                  <a:pt x="38363" y="597134"/>
                  <a:pt x="0" y="227703"/>
                </a:cubicBezTo>
                <a:close/>
              </a:path>
              <a:path w="3415229" h="1366190" stroke="0" extrusionOk="0">
                <a:moveTo>
                  <a:pt x="0" y="227703"/>
                </a:moveTo>
                <a:cubicBezTo>
                  <a:pt x="7856" y="78733"/>
                  <a:pt x="89599" y="6060"/>
                  <a:pt x="227703" y="0"/>
                </a:cubicBezTo>
                <a:cubicBezTo>
                  <a:pt x="1040549" y="24874"/>
                  <a:pt x="2475214" y="-137718"/>
                  <a:pt x="3187526" y="0"/>
                </a:cubicBezTo>
                <a:cubicBezTo>
                  <a:pt x="3297241" y="-10817"/>
                  <a:pt x="3421998" y="95174"/>
                  <a:pt x="3415229" y="227703"/>
                </a:cubicBezTo>
                <a:cubicBezTo>
                  <a:pt x="3373566" y="457439"/>
                  <a:pt x="3434905" y="990286"/>
                  <a:pt x="3415229" y="1138487"/>
                </a:cubicBezTo>
                <a:cubicBezTo>
                  <a:pt x="3400215" y="1268441"/>
                  <a:pt x="3306468" y="1350908"/>
                  <a:pt x="3187526" y="1366190"/>
                </a:cubicBezTo>
                <a:cubicBezTo>
                  <a:pt x="2489827" y="1353184"/>
                  <a:pt x="1113285" y="1238689"/>
                  <a:pt x="227703" y="1366190"/>
                </a:cubicBezTo>
                <a:cubicBezTo>
                  <a:pt x="91655" y="1353793"/>
                  <a:pt x="-2077" y="1268526"/>
                  <a:pt x="0" y="1138487"/>
                </a:cubicBezTo>
                <a:cubicBezTo>
                  <a:pt x="-60099" y="827627"/>
                  <a:pt x="55317" y="627869"/>
                  <a:pt x="0" y="227703"/>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err="1">
                <a:solidFill>
                  <a:prstClr val="black"/>
                </a:solidFill>
                <a:cs typeface="HappyZcool-2016" charset="-122"/>
              </a:rPr>
              <a:t>Trái</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Đất</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có</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dạng</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hình</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cầu</a:t>
            </a:r>
            <a:r>
              <a:rPr kumimoji="1" lang="en-US" altLang="zh-CN" sz="3200" b="1" dirty="0">
                <a:solidFill>
                  <a:prstClr val="black"/>
                </a:solidFill>
                <a:cs typeface="HappyZcool-2016" charset="-122"/>
              </a:rPr>
              <a:t>.</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3" name="Picture 2">
            <a:extLst>
              <a:ext uri="{FF2B5EF4-FFF2-40B4-BE49-F238E27FC236}">
                <a16:creationId xmlns:a16="http://schemas.microsoft.com/office/drawing/2014/main" id="{2A2D9002-618D-0872-4D90-81D022C96F8D}"/>
              </a:ext>
            </a:extLst>
          </p:cNvPr>
          <p:cNvPicPr>
            <a:picLocks noChangeAspect="1"/>
          </p:cNvPicPr>
          <p:nvPr/>
        </p:nvPicPr>
        <p:blipFill rotWithShape="1">
          <a:blip r:embed="rId4"/>
          <a:srcRect r="2737"/>
          <a:stretch/>
        </p:blipFill>
        <p:spPr>
          <a:xfrm>
            <a:off x="3714945" y="1371317"/>
            <a:ext cx="4051947" cy="4313669"/>
          </a:xfrm>
          <a:prstGeom prst="rect">
            <a:avLst/>
          </a:prstGeom>
        </p:spPr>
      </p:pic>
      <p:sp>
        <p:nvSpPr>
          <p:cNvPr id="4" name="TextBox 3">
            <a:extLst>
              <a:ext uri="{FF2B5EF4-FFF2-40B4-BE49-F238E27FC236}">
                <a16:creationId xmlns:a16="http://schemas.microsoft.com/office/drawing/2014/main" id="{BA2C3A48-4D21-9E40-1D08-7089DF7F3FBA}"/>
              </a:ext>
            </a:extLst>
          </p:cNvPr>
          <p:cNvSpPr txBox="1"/>
          <p:nvPr/>
        </p:nvSpPr>
        <p:spPr>
          <a:xfrm>
            <a:off x="3481329" y="5827924"/>
            <a:ext cx="4858439" cy="461665"/>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Trái Đất trong không gian xanh</a:t>
            </a:r>
          </a:p>
        </p:txBody>
      </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503445" cy="914400"/>
            <a:chOff x="4377161" y="3321161"/>
            <a:chExt cx="11503445" cy="91440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5440289" y="3329425"/>
              <a:ext cx="10440317" cy="798721"/>
            </a:xfrm>
            <a:custGeom>
              <a:avLst/>
              <a:gdLst>
                <a:gd name="connsiteX0" fmla="*/ 0 w 10440317"/>
                <a:gd name="connsiteY0" fmla="*/ 133123 h 798721"/>
                <a:gd name="connsiteX1" fmla="*/ 133123 w 10440317"/>
                <a:gd name="connsiteY1" fmla="*/ 0 h 798721"/>
                <a:gd name="connsiteX2" fmla="*/ 10307194 w 10440317"/>
                <a:gd name="connsiteY2" fmla="*/ 0 h 798721"/>
                <a:gd name="connsiteX3" fmla="*/ 10440317 w 10440317"/>
                <a:gd name="connsiteY3" fmla="*/ 133123 h 798721"/>
                <a:gd name="connsiteX4" fmla="*/ 10440317 w 10440317"/>
                <a:gd name="connsiteY4" fmla="*/ 665598 h 798721"/>
                <a:gd name="connsiteX5" fmla="*/ 10307194 w 10440317"/>
                <a:gd name="connsiteY5" fmla="*/ 798721 h 798721"/>
                <a:gd name="connsiteX6" fmla="*/ 133123 w 10440317"/>
                <a:gd name="connsiteY6" fmla="*/ 798721 h 798721"/>
                <a:gd name="connsiteX7" fmla="*/ 0 w 10440317"/>
                <a:gd name="connsiteY7" fmla="*/ 665598 h 798721"/>
                <a:gd name="connsiteX8" fmla="*/ 0 w 10440317"/>
                <a:gd name="connsiteY8" fmla="*/ 133123 h 79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317" h="798721" fill="none" extrusionOk="0">
                  <a:moveTo>
                    <a:pt x="0" y="133123"/>
                  </a:moveTo>
                  <a:cubicBezTo>
                    <a:pt x="-2171" y="58693"/>
                    <a:pt x="62545" y="3351"/>
                    <a:pt x="133123" y="0"/>
                  </a:cubicBezTo>
                  <a:cubicBezTo>
                    <a:pt x="1248671" y="-61902"/>
                    <a:pt x="7100718" y="-101778"/>
                    <a:pt x="10307194" y="0"/>
                  </a:cubicBezTo>
                  <a:cubicBezTo>
                    <a:pt x="10373157" y="-2370"/>
                    <a:pt x="10446915" y="50809"/>
                    <a:pt x="10440317" y="133123"/>
                  </a:cubicBezTo>
                  <a:cubicBezTo>
                    <a:pt x="10473644" y="349656"/>
                    <a:pt x="10428741" y="569520"/>
                    <a:pt x="10440317" y="665598"/>
                  </a:cubicBezTo>
                  <a:cubicBezTo>
                    <a:pt x="10431434" y="734771"/>
                    <a:pt x="10378306" y="787584"/>
                    <a:pt x="10307194" y="798721"/>
                  </a:cubicBezTo>
                  <a:cubicBezTo>
                    <a:pt x="7854559" y="656329"/>
                    <a:pt x="4530561" y="909822"/>
                    <a:pt x="133123" y="798721"/>
                  </a:cubicBezTo>
                  <a:cubicBezTo>
                    <a:pt x="50847" y="803101"/>
                    <a:pt x="-2158" y="748958"/>
                    <a:pt x="0" y="665598"/>
                  </a:cubicBezTo>
                  <a:cubicBezTo>
                    <a:pt x="-18056" y="416228"/>
                    <a:pt x="35558" y="339179"/>
                    <a:pt x="0" y="133123"/>
                  </a:cubicBezTo>
                  <a:close/>
                </a:path>
                <a:path w="10440317" h="798721" stroke="0" extrusionOk="0">
                  <a:moveTo>
                    <a:pt x="0" y="133123"/>
                  </a:moveTo>
                  <a:cubicBezTo>
                    <a:pt x="-4529" y="53615"/>
                    <a:pt x="56847" y="-4607"/>
                    <a:pt x="133123" y="0"/>
                  </a:cubicBezTo>
                  <a:cubicBezTo>
                    <a:pt x="2871624" y="-164947"/>
                    <a:pt x="5643921" y="-52288"/>
                    <a:pt x="10307194" y="0"/>
                  </a:cubicBezTo>
                  <a:cubicBezTo>
                    <a:pt x="10379928" y="-12341"/>
                    <a:pt x="10426727" y="61777"/>
                    <a:pt x="10440317" y="133123"/>
                  </a:cubicBezTo>
                  <a:cubicBezTo>
                    <a:pt x="10476098" y="253120"/>
                    <a:pt x="10424533" y="508835"/>
                    <a:pt x="10440317" y="665598"/>
                  </a:cubicBezTo>
                  <a:cubicBezTo>
                    <a:pt x="10446116" y="746607"/>
                    <a:pt x="10377935" y="793661"/>
                    <a:pt x="10307194" y="798721"/>
                  </a:cubicBezTo>
                  <a:cubicBezTo>
                    <a:pt x="7048005" y="957262"/>
                    <a:pt x="4655183" y="656885"/>
                    <a:pt x="133123" y="798721"/>
                  </a:cubicBezTo>
                  <a:cubicBezTo>
                    <a:pt x="59056" y="808287"/>
                    <a:pt x="9560" y="735796"/>
                    <a:pt x="0" y="665598"/>
                  </a:cubicBezTo>
                  <a:cubicBezTo>
                    <a:pt x="5798" y="586116"/>
                    <a:pt x="15936" y="226111"/>
                    <a:pt x="0" y="133123"/>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en-US" sz="32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ea typeface="+mn-ea"/>
                  <a:cs typeface="Arial" panose="020B0604020202020204" pitchFamily="34" charset="0"/>
                </a:rPr>
                <a:t>Quan sát hình 2 và chỉ cực Bắc, cực Nam, đường Xích đạo, bán cầu Bắc, bán cầu Nam.</a:t>
              </a:r>
              <a:endParaRPr kumimoji="1" lang="zh-CN" altLang="en-US" sz="2800" b="0" i="0" u="none" strike="noStrike" kern="120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sp>
        <p:nvSpPr>
          <p:cNvPr id="5" name="TextBox 4">
            <a:extLst>
              <a:ext uri="{FF2B5EF4-FFF2-40B4-BE49-F238E27FC236}">
                <a16:creationId xmlns:a16="http://schemas.microsoft.com/office/drawing/2014/main" id="{5240FFDE-6DE9-15DC-CA12-F5C18EF8CB50}"/>
              </a:ext>
            </a:extLst>
          </p:cNvPr>
          <p:cNvSpPr txBox="1"/>
          <p:nvPr/>
        </p:nvSpPr>
        <p:spPr>
          <a:xfrm>
            <a:off x="3139806" y="6059278"/>
            <a:ext cx="5684704" cy="461665"/>
          </a:xfrm>
          <a:prstGeom prst="rect">
            <a:avLst/>
          </a:prstGeom>
          <a:noFill/>
        </p:spPr>
        <p:txBody>
          <a:bodyPr wrap="square" rtlCol="0">
            <a:spAutoFit/>
          </a:bodyPr>
          <a:lstStyle/>
          <a:p>
            <a:pPr algn="ctr"/>
            <a:r>
              <a:rPr lang="en-US" sz="2400" i="1">
                <a:solidFill>
                  <a:schemeClr val="bg1"/>
                </a:solidFill>
                <a:latin typeface="Arial" panose="020B0604020202020204" pitchFamily="34" charset="0"/>
                <a:cs typeface="Arial" panose="020B0604020202020204" pitchFamily="34" charset="0"/>
              </a:rPr>
              <a:t>Quả địa cầu – mô hình của Trái đất</a:t>
            </a:r>
          </a:p>
        </p:txBody>
      </p:sp>
      <p:pic>
        <p:nvPicPr>
          <p:cNvPr id="8" name="Picture 7">
            <a:extLst>
              <a:ext uri="{FF2B5EF4-FFF2-40B4-BE49-F238E27FC236}">
                <a16:creationId xmlns:a16="http://schemas.microsoft.com/office/drawing/2014/main" id="{DAD5CCDD-2DFB-B945-F4BD-11946F743E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3805562" y="1070013"/>
            <a:ext cx="4580875" cy="4916277"/>
          </a:xfrm>
          <a:prstGeom prst="rect">
            <a:avLst/>
          </a:prstGeom>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EBB25-F50E-567B-67DA-736A65AD71DA}"/>
              </a:ext>
            </a:extLst>
          </p:cNvPr>
          <p:cNvPicPr>
            <a:picLocks noChangeAspect="1"/>
          </p:cNvPicPr>
          <p:nvPr/>
        </p:nvPicPr>
        <p:blipFill>
          <a:blip r:embed="rId2"/>
          <a:stretch>
            <a:fillRect/>
          </a:stretch>
        </p:blipFill>
        <p:spPr>
          <a:xfrm>
            <a:off x="127116" y="1545114"/>
            <a:ext cx="12064884" cy="318112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379</Words>
  <Application>Microsoft Office PowerPoint</Application>
  <PresentationFormat>Widescreen</PresentationFormat>
  <Paragraphs>38</Paragraphs>
  <Slides>17</Slides>
  <Notes>9</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微软雅黑</vt:lpstr>
      <vt:lpstr>Arial</vt:lpstr>
      <vt:lpstr>Calibri</vt:lpstr>
      <vt:lpstr>Cambria</vt:lpstr>
      <vt:lpstr>HappyZcool-2016</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2023-01-23T10:04:02Z</dcterms:created>
  <dcterms:modified xsi:type="dcterms:W3CDTF">2024-04-06T01:02:03Z</dcterms:modified>
</cp:coreProperties>
</file>