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6"/>
  </p:notesMasterIdLst>
  <p:sldIdLst>
    <p:sldId id="256" r:id="rId2"/>
    <p:sldId id="259" r:id="rId3"/>
    <p:sldId id="274" r:id="rId4"/>
    <p:sldId id="286" r:id="rId5"/>
    <p:sldId id="302" r:id="rId6"/>
    <p:sldId id="263" r:id="rId7"/>
    <p:sldId id="258" r:id="rId8"/>
    <p:sldId id="297" r:id="rId9"/>
    <p:sldId id="298" r:id="rId10"/>
    <p:sldId id="299" r:id="rId11"/>
    <p:sldId id="269" r:id="rId12"/>
    <p:sldId id="262" r:id="rId13"/>
    <p:sldId id="303" r:id="rId14"/>
    <p:sldId id="278" r:id="rId15"/>
  </p:sldIdLst>
  <p:sldSz cx="9144000" cy="5143500" type="screen16x9"/>
  <p:notesSz cx="6858000" cy="9144000"/>
  <p:embeddedFontLst>
    <p:embeddedFont>
      <p:font typeface="Roboto Slab Light" panose="020B0604020202020204" charset="0"/>
      <p:regular r:id="rId17"/>
      <p:bold r:id="rId18"/>
    </p:embeddedFont>
    <p:embeddedFont>
      <p:font typeface="Catamaran" panose="020B0604020202020204" charset="0"/>
      <p:regular r:id="rId19"/>
      <p:bold r:id="rId20"/>
    </p:embeddedFont>
    <p:embeddedFont>
      <p:font typeface="Titan One" panose="020B0604020202020204" charset="0"/>
      <p:regular r:id="rId21"/>
    </p:embeddedFont>
    <p:embeddedFont>
      <p:font typeface="SVN-Fiolex Girls" panose="020B0604020202020204" charset="0"/>
      <p:regular r:id="rId22"/>
    </p:embeddedFont>
    <p:embeddedFont>
      <p:font typeface="Fira Sans Extra Condensed Medium" panose="020B0604020202020204" charset="0"/>
      <p:regular r:id="rId23"/>
      <p:bold r:id="rId24"/>
      <p:italic r:id="rId25"/>
      <p:boldItalic r:id="rId26"/>
    </p:embeddedFont>
    <p:embeddedFont>
      <p:font typeface=".VnArial" panose="020B7200000000000000" pitchFamily="34" charset="0"/>
      <p:regular r:id="rId27"/>
      <p:bold r:id="rId28"/>
      <p:italic r:id="rId29"/>
      <p:boldItalic r:id="rId30"/>
    </p:embeddedFont>
    <p:embeddedFont>
      <p:font typeface="Comfortaa" panose="020B0604020202020204" charset="0"/>
      <p:regular r:id="rId31"/>
      <p:bold r:id="rId32"/>
    </p:embeddedFont>
    <p:embeddedFont>
      <p:font typeface="Nuni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061299" y="701955"/>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10000"/>
                  </a:schemeClr>
                </a:solidFill>
                <a:latin typeface="SVN-SAF" panose="02040603050506020204" pitchFamily="18" charset="0"/>
              </a:rPr>
              <a:t>Ôn tập về dấu câu</a:t>
            </a:r>
            <a:br>
              <a:rPr lang="en" dirty="0">
                <a:solidFill>
                  <a:schemeClr val="accent6">
                    <a:lumMod val="10000"/>
                  </a:schemeClr>
                </a:solidFill>
                <a:latin typeface="SVN-SAF" panose="02040603050506020204" pitchFamily="18" charset="0"/>
              </a:rPr>
            </a:br>
            <a:r>
              <a:rPr lang="en" sz="4400" dirty="0">
                <a:solidFill>
                  <a:schemeClr val="tx2">
                    <a:lumMod val="50000"/>
                  </a:schemeClr>
                </a:solidFill>
                <a:latin typeface="SVN-SAF" panose="02040603050506020204" pitchFamily="18" charset="0"/>
              </a:rPr>
              <a:t>(Dấu phẩy)</a:t>
            </a:r>
            <a:r>
              <a:rPr lang="en" dirty="0">
                <a:solidFill>
                  <a:schemeClr val="accent6">
                    <a:lumMod val="10000"/>
                  </a:schemeClr>
                </a:solidFill>
                <a:latin typeface="SVN-SAF" panose="02040603050506020204" pitchFamily="18" charset="0"/>
              </a:rPr>
              <a:t/>
            </a:r>
            <a:br>
              <a:rPr lang="en" dirty="0">
                <a:solidFill>
                  <a:schemeClr val="accent6">
                    <a:lumMod val="10000"/>
                  </a:schemeClr>
                </a:solidFill>
                <a:latin typeface="SVN-SAF" panose="02040603050506020204" pitchFamily="18" charset="0"/>
              </a:rPr>
            </a:br>
            <a:endParaRPr dirty="0">
              <a:solidFill>
                <a:schemeClr val="accent6">
                  <a:lumMod val="10000"/>
                </a:schemeClr>
              </a:solidFill>
              <a:latin typeface="SVN-SAF" panose="020406030505060202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3104" y="2669058"/>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294726" y="111316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Times New Roman" panose="02020603050405020304" pitchFamily="18" charset="0"/>
                <a:cs typeface="Times New Roman" panose="02020603050405020304" pitchFamily="18" charset="0"/>
              </a:rPr>
              <a:t>Vận</a:t>
            </a:r>
            <a:r>
              <a:rPr lang="en-US" sz="8800" dirty="0">
                <a:solidFill>
                  <a:srgbClr val="002060"/>
                </a:solidFill>
                <a:latin typeface="Times New Roman" panose="02020603050405020304" pitchFamily="18" charset="0"/>
                <a:cs typeface="Times New Roman" panose="02020603050405020304" pitchFamily="18" charset="0"/>
              </a:rPr>
              <a:t> </a:t>
            </a:r>
            <a:r>
              <a:rPr lang="en-US" sz="8800" dirty="0" err="1">
                <a:solidFill>
                  <a:srgbClr val="002060"/>
                </a:solidFill>
                <a:latin typeface="Times New Roman" panose="02020603050405020304" pitchFamily="18" charset="0"/>
                <a:cs typeface="Times New Roman" panose="02020603050405020304" pitchFamily="18" charset="0"/>
              </a:rPr>
              <a:t>dụng</a:t>
            </a:r>
            <a:endParaRPr lang="en-US" sz="8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88232" y="978655"/>
            <a:ext cx="9016824" cy="3953424"/>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C00000"/>
                </a:solidFill>
                <a:latin typeface="SVN-Fiolex Girls" panose="020B0606040200020203" pitchFamily="34" charset="0"/>
                <a:cs typeface="Times New Roman" panose="02020603050405020304" pitchFamily="18" charset="0"/>
              </a:rPr>
              <a:t>Truyện</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kể</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về</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bình</a:t>
            </a:r>
            <a:r>
              <a:rPr lang="en-US" altLang="en-US" sz="2800" b="1" dirty="0">
                <a:solidFill>
                  <a:srgbClr val="C00000"/>
                </a:solidFill>
                <a:latin typeface="SVN-Fiolex Girls" panose="020B0606040200020203" pitchFamily="34" charset="0"/>
                <a:cs typeface="Times New Roman" panose="02020603050405020304" pitchFamily="18" charset="0"/>
              </a:rPr>
              <a:t> minh</a:t>
            </a:r>
          </a:p>
          <a:p>
            <a:pPr algn="just" eaLnBrk="1" hangingPunct="1"/>
            <a:r>
              <a:rPr lang="en-US" altLang="en-US" sz="1600" dirty="0">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Câu chuyện này xảy ra ở một sân trường dành cho trẻ khiếm thị. Sáng hôm ấy</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cậu bé mù dậy rất sớm, đi ra vườn</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nghe</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điệu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nhạc</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của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buổi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sớm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xuân</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thầy giáo cũng dậy sớm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đi ra vườn theo cậu bé mù. Thầy đến gần cậu bé </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khẽ</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chạm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vai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hỏi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không</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nó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ạ?</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cánh hoa mào gà. Bình minh giống như một cây đào trổ</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hoa</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giải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Môi cậu bé run run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đau đớn. Cậu nói:</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Thưa thầy, em chưa được thấy cánh hoa mào gà</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cũng chưa được thấy cây đào ra hoa.</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lỗi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giáo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Bằng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một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giọng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nhàng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bảo</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nụ hôn của người mẹ</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giống như làn da của mẹ chạm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ta. </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Bây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giờ</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biết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là</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rồi</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nói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latin typeface="+mn-lt"/>
                <a:cs typeface="Times New Roman" panose="02020603050405020304" pitchFamily="18" charset="0"/>
              </a:rPr>
              <a:t>                                                                                                                            </a:t>
            </a:r>
            <a:r>
              <a:rPr lang="en-US" altLang="en-US" sz="1600" i="1" dirty="0" err="1">
                <a:latin typeface="+mn-lt"/>
                <a:cs typeface="Times New Roman" panose="02020603050405020304" pitchFamily="18" charset="0"/>
              </a:rPr>
              <a:t>Truyện</a:t>
            </a:r>
            <a:r>
              <a:rPr lang="en-US" altLang="en-US" sz="1600" i="1" dirty="0">
                <a:latin typeface="+mn-lt"/>
                <a:cs typeface="Times New Roman" panose="02020603050405020304" pitchFamily="18" charset="0"/>
              </a:rPr>
              <a:t> </a:t>
            </a:r>
            <a:r>
              <a:rPr lang="en-US" altLang="en-US" sz="1600" i="1" dirty="0" err="1">
                <a:latin typeface="+mn-lt"/>
                <a:cs typeface="Times New Roman" panose="02020603050405020304" pitchFamily="18" charset="0"/>
              </a:rPr>
              <a:t>kể</a:t>
            </a:r>
            <a:r>
              <a:rPr lang="en-US" altLang="en-US" sz="1600" i="1" dirty="0">
                <a:latin typeface="+mn-lt"/>
                <a:cs typeface="Times New Roman" panose="02020603050405020304" pitchFamily="18" charset="0"/>
              </a:rPr>
              <a:t> </a:t>
            </a:r>
            <a:r>
              <a:rPr lang="en-US" altLang="en-US" sz="1600" dirty="0">
                <a:latin typeface="+mn-lt"/>
                <a:cs typeface="Times New Roman" panose="02020603050405020304" pitchFamily="18" charset="0"/>
              </a:rPr>
              <a:t>NGA</a:t>
            </a:r>
          </a:p>
        </p:txBody>
      </p:sp>
      <p:sp>
        <p:nvSpPr>
          <p:cNvPr id="113" name="Rectangle: Rounded Corners 112">
            <a:extLst>
              <a:ext uri="{FF2B5EF4-FFF2-40B4-BE49-F238E27FC236}">
                <a16:creationId xmlns:a16="http://schemas.microsoft.com/office/drawing/2014/main" id="{C2F1CB41-D48D-47EE-8E20-2E0506D86CE1}"/>
              </a:ext>
            </a:extLst>
          </p:cNvPr>
          <p:cNvSpPr/>
          <p:nvPr/>
        </p:nvSpPr>
        <p:spPr>
          <a:xfrm>
            <a:off x="8397719" y="195034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830997"/>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Bài</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2.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Có</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thể</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điền</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solidFill>
                <a:latin typeface="Times New Roman" panose="02020603050405020304" pitchFamily="18" charset="0"/>
                <a:cs typeface="Times New Roman" panose="02020603050405020304" pitchFamily="18" charset="0"/>
              </a:rPr>
              <a:t>dấu</a:t>
            </a:r>
            <a:r>
              <a:rPr lang="en-US" altLang="en-US" sz="2400" b="1" dirty="0">
                <a:solidFill>
                  <a:schemeClr val="accent5"/>
                </a:solidFill>
                <a:latin typeface="Times New Roman" panose="02020603050405020304" pitchFamily="18" charset="0"/>
                <a:cs typeface="Times New Roman" panose="02020603050405020304" pitchFamily="18" charset="0"/>
              </a:rPr>
              <a:t> </a:t>
            </a:r>
            <a:r>
              <a:rPr lang="en-US" altLang="en-US" sz="2400" b="1" dirty="0" err="1">
                <a:solidFill>
                  <a:schemeClr val="accent5"/>
                </a:solidFill>
                <a:latin typeface="Times New Roman" panose="02020603050405020304" pitchFamily="18" charset="0"/>
                <a:cs typeface="Times New Roman" panose="02020603050405020304" pitchFamily="18" charset="0"/>
              </a:rPr>
              <a:t>chấm</a:t>
            </a:r>
            <a:r>
              <a:rPr lang="en-US" altLang="en-US" sz="2400" dirty="0">
                <a:solidFill>
                  <a:schemeClr val="accent5"/>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hoặc</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dấu</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phẩy</a:t>
            </a:r>
            <a:r>
              <a:rPr lang="en-US" altLang="en-US" sz="2400"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vào</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ô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trống</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nào</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trong</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mẩu</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chuyện</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sau</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Viết</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lại</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các</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chữ</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đầu</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câu</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cho</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đúng</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quy</a:t>
            </a:r>
            <a:r>
              <a:rPr lang="en-US" altLang="en-US" sz="2400"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2400" dirty="0" err="1">
                <a:solidFill>
                  <a:schemeClr val="accent6">
                    <a:lumMod val="10000"/>
                  </a:schemeClr>
                </a:solidFill>
                <a:latin typeface="Times New Roman" panose="02020603050405020304" pitchFamily="18" charset="0"/>
                <a:cs typeface="Times New Roman" panose="02020603050405020304" pitchFamily="18" charset="0"/>
              </a:rPr>
              <a:t>tắc</a:t>
            </a:r>
            <a:endParaRPr lang="en-US" altLang="en-US" sz="2400"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477DE90-629E-4E18-942F-6BF6ECB1B574}"/>
              </a:ext>
            </a:extLst>
          </p:cNvPr>
          <p:cNvSpPr/>
          <p:nvPr/>
        </p:nvSpPr>
        <p:spPr>
          <a:xfrm>
            <a:off x="7713911" y="143937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85AB04D-8E9D-46F2-BA99-3B3A1603A95A}"/>
              </a:ext>
            </a:extLst>
          </p:cNvPr>
          <p:cNvSpPr/>
          <p:nvPr/>
        </p:nvSpPr>
        <p:spPr>
          <a:xfrm>
            <a:off x="2979855" y="167496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47830F64-54C7-45EB-A3DB-1AB2CD44AD39}"/>
              </a:ext>
            </a:extLst>
          </p:cNvPr>
          <p:cNvSpPr/>
          <p:nvPr/>
        </p:nvSpPr>
        <p:spPr>
          <a:xfrm>
            <a:off x="3388929" y="196299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58A1518-60D0-415C-8B95-E2439BF75F64}"/>
              </a:ext>
            </a:extLst>
          </p:cNvPr>
          <p:cNvSpPr/>
          <p:nvPr/>
        </p:nvSpPr>
        <p:spPr>
          <a:xfrm>
            <a:off x="1778410" y="216671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31BD18BF-D9CF-4511-BC12-E65225018AE5}"/>
              </a:ext>
            </a:extLst>
          </p:cNvPr>
          <p:cNvSpPr/>
          <p:nvPr/>
        </p:nvSpPr>
        <p:spPr>
          <a:xfrm>
            <a:off x="2067879" y="338700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E4E4889E-E5AA-4DBE-8E78-2F91597DCC04}"/>
              </a:ext>
            </a:extLst>
          </p:cNvPr>
          <p:cNvSpPr/>
          <p:nvPr/>
        </p:nvSpPr>
        <p:spPr>
          <a:xfrm>
            <a:off x="4973232" y="362259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EABC0882-E2ED-4972-A378-5AE51BD19635}"/>
              </a:ext>
            </a:extLst>
          </p:cNvPr>
          <p:cNvSpPr/>
          <p:nvPr/>
        </p:nvSpPr>
        <p:spPr>
          <a:xfrm>
            <a:off x="6639401" y="387016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9D15CE39-4706-4460-8E00-0618FBE20E85}"/>
              </a:ext>
            </a:extLst>
          </p:cNvPr>
          <p:cNvSpPr/>
          <p:nvPr/>
        </p:nvSpPr>
        <p:spPr>
          <a:xfrm>
            <a:off x="4778633" y="412385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D69C64-8A12-4AB6-8D9A-FC97A0CA3927}"/>
              </a:ext>
            </a:extLst>
          </p:cNvPr>
          <p:cNvSpPr txBox="1"/>
          <p:nvPr/>
        </p:nvSpPr>
        <p:spPr>
          <a:xfrm>
            <a:off x="7713911" y="133713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1" name="TextBox 100">
            <a:extLst>
              <a:ext uri="{FF2B5EF4-FFF2-40B4-BE49-F238E27FC236}">
                <a16:creationId xmlns:a16="http://schemas.microsoft.com/office/drawing/2014/main" id="{FAD68EBD-68A9-4BFE-8239-FFC68D19B447}"/>
              </a:ext>
            </a:extLst>
          </p:cNvPr>
          <p:cNvSpPr txBox="1"/>
          <p:nvPr/>
        </p:nvSpPr>
        <p:spPr>
          <a:xfrm>
            <a:off x="2963443" y="155717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2" name="TextBox 101">
            <a:extLst>
              <a:ext uri="{FF2B5EF4-FFF2-40B4-BE49-F238E27FC236}">
                <a16:creationId xmlns:a16="http://schemas.microsoft.com/office/drawing/2014/main" id="{64637A89-D8BA-486B-8655-6312DC63C97B}"/>
              </a:ext>
            </a:extLst>
          </p:cNvPr>
          <p:cNvSpPr txBox="1"/>
          <p:nvPr/>
        </p:nvSpPr>
        <p:spPr>
          <a:xfrm>
            <a:off x="3388929" y="179847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3" name="TextBox 102">
            <a:extLst>
              <a:ext uri="{FF2B5EF4-FFF2-40B4-BE49-F238E27FC236}">
                <a16:creationId xmlns:a16="http://schemas.microsoft.com/office/drawing/2014/main" id="{135A73D5-CE65-4B89-85B1-AAF22530AFAC}"/>
              </a:ext>
            </a:extLst>
          </p:cNvPr>
          <p:cNvSpPr txBox="1"/>
          <p:nvPr/>
        </p:nvSpPr>
        <p:spPr>
          <a:xfrm>
            <a:off x="1759082" y="203039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4" name="TextBox 103">
            <a:extLst>
              <a:ext uri="{FF2B5EF4-FFF2-40B4-BE49-F238E27FC236}">
                <a16:creationId xmlns:a16="http://schemas.microsoft.com/office/drawing/2014/main" id="{BC70AC5A-0D67-456F-A2B0-FA5F1FC65E9B}"/>
              </a:ext>
            </a:extLst>
          </p:cNvPr>
          <p:cNvSpPr txBox="1"/>
          <p:nvPr/>
        </p:nvSpPr>
        <p:spPr>
          <a:xfrm>
            <a:off x="2089948" y="3277579"/>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5" name="TextBox 104">
            <a:extLst>
              <a:ext uri="{FF2B5EF4-FFF2-40B4-BE49-F238E27FC236}">
                <a16:creationId xmlns:a16="http://schemas.microsoft.com/office/drawing/2014/main" id="{791E3169-B97C-40FA-98C3-3830FA1AC298}"/>
              </a:ext>
            </a:extLst>
          </p:cNvPr>
          <p:cNvSpPr txBox="1"/>
          <p:nvPr/>
        </p:nvSpPr>
        <p:spPr>
          <a:xfrm>
            <a:off x="4970406" y="348909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6" name="TextBox 105">
            <a:extLst>
              <a:ext uri="{FF2B5EF4-FFF2-40B4-BE49-F238E27FC236}">
                <a16:creationId xmlns:a16="http://schemas.microsoft.com/office/drawing/2014/main" id="{E62ACA8F-DF4E-4197-98CA-C49309DFB129}"/>
              </a:ext>
            </a:extLst>
          </p:cNvPr>
          <p:cNvSpPr txBox="1"/>
          <p:nvPr/>
        </p:nvSpPr>
        <p:spPr>
          <a:xfrm>
            <a:off x="6639401" y="3745478"/>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7" name="TextBox 106">
            <a:extLst>
              <a:ext uri="{FF2B5EF4-FFF2-40B4-BE49-F238E27FC236}">
                <a16:creationId xmlns:a16="http://schemas.microsoft.com/office/drawing/2014/main" id="{DF19F98C-778D-4D33-8BA7-96CF1CFF0400}"/>
              </a:ext>
            </a:extLst>
          </p:cNvPr>
          <p:cNvSpPr txBox="1"/>
          <p:nvPr/>
        </p:nvSpPr>
        <p:spPr>
          <a:xfrm>
            <a:off x="4789435" y="399211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9" name="TextBox 108">
            <a:extLst>
              <a:ext uri="{FF2B5EF4-FFF2-40B4-BE49-F238E27FC236}">
                <a16:creationId xmlns:a16="http://schemas.microsoft.com/office/drawing/2014/main" id="{6386EE2E-0535-410C-B32B-2249024CDD03}"/>
              </a:ext>
            </a:extLst>
          </p:cNvPr>
          <p:cNvSpPr txBox="1"/>
          <p:nvPr/>
        </p:nvSpPr>
        <p:spPr>
          <a:xfrm>
            <a:off x="3197947" y="1643204"/>
            <a:ext cx="451953" cy="338554"/>
          </a:xfrm>
          <a:prstGeom prst="rect">
            <a:avLst/>
          </a:prstGeom>
          <a:noFill/>
        </p:spPr>
        <p:txBody>
          <a:bodyPr wrap="square">
            <a:spAutoFit/>
          </a:bodyPr>
          <a:lstStyle/>
          <a:p>
            <a:r>
              <a:rPr lang="en-US" altLang="en-US" sz="1600" dirty="0">
                <a:solidFill>
                  <a:schemeClr val="accent6">
                    <a:lumMod val="10000"/>
                  </a:schemeClr>
                </a:solidFill>
                <a:latin typeface="+mn-lt"/>
                <a:cs typeface="Times New Roman" panose="02020603050405020304" pitchFamily="18" charset="0"/>
              </a:rPr>
              <a:t>c</a:t>
            </a:r>
            <a:endParaRPr lang="en-US" sz="1600" dirty="0"/>
          </a:p>
        </p:txBody>
      </p:sp>
      <p:sp>
        <p:nvSpPr>
          <p:cNvPr id="110" name="TextBox 109">
            <a:extLst>
              <a:ext uri="{FF2B5EF4-FFF2-40B4-BE49-F238E27FC236}">
                <a16:creationId xmlns:a16="http://schemas.microsoft.com/office/drawing/2014/main" id="{153EFF2A-2DE6-4152-960E-C3428A9CE613}"/>
              </a:ext>
            </a:extLst>
          </p:cNvPr>
          <p:cNvSpPr txBox="1"/>
          <p:nvPr/>
        </p:nvSpPr>
        <p:spPr>
          <a:xfrm>
            <a:off x="3159701" y="1643204"/>
            <a:ext cx="451953" cy="338554"/>
          </a:xfrm>
          <a:prstGeom prst="rect">
            <a:avLst/>
          </a:prstGeom>
          <a:noFill/>
        </p:spPr>
        <p:txBody>
          <a:bodyPr wrap="square">
            <a:spAutoFit/>
          </a:bodyPr>
          <a:lstStyle/>
          <a:p>
            <a:r>
              <a:rPr lang="en-US" altLang="en-US" sz="1600" b="1" dirty="0">
                <a:solidFill>
                  <a:srgbClr val="FF0000"/>
                </a:solidFill>
                <a:latin typeface="+mn-lt"/>
                <a:cs typeface="Times New Roman" panose="02020603050405020304" pitchFamily="18" charset="0"/>
              </a:rPr>
              <a:t>C</a:t>
            </a:r>
            <a:endParaRPr lang="en-US" sz="1600" b="1" dirty="0">
              <a:solidFill>
                <a:srgbClr val="FF0000"/>
              </a:solidFill>
            </a:endParaRPr>
          </a:p>
        </p:txBody>
      </p:sp>
      <p:sp>
        <p:nvSpPr>
          <p:cNvPr id="112" name="TextBox 111">
            <a:extLst>
              <a:ext uri="{FF2B5EF4-FFF2-40B4-BE49-F238E27FC236}">
                <a16:creationId xmlns:a16="http://schemas.microsoft.com/office/drawing/2014/main" id="{C3612781-A9E4-431C-B8C3-51C2D2D6F653}"/>
              </a:ext>
            </a:extLst>
          </p:cNvPr>
          <p:cNvSpPr txBox="1"/>
          <p:nvPr/>
        </p:nvSpPr>
        <p:spPr>
          <a:xfrm>
            <a:off x="8402087" y="183034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xit" presetSubtype="0" fill="hold" grpId="0" nodeType="withEffect">
                                  <p:stCondLst>
                                    <p:cond delay="0"/>
                                  </p:stCondLst>
                                  <p:childTnLst>
                                    <p:animEffect transition="out" filter="fade">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2" grpId="0"/>
      <p:bldP spid="103" grpId="0"/>
      <p:bldP spid="104" grpId="0"/>
      <p:bldP spid="105" grpId="0"/>
      <p:bldP spid="106" grpId="0"/>
      <p:bldP spid="107" grpId="0"/>
      <p:bldP spid="109" grpId="0"/>
      <p:bldP spid="110"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5" y="122652"/>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SVN-Fiolex Girls" panose="020B0606040200020203" pitchFamily="34" charset="0"/>
              </a:rPr>
              <a:t>Đánh</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giá</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mục</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tiêu</a:t>
            </a:r>
            <a:endParaRPr lang="en-US" sz="6600" dirty="0">
              <a:solidFill>
                <a:srgbClr val="002060"/>
              </a:solidFill>
              <a:latin typeface="SVN-Fiolex Girls" panose="020B0606040200020203" pitchFamily="34"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56"/>
          <p:cNvSpPr txBox="1">
            <a:spLocks noGrp="1"/>
          </p:cNvSpPr>
          <p:nvPr>
            <p:ph type="ctrTitle"/>
          </p:nvPr>
        </p:nvSpPr>
        <p:spPr>
          <a:xfrm>
            <a:off x="2424408" y="775578"/>
            <a:ext cx="5393060" cy="6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C00000"/>
                </a:solidFill>
                <a:latin typeface="Times New Roman" panose="02020603050405020304" pitchFamily="18" charset="0"/>
                <a:cs typeface="Times New Roman" panose="02020603050405020304" pitchFamily="18" charset="0"/>
              </a:rPr>
              <a:t>Định hướng bài học</a:t>
            </a:r>
            <a:endParaRPr sz="4800" dirty="0">
              <a:solidFill>
                <a:srgbClr val="C00000"/>
              </a:solidFill>
              <a:latin typeface="Times New Roman" panose="02020603050405020304" pitchFamily="18" charset="0"/>
              <a:cs typeface="Times New Roman" panose="02020603050405020304" pitchFamily="18" charset="0"/>
            </a:endParaRPr>
          </a:p>
        </p:txBody>
      </p:sp>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xmlns="" sd="3741880581">
                  <a:prstGeom prst="rect">
                    <a:avLst/>
                  </a:prstGeom>
                  <ask:type>
                    <ask:lineSketchCurved/>
                  </ask:type>
                </ask:lineSketchStyleProps>
              </a:ext>
            </a:extLst>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3600" dirty="0"/>
              <a:t>Ôn lại kiến thức về dấu phẩy.</a:t>
            </a:r>
          </a:p>
          <a:p>
            <a:pPr marL="285750" lvl="0" indent="-285750" algn="l" rtl="0">
              <a:spcBef>
                <a:spcPts val="0"/>
              </a:spcBef>
              <a:spcAft>
                <a:spcPts val="0"/>
              </a:spcAft>
              <a:buFontTx/>
              <a:buChar char="-"/>
            </a:pPr>
            <a:r>
              <a:rPr lang="en" sz="3600" dirty="0"/>
              <a:t>Chuẩn bị bài sau: Mở rộng vốn từ Nam và Nữ</a:t>
            </a:r>
            <a:endParaRPr sz="3600" dirty="0"/>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Khởi động</a:t>
            </a:r>
            <a:endParaRPr sz="8800" dirty="0">
              <a:solidFill>
                <a:srgbClr val="002060"/>
              </a:solidFill>
              <a:latin typeface="SVN-SAF" panose="02040603050506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1569660"/>
          </a:xfrm>
          <a:prstGeom prst="rect">
            <a:avLst/>
          </a:prstGeom>
          <a:solidFill>
            <a:schemeClr val="accent1"/>
          </a:solidFill>
        </p:spPr>
        <p:txBody>
          <a:bodyPr wrap="square" rtlCol="0">
            <a:spAutoFit/>
          </a:bodyPr>
          <a:lstStyle/>
          <a:p>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0" y="324316"/>
            <a:ext cx="5752339" cy="584775"/>
          </a:xfrm>
          <a:prstGeom prst="rect">
            <a:avLst/>
          </a:prstGeom>
          <a:solidFill>
            <a:schemeClr val="accent1"/>
          </a:solidFill>
        </p:spPr>
        <p:txBody>
          <a:bodyPr wrap="square" rtlCol="0">
            <a:spAutoFit/>
          </a:bodyPr>
          <a:lstStyle/>
          <a:p>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668126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668126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mn-lt"/>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Khám phá</a:t>
            </a:r>
            <a:endParaRPr sz="8800" dirty="0">
              <a:solidFill>
                <a:srgbClr val="002060"/>
              </a:solidFill>
              <a:latin typeface="SVN-SAF" panose="020406030505060202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562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cs typeface="Arial" pitchFamily="34" charset="0"/>
                </a:rPr>
                <a:t>Củng</a:t>
              </a:r>
              <a:r>
                <a:rPr lang="en-US" sz="2800" b="1" dirty="0">
                  <a:cs typeface="Arial" pitchFamily="34" charset="0"/>
                </a:rPr>
                <a:t> </a:t>
              </a:r>
              <a:r>
                <a:rPr lang="en-US" sz="2800" b="1" dirty="0" err="1">
                  <a:cs typeface="Arial" pitchFamily="34" charset="0"/>
                </a:rPr>
                <a:t>cố</a:t>
              </a:r>
              <a:r>
                <a:rPr lang="en-US" sz="2800" b="1" dirty="0">
                  <a:cs typeface="Arial" pitchFamily="34" charset="0"/>
                </a:rPr>
                <a:t> </a:t>
              </a:r>
              <a:r>
                <a:rPr lang="en-US" sz="2800" b="1" dirty="0" err="1">
                  <a:cs typeface="Arial" pitchFamily="34" charset="0"/>
                </a:rPr>
                <a:t>kiến</a:t>
              </a:r>
              <a:r>
                <a:rPr lang="en-US" sz="2800" b="1" dirty="0">
                  <a:cs typeface="Arial" pitchFamily="34" charset="0"/>
                </a:rPr>
                <a:t> </a:t>
              </a:r>
              <a:r>
                <a:rPr lang="en-US" sz="2800" b="1" dirty="0" err="1">
                  <a:cs typeface="Arial" pitchFamily="34" charset="0"/>
                </a:rPr>
                <a:t>thức</a:t>
              </a:r>
              <a:r>
                <a:rPr lang="en-US" sz="2800" b="1" dirty="0">
                  <a:cs typeface="Arial" pitchFamily="34" charset="0"/>
                </a:rPr>
                <a:t> </a:t>
              </a:r>
              <a:r>
                <a:rPr lang="en-US" sz="2800" b="1" dirty="0" err="1">
                  <a:cs typeface="Arial" pitchFamily="34" charset="0"/>
                </a:rPr>
                <a:t>về</a:t>
              </a:r>
              <a:r>
                <a:rPr lang="en-US" sz="2800" b="1" dirty="0">
                  <a:cs typeface="Arial" pitchFamily="34" charset="0"/>
                </a:rPr>
                <a:t> </a:t>
              </a:r>
              <a:r>
                <a:rPr lang="en-US" sz="2800" b="1" dirty="0" err="1">
                  <a:cs typeface="Arial" pitchFamily="34" charset="0"/>
                </a:rPr>
                <a:t>tác</a:t>
              </a:r>
              <a:r>
                <a:rPr lang="en-US" sz="2800" b="1" dirty="0">
                  <a:cs typeface="Arial" pitchFamily="34" charset="0"/>
                </a:rPr>
                <a:t> </a:t>
              </a:r>
              <a:r>
                <a:rPr lang="en-US" sz="2800" b="1" dirty="0" err="1">
                  <a:cs typeface="Arial" pitchFamily="34" charset="0"/>
                </a:rPr>
                <a:t>dụng</a:t>
              </a:r>
              <a:r>
                <a:rPr lang="en-US" sz="2800" b="1" dirty="0">
                  <a:cs typeface="Arial" pitchFamily="34" charset="0"/>
                </a:rPr>
                <a:t> </a:t>
              </a:r>
              <a:r>
                <a:rPr lang="en-US" sz="2800" b="1" dirty="0" err="1">
                  <a:cs typeface="Arial" pitchFamily="34" charset="0"/>
                </a:rPr>
                <a:t>của</a:t>
              </a:r>
              <a:r>
                <a:rPr lang="en-US" sz="2800" b="1" dirty="0">
                  <a:cs typeface="Arial" pitchFamily="34" charset="0"/>
                </a:rPr>
                <a:t> </a:t>
              </a:r>
              <a:r>
                <a:rPr lang="en-US" sz="2800" b="1" dirty="0" err="1">
                  <a:cs typeface="Arial" pitchFamily="34" charset="0"/>
                </a:rPr>
                <a:t>dấu</a:t>
              </a:r>
              <a:r>
                <a:rPr lang="en-US" sz="2800" b="1" dirty="0">
                  <a:cs typeface="Arial" pitchFamily="34" charset="0"/>
                </a:rPr>
                <a:t> </a:t>
              </a:r>
              <a:r>
                <a:rPr lang="en-US" sz="2800" b="1" dirty="0" err="1">
                  <a:cs typeface="Arial" pitchFamily="34" charset="0"/>
                </a:rPr>
                <a:t>phẩy</a:t>
              </a:r>
              <a:endParaRPr lang="en-US" sz="2800" dirty="0"/>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cs typeface="Arial" pitchFamily="34" charset="0"/>
                </a:rPr>
                <a:t>Vận</a:t>
              </a:r>
              <a:r>
                <a:rPr lang="en-US" sz="2800" b="1" dirty="0">
                  <a:cs typeface="Arial" pitchFamily="34" charset="0"/>
                </a:rPr>
                <a:t> </a:t>
              </a:r>
              <a:r>
                <a:rPr lang="en-US" sz="2800" b="1" dirty="0" err="1">
                  <a:cs typeface="Arial" pitchFamily="34" charset="0"/>
                </a:rPr>
                <a:t>dụng</a:t>
              </a:r>
              <a:r>
                <a:rPr lang="en-US" sz="2800" b="1" dirty="0">
                  <a:cs typeface="Arial" pitchFamily="34" charset="0"/>
                </a:rPr>
                <a:t> </a:t>
              </a:r>
              <a:r>
                <a:rPr lang="en-US" sz="2800" b="1" dirty="0" err="1">
                  <a:cs typeface="Arial" pitchFamily="34" charset="0"/>
                </a:rPr>
                <a:t>kiến</a:t>
              </a:r>
              <a:r>
                <a:rPr lang="en-US" sz="2800" b="1" dirty="0">
                  <a:cs typeface="Arial" pitchFamily="34" charset="0"/>
                </a:rPr>
                <a:t> </a:t>
              </a:r>
              <a:r>
                <a:rPr lang="en-US" sz="2800" b="1" dirty="0" err="1">
                  <a:cs typeface="Arial" pitchFamily="34" charset="0"/>
                </a:rPr>
                <a:t>thức</a:t>
              </a:r>
              <a:r>
                <a:rPr lang="en-US" sz="2800" b="1" dirty="0">
                  <a:cs typeface="Arial" pitchFamily="34" charset="0"/>
                </a:rPr>
                <a:t> </a:t>
              </a:r>
              <a:r>
                <a:rPr lang="en-US" sz="2800" b="1" dirty="0" err="1">
                  <a:cs typeface="Arial" pitchFamily="34" charset="0"/>
                </a:rPr>
                <a:t>đã</a:t>
              </a:r>
              <a:r>
                <a:rPr lang="en-US" sz="2800" b="1" dirty="0">
                  <a:cs typeface="Arial" pitchFamily="34" charset="0"/>
                </a:rPr>
                <a:t> </a:t>
              </a:r>
              <a:r>
                <a:rPr lang="en-US" sz="2800" b="1" dirty="0" err="1">
                  <a:cs typeface="Arial" pitchFamily="34" charset="0"/>
                </a:rPr>
                <a:t>học</a:t>
              </a:r>
              <a:r>
                <a:rPr lang="en-US" sz="2800" b="1" dirty="0">
                  <a:cs typeface="Arial" pitchFamily="34" charset="0"/>
                </a:rPr>
                <a:t> </a:t>
              </a:r>
              <a:r>
                <a:rPr lang="en-US" sz="2800" b="1" dirty="0" err="1">
                  <a:cs typeface="Arial" pitchFamily="34" charset="0"/>
                </a:rPr>
                <a:t>để</a:t>
              </a:r>
              <a:r>
                <a:rPr lang="en-US" sz="2800" b="1" dirty="0">
                  <a:cs typeface="Arial" pitchFamily="34" charset="0"/>
                </a:rPr>
                <a:t> </a:t>
              </a:r>
              <a:r>
                <a:rPr lang="en-US" sz="2800" b="1" dirty="0" err="1">
                  <a:cs typeface="Arial" pitchFamily="34" charset="0"/>
                </a:rPr>
                <a:t>hoàn</a:t>
              </a:r>
              <a:r>
                <a:rPr lang="en-US" sz="2800" b="1" dirty="0">
                  <a:cs typeface="Arial" pitchFamily="34" charset="0"/>
                </a:rPr>
                <a:t> </a:t>
              </a:r>
              <a:r>
                <a:rPr lang="en-US" sz="2800" b="1" dirty="0" err="1">
                  <a:cs typeface="Arial" pitchFamily="34" charset="0"/>
                </a:rPr>
                <a:t>thành</a:t>
              </a:r>
              <a:r>
                <a:rPr lang="en-US" sz="2800" b="1" dirty="0">
                  <a:cs typeface="Arial" pitchFamily="34" charset="0"/>
                </a:rPr>
                <a:t> </a:t>
              </a:r>
              <a:r>
                <a:rPr lang="en-US" sz="2800" b="1" dirty="0" err="1">
                  <a:cs typeface="Arial" pitchFamily="34" charset="0"/>
                </a:rPr>
                <a:t>các</a:t>
              </a:r>
              <a:r>
                <a:rPr lang="en-US" sz="2800" b="1" dirty="0">
                  <a:cs typeface="Arial" pitchFamily="34" charset="0"/>
                </a:rPr>
                <a:t> </a:t>
              </a:r>
              <a:r>
                <a:rPr lang="en-US" sz="2800" b="1" dirty="0" err="1">
                  <a:cs typeface="Arial" pitchFamily="34" charset="0"/>
                </a:rPr>
                <a:t>bài</a:t>
              </a:r>
              <a:r>
                <a:rPr lang="en-US" sz="2800" b="1" dirty="0">
                  <a:cs typeface="Arial" pitchFamily="34" charset="0"/>
                </a:rPr>
                <a:t> </a:t>
              </a:r>
              <a:r>
                <a:rPr lang="en-US" sz="2800" b="1" dirty="0" err="1">
                  <a:cs typeface="Arial" pitchFamily="34" charset="0"/>
                </a:rPr>
                <a:t>tập</a:t>
              </a:r>
              <a:r>
                <a:rPr lang="en-US" sz="2800" b="1" dirty="0">
                  <a:cs typeface="Arial" pitchFamily="34" charset="0"/>
                </a:rPr>
                <a:t>.</a:t>
              </a:r>
              <a:endParaRPr lang="vi-VN" sz="2800" b="1" dirty="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794</Words>
  <Application>Microsoft Office PowerPoint</Application>
  <PresentationFormat>On-screen Show (16:9)</PresentationFormat>
  <Paragraphs>99</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SVN-SAF</vt:lpstr>
      <vt:lpstr>Roboto Slab Light</vt:lpstr>
      <vt:lpstr>Times New Roman</vt:lpstr>
      <vt:lpstr>Arial</vt:lpstr>
      <vt:lpstr>Catamaran</vt:lpstr>
      <vt:lpstr>Titan One</vt:lpstr>
      <vt:lpstr>SVN-Fiolex Girls</vt:lpstr>
      <vt:lpstr>Fira Sans Extra Condensed Medium</vt:lpstr>
      <vt:lpstr>.VnArial</vt:lpstr>
      <vt:lpstr>Comfortaa</vt:lpstr>
      <vt:lpstr>Nunito</vt:lpstr>
      <vt:lpstr>Cute Chicks Newsletter by Slidesgo</vt:lpstr>
      <vt:lpstr>Ôn tập về dấu câu (Dấu phẩy) </vt:lpstr>
      <vt:lpstr>Khởi động</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dc:title>
  <dc:creator>Giang Giang</dc:creator>
  <cp:lastModifiedBy>Admin</cp:lastModifiedBy>
  <cp:revision>4</cp:revision>
  <dcterms:modified xsi:type="dcterms:W3CDTF">2024-04-08T10:15:48Z</dcterms:modified>
</cp:coreProperties>
</file>