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88" r:id="rId3"/>
    <p:sldId id="289" r:id="rId4"/>
    <p:sldId id="290" r:id="rId5"/>
    <p:sldId id="291" r:id="rId6"/>
    <p:sldId id="292" r:id="rId7"/>
    <p:sldId id="309" r:id="rId8"/>
    <p:sldId id="266" r:id="rId9"/>
    <p:sldId id="293" r:id="rId10"/>
    <p:sldId id="294" r:id="rId11"/>
    <p:sldId id="308" r:id="rId12"/>
    <p:sldId id="298" r:id="rId13"/>
    <p:sldId id="299" r:id="rId14"/>
    <p:sldId id="302" r:id="rId15"/>
    <p:sldId id="303" r:id="rId16"/>
    <p:sldId id="304" r:id="rId17"/>
    <p:sldId id="305" r:id="rId18"/>
    <p:sldId id="258" r:id="rId19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08CA-F7A9-44AF-B29D-B1BF5DD27D9E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D090-C3AF-4C6F-A05C-9686D70D8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2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3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 thiệu với HS cách tóm tắt bài toán bằng sơ đồ.</a:t>
            </a:r>
          </a:p>
        </p:txBody>
      </p:sp>
    </p:spTree>
    <p:extLst>
      <p:ext uri="{BB962C8B-B14F-4D97-AF65-F5344CB8AC3E}">
        <p14:creationId xmlns:p14="http://schemas.microsoft.com/office/powerpoint/2010/main" val="2984301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6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23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179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64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630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2751296"/>
            <a:ext cx="9144000" cy="24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2751296"/>
            <a:ext cx="9144000" cy="24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4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6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184605"/>
            <a:ext cx="1112837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1931"/>
            <a:ext cx="1008063" cy="66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91" y="-19884"/>
            <a:ext cx="2523768" cy="9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352079"/>
            <a:ext cx="8368903" cy="444093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28612"/>
            <a:ext cx="527437" cy="52760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4102813"/>
            <a:ext cx="1379965" cy="1380391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4833285"/>
            <a:ext cx="226633" cy="2267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218194" y="3853272"/>
            <a:ext cx="452224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91824"/>
            <a:ext cx="312881" cy="312978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2751296"/>
            <a:ext cx="9144000" cy="2401017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23258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4985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810430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2751296"/>
            <a:ext cx="9144000" cy="24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79" r:id="rId10"/>
    <p:sldLayoutId id="2147483680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84" r:id="rId2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gif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12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5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D09A31E-718E-4ED5-85AE-87EC52095C1A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07840F-099A-447F-A9CB-2B1993555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9"/>
          <a:stretch/>
        </p:blipFill>
        <p:spPr>
          <a:xfrm>
            <a:off x="1" y="0"/>
            <a:ext cx="9143999" cy="3966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854" y="2932291"/>
            <a:ext cx="6587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TOÁN! </a:t>
            </a:r>
          </a:p>
        </p:txBody>
      </p:sp>
    </p:spTree>
    <p:extLst>
      <p:ext uri="{BB962C8B-B14F-4D97-AF65-F5344CB8AC3E}">
        <p14:creationId xmlns:p14="http://schemas.microsoft.com/office/powerpoint/2010/main" val="16147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527353" y="348495"/>
            <a:ext cx="8089294" cy="460720"/>
            <a:chOff x="1183343" y="1464304"/>
            <a:chExt cx="10024436" cy="614104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4" y="1493652"/>
              <a:ext cx="9403015" cy="584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401"/>
                <a:t>Tính nhẩm.</a:t>
              </a:r>
              <a:endParaRPr lang="en-US" sz="2401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68590" tIns="34286" rIns="68590" bIns="34286" anchor="ctr" anchorCtr="0">
              <a:noAutofit/>
            </a:bodyPr>
            <a:lstStyle/>
            <a:p>
              <a:pPr algn="ctr"/>
              <a:r>
                <a:rPr lang="en-US" sz="270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35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384352-8783-4301-9979-C2F3191C91DF}"/>
              </a:ext>
            </a:extLst>
          </p:cNvPr>
          <p:cNvGrpSpPr/>
          <p:nvPr/>
        </p:nvGrpSpPr>
        <p:grpSpPr>
          <a:xfrm>
            <a:off x="527353" y="947265"/>
            <a:ext cx="3093815" cy="3458395"/>
            <a:chOff x="730152" y="1562614"/>
            <a:chExt cx="4123814" cy="460977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1F80E79-C6B8-43DA-86EE-EE025C04F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8E433A2-33A8-4BD5-B7B3-2081C4B48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FD96A7-1453-407D-A899-04F998884091}"/>
              </a:ext>
            </a:extLst>
          </p:cNvPr>
          <p:cNvGrpSpPr/>
          <p:nvPr/>
        </p:nvGrpSpPr>
        <p:grpSpPr>
          <a:xfrm>
            <a:off x="3621168" y="952982"/>
            <a:ext cx="2567852" cy="3326424"/>
            <a:chOff x="4997027" y="1570234"/>
            <a:chExt cx="3422746" cy="443386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426EB48-FB31-48C1-B102-8EDDA2559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1B42052-0E61-4592-AB91-75AEA260E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B61EE8-7D2E-4B12-AF86-81AAB3D9ABCE}"/>
              </a:ext>
            </a:extLst>
          </p:cNvPr>
          <p:cNvGrpSpPr/>
          <p:nvPr/>
        </p:nvGrpSpPr>
        <p:grpSpPr>
          <a:xfrm>
            <a:off x="5969685" y="1013250"/>
            <a:ext cx="2908029" cy="3326424"/>
            <a:chOff x="7984356" y="1856769"/>
            <a:chExt cx="3876176" cy="443386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60FD330-5149-426C-9D82-41A4FE1B7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1D22131-7238-42C7-9799-949389232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8146F03-4FC6-401B-AF9D-0D0E3CABA545}"/>
              </a:ext>
            </a:extLst>
          </p:cNvPr>
          <p:cNvSpPr/>
          <p:nvPr/>
        </p:nvSpPr>
        <p:spPr>
          <a:xfrm>
            <a:off x="2194054" y="857825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F3BE1-E5B0-4B90-95E9-8FFF16B505BC}"/>
              </a:ext>
            </a:extLst>
          </p:cNvPr>
          <p:cNvSpPr txBox="1"/>
          <p:nvPr/>
        </p:nvSpPr>
        <p:spPr>
          <a:xfrm>
            <a:off x="2522045" y="857825"/>
            <a:ext cx="13468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/>
              <a:t>Tính</a:t>
            </a:r>
            <a:r>
              <a:rPr lang="en-US" sz="2100" dirty="0"/>
              <a:t> </a:t>
            </a:r>
            <a:r>
              <a:rPr lang="en-US" sz="2100" dirty="0" err="1"/>
              <a:t>nhẩm</a:t>
            </a:r>
            <a:endParaRPr lang="vi-VN" sz="2100" dirty="0"/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03C578D5-30F6-40CC-9A86-7034DEC9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16" y="319173"/>
            <a:ext cx="1678338" cy="647620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5CC09F-0A33-4DBD-A839-2BB6EAA72C1E}"/>
              </a:ext>
            </a:extLst>
          </p:cNvPr>
          <p:cNvGrpSpPr/>
          <p:nvPr/>
        </p:nvGrpSpPr>
        <p:grpSpPr>
          <a:xfrm>
            <a:off x="515716" y="857825"/>
            <a:ext cx="3193179" cy="3457328"/>
            <a:chOff x="730152" y="1562614"/>
            <a:chExt cx="4123814" cy="46097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1D5FDA-22A2-4E5C-8ADB-5DD4C90BF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6B2A77-426A-47E1-9009-B388FE1827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233CED-E6B6-41F7-8469-DF0010ABFF84}"/>
              </a:ext>
            </a:extLst>
          </p:cNvPr>
          <p:cNvSpPr txBox="1"/>
          <p:nvPr/>
        </p:nvSpPr>
        <p:spPr>
          <a:xfrm>
            <a:off x="2861842" y="243358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51E240-E6A9-4CA6-BC44-3DB80A6EC789}"/>
              </a:ext>
            </a:extLst>
          </p:cNvPr>
          <p:cNvSpPr txBox="1"/>
          <p:nvPr/>
        </p:nvSpPr>
        <p:spPr>
          <a:xfrm>
            <a:off x="2857501" y="281561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64848-48D1-4EA1-A74B-155544A913A9}"/>
              </a:ext>
            </a:extLst>
          </p:cNvPr>
          <p:cNvSpPr txBox="1"/>
          <p:nvPr/>
        </p:nvSpPr>
        <p:spPr>
          <a:xfrm>
            <a:off x="2867471" y="318153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23FEAE-DD06-4DC3-82EF-0B9574022975}"/>
              </a:ext>
            </a:extLst>
          </p:cNvPr>
          <p:cNvGrpSpPr/>
          <p:nvPr/>
        </p:nvGrpSpPr>
        <p:grpSpPr>
          <a:xfrm>
            <a:off x="3608575" y="863541"/>
            <a:ext cx="2827375" cy="3325397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B88481-E08C-4D8E-804D-FD139EB13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4FE66B-0BD1-4D8A-9784-33786C453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21A95AC-F818-47F8-BD4F-ED00C4E728C0}"/>
              </a:ext>
            </a:extLst>
          </p:cNvPr>
          <p:cNvSpPr txBox="1"/>
          <p:nvPr/>
        </p:nvSpPr>
        <p:spPr>
          <a:xfrm>
            <a:off x="5016960" y="217641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= 100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9A5F40-7C05-4D94-9D95-6C81735CF5AC}"/>
              </a:ext>
            </a:extLst>
          </p:cNvPr>
          <p:cNvSpPr txBox="1"/>
          <p:nvPr/>
        </p:nvSpPr>
        <p:spPr>
          <a:xfrm>
            <a:off x="5157226" y="255843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CB1CB4-5678-4109-AAB7-2CF6E9344086}"/>
              </a:ext>
            </a:extLst>
          </p:cNvPr>
          <p:cNvSpPr txBox="1"/>
          <p:nvPr/>
        </p:nvSpPr>
        <p:spPr>
          <a:xfrm>
            <a:off x="5177587" y="294514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113CBD-4D8E-432A-96BA-861405C46A34}"/>
              </a:ext>
            </a:extLst>
          </p:cNvPr>
          <p:cNvGrpSpPr/>
          <p:nvPr/>
        </p:nvGrpSpPr>
        <p:grpSpPr>
          <a:xfrm>
            <a:off x="5956367" y="923790"/>
            <a:ext cx="3613659" cy="3325397"/>
            <a:chOff x="7984356" y="1856769"/>
            <a:chExt cx="3876176" cy="443386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0F5548A-F832-4A54-83ED-4526D349D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65EB8ED-F7C8-474D-A991-C6D7E02AC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34115BE-80B1-4EEC-A0D3-12B4365347A5}"/>
              </a:ext>
            </a:extLst>
          </p:cNvPr>
          <p:cNvSpPr txBox="1"/>
          <p:nvPr/>
        </p:nvSpPr>
        <p:spPr>
          <a:xfrm>
            <a:off x="7463589" y="25434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A8053C-7A4B-4198-976E-4870D880B7FE}"/>
              </a:ext>
            </a:extLst>
          </p:cNvPr>
          <p:cNvSpPr txBox="1"/>
          <p:nvPr/>
        </p:nvSpPr>
        <p:spPr>
          <a:xfrm>
            <a:off x="7472733" y="294723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C6AAE-AAFE-4936-BE8A-8D1996D22AC7}"/>
              </a:ext>
            </a:extLst>
          </p:cNvPr>
          <p:cNvSpPr txBox="1"/>
          <p:nvPr/>
        </p:nvSpPr>
        <p:spPr>
          <a:xfrm>
            <a:off x="7582652" y="332256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= 50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497608" y="1729542"/>
            <a:ext cx="9853017" cy="32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888287" y="2053013"/>
            <a:ext cx="752130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57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538216" y="2756061"/>
            <a:ext cx="1369542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696282" y="2421742"/>
            <a:ext cx="478016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821459" y="3296475"/>
            <a:ext cx="71676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156192" y="3471091"/>
            <a:ext cx="474810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3624102" y="2049419"/>
            <a:ext cx="825867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24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3460011" y="2771100"/>
            <a:ext cx="1225408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67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3528359" y="2425951"/>
            <a:ext cx="478016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4049728" y="3471091"/>
            <a:ext cx="357791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3694322" y="3471091"/>
            <a:ext cx="482825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6509010" y="2049419"/>
            <a:ext cx="790601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46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6541460" y="2760994"/>
            <a:ext cx="769763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39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6372425" y="2415560"/>
            <a:ext cx="478016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6833169" y="3471091"/>
            <a:ext cx="474810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6547369" y="3471091"/>
            <a:ext cx="460383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334102" y="189708"/>
            <a:ext cx="5274238" cy="460720"/>
            <a:chOff x="1183343" y="1464304"/>
            <a:chExt cx="7030148" cy="614104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r>
                <a:rPr lang="en-US" sz="2401">
                  <a:solidFill>
                    <a:schemeClr val="dk1"/>
                  </a:solidFill>
                </a:rPr>
                <a:t>Đặt tính rồi tính.</a:t>
              </a:r>
              <a:endParaRPr sz="15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68590" tIns="34286" rIns="68590" bIns="34286" anchor="ctr" anchorCtr="0">
              <a:noAutofit/>
            </a:bodyPr>
            <a:lstStyle/>
            <a:p>
              <a:pPr algn="ctr"/>
              <a:r>
                <a:rPr lang="en-US" sz="270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35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800310" y="645193"/>
            <a:ext cx="8340556" cy="10620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557361" indent="-557361" algn="just">
              <a:spcBef>
                <a:spcPts val="900"/>
              </a:spcBef>
              <a:spcAft>
                <a:spcPts val="900"/>
              </a:spcAft>
              <a:buAutoNum type="alphaLcParenR"/>
            </a:pPr>
            <a:r>
              <a:rPr lang="en-US" sz="2401"/>
              <a:t>57 + 28 		24 + 67			46 + 39</a:t>
            </a:r>
          </a:p>
          <a:p>
            <a:pPr marL="557361" indent="-557361" algn="just">
              <a:spcBef>
                <a:spcPts val="900"/>
              </a:spcBef>
              <a:spcAft>
                <a:spcPts val="900"/>
              </a:spcAft>
              <a:buAutoNum type="alphaLcParenR"/>
            </a:pPr>
            <a:r>
              <a:rPr lang="en-US" sz="2401"/>
              <a:t>83 – 19 		42 – 38 	       90 – 76 </a:t>
            </a:r>
            <a:endParaRPr lang="en-US" sz="240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881052" y="3471091"/>
            <a:ext cx="460383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35C5-2A41-4090-8811-2DC76C3556BF}"/>
              </a:ext>
            </a:extLst>
          </p:cNvPr>
          <p:cNvSpPr/>
          <p:nvPr/>
        </p:nvSpPr>
        <p:spPr>
          <a:xfrm>
            <a:off x="46474" y="2033527"/>
            <a:ext cx="572594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a)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3654351" y="3355356"/>
            <a:ext cx="71676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6501821" y="3355356"/>
            <a:ext cx="716763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4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5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382755" y="1725624"/>
            <a:ext cx="9853017" cy="326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983110" y="2053013"/>
            <a:ext cx="747320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83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1243221" y="2740900"/>
            <a:ext cx="496118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868884" y="2305462"/>
            <a:ext cx="330540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>
            <a:off x="941834" y="3296475"/>
            <a:ext cx="703139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261677" y="3471091"/>
            <a:ext cx="492444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3748060" y="2027536"/>
            <a:ext cx="825867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42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3563554" y="2749584"/>
            <a:ext cx="1225408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38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3698556" y="2318931"/>
            <a:ext cx="330540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3769576" y="3296475"/>
            <a:ext cx="7271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4074926" y="3471091"/>
            <a:ext cx="492444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6647635" y="2049052"/>
            <a:ext cx="776175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90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6656535" y="2750541"/>
            <a:ext cx="760144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76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6548629" y="2306566"/>
            <a:ext cx="330540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6902719" y="3459019"/>
            <a:ext cx="492444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6700273" y="3459019"/>
            <a:ext cx="357791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334102" y="189708"/>
            <a:ext cx="5274238" cy="460720"/>
            <a:chOff x="1183343" y="1464304"/>
            <a:chExt cx="7030148" cy="614104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r>
                <a:rPr lang="en-US" sz="2401">
                  <a:solidFill>
                    <a:schemeClr val="dk1"/>
                  </a:solidFill>
                </a:rPr>
                <a:t>Đặt tính rồi tính.</a:t>
              </a:r>
              <a:endParaRPr sz="15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68590" tIns="34286" rIns="68590" bIns="34286" anchor="ctr" anchorCtr="0">
              <a:noAutofit/>
            </a:bodyPr>
            <a:lstStyle/>
            <a:p>
              <a:pPr algn="ctr"/>
              <a:r>
                <a:rPr lang="en-US" sz="270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35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800310" y="645193"/>
            <a:ext cx="8340556" cy="10620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557361" indent="-557361" algn="just">
              <a:spcBef>
                <a:spcPts val="900"/>
              </a:spcBef>
              <a:spcAft>
                <a:spcPts val="900"/>
              </a:spcAft>
              <a:buAutoNum type="alphaLcParenR"/>
            </a:pPr>
            <a:r>
              <a:rPr lang="en-US" sz="2401"/>
              <a:t>57 + 28 		24 + 67			46 + 39</a:t>
            </a:r>
          </a:p>
          <a:p>
            <a:pPr marL="557361" indent="-557361" algn="just">
              <a:spcBef>
                <a:spcPts val="900"/>
              </a:spcBef>
              <a:spcAft>
                <a:spcPts val="900"/>
              </a:spcAft>
              <a:buAutoNum type="alphaLcParenR"/>
            </a:pPr>
            <a:r>
              <a:rPr lang="en-US" sz="2401"/>
              <a:t>83 – 19 		42 – 38 			90 – 76 </a:t>
            </a:r>
            <a:endParaRPr lang="en-US" sz="240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963350" y="3471091"/>
            <a:ext cx="482825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35C5-2A41-4090-8811-2DC76C3556BF}"/>
              </a:ext>
            </a:extLst>
          </p:cNvPr>
          <p:cNvSpPr/>
          <p:nvPr/>
        </p:nvSpPr>
        <p:spPr>
          <a:xfrm>
            <a:off x="113426" y="2033527"/>
            <a:ext cx="567784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b)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702504" y="2740900"/>
            <a:ext cx="963985" cy="66954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751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37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6611383" y="3309023"/>
            <a:ext cx="72712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5" grpId="0"/>
      <p:bldP spid="2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5297" y="207271"/>
            <a:ext cx="8478466" cy="838683"/>
            <a:chOff x="1183343" y="1455240"/>
            <a:chExt cx="11027803" cy="111790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10457215" cy="111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500"/>
                <a:t>Trong các phép tính dưới đây, những phép tính nào có kết quả bé hơn 45, những phép tính nào có kết quả lớn hơn 63?</a:t>
              </a:r>
              <a:endParaRPr lang="vi-VN" sz="2500" dirty="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68590" tIns="34286" rIns="68590" bIns="34286" anchor="ctr" anchorCtr="0">
              <a:noAutofit/>
            </a:bodyPr>
            <a:lstStyle/>
            <a:p>
              <a:pPr algn="ctr"/>
              <a:r>
                <a:rPr lang="en-US" sz="270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35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6C7B4-2904-43DF-A3D7-77C02E015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911979" y="2026843"/>
            <a:ext cx="7358042" cy="27962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4D42B3-3AC9-41D8-86E9-E329A6F754AC}"/>
              </a:ext>
            </a:extLst>
          </p:cNvPr>
          <p:cNvCxnSpPr>
            <a:cxnSpLocks/>
          </p:cNvCxnSpPr>
          <p:nvPr/>
        </p:nvCxnSpPr>
        <p:spPr>
          <a:xfrm>
            <a:off x="1427967" y="1001332"/>
            <a:ext cx="1376963" cy="15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524B70-1A75-4290-AC59-B22FB0C6DE2F}"/>
              </a:ext>
            </a:extLst>
          </p:cNvPr>
          <p:cNvCxnSpPr>
            <a:cxnSpLocks/>
          </p:cNvCxnSpPr>
          <p:nvPr/>
        </p:nvCxnSpPr>
        <p:spPr>
          <a:xfrm>
            <a:off x="7196867" y="1001332"/>
            <a:ext cx="13441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9187452-B612-449F-A870-517376C58C8E}"/>
              </a:ext>
            </a:extLst>
          </p:cNvPr>
          <p:cNvSpPr/>
          <p:nvPr/>
        </p:nvSpPr>
        <p:spPr>
          <a:xfrm>
            <a:off x="6697351" y="2283038"/>
            <a:ext cx="1162591" cy="5387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4CE5D0-3D4D-4762-B53E-0578703DA2E1}"/>
              </a:ext>
            </a:extLst>
          </p:cNvPr>
          <p:cNvSpPr txBox="1"/>
          <p:nvPr/>
        </p:nvSpPr>
        <p:spPr>
          <a:xfrm>
            <a:off x="2004564" y="1901877"/>
            <a:ext cx="778850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>
                <a:solidFill>
                  <a:srgbClr val="FF0000"/>
                </a:solidFill>
              </a:rPr>
              <a:t>68</a:t>
            </a:r>
            <a:endParaRPr lang="vi-VN" sz="2401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748251-8830-48C7-8B03-D28CFCD1DD4E}"/>
              </a:ext>
            </a:extLst>
          </p:cNvPr>
          <p:cNvSpPr txBox="1"/>
          <p:nvPr/>
        </p:nvSpPr>
        <p:spPr>
          <a:xfrm>
            <a:off x="5026627" y="1952183"/>
            <a:ext cx="664168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>
                <a:solidFill>
                  <a:srgbClr val="FF0000"/>
                </a:solidFill>
              </a:rPr>
              <a:t>58</a:t>
            </a:r>
            <a:endParaRPr lang="vi-VN" sz="2401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A0625F-97F3-4149-AA7F-5FB9ACC71887}"/>
              </a:ext>
            </a:extLst>
          </p:cNvPr>
          <p:cNvSpPr txBox="1"/>
          <p:nvPr/>
        </p:nvSpPr>
        <p:spPr>
          <a:xfrm>
            <a:off x="6945721" y="1833006"/>
            <a:ext cx="746174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>
                <a:solidFill>
                  <a:srgbClr val="FF0000"/>
                </a:solidFill>
              </a:rPr>
              <a:t>44</a:t>
            </a:r>
            <a:endParaRPr lang="vi-VN" sz="2401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0E973-0750-45BC-8517-CAA472D21322}"/>
              </a:ext>
            </a:extLst>
          </p:cNvPr>
          <p:cNvSpPr txBox="1"/>
          <p:nvPr/>
        </p:nvSpPr>
        <p:spPr>
          <a:xfrm>
            <a:off x="1873117" y="4062111"/>
            <a:ext cx="763294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>
                <a:solidFill>
                  <a:srgbClr val="FF0000"/>
                </a:solidFill>
              </a:rPr>
              <a:t>70</a:t>
            </a:r>
            <a:endParaRPr lang="vi-VN" sz="2401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6C3C0-E237-48F3-A7C0-5917C8CDA396}"/>
              </a:ext>
            </a:extLst>
          </p:cNvPr>
          <p:cNvSpPr txBox="1"/>
          <p:nvPr/>
        </p:nvSpPr>
        <p:spPr>
          <a:xfrm>
            <a:off x="4623316" y="4157218"/>
            <a:ext cx="730080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>
                <a:solidFill>
                  <a:srgbClr val="FF0000"/>
                </a:solidFill>
              </a:rPr>
              <a:t>39</a:t>
            </a:r>
            <a:endParaRPr lang="vi-VN" sz="2401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5FFEBD-4140-4359-895E-AE681F3DDDBB}"/>
              </a:ext>
            </a:extLst>
          </p:cNvPr>
          <p:cNvSpPr txBox="1"/>
          <p:nvPr/>
        </p:nvSpPr>
        <p:spPr>
          <a:xfrm>
            <a:off x="7016387" y="3950328"/>
            <a:ext cx="675508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1" b="1" dirty="0">
                <a:solidFill>
                  <a:srgbClr val="FF0000"/>
                </a:solidFill>
              </a:rPr>
              <a:t>50</a:t>
            </a:r>
            <a:endParaRPr lang="vi-VN" sz="2401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78F05E-464F-4409-A0C4-78A9E7B1AF3D}"/>
              </a:ext>
            </a:extLst>
          </p:cNvPr>
          <p:cNvSpPr/>
          <p:nvPr/>
        </p:nvSpPr>
        <p:spPr>
          <a:xfrm>
            <a:off x="4190805" y="3677003"/>
            <a:ext cx="1162591" cy="53878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AED2A0-446E-43D6-B69D-D283FC7EBFD2}"/>
              </a:ext>
            </a:extLst>
          </p:cNvPr>
          <p:cNvSpPr/>
          <p:nvPr/>
        </p:nvSpPr>
        <p:spPr>
          <a:xfrm>
            <a:off x="1620823" y="2323018"/>
            <a:ext cx="1162591" cy="53878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778D83B-4B9F-421C-BFC5-33E7A151FDE4}"/>
              </a:ext>
            </a:extLst>
          </p:cNvPr>
          <p:cNvSpPr/>
          <p:nvPr/>
        </p:nvSpPr>
        <p:spPr>
          <a:xfrm>
            <a:off x="1473820" y="3560387"/>
            <a:ext cx="1162591" cy="53878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000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2" grpId="0"/>
      <p:bldP spid="24" grpId="0"/>
      <p:bldP spid="25" grpId="0"/>
      <p:bldP spid="26" grpId="0" animBg="1"/>
      <p:bldP spid="30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273910" y="218291"/>
            <a:ext cx="8697021" cy="1753765"/>
            <a:chOff x="1183343" y="1464304"/>
            <a:chExt cx="11592450" cy="2337632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10971031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701"/>
                <a:t>Quãng đường Hà Nội – Nam Định dài 90 km. Quãng đường Hà Nội – Hòa Bình dài 76 km. Hỏi quãng đường Hà Nội – Nam Định dài hơn quãng đường Hà Nội – Hòa Bình bao nhiêu ki-lô-mét?</a:t>
              </a:r>
              <a:endParaRPr lang="vi-VN" sz="2701" dirty="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68590" tIns="34286" rIns="68590" bIns="34286" anchor="ctr" anchorCtr="0">
              <a:noAutofit/>
            </a:bodyPr>
            <a:lstStyle/>
            <a:p>
              <a:pPr algn="ctr"/>
              <a:r>
                <a:rPr lang="en-US" sz="270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0EF670-048C-4B5D-A0B0-212A23A7C3AD}"/>
              </a:ext>
            </a:extLst>
          </p:cNvPr>
          <p:cNvGrpSpPr/>
          <p:nvPr/>
        </p:nvGrpSpPr>
        <p:grpSpPr>
          <a:xfrm>
            <a:off x="1033770" y="2560319"/>
            <a:ext cx="7733040" cy="2036151"/>
            <a:chOff x="1100410" y="2799630"/>
            <a:chExt cx="11467735" cy="337116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ADC093-7CBC-4424-AE33-76B7622A0FE6}"/>
                </a:ext>
              </a:extLst>
            </p:cNvPr>
            <p:cNvGrpSpPr/>
            <p:nvPr/>
          </p:nvGrpSpPr>
          <p:grpSpPr>
            <a:xfrm>
              <a:off x="1866900" y="3805592"/>
              <a:ext cx="9086850" cy="1718908"/>
              <a:chOff x="1866900" y="3805592"/>
              <a:chExt cx="9086850" cy="171890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DDEC0B10-C117-4749-AF0B-9F76FE3D1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900" y="4095750"/>
                <a:ext cx="90868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6C90931-B6FD-4069-9A95-5C8918CD1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900" y="5295900"/>
                <a:ext cx="6953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BF453A1-FC36-4DA3-9FC2-E1F829E71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900" y="506730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266C9AB-60D2-44D2-8D69-47595F6AF8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9200" y="506730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7308C11-7E86-4D59-B518-7AC8BE8FC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700" y="386715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C485D04-808F-40F3-A00A-00130A13A9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5950" y="386715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5075CAD-9FF3-4F31-A854-A214EE7C9D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9200" y="3805592"/>
                <a:ext cx="0" cy="12280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Google Shape;4387;p6">
              <a:extLst>
                <a:ext uri="{FF2B5EF4-FFF2-40B4-BE49-F238E27FC236}">
                  <a16:creationId xmlns:a16="http://schemas.microsoft.com/office/drawing/2014/main" id="{D7EE54DC-F250-4597-BA65-C8523909B363}"/>
                </a:ext>
              </a:extLst>
            </p:cNvPr>
            <p:cNvSpPr txBox="1"/>
            <p:nvPr/>
          </p:nvSpPr>
          <p:spPr>
            <a:xfrm>
              <a:off x="1133657" y="3182456"/>
              <a:ext cx="1628593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701"/>
                <a:t>Hà Nội</a:t>
              </a:r>
              <a:endParaRPr lang="vi-VN" sz="2701" dirty="0"/>
            </a:p>
          </p:txBody>
        </p:sp>
        <p:sp>
          <p:nvSpPr>
            <p:cNvPr id="32" name="Google Shape;4387;p6">
              <a:extLst>
                <a:ext uri="{FF2B5EF4-FFF2-40B4-BE49-F238E27FC236}">
                  <a16:creationId xmlns:a16="http://schemas.microsoft.com/office/drawing/2014/main" id="{C6A34CB9-C101-47C2-B49A-53846A9A0B3D}"/>
                </a:ext>
              </a:extLst>
            </p:cNvPr>
            <p:cNvSpPr txBox="1"/>
            <p:nvPr/>
          </p:nvSpPr>
          <p:spPr>
            <a:xfrm>
              <a:off x="9944100" y="3228043"/>
              <a:ext cx="2624045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701"/>
                <a:t>Nam Định</a:t>
              </a:r>
              <a:endParaRPr lang="vi-VN" sz="2701" dirty="0"/>
            </a:p>
          </p:txBody>
        </p:sp>
        <p:sp>
          <p:nvSpPr>
            <p:cNvPr id="33" name="Google Shape;4387;p6">
              <a:extLst>
                <a:ext uri="{FF2B5EF4-FFF2-40B4-BE49-F238E27FC236}">
                  <a16:creationId xmlns:a16="http://schemas.microsoft.com/office/drawing/2014/main" id="{A27291B6-3388-4400-8EB6-5F168380A18E}"/>
                </a:ext>
              </a:extLst>
            </p:cNvPr>
            <p:cNvSpPr txBox="1"/>
            <p:nvPr/>
          </p:nvSpPr>
          <p:spPr>
            <a:xfrm>
              <a:off x="1100410" y="5524499"/>
              <a:ext cx="1628593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701"/>
                <a:t>Hà Nội</a:t>
              </a:r>
              <a:endParaRPr lang="vi-VN" sz="2701" dirty="0"/>
            </a:p>
          </p:txBody>
        </p:sp>
        <p:sp>
          <p:nvSpPr>
            <p:cNvPr id="34" name="Google Shape;4387;p6">
              <a:extLst>
                <a:ext uri="{FF2B5EF4-FFF2-40B4-BE49-F238E27FC236}">
                  <a16:creationId xmlns:a16="http://schemas.microsoft.com/office/drawing/2014/main" id="{23D13DA2-AFA3-4481-BA42-5D3CE1BBDE20}"/>
                </a:ext>
              </a:extLst>
            </p:cNvPr>
            <p:cNvSpPr txBox="1"/>
            <p:nvPr/>
          </p:nvSpPr>
          <p:spPr>
            <a:xfrm>
              <a:off x="7734300" y="5524499"/>
              <a:ext cx="2624045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701"/>
                <a:t>Hoà Bình</a:t>
              </a:r>
              <a:endParaRPr lang="vi-VN" sz="2701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425C20-FE6E-468D-A43D-BDD304253B62}"/>
                </a:ext>
              </a:extLst>
            </p:cNvPr>
            <p:cNvSpPr/>
            <p:nvPr/>
          </p:nvSpPr>
          <p:spPr>
            <a:xfrm>
              <a:off x="1900011" y="4777014"/>
              <a:ext cx="6924675" cy="499705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Google Shape;4387;p6">
              <a:extLst>
                <a:ext uri="{FF2B5EF4-FFF2-40B4-BE49-F238E27FC236}">
                  <a16:creationId xmlns:a16="http://schemas.microsoft.com/office/drawing/2014/main" id="{31AB974E-BE9B-4618-8F92-DE84E6818F68}"/>
                </a:ext>
              </a:extLst>
            </p:cNvPr>
            <p:cNvSpPr txBox="1"/>
            <p:nvPr/>
          </p:nvSpPr>
          <p:spPr>
            <a:xfrm>
              <a:off x="5716841" y="2799630"/>
              <a:ext cx="2624045" cy="52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101"/>
                <a:t>90 km</a:t>
              </a:r>
              <a:endParaRPr lang="vi-VN" sz="2101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377CC33-8BB4-4429-B5E0-A7BA522A3BEF}"/>
                </a:ext>
              </a:extLst>
            </p:cNvPr>
            <p:cNvSpPr/>
            <p:nvPr/>
          </p:nvSpPr>
          <p:spPr>
            <a:xfrm>
              <a:off x="1900011" y="3285218"/>
              <a:ext cx="9001126" cy="800100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Google Shape;4387;p6">
              <a:extLst>
                <a:ext uri="{FF2B5EF4-FFF2-40B4-BE49-F238E27FC236}">
                  <a16:creationId xmlns:a16="http://schemas.microsoft.com/office/drawing/2014/main" id="{77E88909-E8C4-4B0F-B279-69D4E303F5D0}"/>
                </a:ext>
              </a:extLst>
            </p:cNvPr>
            <p:cNvSpPr txBox="1"/>
            <p:nvPr/>
          </p:nvSpPr>
          <p:spPr>
            <a:xfrm>
              <a:off x="4581711" y="4342083"/>
              <a:ext cx="2624045" cy="52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101"/>
                <a:t>76 km</a:t>
              </a:r>
              <a:endParaRPr lang="vi-VN" sz="2101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223322-B167-4BA7-AB8B-2BA407A0B0E4}"/>
                </a:ext>
              </a:extLst>
            </p:cNvPr>
            <p:cNvSpPr/>
            <p:nvPr/>
          </p:nvSpPr>
          <p:spPr>
            <a:xfrm rot="10800000">
              <a:off x="8865326" y="4119369"/>
              <a:ext cx="2035809" cy="354407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Google Shape;4387;p6">
              <a:extLst>
                <a:ext uri="{FF2B5EF4-FFF2-40B4-BE49-F238E27FC236}">
                  <a16:creationId xmlns:a16="http://schemas.microsoft.com/office/drawing/2014/main" id="{D5770727-E854-46AD-8159-A84DCE22F512}"/>
                </a:ext>
              </a:extLst>
            </p:cNvPr>
            <p:cNvSpPr txBox="1"/>
            <p:nvPr/>
          </p:nvSpPr>
          <p:spPr>
            <a:xfrm>
              <a:off x="9371398" y="4443653"/>
              <a:ext cx="2624045" cy="523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101"/>
                <a:t>? km</a:t>
              </a:r>
              <a:endParaRPr lang="vi-VN" sz="210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23360" y="2014201"/>
            <a:ext cx="162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6020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8749" y="385882"/>
            <a:ext cx="7982389" cy="4359032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44433" y="1740180"/>
            <a:ext cx="8283607" cy="3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563"/>
              </a:spcAft>
              <a:defRPr/>
            </a:pPr>
            <a:r>
              <a:rPr lang="en-US" altLang="en-US" sz="2600" b="1">
                <a:solidFill>
                  <a:srgbClr val="7030A0"/>
                </a:solidFill>
                <a:latin typeface="HP001 4 hàng" pitchFamily="34" charset="0"/>
              </a:rPr>
              <a:t>Qu</a:t>
            </a:r>
            <a:r>
              <a:rPr lang="vi-VN" altLang="en-US" sz="2600" b="1">
                <a:solidFill>
                  <a:srgbClr val="7030A0"/>
                </a:solidFill>
                <a:latin typeface="HP001 4 hàng" pitchFamily="34" charset="0"/>
              </a:rPr>
              <a:t>ãng đưŊg Hà NĖ – Nam Đị</a:t>
            </a:r>
            <a:r>
              <a:rPr lang="el-GR" altLang="en-US" sz="2600" b="1">
                <a:solidFill>
                  <a:srgbClr val="7030A0"/>
                </a:solidFill>
                <a:latin typeface="HP001 4 hàng" pitchFamily="34" charset="0"/>
              </a:rPr>
              <a:t>ζ </a:t>
            </a:r>
            <a:r>
              <a:rPr lang="vi-VN" altLang="en-US" sz="2600" b="1">
                <a:solidFill>
                  <a:srgbClr val="7030A0"/>
                </a:solidFill>
                <a:latin typeface="HP001 4 hàng" pitchFamily="34" charset="0"/>
              </a:rPr>
              <a:t>dài </a:t>
            </a:r>
            <a:r>
              <a:rPr lang="en-US" altLang="en-US" sz="2600" b="1">
                <a:solidFill>
                  <a:srgbClr val="7030A0"/>
                </a:solidFill>
                <a:latin typeface="HP001 4 hàng" pitchFamily="34" charset="0"/>
              </a:rPr>
              <a:t>h</a:t>
            </a:r>
            <a:r>
              <a:rPr lang="el-GR" altLang="en-US" sz="2600" b="1">
                <a:solidFill>
                  <a:srgbClr val="7030A0"/>
                </a:solidFill>
                <a:latin typeface="HP001 4 hàng" pitchFamily="34" charset="0"/>
              </a:rPr>
              <a:t>Ω</a:t>
            </a:r>
            <a:r>
              <a:rPr lang="vi-VN" altLang="en-US" sz="26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2600" b="1">
                <a:solidFill>
                  <a:srgbClr val="7030A0"/>
                </a:solidFill>
                <a:latin typeface="HP001 4 hàng" pitchFamily="34" charset="0"/>
              </a:rPr>
              <a:t>quãng</a:t>
            </a:r>
            <a:endParaRPr lang="en-US" altLang="en-US" sz="2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98972" y="2822244"/>
            <a:ext cx="6517111" cy="3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563"/>
              </a:spcAft>
              <a:defRPr/>
            </a:pPr>
            <a:r>
              <a:rPr lang="en-US" altLang="en-US" sz="2600" b="1">
                <a:solidFill>
                  <a:srgbClr val="7030A0"/>
                </a:solidFill>
                <a:latin typeface="HP001 4 hàng" pitchFamily="34" charset="0"/>
              </a:rPr>
              <a:t>90 </a:t>
            </a:r>
            <a:r>
              <a:rPr lang="en-US" sz="26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r>
              <a:rPr lang="en-US" altLang="en-US" sz="2600" b="1">
                <a:solidFill>
                  <a:srgbClr val="7030A0"/>
                </a:solidFill>
                <a:latin typeface="HP001 4 hàng" pitchFamily="34" charset="0"/>
              </a:rPr>
              <a:t> 76 = 14 (k</a:t>
            </a:r>
            <a:r>
              <a:rPr lang="el-GR" altLang="en-US" sz="2600" b="1">
                <a:solidFill>
                  <a:srgbClr val="7030A0"/>
                </a:solidFill>
                <a:latin typeface="HP001 4 hàng" pitchFamily="34" charset="0"/>
              </a:rPr>
              <a:t>Ε</a:t>
            </a:r>
            <a:r>
              <a:rPr lang="en-US" altLang="en-US" sz="2600" b="1">
                <a:solidFill>
                  <a:srgbClr val="7030A0"/>
                </a:solidFill>
                <a:latin typeface="HP001 4 hàng" pitchFamily="34" charset="0"/>
              </a:rPr>
              <a:t>)</a:t>
            </a:r>
            <a:endParaRPr lang="en-US" altLang="en-US" sz="2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703795" y="3365486"/>
            <a:ext cx="6517111" cy="3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563"/>
              </a:spcAft>
              <a:defRPr/>
            </a:pPr>
            <a:r>
              <a:rPr lang="en-US" altLang="en-US" sz="2600" b="1">
                <a:solidFill>
                  <a:srgbClr val="7030A0"/>
                </a:solidFill>
                <a:latin typeface="HP001 4 hàng" pitchFamily="34" charset="0"/>
              </a:rPr>
              <a:t>Đáp số: 14 km.</a:t>
            </a:r>
            <a:endParaRPr lang="en-US" altLang="en-US" sz="2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256413" y="1200669"/>
            <a:ext cx="2058035" cy="3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563"/>
              </a:spcAft>
              <a:defRPr/>
            </a:pPr>
            <a:r>
              <a:rPr lang="en-US" altLang="en-US" sz="25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2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81780C-3C07-45F3-8D9E-973630774B41}"/>
              </a:ext>
            </a:extLst>
          </p:cNvPr>
          <p:cNvGrpSpPr/>
          <p:nvPr/>
        </p:nvGrpSpPr>
        <p:grpSpPr>
          <a:xfrm>
            <a:off x="5391627" y="3606391"/>
            <a:ext cx="3338690" cy="1215742"/>
            <a:chOff x="3199003" y="5054799"/>
            <a:chExt cx="5203737" cy="18948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D05AA8-487D-4BEB-9E6E-710247B506B9}"/>
                </a:ext>
              </a:extLst>
            </p:cNvPr>
            <p:cNvSpPr/>
            <p:nvPr/>
          </p:nvSpPr>
          <p:spPr>
            <a:xfrm>
              <a:off x="3199003" y="5054799"/>
              <a:ext cx="5060823" cy="1894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E9B7F2-1C13-4CF8-A56E-F75E5005D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9003" y="5174022"/>
              <a:ext cx="5203737" cy="1632972"/>
            </a:xfrm>
            <a:prstGeom prst="rect">
              <a:avLst/>
            </a:prstGeom>
          </p:spPr>
        </p:pic>
      </p:grpSp>
      <p:sp>
        <p:nvSpPr>
          <p:cNvPr id="15" name="Text Box 2">
            <a:extLst>
              <a:ext uri="{FF2B5EF4-FFF2-40B4-BE49-F238E27FC236}">
                <a16:creationId xmlns:a16="http://schemas.microsoft.com/office/drawing/2014/main" id="{AC802D55-15B5-4C8E-B934-90218AF9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293" y="610008"/>
            <a:ext cx="7717631" cy="3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563"/>
              </a:spcAft>
              <a:defRPr/>
            </a:pPr>
            <a:r>
              <a:rPr lang="en-US" altLang="en-US" sz="3001" b="1">
                <a:solidFill>
                  <a:srgbClr val="7030A0"/>
                </a:solidFill>
                <a:latin typeface="HP001 4 hàng" panose="020B0603050302020204" pitchFamily="34" charset="0"/>
              </a:rPr>
              <a:t>Bài 4:</a:t>
            </a:r>
            <a:endParaRPr lang="en-US" altLang="en-US" sz="2851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85889" y="2269782"/>
            <a:ext cx="8283607" cy="3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563"/>
              </a:spcAft>
              <a:defRPr/>
            </a:pPr>
            <a:r>
              <a:rPr lang="en-US" altLang="en-US" sz="2600" b="1">
                <a:solidFill>
                  <a:srgbClr val="7030A0"/>
                </a:solidFill>
                <a:latin typeface="HP001 4 hàng" pitchFamily="34" charset="0"/>
              </a:rPr>
              <a:t>đường Hà Nội – Hòa Bình</a:t>
            </a:r>
            <a:r>
              <a:rPr lang="vi-VN" altLang="en-US" sz="2600" b="1">
                <a:solidFill>
                  <a:srgbClr val="7030A0"/>
                </a:solidFill>
                <a:latin typeface="HP001 4 hàng" pitchFamily="34" charset="0"/>
              </a:rPr>
              <a:t> là:</a:t>
            </a:r>
            <a:endParaRPr lang="en-US" altLang="en-US" sz="26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7110" y="104485"/>
            <a:ext cx="8282691" cy="484868"/>
            <a:chOff x="1183343" y="1455240"/>
            <a:chExt cx="10337170" cy="646291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0" y="1455240"/>
              <a:ext cx="9766583" cy="646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90" tIns="34286" rIns="68590" bIns="34286" anchor="t" anchorCtr="0">
              <a:spAutoFit/>
            </a:bodyPr>
            <a:lstStyle/>
            <a:p>
              <a:pPr algn="just"/>
              <a:r>
                <a:rPr lang="en-US" sz="2701"/>
                <a:t>Số?</a:t>
              </a:r>
              <a:endParaRPr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68590" tIns="34286" rIns="68590" bIns="34286" anchor="ctr" anchorCtr="0">
              <a:noAutofit/>
            </a:bodyPr>
            <a:lstStyle/>
            <a:p>
              <a:pPr algn="ctr"/>
              <a:r>
                <a:rPr lang="en-US" sz="2701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35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C8B8D97-B649-4126-912E-DBFC87883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6971479" y="2319543"/>
            <a:ext cx="1484719" cy="189767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4BF7298-8DC1-4B2C-BED8-252221D045A6}"/>
              </a:ext>
            </a:extLst>
          </p:cNvPr>
          <p:cNvGrpSpPr/>
          <p:nvPr/>
        </p:nvGrpSpPr>
        <p:grpSpPr>
          <a:xfrm>
            <a:off x="1500705" y="1385225"/>
            <a:ext cx="5779653" cy="1240593"/>
            <a:chOff x="1724807" y="2149397"/>
            <a:chExt cx="5955241" cy="127828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9CD5552-3144-4072-A36E-79CA36CF294A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1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42418ED-75B1-4515-9635-DC7D5833222B}"/>
                </a:ext>
              </a:extLst>
            </p:cNvPr>
            <p:cNvCxnSpPr>
              <a:cxnSpLocks/>
              <a:stCxn id="33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1CDEFCF-8929-41CE-A103-9EECBA1805ED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57DF54-013B-4FF9-A7FB-ED655701AB04}"/>
                </a:ext>
              </a:extLst>
            </p:cNvPr>
            <p:cNvSpPr txBox="1"/>
            <p:nvPr/>
          </p:nvSpPr>
          <p:spPr>
            <a:xfrm rot="506676">
              <a:off x="5489711" y="2264055"/>
              <a:ext cx="811316" cy="475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1" dirty="0"/>
                <a:t>– 28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E8358D-F09F-476D-B690-451D9510B368}"/>
                </a:ext>
              </a:extLst>
            </p:cNvPr>
            <p:cNvSpPr txBox="1"/>
            <p:nvPr/>
          </p:nvSpPr>
          <p:spPr>
            <a:xfrm rot="21056098">
              <a:off x="2949824" y="2396173"/>
              <a:ext cx="829724" cy="475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1" dirty="0"/>
                <a:t>+ 9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945B48E-8519-4487-981F-60AC638512A1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5D0318B8-7BC3-4D07-878A-E4B411195AA3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0BA7C7B-1792-4FFF-A926-352485047254}"/>
              </a:ext>
            </a:extLst>
          </p:cNvPr>
          <p:cNvGrpSpPr/>
          <p:nvPr/>
        </p:nvGrpSpPr>
        <p:grpSpPr>
          <a:xfrm>
            <a:off x="782767" y="2941881"/>
            <a:ext cx="1760441" cy="1767402"/>
            <a:chOff x="604444" y="3268487"/>
            <a:chExt cx="1826440" cy="182644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9AD37B-3516-419B-8181-598072211327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CEA7256-02BA-4A4C-8F86-1298FFAD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5B693D2-4D07-458E-8B46-2C19CC6B8332}"/>
              </a:ext>
            </a:extLst>
          </p:cNvPr>
          <p:cNvSpPr/>
          <p:nvPr/>
        </p:nvSpPr>
        <p:spPr>
          <a:xfrm>
            <a:off x="4050170" y="1883389"/>
            <a:ext cx="562800" cy="30655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31A54E-665B-4DDF-A3C5-05A77EDF7ED2}"/>
              </a:ext>
            </a:extLst>
          </p:cNvPr>
          <p:cNvSpPr/>
          <p:nvPr/>
        </p:nvSpPr>
        <p:spPr>
          <a:xfrm>
            <a:off x="6622475" y="1873735"/>
            <a:ext cx="562800" cy="30655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1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83732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0" y="0"/>
            <a:ext cx="9143999" cy="5145088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0" y="1529973"/>
            <a:ext cx="9144000" cy="361511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0D31996-149B-416A-A1E4-A6A0E3376E2D}"/>
              </a:ext>
            </a:extLst>
          </p:cNvPr>
          <p:cNvSpPr/>
          <p:nvPr/>
        </p:nvSpPr>
        <p:spPr>
          <a:xfrm>
            <a:off x="1882897" y="1098036"/>
            <a:ext cx="5850943" cy="1915919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/>
            <a:r>
              <a:rPr lang="en-US" altLang="zh-CN" sz="60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 GẶP LẠI CÁC CON!</a:t>
            </a:r>
            <a:endParaRPr lang="zh-CN" altLang="en-US" sz="6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2154" y="-1556524"/>
            <a:ext cx="9124194" cy="6701612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0" y="2941028"/>
            <a:ext cx="2204060" cy="22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3840495" y="2629712"/>
            <a:ext cx="2569445" cy="25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6390050" y="1997470"/>
            <a:ext cx="2744047" cy="25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5207" y="3246393"/>
            <a:ext cx="145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004028" y="0"/>
            <a:ext cx="4283868" cy="1486359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300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6390050" y="2176555"/>
            <a:ext cx="1542871" cy="1273642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1" y="354320"/>
            <a:ext cx="3032267" cy="226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178018" y="2076431"/>
            <a:ext cx="1984332" cy="992165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22" y="354321"/>
            <a:ext cx="934737" cy="9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5562" y="3203070"/>
            <a:ext cx="4635667" cy="6913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vi-VN" sz="3301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330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250</a:t>
            </a:r>
            <a:endParaRPr lang="en-US" sz="3301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0551" y="4311033"/>
            <a:ext cx="4635667" cy="70906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30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150</a:t>
            </a:r>
            <a:endParaRPr lang="en-US" sz="3301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39" y="3274731"/>
            <a:ext cx="544325" cy="533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96" y="4390318"/>
            <a:ext cx="550776" cy="530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3698" y="2085912"/>
            <a:ext cx="4635667" cy="68917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301">
                <a:latin typeface="+mj-lt"/>
                <a:ea typeface="Arial-Rounded" pitchFamily="34" charset="0"/>
                <a:cs typeface="Arial-Rounded" pitchFamily="34" charset="0"/>
              </a:rPr>
              <a:t> 		280</a:t>
            </a:r>
            <a:endParaRPr lang="en-US" sz="3301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16" y="2170189"/>
            <a:ext cx="550776" cy="53085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85642" y="115949"/>
            <a:ext cx="5488093" cy="1486359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1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3" y="136297"/>
            <a:ext cx="2401041" cy="179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3484" y="498780"/>
            <a:ext cx="4286589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1">
                <a:latin typeface="+mj-lt"/>
                <a:ea typeface="Arial-Rounded" pitchFamily="34" charset="0"/>
                <a:cs typeface="Arial-Rounded" pitchFamily="34" charset="0"/>
              </a:rPr>
              <a:t>200 + 50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930680" y="2775090"/>
            <a:ext cx="1284722" cy="12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1850262" y="4019245"/>
            <a:ext cx="1130600" cy="11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770786" y="1622656"/>
            <a:ext cx="1173723" cy="13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22" y="354321"/>
            <a:ext cx="934737" cy="9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5562" y="3166319"/>
            <a:ext cx="4635667" cy="6913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vi-VN" sz="3301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301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330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19</a:t>
            </a:r>
            <a:endParaRPr lang="en-US" sz="3301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0551" y="4274282"/>
            <a:ext cx="4635667" cy="70906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30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29</a:t>
            </a:r>
            <a:endParaRPr lang="en-US" sz="3301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96" y="4390318"/>
            <a:ext cx="550776" cy="530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3698" y="2049161"/>
            <a:ext cx="4635667" cy="68917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301">
                <a:latin typeface="+mj-lt"/>
                <a:ea typeface="Arial-Rounded" pitchFamily="34" charset="0"/>
                <a:cs typeface="Arial-Rounded" pitchFamily="34" charset="0"/>
              </a:rPr>
              <a:t> 		9</a:t>
            </a:r>
            <a:endParaRPr lang="en-US" sz="3301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96" y="3284623"/>
            <a:ext cx="550776" cy="53085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85642" y="115949"/>
            <a:ext cx="5488093" cy="1486359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3" y="136297"/>
            <a:ext cx="2401041" cy="179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3484" y="503057"/>
            <a:ext cx="4286589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1">
                <a:latin typeface="+mj-lt"/>
                <a:ea typeface="Arial-Rounded" pitchFamily="34" charset="0"/>
                <a:cs typeface="Arial-Rounded" pitchFamily="34" charset="0"/>
              </a:rPr>
              <a:t>100 + …. = 109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930680" y="2775090"/>
            <a:ext cx="1284722" cy="12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1850262" y="4019245"/>
            <a:ext cx="1130600" cy="11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770786" y="1622656"/>
            <a:ext cx="1173723" cy="13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22" y="354321"/>
            <a:ext cx="934737" cy="9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56" y="2163574"/>
            <a:ext cx="544325" cy="5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5562" y="3203070"/>
            <a:ext cx="4635667" cy="69137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vi-VN" sz="3601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1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360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7</a:t>
            </a:r>
            <a:endParaRPr lang="en-US" sz="3601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0551" y="4311033"/>
            <a:ext cx="4635667" cy="70906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60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5</a:t>
            </a:r>
            <a:endParaRPr lang="en-US" sz="3601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5562" y="2085912"/>
            <a:ext cx="4635667" cy="68917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91322" tIns="45661" rIns="91322" bIns="45661" rtlCol="0" anchor="ctr"/>
          <a:lstStyle/>
          <a:p>
            <a:r>
              <a:rPr lang="en-US" sz="3601">
                <a:latin typeface="+mj-lt"/>
                <a:ea typeface="Arial-Rounded" pitchFamily="34" charset="0"/>
                <a:cs typeface="Arial-Rounded" pitchFamily="34" charset="0"/>
              </a:rPr>
              <a:t> 		8</a:t>
            </a:r>
            <a:endParaRPr lang="en-US" sz="3601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96" y="3284623"/>
            <a:ext cx="550776" cy="530859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85642" y="115949"/>
            <a:ext cx="5488093" cy="1486359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3" y="136297"/>
            <a:ext cx="2401041" cy="179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2014" y="408866"/>
            <a:ext cx="4286589" cy="64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1" b="1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700 + 40 +….. = 745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1930680" y="2775090"/>
            <a:ext cx="1284722" cy="12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1850262" y="4019245"/>
            <a:ext cx="1130600" cy="11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1770786" y="1622656"/>
            <a:ext cx="1173723" cy="13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22" y="354321"/>
            <a:ext cx="934737" cy="9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74" y="4398637"/>
            <a:ext cx="544325" cy="533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99" y="2165071"/>
            <a:ext cx="550776" cy="5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 idx="4294967295"/>
          </p:nvPr>
        </p:nvSpPr>
        <p:spPr>
          <a:xfrm>
            <a:off x="1279565" y="1286439"/>
            <a:ext cx="7046970" cy="102711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" sz="3600" b="1">
                <a:latin typeface="Arial" panose="020B0604020202020204" pitchFamily="34" charset="0"/>
                <a:cs typeface="Arial" panose="020B0604020202020204" pitchFamily="34" charset="0"/>
              </a:rPr>
              <a:t>CHỦ ĐỀ 14: 	ÔN TẬP CUỐI NĂM</a:t>
            </a:r>
            <a:endParaRPr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903" y="3754369"/>
            <a:ext cx="820400" cy="961737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227" tIns="91227" rIns="91227" bIns="91227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227" tIns="91227" rIns="91227" bIns="91227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227" tIns="91227" rIns="91227" bIns="91227" anchor="ctr" anchorCtr="0">
                <a:noAutofit/>
              </a:bodyPr>
              <a:lstStyle/>
              <a:p>
                <a:endParaRPr sz="1860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227" tIns="91227" rIns="91227" bIns="91227" anchor="ctr" anchorCtr="0">
                <a:noAutofit/>
              </a:bodyPr>
              <a:lstStyle/>
              <a:p>
                <a:endParaRPr sz="1860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377608" y="433238"/>
            <a:ext cx="433286" cy="329534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8547383" y="739176"/>
            <a:ext cx="500307" cy="47014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3150121" y="439376"/>
            <a:ext cx="544715" cy="512220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227" tIns="91227" rIns="91227" bIns="91227" anchor="ctr" anchorCtr="0">
              <a:noAutofit/>
            </a:bodyPr>
            <a:lstStyle/>
            <a:p>
              <a:endParaRPr sz="1860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513259" y="2173773"/>
            <a:ext cx="6152155" cy="102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69: ÔN TẬP PHÉP CỘNG, PHÉP TRỪ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29878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3" y="-103444"/>
            <a:ext cx="9124194" cy="5506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95">
              <a:solidFill>
                <a:prstClr val="white"/>
              </a:solidFill>
            </a:endParaRPr>
          </a:p>
        </p:txBody>
      </p:sp>
      <p:sp>
        <p:nvSpPr>
          <p:cNvPr id="29699" name="TextBox 12"/>
          <p:cNvSpPr txBox="1">
            <a:spLocks noChangeArrowheads="1"/>
          </p:cNvSpPr>
          <p:nvPr/>
        </p:nvSpPr>
        <p:spPr bwMode="auto">
          <a:xfrm>
            <a:off x="2091360" y="1688638"/>
            <a:ext cx="1995917" cy="46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946" b="1">
                <a:solidFill>
                  <a:srgbClr val="0D0D0D"/>
                </a:solidFill>
                <a:latin typeface="HP001 4H"/>
                <a:cs typeface="Times New Roman" pitchFamily="18" charset="0"/>
              </a:rPr>
              <a:t> </a:t>
            </a:r>
            <a:endParaRPr lang="en-US" sz="1946" b="1">
              <a:solidFill>
                <a:srgbClr val="0D0D0D"/>
              </a:solidFill>
              <a:latin typeface="HP001 4 hàng" pitchFamily="34" charset="-93"/>
              <a:cs typeface="Times New Roman" pitchFamily="18" charset="0"/>
            </a:endParaRPr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76" y="46758"/>
            <a:ext cx="7679529" cy="488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09498" y="984127"/>
            <a:ext cx="896578" cy="10573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95">
              <a:solidFill>
                <a:prstClr val="white"/>
              </a:solidFill>
            </a:endParaRPr>
          </a:p>
        </p:txBody>
      </p: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209495" y="1186095"/>
            <a:ext cx="1001127" cy="64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96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Vở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96" b="1">
                <a:solidFill>
                  <a:srgbClr val="FF0000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pic>
        <p:nvPicPr>
          <p:cNvPr id="29703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4" y="-32841"/>
            <a:ext cx="993207" cy="96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8"/>
          <p:cNvSpPr txBox="1">
            <a:spLocks noChangeArrowheads="1"/>
          </p:cNvSpPr>
          <p:nvPr/>
        </p:nvSpPr>
        <p:spPr bwMode="auto">
          <a:xfrm>
            <a:off x="1824852" y="242788"/>
            <a:ext cx="7235992" cy="4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95" b="1" dirty="0">
                <a:solidFill>
                  <a:srgbClr val="191919"/>
                </a:solidFill>
                <a:latin typeface="HP001 4H"/>
                <a:cs typeface="Times New Roman" pitchFamily="18" charset="0"/>
              </a:rPr>
              <a:t>    </a:t>
            </a:r>
            <a:r>
              <a:rPr lang="en-US" sz="2095" b="1" dirty="0" err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Thứ</a:t>
            </a:r>
            <a:r>
              <a:rPr lang="en-US" sz="2095" b="1" dirty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095" b="1" dirty="0" err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Sáu</a:t>
            </a:r>
            <a:r>
              <a:rPr lang="en-US" sz="2095" b="1" dirty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 </a:t>
            </a:r>
            <a:r>
              <a:rPr lang="en-US" sz="2095" b="1" dirty="0" err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ngày</a:t>
            </a:r>
            <a:r>
              <a:rPr lang="en-US" sz="2095" b="1" dirty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 26 </a:t>
            </a:r>
            <a:r>
              <a:rPr lang="en-US" sz="2095" b="1" dirty="0" err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tháng</a:t>
            </a:r>
            <a:r>
              <a:rPr lang="en-US" sz="2095" b="1" dirty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 4 </a:t>
            </a:r>
            <a:r>
              <a:rPr lang="en-US" sz="2095" b="1" dirty="0" err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năm</a:t>
            </a:r>
            <a:r>
              <a:rPr lang="en-US" sz="2095" b="1" dirty="0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 2024</a:t>
            </a: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4101900" y="668109"/>
            <a:ext cx="1997502" cy="4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95" b="1">
                <a:solidFill>
                  <a:srgbClr val="191919"/>
                </a:solidFill>
                <a:latin typeface="HP001 4H"/>
                <a:cs typeface="Times New Roman" pitchFamily="18" charset="0"/>
              </a:rPr>
              <a:t> </a:t>
            </a:r>
            <a:r>
              <a:rPr lang="en-US" sz="2095" b="1">
                <a:solidFill>
                  <a:srgbClr val="800080"/>
                </a:solidFill>
                <a:latin typeface="HP001 4 hàng" pitchFamily="34" charset="-93"/>
                <a:cs typeface="Times New Roman" pitchFamily="18" charset="0"/>
              </a:rPr>
              <a:t>Toán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2099" y="1188023"/>
            <a:ext cx="497259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95" b="1">
                <a:solidFill>
                  <a:srgbClr val="800080"/>
                </a:solidFill>
                <a:latin typeface="HP001 4 hàng" panose="020B0603050302020204" pitchFamily="34" charset="0"/>
              </a:rPr>
              <a:t>Bài 69: Ôn tập phép cộng, phép trừ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5004" y="1610792"/>
            <a:ext cx="497259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95" b="1">
                <a:solidFill>
                  <a:srgbClr val="800080"/>
                </a:solidFill>
                <a:latin typeface="HP001 4 hàng" panose="020B0603050302020204" pitchFamily="34" charset="0"/>
              </a:rPr>
              <a:t>trong phạm vi 100 (tiết 1). </a:t>
            </a:r>
          </a:p>
        </p:txBody>
      </p:sp>
    </p:spTree>
    <p:extLst>
      <p:ext uri="{BB962C8B-B14F-4D97-AF65-F5344CB8AC3E}">
        <p14:creationId xmlns:p14="http://schemas.microsoft.com/office/powerpoint/2010/main" val="27889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5"/>
          <p:cNvSpPr/>
          <p:nvPr/>
        </p:nvSpPr>
        <p:spPr>
          <a:xfrm flipH="1" flipV="1">
            <a:off x="5997178" y="1371599"/>
            <a:ext cx="1463675" cy="3217791"/>
          </a:xfrm>
          <a:custGeom>
            <a:avLst/>
            <a:gdLst>
              <a:gd name="connsiteX0" fmla="*/ 1078872 w 1463567"/>
              <a:gd name="connsiteY0" fmla="*/ 3868332 h 3868332"/>
              <a:gd name="connsiteX1" fmla="*/ 944604 w 1463567"/>
              <a:gd name="connsiteY1" fmla="*/ 3660444 h 3868332"/>
              <a:gd name="connsiteX2" fmla="*/ 944604 w 1463567"/>
              <a:gd name="connsiteY2" fmla="*/ 2441320 h 3868332"/>
              <a:gd name="connsiteX3" fmla="*/ 894894 w 1463567"/>
              <a:gd name="connsiteY3" fmla="*/ 2441320 h 3868332"/>
              <a:gd name="connsiteX4" fmla="*/ 894894 w 1463567"/>
              <a:gd name="connsiteY4" fmla="*/ 2728639 h 3868332"/>
              <a:gd name="connsiteX5" fmla="*/ 760626 w 1463567"/>
              <a:gd name="connsiteY5" fmla="*/ 2936527 h 3868332"/>
              <a:gd name="connsiteX6" fmla="*/ 626359 w 1463567"/>
              <a:gd name="connsiteY6" fmla="*/ 2728639 h 3868332"/>
              <a:gd name="connsiteX7" fmla="*/ 626359 w 1463567"/>
              <a:gd name="connsiteY7" fmla="*/ 2441320 h 3868332"/>
              <a:gd name="connsiteX8" fmla="*/ 581826 w 1463567"/>
              <a:gd name="connsiteY8" fmla="*/ 2441320 h 3868332"/>
              <a:gd name="connsiteX9" fmla="*/ 581826 w 1463567"/>
              <a:gd name="connsiteY9" fmla="*/ 2604700 h 3868332"/>
              <a:gd name="connsiteX10" fmla="*/ 447558 w 1463567"/>
              <a:gd name="connsiteY10" fmla="*/ 2812588 h 3868332"/>
              <a:gd name="connsiteX11" fmla="*/ 313291 w 1463567"/>
              <a:gd name="connsiteY11" fmla="*/ 2604700 h 3868332"/>
              <a:gd name="connsiteX12" fmla="*/ 313291 w 1463567"/>
              <a:gd name="connsiteY12" fmla="*/ 2441320 h 3868332"/>
              <a:gd name="connsiteX13" fmla="*/ 268535 w 1463567"/>
              <a:gd name="connsiteY13" fmla="*/ 2441320 h 3868332"/>
              <a:gd name="connsiteX14" fmla="*/ 268535 w 1463567"/>
              <a:gd name="connsiteY14" fmla="*/ 2579912 h 3868332"/>
              <a:gd name="connsiteX15" fmla="*/ 134268 w 1463567"/>
              <a:gd name="connsiteY15" fmla="*/ 2787800 h 3868332"/>
              <a:gd name="connsiteX16" fmla="*/ 0 w 1463567"/>
              <a:gd name="connsiteY16" fmla="*/ 2579912 h 3868332"/>
              <a:gd name="connsiteX17" fmla="*/ 0 w 1463567"/>
              <a:gd name="connsiteY17" fmla="*/ 2441320 h 3868332"/>
              <a:gd name="connsiteX18" fmla="*/ 0 w 1463567"/>
              <a:gd name="connsiteY18" fmla="*/ 1748359 h 3868332"/>
              <a:gd name="connsiteX19" fmla="*/ 0 w 1463567"/>
              <a:gd name="connsiteY19" fmla="*/ 652016 h 3868332"/>
              <a:gd name="connsiteX20" fmla="*/ 0 w 1463567"/>
              <a:gd name="connsiteY20" fmla="*/ 639623 h 3868332"/>
              <a:gd name="connsiteX21" fmla="*/ 775 w 1463567"/>
              <a:gd name="connsiteY21" fmla="*/ 639623 h 3868332"/>
              <a:gd name="connsiteX22" fmla="*/ 140804 w 1463567"/>
              <a:gd name="connsiteY22" fmla="*/ 31009 h 3868332"/>
              <a:gd name="connsiteX23" fmla="*/ 151525 w 1463567"/>
              <a:gd name="connsiteY23" fmla="*/ 0 h 3868332"/>
              <a:gd name="connsiteX24" fmla="*/ 1306670 w 1463567"/>
              <a:gd name="connsiteY24" fmla="*/ 0 h 3868332"/>
              <a:gd name="connsiteX25" fmla="*/ 1298731 w 1463567"/>
              <a:gd name="connsiteY25" fmla="*/ 8479 h 3868332"/>
              <a:gd name="connsiteX26" fmla="*/ 1254308 w 1463567"/>
              <a:gd name="connsiteY26" fmla="*/ 639623 h 3868332"/>
              <a:gd name="connsiteX27" fmla="*/ 1255593 w 1463567"/>
              <a:gd name="connsiteY27" fmla="*/ 639623 h 3868332"/>
              <a:gd name="connsiteX28" fmla="*/ 1452533 w 1463567"/>
              <a:gd name="connsiteY28" fmla="*/ 1345815 h 3868332"/>
              <a:gd name="connsiteX29" fmla="*/ 1382490 w 1463567"/>
              <a:gd name="connsiteY29" fmla="*/ 1619081 h 3868332"/>
              <a:gd name="connsiteX30" fmla="*/ 1213139 w 1463567"/>
              <a:gd name="connsiteY30" fmla="*/ 1526562 h 3868332"/>
              <a:gd name="connsiteX31" fmla="*/ 1213139 w 1463567"/>
              <a:gd name="connsiteY31" fmla="*/ 2357371 h 3868332"/>
              <a:gd name="connsiteX32" fmla="*/ 1213139 w 1463567"/>
              <a:gd name="connsiteY32" fmla="*/ 2441320 h 3868332"/>
              <a:gd name="connsiteX33" fmla="*/ 1213139 w 1463567"/>
              <a:gd name="connsiteY33" fmla="*/ 3660444 h 3868332"/>
              <a:gd name="connsiteX34" fmla="*/ 1078872 w 1463567"/>
              <a:gd name="connsiteY34" fmla="*/ 3868332 h 386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63567" h="3868332">
                <a:moveTo>
                  <a:pt x="1078872" y="3868332"/>
                </a:moveTo>
                <a:cubicBezTo>
                  <a:pt x="1004718" y="3868332"/>
                  <a:pt x="944604" y="3775258"/>
                  <a:pt x="944604" y="3660444"/>
                </a:cubicBezTo>
                <a:lnTo>
                  <a:pt x="944604" y="2441320"/>
                </a:lnTo>
                <a:lnTo>
                  <a:pt x="894894" y="2441320"/>
                </a:lnTo>
                <a:lnTo>
                  <a:pt x="894894" y="2728639"/>
                </a:lnTo>
                <a:cubicBezTo>
                  <a:pt x="894894" y="2843453"/>
                  <a:pt x="834780" y="2936527"/>
                  <a:pt x="760626" y="2936527"/>
                </a:cubicBezTo>
                <a:cubicBezTo>
                  <a:pt x="686472" y="2936527"/>
                  <a:pt x="626359" y="2843453"/>
                  <a:pt x="626359" y="2728639"/>
                </a:cubicBezTo>
                <a:lnTo>
                  <a:pt x="626359" y="2441320"/>
                </a:lnTo>
                <a:lnTo>
                  <a:pt x="581826" y="2441320"/>
                </a:lnTo>
                <a:lnTo>
                  <a:pt x="581826" y="2604700"/>
                </a:lnTo>
                <a:cubicBezTo>
                  <a:pt x="581826" y="2719513"/>
                  <a:pt x="521712" y="2812588"/>
                  <a:pt x="447558" y="2812588"/>
                </a:cubicBezTo>
                <a:cubicBezTo>
                  <a:pt x="373404" y="2812588"/>
                  <a:pt x="313291" y="2719513"/>
                  <a:pt x="313291" y="2604700"/>
                </a:cubicBezTo>
                <a:lnTo>
                  <a:pt x="313291" y="2441320"/>
                </a:lnTo>
                <a:lnTo>
                  <a:pt x="268535" y="2441320"/>
                </a:lnTo>
                <a:lnTo>
                  <a:pt x="268535" y="2579912"/>
                </a:lnTo>
                <a:cubicBezTo>
                  <a:pt x="268535" y="2694725"/>
                  <a:pt x="208422" y="2787800"/>
                  <a:pt x="134268" y="2787800"/>
                </a:cubicBezTo>
                <a:cubicBezTo>
                  <a:pt x="60114" y="2787800"/>
                  <a:pt x="0" y="2694725"/>
                  <a:pt x="0" y="2579912"/>
                </a:cubicBezTo>
                <a:lnTo>
                  <a:pt x="0" y="2441320"/>
                </a:lnTo>
                <a:lnTo>
                  <a:pt x="0" y="1748359"/>
                </a:lnTo>
                <a:lnTo>
                  <a:pt x="0" y="652016"/>
                </a:lnTo>
                <a:lnTo>
                  <a:pt x="0" y="639623"/>
                </a:lnTo>
                <a:lnTo>
                  <a:pt x="775" y="639623"/>
                </a:lnTo>
                <a:cubicBezTo>
                  <a:pt x="27870" y="159053"/>
                  <a:pt x="85133" y="178489"/>
                  <a:pt x="140804" y="31009"/>
                </a:cubicBezTo>
                <a:lnTo>
                  <a:pt x="151525" y="0"/>
                </a:lnTo>
                <a:lnTo>
                  <a:pt x="1306670" y="0"/>
                </a:lnTo>
                <a:lnTo>
                  <a:pt x="1298731" y="8479"/>
                </a:lnTo>
                <a:cubicBezTo>
                  <a:pt x="1163068" y="195525"/>
                  <a:pt x="1250447" y="421704"/>
                  <a:pt x="1254308" y="639623"/>
                </a:cubicBezTo>
                <a:lnTo>
                  <a:pt x="1255593" y="639623"/>
                </a:lnTo>
                <a:lnTo>
                  <a:pt x="1452533" y="1345815"/>
                </a:lnTo>
                <a:cubicBezTo>
                  <a:pt x="1481928" y="1451223"/>
                  <a:pt x="1450569" y="1573568"/>
                  <a:pt x="1382490" y="1619081"/>
                </a:cubicBezTo>
                <a:cubicBezTo>
                  <a:pt x="1318265" y="1662018"/>
                  <a:pt x="1244305" y="1621237"/>
                  <a:pt x="1213139" y="1526562"/>
                </a:cubicBezTo>
                <a:lnTo>
                  <a:pt x="1213139" y="2357371"/>
                </a:lnTo>
                <a:lnTo>
                  <a:pt x="1213139" y="2441320"/>
                </a:lnTo>
                <a:lnTo>
                  <a:pt x="1213139" y="3660444"/>
                </a:lnTo>
                <a:cubicBezTo>
                  <a:pt x="1213139" y="3775258"/>
                  <a:pt x="1153026" y="3868332"/>
                  <a:pt x="1078872" y="3868332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chemeClr val="tx1">
                  <a:lumMod val="50000"/>
                </a:schemeClr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 flipH="1" flipV="1">
            <a:off x="4908153" y="2272493"/>
            <a:ext cx="1601788" cy="2316898"/>
          </a:xfrm>
          <a:custGeom>
            <a:avLst/>
            <a:gdLst>
              <a:gd name="connsiteX0" fmla="*/ 1180842 w 1601896"/>
              <a:gd name="connsiteY0" fmla="*/ 2927585 h 2927585"/>
              <a:gd name="connsiteX1" fmla="*/ 1033884 w 1601896"/>
              <a:gd name="connsiteY1" fmla="*/ 2769366 h 2927585"/>
              <a:gd name="connsiteX2" fmla="*/ 1033884 w 1601896"/>
              <a:gd name="connsiteY2" fmla="*/ 1841516 h 2927585"/>
              <a:gd name="connsiteX3" fmla="*/ 979475 w 1601896"/>
              <a:gd name="connsiteY3" fmla="*/ 1841516 h 2927585"/>
              <a:gd name="connsiteX4" fmla="*/ 979475 w 1601896"/>
              <a:gd name="connsiteY4" fmla="*/ 2060188 h 2927585"/>
              <a:gd name="connsiteX5" fmla="*/ 832517 w 1601896"/>
              <a:gd name="connsiteY5" fmla="*/ 2218408 h 2927585"/>
              <a:gd name="connsiteX6" fmla="*/ 685559 w 1601896"/>
              <a:gd name="connsiteY6" fmla="*/ 2060188 h 2927585"/>
              <a:gd name="connsiteX7" fmla="*/ 685559 w 1601896"/>
              <a:gd name="connsiteY7" fmla="*/ 1841516 h 2927585"/>
              <a:gd name="connsiteX8" fmla="*/ 636818 w 1601896"/>
              <a:gd name="connsiteY8" fmla="*/ 1841516 h 2927585"/>
              <a:gd name="connsiteX9" fmla="*/ 636818 w 1601896"/>
              <a:gd name="connsiteY9" fmla="*/ 1965861 h 2927585"/>
              <a:gd name="connsiteX10" fmla="*/ 489860 w 1601896"/>
              <a:gd name="connsiteY10" fmla="*/ 2124080 h 2927585"/>
              <a:gd name="connsiteX11" fmla="*/ 342902 w 1601896"/>
              <a:gd name="connsiteY11" fmla="*/ 1965861 h 2927585"/>
              <a:gd name="connsiteX12" fmla="*/ 342902 w 1601896"/>
              <a:gd name="connsiteY12" fmla="*/ 1841516 h 2927585"/>
              <a:gd name="connsiteX13" fmla="*/ 293916 w 1601896"/>
              <a:gd name="connsiteY13" fmla="*/ 1841516 h 2927585"/>
              <a:gd name="connsiteX14" fmla="*/ 293916 w 1601896"/>
              <a:gd name="connsiteY14" fmla="*/ 1946995 h 2927585"/>
              <a:gd name="connsiteX15" fmla="*/ 146958 w 1601896"/>
              <a:gd name="connsiteY15" fmla="*/ 2105214 h 2927585"/>
              <a:gd name="connsiteX16" fmla="*/ 0 w 1601896"/>
              <a:gd name="connsiteY16" fmla="*/ 1946995 h 2927585"/>
              <a:gd name="connsiteX17" fmla="*/ 0 w 1601896"/>
              <a:gd name="connsiteY17" fmla="*/ 1841516 h 2927585"/>
              <a:gd name="connsiteX18" fmla="*/ 0 w 1601896"/>
              <a:gd name="connsiteY18" fmla="*/ 1314118 h 2927585"/>
              <a:gd name="connsiteX19" fmla="*/ 0 w 1601896"/>
              <a:gd name="connsiteY19" fmla="*/ 479714 h 2927585"/>
              <a:gd name="connsiteX20" fmla="*/ 0 w 1601896"/>
              <a:gd name="connsiteY20" fmla="*/ 470282 h 2927585"/>
              <a:gd name="connsiteX21" fmla="*/ 848 w 1601896"/>
              <a:gd name="connsiteY21" fmla="*/ 470282 h 2927585"/>
              <a:gd name="connsiteX22" fmla="*/ 154112 w 1601896"/>
              <a:gd name="connsiteY22" fmla="*/ 7078 h 2927585"/>
              <a:gd name="connsiteX23" fmla="*/ 157308 w 1601896"/>
              <a:gd name="connsiteY23" fmla="*/ 0 h 2927585"/>
              <a:gd name="connsiteX24" fmla="*/ 1413509 w 1601896"/>
              <a:gd name="connsiteY24" fmla="*/ 0 h 2927585"/>
              <a:gd name="connsiteX25" fmla="*/ 1371813 w 1601896"/>
              <a:gd name="connsiteY25" fmla="*/ 52660 h 2927585"/>
              <a:gd name="connsiteX26" fmla="*/ 1372860 w 1601896"/>
              <a:gd name="connsiteY26" fmla="*/ 470282 h 2927585"/>
              <a:gd name="connsiteX27" fmla="*/ 1374267 w 1601896"/>
              <a:gd name="connsiteY27" fmla="*/ 470282 h 2927585"/>
              <a:gd name="connsiteX28" fmla="*/ 1589820 w 1601896"/>
              <a:gd name="connsiteY28" fmla="*/ 1007750 h 2927585"/>
              <a:gd name="connsiteX29" fmla="*/ 1513157 w 1601896"/>
              <a:gd name="connsiteY29" fmla="*/ 1215727 h 2927585"/>
              <a:gd name="connsiteX30" fmla="*/ 1327800 w 1601896"/>
              <a:gd name="connsiteY30" fmla="*/ 1145312 h 2927585"/>
              <a:gd name="connsiteX31" fmla="*/ 1327800 w 1601896"/>
              <a:gd name="connsiteY31" fmla="*/ 1777624 h 2927585"/>
              <a:gd name="connsiteX32" fmla="*/ 1327800 w 1601896"/>
              <a:gd name="connsiteY32" fmla="*/ 1841516 h 2927585"/>
              <a:gd name="connsiteX33" fmla="*/ 1327800 w 1601896"/>
              <a:gd name="connsiteY33" fmla="*/ 2769366 h 2927585"/>
              <a:gd name="connsiteX34" fmla="*/ 1180842 w 1601896"/>
              <a:gd name="connsiteY34" fmla="*/ 2927585 h 292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1896" h="2927585">
                <a:moveTo>
                  <a:pt x="1180842" y="2927585"/>
                </a:moveTo>
                <a:cubicBezTo>
                  <a:pt x="1099679" y="2927585"/>
                  <a:pt x="1033884" y="2856748"/>
                  <a:pt x="1033884" y="2769366"/>
                </a:cubicBezTo>
                <a:lnTo>
                  <a:pt x="1033884" y="1841516"/>
                </a:lnTo>
                <a:lnTo>
                  <a:pt x="979475" y="1841516"/>
                </a:lnTo>
                <a:lnTo>
                  <a:pt x="979475" y="2060188"/>
                </a:lnTo>
                <a:cubicBezTo>
                  <a:pt x="979475" y="2147571"/>
                  <a:pt x="913680" y="2218408"/>
                  <a:pt x="832517" y="2218408"/>
                </a:cubicBezTo>
                <a:cubicBezTo>
                  <a:pt x="751354" y="2218408"/>
                  <a:pt x="685559" y="2147571"/>
                  <a:pt x="685559" y="2060188"/>
                </a:cubicBezTo>
                <a:lnTo>
                  <a:pt x="685559" y="1841516"/>
                </a:lnTo>
                <a:lnTo>
                  <a:pt x="636818" y="1841516"/>
                </a:lnTo>
                <a:lnTo>
                  <a:pt x="636818" y="1965861"/>
                </a:lnTo>
                <a:cubicBezTo>
                  <a:pt x="636818" y="2053243"/>
                  <a:pt x="571022" y="2124080"/>
                  <a:pt x="489860" y="2124080"/>
                </a:cubicBezTo>
                <a:cubicBezTo>
                  <a:pt x="408697" y="2124080"/>
                  <a:pt x="342902" y="2053243"/>
                  <a:pt x="342902" y="1965861"/>
                </a:cubicBezTo>
                <a:lnTo>
                  <a:pt x="342902" y="1841516"/>
                </a:lnTo>
                <a:lnTo>
                  <a:pt x="293916" y="1841516"/>
                </a:lnTo>
                <a:lnTo>
                  <a:pt x="293916" y="1946995"/>
                </a:lnTo>
                <a:cubicBezTo>
                  <a:pt x="293916" y="2034377"/>
                  <a:pt x="228121" y="2105214"/>
                  <a:pt x="146958" y="2105214"/>
                </a:cubicBezTo>
                <a:cubicBezTo>
                  <a:pt x="65795" y="2105214"/>
                  <a:pt x="0" y="2034377"/>
                  <a:pt x="0" y="1946995"/>
                </a:cubicBezTo>
                <a:lnTo>
                  <a:pt x="0" y="1841516"/>
                </a:lnTo>
                <a:lnTo>
                  <a:pt x="0" y="1314118"/>
                </a:lnTo>
                <a:lnTo>
                  <a:pt x="0" y="479714"/>
                </a:lnTo>
                <a:lnTo>
                  <a:pt x="0" y="470282"/>
                </a:lnTo>
                <a:lnTo>
                  <a:pt x="848" y="470282"/>
                </a:lnTo>
                <a:cubicBezTo>
                  <a:pt x="30505" y="104530"/>
                  <a:pt x="93179" y="119322"/>
                  <a:pt x="154112" y="7078"/>
                </a:cubicBezTo>
                <a:lnTo>
                  <a:pt x="157308" y="0"/>
                </a:lnTo>
                <a:lnTo>
                  <a:pt x="1413509" y="0"/>
                </a:lnTo>
                <a:lnTo>
                  <a:pt x="1371813" y="52660"/>
                </a:lnTo>
                <a:cubicBezTo>
                  <a:pt x="1298456" y="181343"/>
                  <a:pt x="1369238" y="328121"/>
                  <a:pt x="1372860" y="470282"/>
                </a:cubicBezTo>
                <a:lnTo>
                  <a:pt x="1374267" y="470282"/>
                </a:lnTo>
                <a:lnTo>
                  <a:pt x="1589820" y="1007750"/>
                </a:lnTo>
                <a:cubicBezTo>
                  <a:pt x="1621993" y="1087974"/>
                  <a:pt x="1587670" y="1181088"/>
                  <a:pt x="1513157" y="1215727"/>
                </a:cubicBezTo>
                <a:cubicBezTo>
                  <a:pt x="1442862" y="1248406"/>
                  <a:pt x="1361911" y="1217368"/>
                  <a:pt x="1327800" y="1145312"/>
                </a:cubicBezTo>
                <a:lnTo>
                  <a:pt x="1327800" y="1777624"/>
                </a:lnTo>
                <a:lnTo>
                  <a:pt x="1327800" y="1841516"/>
                </a:lnTo>
                <a:lnTo>
                  <a:pt x="1327800" y="2769366"/>
                </a:lnTo>
                <a:cubicBezTo>
                  <a:pt x="1327800" y="2856748"/>
                  <a:pt x="1262005" y="2927585"/>
                  <a:pt x="1180842" y="2927585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chemeClr val="tx1">
                  <a:lumMod val="50000"/>
                </a:schemeClr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flipH="1" flipV="1">
            <a:off x="4165638" y="3501736"/>
            <a:ext cx="1051646" cy="1087655"/>
          </a:xfrm>
          <a:custGeom>
            <a:avLst/>
            <a:gdLst>
              <a:gd name="connsiteX0" fmla="*/ 858248 w 1164274"/>
              <a:gd name="connsiteY0" fmla="*/ 1921542 h 1921542"/>
              <a:gd name="connsiteX1" fmla="*/ 751437 w 1164274"/>
              <a:gd name="connsiteY1" fmla="*/ 1816439 h 1921542"/>
              <a:gd name="connsiteX2" fmla="*/ 751437 w 1164274"/>
              <a:gd name="connsiteY2" fmla="*/ 1200080 h 1921542"/>
              <a:gd name="connsiteX3" fmla="*/ 711892 w 1164274"/>
              <a:gd name="connsiteY3" fmla="*/ 1200080 h 1921542"/>
              <a:gd name="connsiteX4" fmla="*/ 711892 w 1164274"/>
              <a:gd name="connsiteY4" fmla="*/ 1345342 h 1921542"/>
              <a:gd name="connsiteX5" fmla="*/ 605082 w 1164274"/>
              <a:gd name="connsiteY5" fmla="*/ 1450445 h 1921542"/>
              <a:gd name="connsiteX6" fmla="*/ 498271 w 1164274"/>
              <a:gd name="connsiteY6" fmla="*/ 1345342 h 1921542"/>
              <a:gd name="connsiteX7" fmla="*/ 498271 w 1164274"/>
              <a:gd name="connsiteY7" fmla="*/ 1200080 h 1921542"/>
              <a:gd name="connsiteX8" fmla="*/ 462845 w 1164274"/>
              <a:gd name="connsiteY8" fmla="*/ 1200080 h 1921542"/>
              <a:gd name="connsiteX9" fmla="*/ 462845 w 1164274"/>
              <a:gd name="connsiteY9" fmla="*/ 1282681 h 1921542"/>
              <a:gd name="connsiteX10" fmla="*/ 356035 w 1164274"/>
              <a:gd name="connsiteY10" fmla="*/ 1387784 h 1921542"/>
              <a:gd name="connsiteX11" fmla="*/ 249225 w 1164274"/>
              <a:gd name="connsiteY11" fmla="*/ 1282681 h 1921542"/>
              <a:gd name="connsiteX12" fmla="*/ 249225 w 1164274"/>
              <a:gd name="connsiteY12" fmla="*/ 1200080 h 1921542"/>
              <a:gd name="connsiteX13" fmla="*/ 213621 w 1164274"/>
              <a:gd name="connsiteY13" fmla="*/ 1200080 h 1921542"/>
              <a:gd name="connsiteX14" fmla="*/ 213621 w 1164274"/>
              <a:gd name="connsiteY14" fmla="*/ 1270149 h 1921542"/>
              <a:gd name="connsiteX15" fmla="*/ 106811 w 1164274"/>
              <a:gd name="connsiteY15" fmla="*/ 1375252 h 1921542"/>
              <a:gd name="connsiteX16" fmla="*/ 0 w 1164274"/>
              <a:gd name="connsiteY16" fmla="*/ 1270149 h 1921542"/>
              <a:gd name="connsiteX17" fmla="*/ 0 w 1164274"/>
              <a:gd name="connsiteY17" fmla="*/ 1200080 h 1921542"/>
              <a:gd name="connsiteX18" fmla="*/ 0 w 1164274"/>
              <a:gd name="connsiteY18" fmla="*/ 849736 h 1921542"/>
              <a:gd name="connsiteX19" fmla="*/ 0 w 1164274"/>
              <a:gd name="connsiteY19" fmla="*/ 295452 h 1921542"/>
              <a:gd name="connsiteX20" fmla="*/ 0 w 1164274"/>
              <a:gd name="connsiteY20" fmla="*/ 289187 h 1921542"/>
              <a:gd name="connsiteX21" fmla="*/ 616 w 1164274"/>
              <a:gd name="connsiteY21" fmla="*/ 289187 h 1921542"/>
              <a:gd name="connsiteX22" fmla="*/ 93026 w 1164274"/>
              <a:gd name="connsiteY22" fmla="*/ 9258 h 1921542"/>
              <a:gd name="connsiteX23" fmla="*/ 99354 w 1164274"/>
              <a:gd name="connsiteY23" fmla="*/ 0 h 1921542"/>
              <a:gd name="connsiteX24" fmla="*/ 1007240 w 1164274"/>
              <a:gd name="connsiteY24" fmla="*/ 0 h 1921542"/>
              <a:gd name="connsiteX25" fmla="*/ 997047 w 1164274"/>
              <a:gd name="connsiteY25" fmla="*/ 11766 h 1921542"/>
              <a:gd name="connsiteX26" fmla="*/ 997808 w 1164274"/>
              <a:gd name="connsiteY26" fmla="*/ 289187 h 1921542"/>
              <a:gd name="connsiteX27" fmla="*/ 998831 w 1164274"/>
              <a:gd name="connsiteY27" fmla="*/ 289187 h 1921542"/>
              <a:gd name="connsiteX28" fmla="*/ 1155497 w 1164274"/>
              <a:gd name="connsiteY28" fmla="*/ 646220 h 1921542"/>
              <a:gd name="connsiteX29" fmla="*/ 1099778 w 1164274"/>
              <a:gd name="connsiteY29" fmla="*/ 784376 h 1921542"/>
              <a:gd name="connsiteX30" fmla="*/ 965058 w 1164274"/>
              <a:gd name="connsiteY30" fmla="*/ 737601 h 1921542"/>
              <a:gd name="connsiteX31" fmla="*/ 965058 w 1164274"/>
              <a:gd name="connsiteY31" fmla="*/ 1157638 h 1921542"/>
              <a:gd name="connsiteX32" fmla="*/ 965058 w 1164274"/>
              <a:gd name="connsiteY32" fmla="*/ 1200080 h 1921542"/>
              <a:gd name="connsiteX33" fmla="*/ 965058 w 1164274"/>
              <a:gd name="connsiteY33" fmla="*/ 1816439 h 1921542"/>
              <a:gd name="connsiteX34" fmla="*/ 858248 w 1164274"/>
              <a:gd name="connsiteY34" fmla="*/ 1921542 h 192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64274" h="1921542">
                <a:moveTo>
                  <a:pt x="858248" y="1921542"/>
                </a:moveTo>
                <a:cubicBezTo>
                  <a:pt x="799258" y="1921542"/>
                  <a:pt x="751437" y="1874486"/>
                  <a:pt x="751437" y="1816439"/>
                </a:cubicBezTo>
                <a:lnTo>
                  <a:pt x="751437" y="1200080"/>
                </a:lnTo>
                <a:lnTo>
                  <a:pt x="711892" y="1200080"/>
                </a:lnTo>
                <a:lnTo>
                  <a:pt x="711892" y="1345342"/>
                </a:lnTo>
                <a:cubicBezTo>
                  <a:pt x="711892" y="1403389"/>
                  <a:pt x="664072" y="1450445"/>
                  <a:pt x="605082" y="1450445"/>
                </a:cubicBezTo>
                <a:cubicBezTo>
                  <a:pt x="546092" y="1450445"/>
                  <a:pt x="498271" y="1403389"/>
                  <a:pt x="498271" y="1345342"/>
                </a:cubicBezTo>
                <a:lnTo>
                  <a:pt x="498271" y="1200080"/>
                </a:lnTo>
                <a:lnTo>
                  <a:pt x="462845" y="1200080"/>
                </a:lnTo>
                <a:lnTo>
                  <a:pt x="462845" y="1282681"/>
                </a:lnTo>
                <a:cubicBezTo>
                  <a:pt x="462845" y="1340728"/>
                  <a:pt x="415025" y="1387784"/>
                  <a:pt x="356035" y="1387784"/>
                </a:cubicBezTo>
                <a:cubicBezTo>
                  <a:pt x="297045" y="1387784"/>
                  <a:pt x="249225" y="1340728"/>
                  <a:pt x="249225" y="1282681"/>
                </a:cubicBezTo>
                <a:lnTo>
                  <a:pt x="249225" y="1200080"/>
                </a:lnTo>
                <a:lnTo>
                  <a:pt x="213621" y="1200080"/>
                </a:lnTo>
                <a:lnTo>
                  <a:pt x="213621" y="1270149"/>
                </a:lnTo>
                <a:cubicBezTo>
                  <a:pt x="213621" y="1328196"/>
                  <a:pt x="165801" y="1375252"/>
                  <a:pt x="106811" y="1375252"/>
                </a:cubicBezTo>
                <a:cubicBezTo>
                  <a:pt x="47821" y="1375252"/>
                  <a:pt x="0" y="1328196"/>
                  <a:pt x="0" y="1270149"/>
                </a:cubicBezTo>
                <a:lnTo>
                  <a:pt x="0" y="1200080"/>
                </a:lnTo>
                <a:lnTo>
                  <a:pt x="0" y="849736"/>
                </a:lnTo>
                <a:lnTo>
                  <a:pt x="0" y="295452"/>
                </a:lnTo>
                <a:lnTo>
                  <a:pt x="0" y="289187"/>
                </a:lnTo>
                <a:lnTo>
                  <a:pt x="616" y="289187"/>
                </a:lnTo>
                <a:cubicBezTo>
                  <a:pt x="19092" y="80932"/>
                  <a:pt x="55198" y="58400"/>
                  <a:pt x="93026" y="9258"/>
                </a:cubicBezTo>
                <a:lnTo>
                  <a:pt x="99354" y="0"/>
                </a:lnTo>
                <a:lnTo>
                  <a:pt x="1007240" y="0"/>
                </a:lnTo>
                <a:lnTo>
                  <a:pt x="997047" y="11766"/>
                </a:lnTo>
                <a:cubicBezTo>
                  <a:pt x="943731" y="97248"/>
                  <a:pt x="995176" y="194752"/>
                  <a:pt x="997808" y="289187"/>
                </a:cubicBezTo>
                <a:lnTo>
                  <a:pt x="998831" y="289187"/>
                </a:lnTo>
                <a:lnTo>
                  <a:pt x="1155497" y="646220"/>
                </a:lnTo>
                <a:cubicBezTo>
                  <a:pt x="1178881" y="699512"/>
                  <a:pt x="1153935" y="761366"/>
                  <a:pt x="1099778" y="784376"/>
                </a:cubicBezTo>
                <a:cubicBezTo>
                  <a:pt x="1048686" y="806085"/>
                  <a:pt x="989851" y="785467"/>
                  <a:pt x="965058" y="737601"/>
                </a:cubicBezTo>
                <a:lnTo>
                  <a:pt x="965058" y="1157638"/>
                </a:lnTo>
                <a:lnTo>
                  <a:pt x="965058" y="1200080"/>
                </a:lnTo>
                <a:lnTo>
                  <a:pt x="965058" y="1816439"/>
                </a:lnTo>
                <a:cubicBezTo>
                  <a:pt x="965058" y="1874486"/>
                  <a:pt x="917238" y="1921542"/>
                  <a:pt x="858248" y="1921542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chemeClr val="tx1">
                  <a:lumMod val="50000"/>
                </a:schemeClr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26" name="KSO_GT1"/>
          <p:cNvSpPr txBox="1"/>
          <p:nvPr/>
        </p:nvSpPr>
        <p:spPr>
          <a:xfrm>
            <a:off x="1018310" y="977759"/>
            <a:ext cx="5845334" cy="6097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trừ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vi 100.</a:t>
            </a:r>
            <a:endParaRPr lang="zh-CN" altLang="en-US" sz="2000" b="0" kern="0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KSO_GT2"/>
          <p:cNvSpPr txBox="1"/>
          <p:nvPr/>
        </p:nvSpPr>
        <p:spPr>
          <a:xfrm>
            <a:off x="1042448" y="1952702"/>
            <a:ext cx="4986746" cy="6097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cộng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trừ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nhẩm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so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sánh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000" kern="0" dirty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vi 100.</a:t>
            </a:r>
            <a:endParaRPr lang="zh-CN" altLang="en-US" sz="2000" b="0" kern="0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KSO_GT3"/>
          <p:cNvSpPr txBox="1"/>
          <p:nvPr/>
        </p:nvSpPr>
        <p:spPr>
          <a:xfrm>
            <a:off x="1042448" y="3034259"/>
            <a:ext cx="4090088" cy="609788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ker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Giải được bài toán có nội dung thực tiễn liên quan đến phép cộng, phép trừ trong phạm vi 100.</a:t>
            </a:r>
            <a:endParaRPr lang="zh-CN" altLang="en-US" sz="2000" b="0" kern="0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KSO_GN1"/>
          <p:cNvSpPr txBox="1"/>
          <p:nvPr/>
        </p:nvSpPr>
        <p:spPr>
          <a:xfrm>
            <a:off x="304549" y="1081669"/>
            <a:ext cx="9350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1.</a:t>
            </a:r>
            <a:endParaRPr lang="zh-CN" altLang="en-US" sz="4000" b="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31" name="KSO_GN2"/>
          <p:cNvSpPr txBox="1"/>
          <p:nvPr/>
        </p:nvSpPr>
        <p:spPr>
          <a:xfrm>
            <a:off x="304549" y="1941905"/>
            <a:ext cx="9350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2.</a:t>
            </a:r>
            <a:endParaRPr lang="zh-CN" altLang="en-US" sz="4000" b="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40" name="KSO_GN3"/>
          <p:cNvSpPr txBox="1"/>
          <p:nvPr/>
        </p:nvSpPr>
        <p:spPr>
          <a:xfrm>
            <a:off x="303754" y="2760595"/>
            <a:ext cx="9366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0" ker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Gungsuh" pitchFamily="18" charset="-127"/>
                <a:cs typeface="Arial" pitchFamily="34" charset="0"/>
              </a:rPr>
              <a:t>3.</a:t>
            </a:r>
            <a:endParaRPr lang="zh-CN" altLang="en-US" sz="4000" b="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161" y="397254"/>
            <a:ext cx="454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8291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6" grpId="0"/>
      <p:bldP spid="27" grpId="0"/>
      <p:bldP spid="28" grpId="0"/>
      <p:bldP spid="30" grpId="0"/>
      <p:bldP spid="31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06" y="1038874"/>
            <a:ext cx="4996561" cy="2498281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5578954" y="3831854"/>
            <a:ext cx="1646589" cy="476566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27" tIns="91227" rIns="91227" bIns="91227" anchor="ctr" anchorCtr="0">
            <a:noAutofit/>
          </a:bodyPr>
          <a:lstStyle/>
          <a:p>
            <a:endParaRPr sz="1860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5817078" y="3938582"/>
            <a:ext cx="1170340" cy="2966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1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S/113</a:t>
            </a:r>
          </a:p>
        </p:txBody>
      </p:sp>
    </p:spTree>
    <p:extLst>
      <p:ext uri="{BB962C8B-B14F-4D97-AF65-F5344CB8AC3E}">
        <p14:creationId xmlns:p14="http://schemas.microsoft.com/office/powerpoint/2010/main" val="7951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552</Words>
  <Application>Microsoft Office PowerPoint</Application>
  <PresentationFormat>Custom</PresentationFormat>
  <Paragraphs>136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Arial</vt:lpstr>
      <vt:lpstr>Arial-Rounded</vt:lpstr>
      <vt:lpstr>Calibri</vt:lpstr>
      <vt:lpstr>Calibri Light</vt:lpstr>
      <vt:lpstr>HP001 4 hàng</vt:lpstr>
      <vt:lpstr>HP001 4H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14:  ÔN TẬP CUỐI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Khổng Thị Kim Dung- VD735- HN118</cp:lastModifiedBy>
  <cp:revision>43</cp:revision>
  <dcterms:created xsi:type="dcterms:W3CDTF">2017-07-30T08:31:34Z</dcterms:created>
  <dcterms:modified xsi:type="dcterms:W3CDTF">2024-04-12T04:57:40Z</dcterms:modified>
</cp:coreProperties>
</file>