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5" r:id="rId5"/>
    <p:sldId id="266" r:id="rId6"/>
    <p:sldId id="267" r:id="rId7"/>
    <p:sldId id="271" r:id="rId8"/>
    <p:sldId id="272" r:id="rId9"/>
    <p:sldId id="273" r:id="rId10"/>
    <p:sldId id="274" r:id="rId11"/>
    <p:sldId id="277" r:id="rId12"/>
    <p:sldId id="275" r:id="rId13"/>
    <p:sldId id="280" r:id="rId14"/>
    <p:sldId id="281" r:id="rId15"/>
    <p:sldId id="282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#9Slide02 Noi dung dai" panose="020B0604020202020204" charset="0"/>
      <p:regular r:id="rId22"/>
    </p:embeddedFont>
    <p:embeddedFont>
      <p:font typeface="#9Slide03 SVNSquare" panose="02040603050506020204" charset="0"/>
      <p:regular r:id="rId23"/>
    </p:embeddedFont>
    <p:embeddedFont>
      <p:font typeface="#9Slide03 Maven Pro Black" panose="020B0604020202020204" charset="0"/>
      <p:bold r:id="rId24"/>
    </p:embeddedFont>
    <p:embeddedFont>
      <p:font typeface="#9Slide02 Tieu de dai" panose="020B0604020202020204" charset="0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3A3A3C"/>
    <a:srgbClr val="E6E6E6"/>
    <a:srgbClr val="45413D"/>
    <a:srgbClr val="EDB930"/>
    <a:srgbClr val="A45E39"/>
    <a:srgbClr val="BF7339"/>
    <a:srgbClr val="906B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98" autoAdjust="0"/>
  </p:normalViewPr>
  <p:slideViewPr>
    <p:cSldViewPr showGuides="1">
      <p:cViewPr varScale="1">
        <p:scale>
          <a:sx n="64" d="100"/>
          <a:sy n="64" d="100"/>
        </p:scale>
        <p:origin x="90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E76FE-38D6-45AC-AC9A-2BDD49740B92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DA703-3C24-4628-9777-6F5E25FD5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1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Click vào các từ để xem phần giải nghĩa.</a:t>
            </a:r>
            <a:r>
              <a:rPr lang="en-US"/>
              <a:t> Nhấn vào phần giải nghĩa (khung xanh dương) để nó biến mất.</a:t>
            </a: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DA703-3C24-4628-9777-6F5E25FD53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58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Nhấn giọng ở các từ được làm nổi bật.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DA703-3C24-4628-9777-6F5E25FD53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80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283BE239-AA61-4222-B4F9-923EF57417A5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0FACB3-73BB-4F74-9A40-F2671C887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96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4159" r="12672" b="20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A20A28-2CA3-4520-8643-8F21F7E0FB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99088" l="1111" r="90000">
                        <a14:foregroundMark x1="13778" y1="35714" x2="8444" y2="45289"/>
                        <a14:foregroundMark x1="8444" y1="45289" x2="8222" y2="51672"/>
                        <a14:foregroundMark x1="2889" y1="41337" x2="1333" y2="50912"/>
                        <a14:foregroundMark x1="1333" y1="50912" x2="2889" y2="52280"/>
                        <a14:foregroundMark x1="19556" y1="99088" x2="38222" y2="91185"/>
                        <a14:foregroundMark x1="54222" y1="48024" x2="61333" y2="56991"/>
                        <a14:backgroundMark x1="19556" y1="35714" x2="21111" y2="41033"/>
                        <a14:backgroundMark x1="68000" y1="22188" x2="84667" y2="37082"/>
                        <a14:backgroundMark x1="84667" y1="37082" x2="84667" y2="37082"/>
                        <a14:backgroundMark x1="69556" y1="30851" x2="73333" y2="46049"/>
                        <a14:backgroundMark x1="73333" y1="46049" x2="73333" y2="46049"/>
                        <a14:backgroundMark x1="52667" y1="40729" x2="52667" y2="42857"/>
                        <a14:backgroundMark x1="11333" y1="63982" x2="12889" y2="90122"/>
                      </a14:backgroundRemoval>
                    </a14:imgEffect>
                    <a14:imgEffect>
                      <a14:colorTemperature colorTemp="8086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" y="195005"/>
            <a:ext cx="4556760" cy="66629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DCF3E1-469A-4BEC-8F8E-8FF64628FCC6}"/>
              </a:ext>
            </a:extLst>
          </p:cNvPr>
          <p:cNvSpPr txBox="1"/>
          <p:nvPr/>
        </p:nvSpPr>
        <p:spPr>
          <a:xfrm>
            <a:off x="5834990" y="1074049"/>
            <a:ext cx="185762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4000" b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ĐỌC</a:t>
            </a:r>
            <a:endParaRPr lang="en-US" sz="4000" b="1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3B324D-7656-441A-890F-E51AF6EAB485}"/>
              </a:ext>
            </a:extLst>
          </p:cNvPr>
          <p:cNvSpPr txBox="1"/>
          <p:nvPr/>
        </p:nvSpPr>
        <p:spPr>
          <a:xfrm>
            <a:off x="3036020" y="1692650"/>
            <a:ext cx="745556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6600" b="1">
                <a:solidFill>
                  <a:schemeClr val="accent4">
                    <a:lumMod val="60000"/>
                    <a:lumOff val="40000"/>
                  </a:schemeClr>
                </a:solidFill>
                <a:latin typeface="#9Slide03 SVNSquare" panose="02040603050506020204" pitchFamily="18" charset="0"/>
              </a:rPr>
              <a:t>CÔNG VIỆC ĐẦU TIÊN</a:t>
            </a:r>
            <a:endParaRPr lang="en-US" sz="6600" b="1">
              <a:solidFill>
                <a:schemeClr val="accent4">
                  <a:lumMod val="60000"/>
                  <a:lumOff val="40000"/>
                </a:schemeClr>
              </a:solidFill>
              <a:latin typeface="#9Slide03 SVNSquare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DFF34-5612-47E9-B986-663C763C9D8D}"/>
              </a:ext>
            </a:extLst>
          </p:cNvPr>
          <p:cNvSpPr txBox="1"/>
          <p:nvPr/>
        </p:nvSpPr>
        <p:spPr>
          <a:xfrm>
            <a:off x="6857642" y="5756519"/>
            <a:ext cx="4937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SG" sz="2400" i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SG" sz="2400" b="1" i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HỒI KÍ CỦA BÀ NGUYỄN THỊ ĐỊNH</a:t>
            </a:r>
          </a:p>
          <a:p>
            <a:pPr algn="r"/>
            <a:r>
              <a:rPr lang="en-SG" sz="2400" i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(Văn Phác ghi)</a:t>
            </a:r>
            <a:endParaRPr lang="en-US" sz="2400" i="1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8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11A5A-5505-408F-99AC-239F0D5DD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3" r="7813" b="20687"/>
          <a:stretch/>
        </p:blipFill>
        <p:spPr>
          <a:xfrm>
            <a:off x="0" y="-13447"/>
            <a:ext cx="12192000" cy="687144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A374F2-7D03-41A7-8D1E-720840FD19F8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13E4E-F82A-4FA8-9E26-9A0221046CE1}"/>
              </a:ext>
            </a:extLst>
          </p:cNvPr>
          <p:cNvSpPr txBox="1"/>
          <p:nvPr/>
        </p:nvSpPr>
        <p:spPr>
          <a:xfrm>
            <a:off x="590550" y="609600"/>
            <a:ext cx="11010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4: 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Vì sao 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Út muốn được thoát li?</a:t>
            </a:r>
            <a:endParaRPr lang="en-US" sz="4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F2E39-6A43-4BF5-AD6A-E3FF81B7A412}"/>
              </a:ext>
            </a:extLst>
          </p:cNvPr>
          <p:cNvSpPr txBox="1"/>
          <p:nvPr/>
        </p:nvSpPr>
        <p:spPr>
          <a:xfrm>
            <a:off x="371476" y="2349579"/>
            <a:ext cx="33607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Út yêu nước, ham hoạt động, muốn làm được thật nhiều việc cho cách mạng.</a:t>
            </a:r>
            <a:endParaRPr lang="en-US" sz="36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AAB09-86CC-4F19-AD71-279402BA7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29" y="1617881"/>
            <a:ext cx="7707296" cy="432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3336B-9134-477E-A811-BCBD2475C9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99088" l="1111" r="90000">
                        <a14:foregroundMark x1="13778" y1="35714" x2="8444" y2="45289"/>
                        <a14:foregroundMark x1="8444" y1="45289" x2="8222" y2="51672"/>
                        <a14:foregroundMark x1="2889" y1="41337" x2="1333" y2="50912"/>
                        <a14:foregroundMark x1="1333" y1="50912" x2="2889" y2="52280"/>
                        <a14:foregroundMark x1="19556" y1="99088" x2="38222" y2="91185"/>
                        <a14:foregroundMark x1="54222" y1="48024" x2="61333" y2="56991"/>
                        <a14:backgroundMark x1="19556" y1="35714" x2="21111" y2="41033"/>
                        <a14:backgroundMark x1="68000" y1="22188" x2="84667" y2="37082"/>
                        <a14:backgroundMark x1="84667" y1="37082" x2="84667" y2="37082"/>
                        <a14:backgroundMark x1="69556" y1="30851" x2="73333" y2="46049"/>
                        <a14:backgroundMark x1="73333" y1="46049" x2="73333" y2="46049"/>
                        <a14:backgroundMark x1="52667" y1="40729" x2="52667" y2="42857"/>
                        <a14:backgroundMark x1="11333" y1="63982" x2="12889" y2="90122"/>
                      </a14:backgroundRemoval>
                    </a14:imgEffect>
                    <a14:imgEffect>
                      <a14:colorTemperature colorTemp="8086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829800" y="4508879"/>
            <a:ext cx="1771649" cy="23491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96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55168E-21EB-452B-9A36-3401FB584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3" t="-1309" r="4318" b="16641"/>
          <a:stretch/>
        </p:blipFill>
        <p:spPr>
          <a:xfrm>
            <a:off x="0" y="-132522"/>
            <a:ext cx="12218504" cy="70236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A374F2-7D03-41A7-8D1E-720840FD19F8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F2E39-6A43-4BF5-AD6A-E3FF81B7A412}"/>
              </a:ext>
            </a:extLst>
          </p:cNvPr>
          <p:cNvSpPr txBox="1"/>
          <p:nvPr/>
        </p:nvSpPr>
        <p:spPr>
          <a:xfrm>
            <a:off x="3886200" y="2300248"/>
            <a:ext cx="7772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guyện vọng, lòng nhiệt thành của một phụ nữ dũng cảm muốn làm việc lớn, đóng góp </a:t>
            </a:r>
            <a:endParaRPr lang="en-SG" sz="44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sức cho cách mạng</a:t>
            </a:r>
            <a:r>
              <a:rPr lang="en-SG" sz="4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CAB39-74C9-4EC9-A1D6-03773F9F092D}"/>
              </a:ext>
            </a:extLst>
          </p:cNvPr>
          <p:cNvSpPr txBox="1"/>
          <p:nvPr/>
        </p:nvSpPr>
        <p:spPr>
          <a:xfrm>
            <a:off x="5130211" y="721458"/>
            <a:ext cx="471282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4800" b="1">
                <a:solidFill>
                  <a:schemeClr val="accent3">
                    <a:lumMod val="50000"/>
                  </a:schemeClr>
                </a:solidFill>
                <a:latin typeface="#9Slide03 SVNSquare" panose="02040603050506020204" pitchFamily="18" charset="0"/>
              </a:rPr>
              <a:t>NỘI DUNG BÀI ĐỌC</a:t>
            </a:r>
            <a:endParaRPr lang="en-US" sz="4800" b="1">
              <a:solidFill>
                <a:schemeClr val="accent3">
                  <a:lumMod val="50000"/>
                </a:schemeClr>
              </a:solidFill>
              <a:latin typeface="#9Slide03 SVNSquare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BAC474-B570-4682-9526-E56828D8E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78" b="98756" l="1635" r="98491">
                        <a14:foregroundMark x1="39623" y1="9156" x2="50818" y2="31556"/>
                        <a14:foregroundMark x1="49686" y1="7556" x2="50818" y2="29778"/>
                        <a14:foregroundMark x1="30943" y1="17067" x2="45409" y2="30578"/>
                        <a14:foregroundMark x1="59748" y1="24978" x2="57233" y2="37422"/>
                        <a14:foregroundMark x1="51195" y1="5778" x2="67044" y2="16533"/>
                        <a14:foregroundMark x1="67044" y1="16533" x2="67799" y2="17778"/>
                        <a14:foregroundMark x1="22642" y1="55556" x2="73585" y2="67289"/>
                        <a14:foregroundMark x1="67044" y1="12978" x2="70943" y2="18578"/>
                        <a14:foregroundMark x1="31321" y1="64267" x2="72453" y2="83111"/>
                        <a14:foregroundMark x1="2390" y1="60889" x2="31321" y2="80089"/>
                        <a14:foregroundMark x1="28428" y1="90489" x2="45535" y2="96356"/>
                        <a14:foregroundMark x1="45535" y1="96356" x2="70314" y2="98933"/>
                        <a14:foregroundMark x1="70314" y1="98933" x2="72830" y2="97956"/>
                        <a14:foregroundMark x1="18616" y1="80267" x2="41006" y2="84889"/>
                        <a14:foregroundMark x1="95220" y1="78489" x2="90818" y2="85689"/>
                        <a14:foregroundMark x1="92327" y1="48889" x2="95220" y2="59911"/>
                        <a14:foregroundMark x1="68176" y1="54756" x2="91195" y2="56089"/>
                        <a14:foregroundMark x1="76730" y1="40978" x2="92327" y2="46667"/>
                        <a14:foregroundMark x1="92327" y1="46667" x2="92327" y2="46667"/>
                        <a14:foregroundMark x1="78616" y1="41778" x2="89736" y2="44374"/>
                        <a14:foregroundMark x1="92807" y1="45358" x2="93082" y2="46133"/>
                        <a14:foregroundMark x1="72075" y1="39200" x2="87521" y2="41530"/>
                        <a14:foregroundMark x1="43145" y1="43289" x2="30189" y2="48889"/>
                        <a14:foregroundMark x1="21509" y1="82133" x2="28428" y2="89244"/>
                        <a14:foregroundMark x1="97736" y1="86933" x2="98491" y2="85156"/>
                        <a14:foregroundMark x1="1635" y1="86933" x2="2029" y2="87412"/>
                        <a14:foregroundMark x1="6415" y1="77244" x2="8705" y2="82247"/>
                        <a14:foregroundMark x1="86541" y1="43289" x2="93711" y2="44622"/>
                        <a14:foregroundMark x1="31321" y1="19022" x2="34214" y2="30311"/>
                        <a14:foregroundMark x1="34214" y1="30311" x2="34214" y2="30311"/>
                        <a14:foregroundMark x1="8302" y1="59556" x2="20881" y2="68711"/>
                        <a14:foregroundMark x1="16226" y1="52356" x2="13962" y2="57600"/>
                        <a14:foregroundMark x1="17610" y1="45778" x2="20881" y2="54933"/>
                        <a14:foregroundMark x1="16226" y1="38844" x2="18994" y2="41511"/>
                        <a14:backgroundMark x1="13208" y1="36889" x2="35220" y2="36444"/>
                        <a14:backgroundMark x1="16101" y1="27467" x2="24403" y2="36178"/>
                        <a14:backgroundMark x1="16832" y1="42478" x2="16478" y2="43556"/>
                        <a14:backgroundMark x1="19748" y1="33600" x2="18335" y2="37902"/>
                        <a14:backgroundMark x1="96226" y1="39733" x2="99874" y2="43022"/>
                        <a14:backgroundMark x1="95975" y1="42311" x2="96981" y2="42756"/>
                        <a14:backgroundMark x1="95975" y1="43822" x2="98868" y2="48444"/>
                        <a14:backgroundMark x1="93814" y1="44527" x2="94088" y2="44800"/>
                        <a14:backgroundMark x1="89811" y1="40533" x2="91287" y2="42006"/>
                        <a14:backgroundMark x1="9308" y1="88711" x2="12579" y2="92267"/>
                        <a14:backgroundMark x1="6038" y1="86044" x2="13962" y2="98222"/>
                        <a14:backgroundMark x1="14843" y1="86044" x2="15723" y2="96889"/>
                        <a14:backgroundMark x1="4654" y1="84800" x2="6541" y2="92622"/>
                        <a14:backgroundMark x1="1384" y1="86756" x2="1384" y2="86756"/>
                        <a14:backgroundMark x1="2264" y1="87022" x2="13459" y2="86044"/>
                        <a14:backgroundMark x1="10692" y1="84089" x2="15723" y2="87378"/>
                        <a14:backgroundMark x1="7421" y1="82756" x2="12075" y2="88000"/>
                        <a14:backgroundMark x1="503" y1="91022" x2="13962" y2="96267"/>
                        <a14:backgroundMark x1="11069" y1="92978" x2="22264" y2="949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58660"/>
            <a:ext cx="3886200" cy="549934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3337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3A2B66-195A-44E3-A909-C171F4EAF580}"/>
              </a:ext>
            </a:extLst>
          </p:cNvPr>
          <p:cNvSpPr/>
          <p:nvPr/>
        </p:nvSpPr>
        <p:spPr>
          <a:xfrm>
            <a:off x="4572000" y="0"/>
            <a:ext cx="7620000" cy="6858000"/>
          </a:xfrm>
          <a:prstGeom prst="rect">
            <a:avLst/>
          </a:prstGeom>
          <a:solidFill>
            <a:srgbClr val="454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FDD75-012B-42CA-B824-C820ED87B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96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59035" r="4356" b="20997"/>
          <a:stretch/>
        </p:blipFill>
        <p:spPr>
          <a:xfrm>
            <a:off x="6096" y="0"/>
            <a:ext cx="536448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D4D940-CA57-483A-B52B-2CCB7F5CF0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99088" l="1111" r="90000">
                        <a14:foregroundMark x1="13778" y1="35714" x2="8444" y2="45289"/>
                        <a14:foregroundMark x1="8444" y1="45289" x2="8222" y2="51672"/>
                        <a14:foregroundMark x1="2889" y1="41337" x2="1333" y2="50912"/>
                        <a14:foregroundMark x1="1333" y1="50912" x2="2889" y2="52280"/>
                        <a14:foregroundMark x1="19556" y1="99088" x2="38222" y2="91185"/>
                        <a14:foregroundMark x1="54222" y1="48024" x2="61333" y2="56991"/>
                        <a14:backgroundMark x1="19556" y1="35714" x2="21111" y2="41033"/>
                        <a14:backgroundMark x1="68000" y1="22188" x2="84667" y2="37082"/>
                        <a14:backgroundMark x1="84667" y1="37082" x2="84667" y2="37082"/>
                        <a14:backgroundMark x1="69556" y1="30851" x2="73333" y2="46049"/>
                        <a14:backgroundMark x1="73333" y1="46049" x2="73333" y2="46049"/>
                        <a14:backgroundMark x1="52667" y1="40729" x2="52667" y2="42857"/>
                        <a14:backgroundMark x1="11333" y1="63982" x2="12889" y2="90122"/>
                      </a14:backgroundRemoval>
                    </a14:imgEffect>
                    <a14:imgEffect>
                      <a14:colorTemperature colorTemp="8086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629144" y="195005"/>
            <a:ext cx="4556760" cy="66629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0E41F611-AA9E-4F16-BA12-411715E6AB26}"/>
              </a:ext>
            </a:extLst>
          </p:cNvPr>
          <p:cNvSpPr/>
          <p:nvPr/>
        </p:nvSpPr>
        <p:spPr>
          <a:xfrm>
            <a:off x="2688337" y="762000"/>
            <a:ext cx="5693662" cy="1524000"/>
          </a:xfrm>
          <a:prstGeom prst="round2DiagRect">
            <a:avLst>
              <a:gd name="adj1" fmla="val 46667"/>
              <a:gd name="adj2" fmla="val 108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>
                <a:solidFill>
                  <a:schemeClr val="tx1">
                    <a:lumMod val="95000"/>
                    <a:lumOff val="5000"/>
                  </a:schemeClr>
                </a:solidFill>
                <a:latin typeface="#9Slide03 Maven Pro Black" panose="00000A00000000000000" pitchFamily="2" charset="0"/>
              </a:rPr>
              <a:t>LUYỆN ĐỌC</a:t>
            </a:r>
            <a:endParaRPr lang="en-US" sz="5400">
              <a:solidFill>
                <a:schemeClr val="tx1">
                  <a:lumMod val="95000"/>
                  <a:lumOff val="5000"/>
                </a:schemeClr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FEB1FF21-7D98-461D-8001-35314B669433}"/>
              </a:ext>
            </a:extLst>
          </p:cNvPr>
          <p:cNvSpPr/>
          <p:nvPr/>
        </p:nvSpPr>
        <p:spPr>
          <a:xfrm>
            <a:off x="2688337" y="2612102"/>
            <a:ext cx="5693662" cy="1524000"/>
          </a:xfrm>
          <a:prstGeom prst="round2DiagRect">
            <a:avLst>
              <a:gd name="adj1" fmla="val 46667"/>
              <a:gd name="adj2" fmla="val 108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>
                <a:solidFill>
                  <a:schemeClr val="tx1">
                    <a:lumMod val="95000"/>
                    <a:lumOff val="5000"/>
                  </a:schemeClr>
                </a:solidFill>
                <a:latin typeface="#9Slide03 Maven Pro Black" panose="00000A00000000000000" pitchFamily="2" charset="0"/>
              </a:rPr>
              <a:t>TÌM HIỂU BÀI</a:t>
            </a:r>
            <a:endParaRPr lang="en-US" sz="5400">
              <a:solidFill>
                <a:schemeClr val="tx1">
                  <a:lumMod val="95000"/>
                  <a:lumOff val="5000"/>
                </a:schemeClr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6585D171-BDBD-49FF-A578-B53D118744FC}"/>
              </a:ext>
            </a:extLst>
          </p:cNvPr>
          <p:cNvSpPr/>
          <p:nvPr/>
        </p:nvSpPr>
        <p:spPr>
          <a:xfrm>
            <a:off x="2663950" y="4462205"/>
            <a:ext cx="5718049" cy="1524000"/>
          </a:xfrm>
          <a:prstGeom prst="round2DiagRect">
            <a:avLst>
              <a:gd name="adj1" fmla="val 46667"/>
              <a:gd name="adj2" fmla="val 108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>
                <a:solidFill>
                  <a:schemeClr val="tx1">
                    <a:lumMod val="95000"/>
                    <a:lumOff val="5000"/>
                  </a:schemeClr>
                </a:solidFill>
                <a:latin typeface="#9Slide03 Maven Pro Black" panose="00000A00000000000000" pitchFamily="2" charset="0"/>
              </a:rPr>
              <a:t>ĐỌC DIỄN CẢM</a:t>
            </a:r>
            <a:endParaRPr lang="en-US" sz="5400">
              <a:solidFill>
                <a:schemeClr val="tx1">
                  <a:lumMod val="95000"/>
                  <a:lumOff val="5000"/>
                </a:schemeClr>
              </a:solidFill>
              <a:latin typeface="#9Slide03 Maven Pr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80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91CF7-6093-4E70-9298-5D6D270CA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7" r="5226" b="17515"/>
          <a:stretch/>
        </p:blipFill>
        <p:spPr>
          <a:xfrm>
            <a:off x="0" y="-15241"/>
            <a:ext cx="12192000" cy="687324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DC7CF9-B0DA-4342-A0AC-0DD58F788701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0D354A-D27D-4704-A53C-A6DF58578890}"/>
              </a:ext>
            </a:extLst>
          </p:cNvPr>
          <p:cNvSpPr txBox="1"/>
          <p:nvPr/>
        </p:nvSpPr>
        <p:spPr>
          <a:xfrm>
            <a:off x="3257082" y="477976"/>
            <a:ext cx="567783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4800" b="1">
                <a:solidFill>
                  <a:schemeClr val="accent3">
                    <a:lumMod val="50000"/>
                  </a:schemeClr>
                </a:solidFill>
                <a:latin typeface="#9Slide03 SVNSquare" panose="02040603050506020204" pitchFamily="18" charset="0"/>
              </a:rPr>
              <a:t>LUYỆN ĐỌC DIỄN CẢM</a:t>
            </a:r>
            <a:endParaRPr lang="en-US" sz="4800" b="1">
              <a:solidFill>
                <a:schemeClr val="accent3">
                  <a:lumMod val="50000"/>
                </a:schemeClr>
              </a:solidFill>
              <a:latin typeface="#9Slide03 SVNSquare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9622C-BAF5-4668-99A9-9CCB61E8C8B6}"/>
              </a:ext>
            </a:extLst>
          </p:cNvPr>
          <p:cNvSpPr txBox="1"/>
          <p:nvPr/>
        </p:nvSpPr>
        <p:spPr>
          <a:xfrm>
            <a:off x="419100" y="1374338"/>
            <a:ext cx="113538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tôi: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Út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rải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đơn không?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lo,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nhưng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rải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anh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em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mới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chớ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 Ba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cười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dặn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tôi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tỉ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mỉ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anh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nhắc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Rủi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địch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tay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em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mực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anh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đây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thuốc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Em không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không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8FF7CC-D460-4E9B-9C78-E3AFAFE85DF2}"/>
              </a:ext>
            </a:extLst>
          </p:cNvPr>
          <p:cNvSpPr/>
          <p:nvPr/>
        </p:nvSpPr>
        <p:spPr>
          <a:xfrm>
            <a:off x="2133600" y="2015337"/>
            <a:ext cx="1447800" cy="457200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687245-60D3-4833-ADEC-FBE40D4E0180}"/>
              </a:ext>
            </a:extLst>
          </p:cNvPr>
          <p:cNvSpPr/>
          <p:nvPr/>
        </p:nvSpPr>
        <p:spPr>
          <a:xfrm>
            <a:off x="1981200" y="2534149"/>
            <a:ext cx="3200400" cy="457200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8020D4-D341-434C-B9B9-036D9A4127A7}"/>
              </a:ext>
            </a:extLst>
          </p:cNvPr>
          <p:cNvSpPr/>
          <p:nvPr/>
        </p:nvSpPr>
        <p:spPr>
          <a:xfrm>
            <a:off x="1656882" y="3113536"/>
            <a:ext cx="1086318" cy="457200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40363D4-8F01-44FB-9C69-144A9661C3CD}"/>
              </a:ext>
            </a:extLst>
          </p:cNvPr>
          <p:cNvSpPr/>
          <p:nvPr/>
        </p:nvSpPr>
        <p:spPr>
          <a:xfrm>
            <a:off x="10287000" y="4191000"/>
            <a:ext cx="1066800" cy="457200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5F2533-3E7D-43F0-AD63-ADA7F6B3BBA2}"/>
              </a:ext>
            </a:extLst>
          </p:cNvPr>
          <p:cNvSpPr/>
          <p:nvPr/>
        </p:nvSpPr>
        <p:spPr>
          <a:xfrm>
            <a:off x="8229600" y="4720258"/>
            <a:ext cx="1905000" cy="533400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A5F94D-A162-4F8F-B1CB-7327B748D315}"/>
              </a:ext>
            </a:extLst>
          </p:cNvPr>
          <p:cNvSpPr/>
          <p:nvPr/>
        </p:nvSpPr>
        <p:spPr>
          <a:xfrm>
            <a:off x="9639300" y="5234608"/>
            <a:ext cx="2133600" cy="540279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DF5E613-5A9B-4215-97A5-5574A098D2EE}"/>
              </a:ext>
            </a:extLst>
          </p:cNvPr>
          <p:cNvSpPr/>
          <p:nvPr/>
        </p:nvSpPr>
        <p:spPr>
          <a:xfrm>
            <a:off x="419100" y="5766058"/>
            <a:ext cx="876300" cy="540279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78B54C-D8FD-4CD5-930C-71C85E770130}"/>
              </a:ext>
            </a:extLst>
          </p:cNvPr>
          <p:cNvSpPr/>
          <p:nvPr/>
        </p:nvSpPr>
        <p:spPr>
          <a:xfrm>
            <a:off x="2123660" y="5766058"/>
            <a:ext cx="1991139" cy="540279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3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684A3F-8CC0-42A4-8912-76E5792693E6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454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1B581-3938-490C-9469-72BC39540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96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4159" r="41261" b="20997"/>
          <a:stretch/>
        </p:blipFill>
        <p:spPr>
          <a:xfrm>
            <a:off x="4191000" y="0"/>
            <a:ext cx="8001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6B9E1C-6AB5-4786-A3B0-CC0F8AE61EE4}"/>
              </a:ext>
            </a:extLst>
          </p:cNvPr>
          <p:cNvSpPr txBox="1"/>
          <p:nvPr/>
        </p:nvSpPr>
        <p:spPr>
          <a:xfrm>
            <a:off x="552008" y="212222"/>
            <a:ext cx="787074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6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66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145CE-53FA-46DE-9D7D-E13BA79BE069}"/>
              </a:ext>
            </a:extLst>
          </p:cNvPr>
          <p:cNvSpPr txBox="1"/>
          <p:nvPr/>
        </p:nvSpPr>
        <p:spPr>
          <a:xfrm>
            <a:off x="360455" y="3001527"/>
            <a:ext cx="64651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Hiểu các từ ngữ khó trong bài, diễn biến của truyện.</a:t>
            </a:r>
            <a:endParaRPr lang="en-US" sz="3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754427-12EF-493D-9F48-B3C2B901D4C6}"/>
              </a:ext>
            </a:extLst>
          </p:cNvPr>
          <p:cNvSpPr txBox="1"/>
          <p:nvPr/>
        </p:nvSpPr>
        <p:spPr>
          <a:xfrm>
            <a:off x="340577" y="1886635"/>
            <a:ext cx="8293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Đọc lưu loát, diễn cảm bài văn.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1EA55-5197-41F3-A5A7-C9EAB1B62829}"/>
              </a:ext>
            </a:extLst>
          </p:cNvPr>
          <p:cNvSpPr txBox="1"/>
          <p:nvPr/>
        </p:nvSpPr>
        <p:spPr>
          <a:xfrm>
            <a:off x="226089" y="4460792"/>
            <a:ext cx="85225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Hiểu nguyện vọng, lòng nhiệt thành của một phụ nữ dũng cảm muốn làm việc lớn, đóng góp công sức cho cách mạng.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49E7A655-B46F-438D-A192-22711419C7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50692" y="1650238"/>
            <a:ext cx="914400" cy="914400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393E6AB9-54CD-4430-A673-98184D4C165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87380" y="3505201"/>
            <a:ext cx="914400" cy="914400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32EEDC07-0D8D-46A1-A742-8FC7E41E9F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825638" y="55484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87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0FACB3-73BB-4F74-9A40-F2671C887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96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4159" r="12672" b="20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73F8B-033E-4E1C-BAA8-60F82863B207}"/>
              </a:ext>
            </a:extLst>
          </p:cNvPr>
          <p:cNvSpPr/>
          <p:nvPr/>
        </p:nvSpPr>
        <p:spPr>
          <a:xfrm>
            <a:off x="190500" y="195005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20A28-2CA3-4520-8643-8F21F7E0FB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99088" l="1111" r="90000">
                        <a14:foregroundMark x1="13778" y1="35714" x2="8444" y2="45289"/>
                        <a14:foregroundMark x1="8444" y1="45289" x2="8222" y2="51672"/>
                        <a14:foregroundMark x1="2889" y1="41337" x2="1333" y2="50912"/>
                        <a14:foregroundMark x1="1333" y1="50912" x2="2889" y2="52280"/>
                        <a14:foregroundMark x1="19556" y1="99088" x2="38222" y2="91185"/>
                        <a14:foregroundMark x1="54222" y1="48024" x2="61333" y2="56991"/>
                        <a14:backgroundMark x1="19556" y1="35714" x2="21111" y2="41033"/>
                        <a14:backgroundMark x1="68000" y1="22188" x2="84667" y2="37082"/>
                        <a14:backgroundMark x1="84667" y1="37082" x2="84667" y2="37082"/>
                        <a14:backgroundMark x1="69556" y1="30851" x2="73333" y2="46049"/>
                        <a14:backgroundMark x1="73333" y1="46049" x2="73333" y2="46049"/>
                        <a14:backgroundMark x1="52667" y1="40729" x2="52667" y2="42857"/>
                        <a14:backgroundMark x1="11333" y1="63982" x2="12889" y2="90122"/>
                      </a14:backgroundRemoval>
                    </a14:imgEffect>
                    <a14:imgEffect>
                      <a14:colorTemperature colorTemp="8086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" y="195005"/>
            <a:ext cx="4556760" cy="66629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3B324D-7656-441A-890F-E51AF6EAB485}"/>
              </a:ext>
            </a:extLst>
          </p:cNvPr>
          <p:cNvSpPr txBox="1"/>
          <p:nvPr/>
        </p:nvSpPr>
        <p:spPr>
          <a:xfrm>
            <a:off x="5486400" y="685800"/>
            <a:ext cx="2662588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6600" b="1">
                <a:solidFill>
                  <a:schemeClr val="accent2">
                    <a:lumMod val="75000"/>
                  </a:schemeClr>
                </a:solidFill>
                <a:latin typeface="#9Slide03 SVNSquare" panose="02040603050506020204" pitchFamily="18" charset="0"/>
              </a:rPr>
              <a:t>DẶN DÒ</a:t>
            </a:r>
            <a:endParaRPr lang="en-US" sz="6600" b="1">
              <a:solidFill>
                <a:schemeClr val="accent2">
                  <a:lumMod val="75000"/>
                </a:schemeClr>
              </a:solidFill>
              <a:latin typeface="#9Slide03 SVNSquare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DFF34-5612-47E9-B986-663C763C9D8D}"/>
              </a:ext>
            </a:extLst>
          </p:cNvPr>
          <p:cNvSpPr txBox="1"/>
          <p:nvPr/>
        </p:nvSpPr>
        <p:spPr>
          <a:xfrm>
            <a:off x="3352800" y="2057400"/>
            <a:ext cx="8144858" cy="1692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Bầm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!", SGK/130.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27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684A3F-8CC0-42A4-8912-76E5792693E6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454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1B581-3938-490C-9469-72BC39540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96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4159" r="41261" b="20997"/>
          <a:stretch/>
        </p:blipFill>
        <p:spPr>
          <a:xfrm>
            <a:off x="4191000" y="0"/>
            <a:ext cx="8001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6B9E1C-6AB5-4786-A3B0-CC0F8AE61EE4}"/>
              </a:ext>
            </a:extLst>
          </p:cNvPr>
          <p:cNvSpPr txBox="1"/>
          <p:nvPr/>
        </p:nvSpPr>
        <p:spPr>
          <a:xfrm>
            <a:off x="552009" y="220444"/>
            <a:ext cx="787074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6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66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145CE-53FA-46DE-9D7D-E13BA79BE069}"/>
              </a:ext>
            </a:extLst>
          </p:cNvPr>
          <p:cNvSpPr txBox="1"/>
          <p:nvPr/>
        </p:nvSpPr>
        <p:spPr>
          <a:xfrm>
            <a:off x="420550" y="2073146"/>
            <a:ext cx="64651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Hiểu các từ ngữ khó trong bài, diễn biến của truyện.</a:t>
            </a:r>
            <a:endParaRPr lang="en-US" sz="3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754427-12EF-493D-9F48-B3C2B901D4C6}"/>
              </a:ext>
            </a:extLst>
          </p:cNvPr>
          <p:cNvSpPr txBox="1"/>
          <p:nvPr/>
        </p:nvSpPr>
        <p:spPr>
          <a:xfrm>
            <a:off x="340577" y="3445907"/>
            <a:ext cx="8293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Đọc diễn cảm bài văn.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1EA55-5197-41F3-A5A7-C9EAB1B62829}"/>
              </a:ext>
            </a:extLst>
          </p:cNvPr>
          <p:cNvSpPr txBox="1"/>
          <p:nvPr/>
        </p:nvSpPr>
        <p:spPr>
          <a:xfrm>
            <a:off x="340577" y="4419600"/>
            <a:ext cx="85225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Hiểu nguyện vọng, lòng nhiệt thành của một phụ nữ dũng cảm muốn làm việc lớn, đóng góp công sức cho cách mạng.</a:t>
            </a:r>
          </a:p>
        </p:txBody>
      </p:sp>
    </p:spTree>
    <p:extLst>
      <p:ext uri="{BB962C8B-B14F-4D97-AF65-F5344CB8AC3E}">
        <p14:creationId xmlns:p14="http://schemas.microsoft.com/office/powerpoint/2010/main" val="35088348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3A2B66-195A-44E3-A909-C171F4EAF580}"/>
              </a:ext>
            </a:extLst>
          </p:cNvPr>
          <p:cNvSpPr/>
          <p:nvPr/>
        </p:nvSpPr>
        <p:spPr>
          <a:xfrm>
            <a:off x="4572000" y="0"/>
            <a:ext cx="7620000" cy="6858000"/>
          </a:xfrm>
          <a:prstGeom prst="rect">
            <a:avLst/>
          </a:prstGeom>
          <a:solidFill>
            <a:srgbClr val="454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FDD75-012B-42CA-B824-C820ED87B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96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59035" r="4356" b="20997"/>
          <a:stretch/>
        </p:blipFill>
        <p:spPr>
          <a:xfrm>
            <a:off x="6096" y="0"/>
            <a:ext cx="536448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D4D940-CA57-483A-B52B-2CCB7F5CF0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99088" l="1111" r="90000">
                        <a14:foregroundMark x1="13778" y1="35714" x2="8444" y2="45289"/>
                        <a14:foregroundMark x1="8444" y1="45289" x2="8222" y2="51672"/>
                        <a14:foregroundMark x1="2889" y1="41337" x2="1333" y2="50912"/>
                        <a14:foregroundMark x1="1333" y1="50912" x2="2889" y2="52280"/>
                        <a14:foregroundMark x1="19556" y1="99088" x2="38222" y2="91185"/>
                        <a14:foregroundMark x1="54222" y1="48024" x2="61333" y2="56991"/>
                        <a14:backgroundMark x1="19556" y1="35714" x2="21111" y2="41033"/>
                        <a14:backgroundMark x1="68000" y1="22188" x2="84667" y2="37082"/>
                        <a14:backgroundMark x1="84667" y1="37082" x2="84667" y2="37082"/>
                        <a14:backgroundMark x1="69556" y1="30851" x2="73333" y2="46049"/>
                        <a14:backgroundMark x1="73333" y1="46049" x2="73333" y2="46049"/>
                        <a14:backgroundMark x1="52667" y1="40729" x2="52667" y2="42857"/>
                        <a14:backgroundMark x1="11333" y1="63982" x2="12889" y2="90122"/>
                      </a14:backgroundRemoval>
                    </a14:imgEffect>
                    <a14:imgEffect>
                      <a14:colorTemperature colorTemp="8086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629144" y="195005"/>
            <a:ext cx="4556760" cy="66629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0E41F611-AA9E-4F16-BA12-411715E6AB26}"/>
              </a:ext>
            </a:extLst>
          </p:cNvPr>
          <p:cNvSpPr/>
          <p:nvPr/>
        </p:nvSpPr>
        <p:spPr>
          <a:xfrm>
            <a:off x="2688337" y="762000"/>
            <a:ext cx="5693662" cy="1524000"/>
          </a:xfrm>
          <a:prstGeom prst="round2DiagRect">
            <a:avLst>
              <a:gd name="adj1" fmla="val 46667"/>
              <a:gd name="adj2" fmla="val 108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>
                <a:solidFill>
                  <a:schemeClr val="tx1">
                    <a:lumMod val="95000"/>
                    <a:lumOff val="5000"/>
                  </a:schemeClr>
                </a:solidFill>
                <a:latin typeface="#9Slide03 Maven Pro Black" panose="00000A00000000000000" pitchFamily="2" charset="0"/>
              </a:rPr>
              <a:t>LUYỆN ĐỌC</a:t>
            </a:r>
            <a:endParaRPr lang="en-US" sz="5400">
              <a:solidFill>
                <a:schemeClr val="tx1">
                  <a:lumMod val="95000"/>
                  <a:lumOff val="5000"/>
                </a:schemeClr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FEB1FF21-7D98-461D-8001-35314B669433}"/>
              </a:ext>
            </a:extLst>
          </p:cNvPr>
          <p:cNvSpPr/>
          <p:nvPr/>
        </p:nvSpPr>
        <p:spPr>
          <a:xfrm>
            <a:off x="2688337" y="2612102"/>
            <a:ext cx="5693662" cy="1524000"/>
          </a:xfrm>
          <a:prstGeom prst="round2DiagRect">
            <a:avLst>
              <a:gd name="adj1" fmla="val 46667"/>
              <a:gd name="adj2" fmla="val 108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>
                <a:solidFill>
                  <a:schemeClr val="tx1">
                    <a:lumMod val="95000"/>
                    <a:lumOff val="5000"/>
                  </a:schemeClr>
                </a:solidFill>
                <a:latin typeface="#9Slide03 Maven Pro Black" panose="00000A00000000000000" pitchFamily="2" charset="0"/>
              </a:rPr>
              <a:t>TÌM HIỂU BÀI</a:t>
            </a:r>
            <a:endParaRPr lang="en-US" sz="5400">
              <a:solidFill>
                <a:schemeClr val="tx1">
                  <a:lumMod val="95000"/>
                  <a:lumOff val="5000"/>
                </a:schemeClr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6585D171-BDBD-49FF-A578-B53D118744FC}"/>
              </a:ext>
            </a:extLst>
          </p:cNvPr>
          <p:cNvSpPr/>
          <p:nvPr/>
        </p:nvSpPr>
        <p:spPr>
          <a:xfrm>
            <a:off x="2663950" y="4462205"/>
            <a:ext cx="5718049" cy="1524000"/>
          </a:xfrm>
          <a:prstGeom prst="round2DiagRect">
            <a:avLst>
              <a:gd name="adj1" fmla="val 46667"/>
              <a:gd name="adj2" fmla="val 108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>
                <a:solidFill>
                  <a:schemeClr val="tx1">
                    <a:lumMod val="95000"/>
                    <a:lumOff val="5000"/>
                  </a:schemeClr>
                </a:solidFill>
                <a:latin typeface="#9Slide03 Maven Pro Black" panose="00000A00000000000000" pitchFamily="2" charset="0"/>
              </a:rPr>
              <a:t>ĐỌC DIỄN CẢM</a:t>
            </a:r>
            <a:endParaRPr lang="en-US" sz="5400">
              <a:solidFill>
                <a:schemeClr val="tx1">
                  <a:lumMod val="95000"/>
                  <a:lumOff val="5000"/>
                </a:schemeClr>
              </a:solidFill>
              <a:latin typeface="#9Slide03 Maven Pr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16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91CF7-6093-4E70-9298-5D6D270CA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7" r="5226" b="17515"/>
          <a:stretch/>
        </p:blipFill>
        <p:spPr>
          <a:xfrm>
            <a:off x="0" y="-15241"/>
            <a:ext cx="12192000" cy="687324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DC7CF9-B0DA-4342-A0AC-0DD58F788701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122F9-F8E3-4A95-9D7C-8220AE8B24C1}"/>
              </a:ext>
            </a:extLst>
          </p:cNvPr>
          <p:cNvSpPr txBox="1"/>
          <p:nvPr/>
        </p:nvSpPr>
        <p:spPr>
          <a:xfrm>
            <a:off x="4678144" y="457200"/>
            <a:ext cx="283571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4800" b="1">
                <a:solidFill>
                  <a:schemeClr val="accent3">
                    <a:lumMod val="50000"/>
                  </a:schemeClr>
                </a:solidFill>
                <a:latin typeface="#9Slide03 SVNSquare" panose="02040603050506020204" pitchFamily="18" charset="0"/>
              </a:rPr>
              <a:t>CHIA ĐOẠN</a:t>
            </a:r>
            <a:endParaRPr lang="en-US" sz="4800" b="1">
              <a:solidFill>
                <a:schemeClr val="accent3">
                  <a:lumMod val="50000"/>
                </a:schemeClr>
              </a:solidFill>
              <a:latin typeface="#9Slide03 SVNSquare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9EFCA-13E4-442A-87E6-206F630C7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48435" y="1530756"/>
            <a:ext cx="1371600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F319E9-0ADC-4464-951D-52D6806BB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21" y="3167963"/>
            <a:ext cx="1371601" cy="1371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1EE8F5-45A5-498A-AC08-D9E7C580496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03109" y="4711242"/>
            <a:ext cx="1371601" cy="1371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9AB93F-1A17-4DF8-8BA0-1876B04277BF}"/>
              </a:ext>
            </a:extLst>
          </p:cNvPr>
          <p:cNvSpPr txBox="1"/>
          <p:nvPr/>
        </p:nvSpPr>
        <p:spPr>
          <a:xfrm>
            <a:off x="3033518" y="3315154"/>
            <a:ext cx="85289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lính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hớt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súng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rầm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rầm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422B8D-D7CD-4200-B342-53B03BAEC13A}"/>
              </a:ext>
            </a:extLst>
          </p:cNvPr>
          <p:cNvSpPr txBox="1"/>
          <p:nvPr/>
        </p:nvSpPr>
        <p:spPr>
          <a:xfrm>
            <a:off x="3053435" y="1751865"/>
            <a:ext cx="89208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899B4F-2B44-4F84-96E2-196A141790E4}"/>
              </a:ext>
            </a:extLst>
          </p:cNvPr>
          <p:cNvSpPr txBox="1"/>
          <p:nvPr/>
        </p:nvSpPr>
        <p:spPr>
          <a:xfrm>
            <a:off x="3118877" y="5104654"/>
            <a:ext cx="8294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8688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104422-2564-4668-8861-D140C23A11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3D8B1-B141-43BB-8845-05270BFB7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000"/>
          <a:stretch/>
        </p:blipFill>
        <p:spPr>
          <a:xfrm>
            <a:off x="2401824" y="3373746"/>
            <a:ext cx="7351776" cy="3484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FFF23D-138E-4AE4-9990-D5162E25CFC9}"/>
              </a:ext>
            </a:extLst>
          </p:cNvPr>
          <p:cNvSpPr txBox="1"/>
          <p:nvPr/>
        </p:nvSpPr>
        <p:spPr>
          <a:xfrm>
            <a:off x="761999" y="722710"/>
            <a:ext cx="305051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4800" b="1">
                <a:solidFill>
                  <a:srgbClr val="FFFF99"/>
                </a:solidFill>
                <a:latin typeface="#9Slide03 SVNSquare" panose="02040603050506020204" pitchFamily="18" charset="0"/>
              </a:rPr>
              <a:t>LUYỆN ĐỌC</a:t>
            </a:r>
            <a:endParaRPr lang="en-US" sz="4800" b="1">
              <a:solidFill>
                <a:srgbClr val="FFFF99"/>
              </a:solidFill>
              <a:latin typeface="#9Slide03 SVNSquare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8804F9-994B-4B21-B5D9-2194926FF422}"/>
              </a:ext>
            </a:extLst>
          </p:cNvPr>
          <p:cNvSpPr txBox="1"/>
          <p:nvPr/>
        </p:nvSpPr>
        <p:spPr>
          <a:xfrm>
            <a:off x="7790688" y="722710"/>
            <a:ext cx="39624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4800" b="1">
                <a:solidFill>
                  <a:srgbClr val="FFFF99"/>
                </a:solidFill>
                <a:latin typeface="#9Slide03 SVNSquare" panose="02040603050506020204" pitchFamily="18" charset="0"/>
              </a:rPr>
              <a:t>GIẢI NGHĨA TỪ</a:t>
            </a:r>
            <a:endParaRPr lang="en-US" sz="4800" b="1">
              <a:solidFill>
                <a:srgbClr val="FFFF99"/>
              </a:solidFill>
              <a:latin typeface="#9Slide03 SVNSquare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B3AFE-0AE8-4112-920A-F795D0CC05FC}"/>
              </a:ext>
            </a:extLst>
          </p:cNvPr>
          <p:cNvSpPr txBox="1"/>
          <p:nvPr/>
        </p:nvSpPr>
        <p:spPr>
          <a:xfrm>
            <a:off x="761999" y="2032839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 Chẩn</a:t>
            </a:r>
            <a:endParaRPr lang="en-US" sz="4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E15317-506F-4B4F-AB9A-B707A0553C46}"/>
              </a:ext>
            </a:extLst>
          </p:cNvPr>
          <p:cNvSpPr txBox="1"/>
          <p:nvPr/>
        </p:nvSpPr>
        <p:spPr>
          <a:xfrm>
            <a:off x="761999" y="3935144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hớt hải</a:t>
            </a:r>
            <a:endParaRPr lang="en-US" sz="4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5813F9-B94D-42FD-A65A-9FE6A189853F}"/>
              </a:ext>
            </a:extLst>
          </p:cNvPr>
          <p:cNvSpPr txBox="1"/>
          <p:nvPr/>
        </p:nvSpPr>
        <p:spPr>
          <a:xfrm>
            <a:off x="761999" y="4934912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xách súng</a:t>
            </a:r>
            <a:endParaRPr lang="en-US" sz="4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77573-BDEB-4925-90D6-CDCFA72A2917}"/>
              </a:ext>
            </a:extLst>
          </p:cNvPr>
          <p:cNvSpPr txBox="1"/>
          <p:nvPr/>
        </p:nvSpPr>
        <p:spPr>
          <a:xfrm>
            <a:off x="789708" y="2935376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truyền đơn</a:t>
            </a:r>
            <a:endParaRPr lang="en-US" sz="4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hlinkClick r:id="" action="ppaction://noaction"/>
            <a:extLst>
              <a:ext uri="{FF2B5EF4-FFF2-40B4-BE49-F238E27FC236}">
                <a16:creationId xmlns:a16="http://schemas.microsoft.com/office/drawing/2014/main" id="{943DFA4A-553D-4025-9466-3A6CF90B5756}"/>
              </a:ext>
            </a:extLst>
          </p:cNvPr>
          <p:cNvSpPr txBox="1"/>
          <p:nvPr/>
        </p:nvSpPr>
        <p:spPr>
          <a:xfrm>
            <a:off x="7637485" y="1660387"/>
            <a:ext cx="3962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Nguyễn Thị Định</a:t>
            </a:r>
            <a:endParaRPr lang="en-US" sz="4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A1D28-085A-4834-9496-20F5616B97AF}"/>
              </a:ext>
            </a:extLst>
          </p:cNvPr>
          <p:cNvSpPr txBox="1"/>
          <p:nvPr/>
        </p:nvSpPr>
        <p:spPr>
          <a:xfrm>
            <a:off x="8265686" y="2513178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truyền đơn</a:t>
            </a:r>
            <a:endParaRPr lang="en-US" sz="4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8FA377-02E4-4407-874B-FCB08E700672}"/>
              </a:ext>
            </a:extLst>
          </p:cNvPr>
          <p:cNvSpPr txBox="1"/>
          <p:nvPr/>
        </p:nvSpPr>
        <p:spPr>
          <a:xfrm>
            <a:off x="8246631" y="3328855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chờ</a:t>
            </a:r>
            <a:endParaRPr lang="en-US" sz="4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9608EF-185D-4C4C-81C7-62CC5106773B}"/>
              </a:ext>
            </a:extLst>
          </p:cNvPr>
          <p:cNvSpPr txBox="1"/>
          <p:nvPr/>
        </p:nvSpPr>
        <p:spPr>
          <a:xfrm>
            <a:off x="8244904" y="4157962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rủi</a:t>
            </a:r>
            <a:endParaRPr lang="en-US" sz="4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id="{E788A0E4-BC29-4548-918E-E51145BE353A}"/>
              </a:ext>
            </a:extLst>
          </p:cNvPr>
          <p:cNvSpPr txBox="1"/>
          <p:nvPr/>
        </p:nvSpPr>
        <p:spPr>
          <a:xfrm>
            <a:off x="8265686" y="4869924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lính mã tà</a:t>
            </a:r>
            <a:endParaRPr lang="en-US" sz="4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2C610-B632-487E-979A-37F1A2BCBFD2}"/>
              </a:ext>
            </a:extLst>
          </p:cNvPr>
          <p:cNvSpPr txBox="1"/>
          <p:nvPr/>
        </p:nvSpPr>
        <p:spPr>
          <a:xfrm>
            <a:off x="8368708" y="5643673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thoát li</a:t>
            </a:r>
            <a:endParaRPr lang="en-US" sz="4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2522652A-CDD1-4369-965C-F0973A45055F}"/>
              </a:ext>
            </a:extLst>
          </p:cNvPr>
          <p:cNvSpPr/>
          <p:nvPr/>
        </p:nvSpPr>
        <p:spPr>
          <a:xfrm>
            <a:off x="3887990" y="1234070"/>
            <a:ext cx="3520816" cy="1979759"/>
          </a:xfrm>
          <a:prstGeom prst="wedgeRoundRectCallout">
            <a:avLst>
              <a:gd name="adj1" fmla="val 77778"/>
              <a:gd name="adj2" fmla="val 2977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Tờ giấy nhỏ có nội dung tuyên truyền chính trị.</a:t>
            </a:r>
            <a:endParaRPr lang="en-US" sz="3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05ED2B43-29FB-41B0-8B7C-D45C7AAF1A0E}"/>
              </a:ext>
            </a:extLst>
          </p:cNvPr>
          <p:cNvSpPr/>
          <p:nvPr/>
        </p:nvSpPr>
        <p:spPr>
          <a:xfrm>
            <a:off x="4078931" y="1534951"/>
            <a:ext cx="3520816" cy="1377996"/>
          </a:xfrm>
          <a:prstGeom prst="wedgeRoundRectCallout">
            <a:avLst>
              <a:gd name="adj1" fmla="val 96666"/>
              <a:gd name="adj2" fmla="val 11136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</a:t>
            </a:r>
          </a:p>
          <a:p>
            <a:pPr algn="ctr"/>
            <a:r>
              <a:rPr lang="en-SG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(tiếng Nam Bộ)</a:t>
            </a:r>
            <a:endParaRPr lang="en-US" sz="3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9D9612F-7553-4AFA-B55D-F639EFDB760C}"/>
              </a:ext>
            </a:extLst>
          </p:cNvPr>
          <p:cNvSpPr/>
          <p:nvPr/>
        </p:nvSpPr>
        <p:spPr>
          <a:xfrm>
            <a:off x="3928000" y="1644158"/>
            <a:ext cx="3520816" cy="1377996"/>
          </a:xfrm>
          <a:prstGeom prst="wedgeRoundRectCallout">
            <a:avLst>
              <a:gd name="adj1" fmla="val 94699"/>
              <a:gd name="adj2" fmla="val 15662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may</a:t>
            </a:r>
            <a:endParaRPr lang="en-US" sz="3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C723871E-0E71-405C-A941-C57BB8378912}"/>
              </a:ext>
            </a:extLst>
          </p:cNvPr>
          <p:cNvSpPr/>
          <p:nvPr/>
        </p:nvSpPr>
        <p:spPr>
          <a:xfrm>
            <a:off x="4031163" y="1338484"/>
            <a:ext cx="3520816" cy="1979759"/>
          </a:xfrm>
          <a:prstGeom prst="wedgeRoundRectCallout">
            <a:avLst>
              <a:gd name="adj1" fmla="val 90370"/>
              <a:gd name="adj2" fmla="val 19282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rời gia đình để tham gia tổ chức cách mạng</a:t>
            </a:r>
            <a:endParaRPr lang="en-US" sz="3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307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3A2B66-195A-44E3-A909-C171F4EAF580}"/>
              </a:ext>
            </a:extLst>
          </p:cNvPr>
          <p:cNvSpPr/>
          <p:nvPr/>
        </p:nvSpPr>
        <p:spPr>
          <a:xfrm>
            <a:off x="4572000" y="0"/>
            <a:ext cx="7620000" cy="6858000"/>
          </a:xfrm>
          <a:prstGeom prst="rect">
            <a:avLst/>
          </a:prstGeom>
          <a:solidFill>
            <a:srgbClr val="454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FDD75-012B-42CA-B824-C820ED87B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96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59035" r="4356" b="20997"/>
          <a:stretch/>
        </p:blipFill>
        <p:spPr>
          <a:xfrm>
            <a:off x="6096" y="0"/>
            <a:ext cx="536448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D4D940-CA57-483A-B52B-2CCB7F5CF0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99088" l="1111" r="90000">
                        <a14:foregroundMark x1="13778" y1="35714" x2="8444" y2="45289"/>
                        <a14:foregroundMark x1="8444" y1="45289" x2="8222" y2="51672"/>
                        <a14:foregroundMark x1="2889" y1="41337" x2="1333" y2="50912"/>
                        <a14:foregroundMark x1="1333" y1="50912" x2="2889" y2="52280"/>
                        <a14:foregroundMark x1="19556" y1="99088" x2="38222" y2="91185"/>
                        <a14:foregroundMark x1="54222" y1="48024" x2="61333" y2="56991"/>
                        <a14:backgroundMark x1="19556" y1="35714" x2="21111" y2="41033"/>
                        <a14:backgroundMark x1="68000" y1="22188" x2="84667" y2="37082"/>
                        <a14:backgroundMark x1="84667" y1="37082" x2="84667" y2="37082"/>
                        <a14:backgroundMark x1="69556" y1="30851" x2="73333" y2="46049"/>
                        <a14:backgroundMark x1="73333" y1="46049" x2="73333" y2="46049"/>
                        <a14:backgroundMark x1="52667" y1="40729" x2="52667" y2="42857"/>
                        <a14:backgroundMark x1="11333" y1="63982" x2="12889" y2="90122"/>
                      </a14:backgroundRemoval>
                    </a14:imgEffect>
                    <a14:imgEffect>
                      <a14:colorTemperature colorTemp="8086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629144" y="195005"/>
            <a:ext cx="4556760" cy="66629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0E41F611-AA9E-4F16-BA12-411715E6AB26}"/>
              </a:ext>
            </a:extLst>
          </p:cNvPr>
          <p:cNvSpPr/>
          <p:nvPr/>
        </p:nvSpPr>
        <p:spPr>
          <a:xfrm>
            <a:off x="2688337" y="762000"/>
            <a:ext cx="5693662" cy="1524000"/>
          </a:xfrm>
          <a:prstGeom prst="round2DiagRect">
            <a:avLst>
              <a:gd name="adj1" fmla="val 46667"/>
              <a:gd name="adj2" fmla="val 108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>
                <a:solidFill>
                  <a:schemeClr val="tx1">
                    <a:lumMod val="95000"/>
                    <a:lumOff val="5000"/>
                  </a:schemeClr>
                </a:solidFill>
                <a:latin typeface="#9Slide03 Maven Pro Black" panose="00000A00000000000000" pitchFamily="2" charset="0"/>
              </a:rPr>
              <a:t>LUYỆN ĐỌC</a:t>
            </a:r>
            <a:endParaRPr lang="en-US" sz="5400">
              <a:solidFill>
                <a:schemeClr val="tx1">
                  <a:lumMod val="95000"/>
                  <a:lumOff val="5000"/>
                </a:schemeClr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FEB1FF21-7D98-461D-8001-35314B669433}"/>
              </a:ext>
            </a:extLst>
          </p:cNvPr>
          <p:cNvSpPr/>
          <p:nvPr/>
        </p:nvSpPr>
        <p:spPr>
          <a:xfrm>
            <a:off x="2688337" y="2612102"/>
            <a:ext cx="5693662" cy="1524000"/>
          </a:xfrm>
          <a:prstGeom prst="round2DiagRect">
            <a:avLst>
              <a:gd name="adj1" fmla="val 46667"/>
              <a:gd name="adj2" fmla="val 108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>
                <a:solidFill>
                  <a:schemeClr val="tx1">
                    <a:lumMod val="95000"/>
                    <a:lumOff val="5000"/>
                  </a:schemeClr>
                </a:solidFill>
                <a:latin typeface="#9Slide03 Maven Pro Black" panose="00000A00000000000000" pitchFamily="2" charset="0"/>
              </a:rPr>
              <a:t>TÌM HIỂU BÀI</a:t>
            </a:r>
            <a:endParaRPr lang="en-US" sz="5400">
              <a:solidFill>
                <a:schemeClr val="tx1">
                  <a:lumMod val="95000"/>
                  <a:lumOff val="5000"/>
                </a:schemeClr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6585D171-BDBD-49FF-A578-B53D118744FC}"/>
              </a:ext>
            </a:extLst>
          </p:cNvPr>
          <p:cNvSpPr/>
          <p:nvPr/>
        </p:nvSpPr>
        <p:spPr>
          <a:xfrm>
            <a:off x="2663950" y="4462205"/>
            <a:ext cx="5718049" cy="1524000"/>
          </a:xfrm>
          <a:prstGeom prst="round2DiagRect">
            <a:avLst>
              <a:gd name="adj1" fmla="val 46667"/>
              <a:gd name="adj2" fmla="val 108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>
                <a:solidFill>
                  <a:schemeClr val="tx1">
                    <a:lumMod val="95000"/>
                    <a:lumOff val="5000"/>
                  </a:schemeClr>
                </a:solidFill>
                <a:latin typeface="#9Slide03 Maven Pro Black" panose="00000A00000000000000" pitchFamily="2" charset="0"/>
              </a:rPr>
              <a:t>ĐỌC DIỄN CẢM</a:t>
            </a:r>
            <a:endParaRPr lang="en-US" sz="5400">
              <a:solidFill>
                <a:schemeClr val="tx1">
                  <a:lumMod val="95000"/>
                  <a:lumOff val="5000"/>
                </a:schemeClr>
              </a:solidFill>
              <a:latin typeface="#9Slide03 Maven Pr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11A5A-5505-408F-99AC-239F0D5DD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3" r="7813" b="20687"/>
          <a:stretch/>
        </p:blipFill>
        <p:spPr>
          <a:xfrm>
            <a:off x="0" y="-13447"/>
            <a:ext cx="12192000" cy="687144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A374F2-7D03-41A7-8D1E-720840FD19F8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13E4E-F82A-4FA8-9E26-9A0221046CE1}"/>
              </a:ext>
            </a:extLst>
          </p:cNvPr>
          <p:cNvSpPr txBox="1"/>
          <p:nvPr/>
        </p:nvSpPr>
        <p:spPr>
          <a:xfrm>
            <a:off x="990600" y="609600"/>
            <a:ext cx="1059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1: Công việc đầu tiên anh Ba giao cho chị Út là gì?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945D0C-F42A-45BD-B449-6EA558154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355943"/>
            <a:ext cx="2057400" cy="4657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0F2E39-6A43-4BF5-AD6A-E3FF81B7A412}"/>
              </a:ext>
            </a:extLst>
          </p:cNvPr>
          <p:cNvSpPr txBox="1"/>
          <p:nvPr/>
        </p:nvSpPr>
        <p:spPr>
          <a:xfrm>
            <a:off x="4191000" y="2590800"/>
            <a:ext cx="6400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việc đầu tiên anh Ba giao cho chị Út là rải truyền đơn.</a:t>
            </a:r>
          </a:p>
        </p:txBody>
      </p:sp>
    </p:spTree>
    <p:extLst>
      <p:ext uri="{BB962C8B-B14F-4D97-AF65-F5344CB8AC3E}">
        <p14:creationId xmlns:p14="http://schemas.microsoft.com/office/powerpoint/2010/main" val="4861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11A5A-5505-408F-99AC-239F0D5DD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3" r="7813" b="20687"/>
          <a:stretch/>
        </p:blipFill>
        <p:spPr>
          <a:xfrm>
            <a:off x="0" y="-13447"/>
            <a:ext cx="12192000" cy="687144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A374F2-7D03-41A7-8D1E-720840FD19F8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13E4E-F82A-4FA8-9E26-9A0221046CE1}"/>
              </a:ext>
            </a:extLst>
          </p:cNvPr>
          <p:cNvSpPr txBox="1"/>
          <p:nvPr/>
        </p:nvSpPr>
        <p:spPr>
          <a:xfrm>
            <a:off x="590550" y="609600"/>
            <a:ext cx="110109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2: Những chi tiết nào cho thấy chị Út rất hồi hộp khi nhận công việc đầu tiên này?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F2E39-6A43-4BF5-AD6A-E3FF81B7A412}"/>
              </a:ext>
            </a:extLst>
          </p:cNvPr>
          <p:cNvSpPr txBox="1"/>
          <p:nvPr/>
        </p:nvSpPr>
        <p:spPr>
          <a:xfrm>
            <a:off x="3639788" y="3136676"/>
            <a:ext cx="81581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Út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chồn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thỏm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 yên</a:t>
            </a:r>
            <a:r>
              <a:rPr lang="en-S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S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ửa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đêm</a:t>
            </a:r>
            <a:r>
              <a:rPr lang="en-S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ấu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đơn.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9A6395-DB2B-4DAB-A1E3-B5288278B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625"/>
          <a:stretch/>
        </p:blipFill>
        <p:spPr>
          <a:xfrm>
            <a:off x="585787" y="2071026"/>
            <a:ext cx="2888553" cy="38856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41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11A5A-5505-408F-99AC-239F0D5DD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3" r="7813" b="20687"/>
          <a:stretch/>
        </p:blipFill>
        <p:spPr>
          <a:xfrm>
            <a:off x="0" y="-13447"/>
            <a:ext cx="12192000" cy="687144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A374F2-7D03-41A7-8D1E-720840FD19F8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13E4E-F82A-4FA8-9E26-9A0221046CE1}"/>
              </a:ext>
            </a:extLst>
          </p:cNvPr>
          <p:cNvSpPr txBox="1"/>
          <p:nvPr/>
        </p:nvSpPr>
        <p:spPr>
          <a:xfrm>
            <a:off x="1019175" y="609600"/>
            <a:ext cx="101536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3: 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Chị Út đã nghĩ ra cách gì để rải hết truyền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đơn?</a:t>
            </a:r>
            <a:endParaRPr lang="en-US" sz="4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F2E39-6A43-4BF5-AD6A-E3FF81B7A412}"/>
              </a:ext>
            </a:extLst>
          </p:cNvPr>
          <p:cNvSpPr txBox="1"/>
          <p:nvPr/>
        </p:nvSpPr>
        <p:spPr>
          <a:xfrm>
            <a:off x="2419350" y="1986129"/>
            <a:ext cx="9772650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như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SG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S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 bê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đơn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ắt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trên lưng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SG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S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rảo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đơn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rơi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SG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S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33173D-5767-4893-99D3-598B3D95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39" y="1617881"/>
            <a:ext cx="1763861" cy="39931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55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238</TotalTime>
  <Words>520</Words>
  <Application>Microsoft Office PowerPoint</Application>
  <PresentationFormat>Widescreen</PresentationFormat>
  <Paragraphs>71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</vt:lpstr>
      <vt:lpstr>#9Slide02 Noi dung dai</vt:lpstr>
      <vt:lpstr>#9Slide03 SVNSquare</vt:lpstr>
      <vt:lpstr>#9Slide03 Maven Pro Black</vt:lpstr>
      <vt:lpstr>Times New Roman</vt:lpstr>
      <vt:lpstr>Arial</vt:lpstr>
      <vt:lpstr>#9Slide02 Tieu de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Hung</dc:creator>
  <cp:keywords>9Slide</cp:keywords>
  <dc:description>9Slide.vn</dc:description>
  <cp:lastModifiedBy>Admin</cp:lastModifiedBy>
  <cp:revision>45</cp:revision>
  <dcterms:created xsi:type="dcterms:W3CDTF">2022-04-02T03:10:00Z</dcterms:created>
  <dcterms:modified xsi:type="dcterms:W3CDTF">2024-04-15T10:17:12Z</dcterms:modified>
  <cp:category>9Slide.vn</cp:category>
  <cp:contentStatus>9Slide</cp:contentStatus>
</cp:coreProperties>
</file>