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3"/>
  </p:notesMasterIdLst>
  <p:sldIdLst>
    <p:sldId id="312" r:id="rId2"/>
    <p:sldId id="313" r:id="rId3"/>
    <p:sldId id="319" r:id="rId4"/>
    <p:sldId id="285" r:id="rId5"/>
    <p:sldId id="325" r:id="rId6"/>
    <p:sldId id="317" r:id="rId7"/>
    <p:sldId id="326" r:id="rId8"/>
    <p:sldId id="328" r:id="rId9"/>
    <p:sldId id="329" r:id="rId10"/>
    <p:sldId id="330" r:id="rId11"/>
    <p:sldId id="331" r:id="rId12"/>
    <p:sldId id="332" r:id="rId13"/>
    <p:sldId id="318" r:id="rId14"/>
    <p:sldId id="333" r:id="rId15"/>
    <p:sldId id="334" r:id="rId16"/>
    <p:sldId id="335" r:id="rId17"/>
    <p:sldId id="336" r:id="rId18"/>
    <p:sldId id="337" r:id="rId19"/>
    <p:sldId id="296" r:id="rId20"/>
    <p:sldId id="338" r:id="rId21"/>
    <p:sldId id="339" r:id="rId22"/>
    <p:sldId id="340" r:id="rId23"/>
    <p:sldId id="341" r:id="rId24"/>
    <p:sldId id="342" r:id="rId25"/>
    <p:sldId id="343" r:id="rId26"/>
    <p:sldId id="346" r:id="rId27"/>
    <p:sldId id="347" r:id="rId28"/>
    <p:sldId id="297" r:id="rId29"/>
    <p:sldId id="348" r:id="rId30"/>
    <p:sldId id="349" r:id="rId31"/>
    <p:sldId id="308"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
      <p:font typeface="等线" panose="020B0604020202020204" charset="-122"/>
      <p:regular r:id="rId40"/>
      <p:bold r:id="rId41"/>
    </p:embeddedFont>
    <p:embeddedFont>
      <p:font typeface="Nunito" panose="020B0604020202020204" charset="0"/>
      <p:regular r:id="rId42"/>
      <p:bold r:id="rId43"/>
      <p:italic r:id="rId44"/>
      <p:boldItalic r:id="rId45"/>
    </p:embeddedFont>
  </p:embeddedFontLst>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F1F8"/>
    <a:srgbClr val="ECE8E5"/>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66" d="100"/>
          <a:sy n="66" d="100"/>
        </p:scale>
        <p:origin x="570" y="6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9975"/>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5"/>
          <a:srcRect l="11908" t="16713" b="14111"/>
          <a:stretch>
            <a:fillRect/>
          </a:stretch>
        </p:blipFill>
        <p:spPr>
          <a:xfrm>
            <a:off x="2463800" y="-394470"/>
            <a:ext cx="9521269" cy="7317238"/>
          </a:xfrm>
          <a:prstGeom prst="rect">
            <a:avLst/>
          </a:prstGeom>
          <a:noFill/>
          <a:ln w="9525">
            <a:noFill/>
          </a:ln>
        </p:spPr>
      </p:pic>
      <p:pic>
        <p:nvPicPr>
          <p:cNvPr id="2" name="5cd2f624bc915">
            <a:hlinkClick r:id="" action="ppaction://media"/>
            <a:extLst>
              <a:ext uri="{FF2B5EF4-FFF2-40B4-BE49-F238E27FC236}">
                <a16:creationId xmlns:a16="http://schemas.microsoft.com/office/drawing/2014/main"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8915" y="-487363"/>
            <a:ext cx="487363" cy="487363"/>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1" name="图片 5">
            <a:extLst>
              <a:ext uri="{FF2B5EF4-FFF2-40B4-BE49-F238E27FC236}">
                <a16:creationId xmlns:a16="http://schemas.microsoft.com/office/drawing/2014/main" id="{990D15D8-269D-490F-B3FA-554D8489A6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986"/>
          <a:stretch/>
        </p:blipFill>
        <p:spPr>
          <a:xfrm>
            <a:off x="26281" y="2148840"/>
            <a:ext cx="3528723" cy="3494499"/>
          </a:xfrm>
          <a:prstGeom prst="rect">
            <a:avLst/>
          </a:prstGeom>
        </p:spPr>
      </p:pic>
      <p:pic>
        <p:nvPicPr>
          <p:cNvPr id="16" name="图片 20">
            <a:extLst>
              <a:ext uri="{FF2B5EF4-FFF2-40B4-BE49-F238E27FC236}">
                <a16:creationId xmlns:a16="http://schemas.microsoft.com/office/drawing/2014/main" id="{9CAD759D-F163-41BD-A911-ABF92CC8F4EB}"/>
              </a:ext>
            </a:extLst>
          </p:cNvPr>
          <p:cNvPicPr>
            <a:picLocks noChangeAspect="1"/>
          </p:cNvPicPr>
          <p:nvPr/>
        </p:nvPicPr>
        <p:blipFill>
          <a:blip r:embed="rId9"/>
          <a:stretch>
            <a:fillRect/>
          </a:stretch>
        </p:blipFill>
        <p:spPr>
          <a:xfrm>
            <a:off x="-18369" y="171891"/>
            <a:ext cx="2169154" cy="1976949"/>
          </a:xfrm>
          <a:prstGeom prst="rect">
            <a:avLst/>
          </a:prstGeom>
          <a:noFill/>
          <a:ln w="9525">
            <a:noFill/>
          </a:ln>
        </p:spPr>
      </p:pic>
      <p:sp>
        <p:nvSpPr>
          <p:cNvPr id="15" name="文本框 4">
            <a:extLst>
              <a:ext uri="{FF2B5EF4-FFF2-40B4-BE49-F238E27FC236}">
                <a16:creationId xmlns:a16="http://schemas.microsoft.com/office/drawing/2014/main" id="{775F75A8-E5B8-4C50-A209-6BDA97A66DD3}"/>
              </a:ext>
            </a:extLst>
          </p:cNvPr>
          <p:cNvSpPr txBox="1"/>
          <p:nvPr/>
        </p:nvSpPr>
        <p:spPr>
          <a:xfrm>
            <a:off x="3188044" y="2624313"/>
            <a:ext cx="7454076" cy="1569660"/>
          </a:xfrm>
          <a:prstGeom prst="rect">
            <a:avLst/>
          </a:prstGeom>
          <a:noFill/>
        </p:spPr>
        <p:txBody>
          <a:bodyPr wrap="square" rtlCol="0">
            <a:spAutoFit/>
          </a:bodyPr>
          <a:lstStyle/>
          <a:p>
            <a:pPr algn="ctr"/>
            <a:r>
              <a:rPr lang="en-US" altLang="zh-CN" sz="4800" b="1" dirty="0">
                <a:solidFill>
                  <a:srgbClr val="FF0000"/>
                </a:solidFill>
                <a:latin typeface="Times New Roman" panose="02020603050405020304" pitchFamily="18" charset="0"/>
                <a:ea typeface="Tahoma" pitchFamily="34" charset="0"/>
                <a:cs typeface="Times New Roman" panose="02020603050405020304" pitchFamily="18" charset="0"/>
              </a:rPr>
              <a:t>SỰ NUÔI VÀ DẠY CON CỦA MỘT SỐ LOÀI THÚ</a:t>
            </a:r>
            <a:endParaRPr lang="zh-CN" altLang="en-US" sz="4800" b="1" dirty="0">
              <a:solidFill>
                <a:srgbClr val="FF0000"/>
              </a:solidFill>
              <a:latin typeface="Times New Roman" panose="02020603050405020304" pitchFamily="18" charset="0"/>
              <a:ea typeface="包图小白体" panose="02010601030101010101" pitchFamily="2" charset="-122"/>
              <a:cs typeface="Times New Roman" panose="02020603050405020304" pitchFamily="18" charset="0"/>
            </a:endParaRPr>
          </a:p>
        </p:txBody>
      </p:sp>
      <p:pic>
        <p:nvPicPr>
          <p:cNvPr id="17" name="图片 11">
            <a:extLst>
              <a:ext uri="{FF2B5EF4-FFF2-40B4-BE49-F238E27FC236}">
                <a16:creationId xmlns:a16="http://schemas.microsoft.com/office/drawing/2014/main" id="{78F97582-9EE5-4AC2-A9B3-FDA44CF37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065" b="22198"/>
          <a:stretch/>
        </p:blipFill>
        <p:spPr>
          <a:xfrm>
            <a:off x="3525504" y="364064"/>
            <a:ext cx="6529436" cy="2502703"/>
          </a:xfrm>
          <a:prstGeom prst="rect">
            <a:avLst/>
          </a:prstGeom>
        </p:spPr>
      </p:pic>
      <p:sp>
        <p:nvSpPr>
          <p:cNvPr id="5" name="TextBox 4"/>
          <p:cNvSpPr txBox="1"/>
          <p:nvPr/>
        </p:nvSpPr>
        <p:spPr>
          <a:xfrm>
            <a:off x="4423718" y="1223319"/>
            <a:ext cx="5313405" cy="1015663"/>
          </a:xfrm>
          <a:prstGeom prst="rect">
            <a:avLst/>
          </a:prstGeom>
          <a:noFill/>
        </p:spPr>
        <p:txBody>
          <a:bodyPr wrap="square" rtlCol="0">
            <a:spAutoFit/>
          </a:bodyPr>
          <a:lstStyle/>
          <a:p>
            <a:r>
              <a:rPr lang="en-US" sz="6000" b="1" dirty="0" smtClean="0">
                <a:latin typeface="Times New Roman" panose="02020603050405020304" pitchFamily="18" charset="0"/>
                <a:cs typeface="Times New Roman" panose="02020603050405020304" pitchFamily="18" charset="0"/>
              </a:rPr>
              <a:t>KHOA HỌC 5</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00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Hổ săn mồi như thế nào?</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1670" y="1559479"/>
            <a:ext cx="5041178" cy="501675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a:solidFill>
                  <a:srgbClr val="C00000"/>
                </a:solidFill>
                <a:latin typeface="Nunito" pitchFamily="2" charset="0"/>
                <a:cs typeface="Times New Roman" pitchFamily="18" charset="0"/>
                <a:sym typeface="Wingdings" pitchFamily="2" charset="2"/>
              </a:rPr>
              <a:t> 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Photo] Màn bám đuổi, săn mồi kinh khủng của một con hổ đói | Đời sống |  Vietnam+ (VietnamPlus)">
            <a:extLst>
              <a:ext uri="{FF2B5EF4-FFF2-40B4-BE49-F238E27FC236}">
                <a16:creationId xmlns:a16="http://schemas.microsoft.com/office/drawing/2014/main" id="{188A8930-4B7F-4766-9AD6-9282B766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8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Sự nuôi và dạy con của hổ</a:t>
            </a:r>
            <a:r>
              <a:rPr lang="en-US" sz="4800" b="1" dirty="0">
                <a:solidFill>
                  <a:srgbClr val="C00000"/>
                </a:solidFill>
                <a:highlight>
                  <a:srgbClr val="ECE8E5"/>
                </a:highlight>
                <a:latin typeface="Nunito" pitchFamily="2"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234631" y="1375342"/>
            <a:ext cx="11817487" cy="5324535"/>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Hổ là loài thú ăn thịt, sống đơn độc, chỉ sống  thành đôi vào mùa sinh sản, đó là mùa xuân và mùa hạ.</a:t>
            </a:r>
          </a:p>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3847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534779"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4032611" y="2105028"/>
            <a:ext cx="7108592" cy="1569660"/>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Kể tên một số loài thú nuôi và dạy con như hổ?</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117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Đi thật xa để trở về vua sư tử được con đón nồng hậu">
            <a:extLst>
              <a:ext uri="{FF2B5EF4-FFF2-40B4-BE49-F238E27FC236}">
                <a16:creationId xmlns:a16="http://schemas.microsoft.com/office/drawing/2014/main" id="{311E21C4-B826-4D6B-9A76-9D5E78B7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lvl="0" algn="ctr">
              <a:spcBef>
                <a:spcPct val="50000"/>
              </a:spcBef>
            </a:pPr>
            <a:r>
              <a:rPr lang="en-US" sz="4800" b="1" dirty="0" err="1">
                <a:solidFill>
                  <a:srgbClr val="C00000"/>
                </a:solidFill>
                <a:latin typeface="Nunito" pitchFamily="2" charset="0"/>
                <a:cs typeface="Times New Roman" pitchFamily="18" charset="0"/>
                <a:sym typeface="Wingdings" pitchFamily="2" charset="2"/>
              </a:rPr>
              <a:t>Sư</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tử</a:t>
            </a:r>
            <a:endParaRPr lang="vi-VN" sz="4800" b="1" dirty="0">
              <a:solidFill>
                <a:srgbClr val="C00000"/>
              </a:solidFill>
              <a:latin typeface="Nunito" pitchFamily="2" charset="0"/>
              <a:cs typeface="Times New Roman" pitchFamily="18" charset="0"/>
              <a:sym typeface="Wingdings" pitchFamily="2" charset="2"/>
            </a:endParaRP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Báo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098" name="Picture 2" descr="Mơ thấy con báo: Bí ẩn giấc mơ về loài báo">
            <a:extLst>
              <a:ext uri="{FF2B5EF4-FFF2-40B4-BE49-F238E27FC236}">
                <a16:creationId xmlns:a16="http://schemas.microsoft.com/office/drawing/2014/main" id="{F25D107B-9149-4F28-ADD4-119536DA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4800" b="1" dirty="0">
                <a:solidFill>
                  <a:srgbClr val="C00000"/>
                </a:solidFill>
                <a:latin typeface="Nunito" pitchFamily="2" charset="0"/>
                <a:cs typeface="Times New Roman" pitchFamily="18" charset="0"/>
                <a:sym typeface="Wingdings" pitchFamily="2" charset="2"/>
              </a:rPr>
              <a:t>C</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6146" name="Picture 2" descr="101+ hình ảnh con cáo đẹp và dễ thương nhất - Hình đẹp về con cáo đỏ">
            <a:extLst>
              <a:ext uri="{FF2B5EF4-FFF2-40B4-BE49-F238E27FC236}">
                <a16:creationId xmlns:a16="http://schemas.microsoft.com/office/drawing/2014/main" id="{74A2778E-15AB-438F-837A-51C423C89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cẩu</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7170" name="Picture 2" descr="Ký sinh trùng khiến linh cẩu tự nộp mạng cho sư tử">
            <a:extLst>
              <a:ext uri="{FF2B5EF4-FFF2-40B4-BE49-F238E27FC236}">
                <a16:creationId xmlns:a16="http://schemas.microsoft.com/office/drawing/2014/main" id="{DF27C36D-64EE-4F87-B095-2854ECA0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grpSp>
        <p:nvGrpSpPr>
          <p:cNvPr id="3" name="Group 2">
            <a:extLst>
              <a:ext uri="{FF2B5EF4-FFF2-40B4-BE49-F238E27FC236}">
                <a16:creationId xmlns:a16="http://schemas.microsoft.com/office/drawing/2014/main" id="{5D68BCEE-4479-49B9-B068-4C739874F1F6}"/>
              </a:ext>
            </a:extLst>
          </p:cNvPr>
          <p:cNvGrpSpPr/>
          <p:nvPr/>
        </p:nvGrpSpPr>
        <p:grpSpPr>
          <a:xfrm>
            <a:off x="3561827" y="-497315"/>
            <a:ext cx="8685699" cy="7879034"/>
            <a:chOff x="3561827" y="-497315"/>
            <a:chExt cx="8685699" cy="7879034"/>
          </a:xfrm>
        </p:grpSpPr>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về </a:t>
              </a:r>
              <a:endPar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sự nuôi và dạy con của </a:t>
              </a:r>
              <a:r>
                <a:rPr lang="en-US" sz="5400" dirty="0" err="1">
                  <a:solidFill>
                    <a:prstClr val="black"/>
                  </a:solidFill>
                  <a:latin typeface="Nunito" pitchFamily="2" charset="0"/>
                </a:rPr>
                <a:t>hươu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51" name="Google Shape;864;p43">
            <a:extLst>
              <a:ext uri="{FF2B5EF4-FFF2-40B4-BE49-F238E27FC236}">
                <a16:creationId xmlns:a16="http://schemas.microsoft.com/office/drawing/2014/main" id="{349CB640-A658-404C-AE22-FBF7BFCCAA1B}"/>
              </a:ext>
            </a:extLst>
          </p:cNvPr>
          <p:cNvGrpSpPr/>
          <p:nvPr/>
        </p:nvGrpSpPr>
        <p:grpSpPr>
          <a:xfrm flipH="1">
            <a:off x="147222" y="1398012"/>
            <a:ext cx="3725959" cy="5178369"/>
            <a:chOff x="4054600" y="238550"/>
            <a:chExt cx="1203475" cy="1672600"/>
          </a:xfrm>
        </p:grpSpPr>
        <p:sp>
          <p:nvSpPr>
            <p:cNvPr id="52" name="Google Shape;865;p43">
              <a:extLst>
                <a:ext uri="{FF2B5EF4-FFF2-40B4-BE49-F238E27FC236}">
                  <a16:creationId xmlns:a16="http://schemas.microsoft.com/office/drawing/2014/main" id="{46CEBD00-C8C9-470C-885C-1417242C6663}"/>
                </a:ext>
              </a:extLst>
            </p:cNvPr>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66;p43">
              <a:extLst>
                <a:ext uri="{FF2B5EF4-FFF2-40B4-BE49-F238E27FC236}">
                  <a16:creationId xmlns:a16="http://schemas.microsoft.com/office/drawing/2014/main" id="{90DD8785-DB59-4D75-B77F-EECD11453AC9}"/>
                </a:ext>
              </a:extLst>
            </p:cNvPr>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67;p43">
              <a:extLst>
                <a:ext uri="{FF2B5EF4-FFF2-40B4-BE49-F238E27FC236}">
                  <a16:creationId xmlns:a16="http://schemas.microsoft.com/office/drawing/2014/main" id="{E009BA03-DC7C-4F1A-BB55-B9706E84E192}"/>
                </a:ext>
              </a:extLst>
            </p:cNvPr>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68;p43">
              <a:extLst>
                <a:ext uri="{FF2B5EF4-FFF2-40B4-BE49-F238E27FC236}">
                  <a16:creationId xmlns:a16="http://schemas.microsoft.com/office/drawing/2014/main" id="{228369FA-0615-4564-A4B3-033850FB1807}"/>
                </a:ext>
              </a:extLst>
            </p:cNvPr>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69;p43">
              <a:extLst>
                <a:ext uri="{FF2B5EF4-FFF2-40B4-BE49-F238E27FC236}">
                  <a16:creationId xmlns:a16="http://schemas.microsoft.com/office/drawing/2014/main" id="{A671357B-3E4B-46FB-9B5A-D97655CDDAF4}"/>
                </a:ext>
              </a:extLst>
            </p:cNvPr>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70;p43">
              <a:extLst>
                <a:ext uri="{FF2B5EF4-FFF2-40B4-BE49-F238E27FC236}">
                  <a16:creationId xmlns:a16="http://schemas.microsoft.com/office/drawing/2014/main" id="{1F903065-075C-41F8-8DCE-7416CAE13C16}"/>
                </a:ext>
              </a:extLst>
            </p:cNvPr>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71;p43">
              <a:extLst>
                <a:ext uri="{FF2B5EF4-FFF2-40B4-BE49-F238E27FC236}">
                  <a16:creationId xmlns:a16="http://schemas.microsoft.com/office/drawing/2014/main" id="{2376031F-E6A4-404B-ABF6-EA24ADB35822}"/>
                </a:ext>
              </a:extLst>
            </p:cNvPr>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72;p43">
              <a:extLst>
                <a:ext uri="{FF2B5EF4-FFF2-40B4-BE49-F238E27FC236}">
                  <a16:creationId xmlns:a16="http://schemas.microsoft.com/office/drawing/2014/main" id="{8D64C25E-86AE-4231-AE94-31F31013781F}"/>
                </a:ext>
              </a:extLst>
            </p:cNvPr>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73;p43">
              <a:extLst>
                <a:ext uri="{FF2B5EF4-FFF2-40B4-BE49-F238E27FC236}">
                  <a16:creationId xmlns:a16="http://schemas.microsoft.com/office/drawing/2014/main" id="{28A7C288-D167-43FE-AA0A-169BA4FE881F}"/>
                </a:ext>
              </a:extLst>
            </p:cNvPr>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74;p43">
              <a:extLst>
                <a:ext uri="{FF2B5EF4-FFF2-40B4-BE49-F238E27FC236}">
                  <a16:creationId xmlns:a16="http://schemas.microsoft.com/office/drawing/2014/main" id="{03B73949-B427-4F06-95A4-F7F858C67CB1}"/>
                </a:ext>
              </a:extLst>
            </p:cNvPr>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75;p43">
              <a:extLst>
                <a:ext uri="{FF2B5EF4-FFF2-40B4-BE49-F238E27FC236}">
                  <a16:creationId xmlns:a16="http://schemas.microsoft.com/office/drawing/2014/main" id="{BDCF3F37-3EFD-4A04-B294-D6A108B7C09A}"/>
                </a:ext>
              </a:extLst>
            </p:cNvPr>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76;p43">
              <a:extLst>
                <a:ext uri="{FF2B5EF4-FFF2-40B4-BE49-F238E27FC236}">
                  <a16:creationId xmlns:a16="http://schemas.microsoft.com/office/drawing/2014/main" id="{9FE20CE0-058E-41C9-9F38-AB5270B435F5}"/>
                </a:ext>
              </a:extLst>
            </p:cNvPr>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77;p43">
              <a:extLst>
                <a:ext uri="{FF2B5EF4-FFF2-40B4-BE49-F238E27FC236}">
                  <a16:creationId xmlns:a16="http://schemas.microsoft.com/office/drawing/2014/main" id="{07DED8A3-D4FE-4DC1-B8A4-A23D7BB4A6CE}"/>
                </a:ext>
              </a:extLst>
            </p:cNvPr>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78;p43">
              <a:extLst>
                <a:ext uri="{FF2B5EF4-FFF2-40B4-BE49-F238E27FC236}">
                  <a16:creationId xmlns:a16="http://schemas.microsoft.com/office/drawing/2014/main" id="{FC98F10B-87BF-46BF-8019-345ED72EA375}"/>
                </a:ext>
              </a:extLst>
            </p:cNvPr>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79;p43">
              <a:extLst>
                <a:ext uri="{FF2B5EF4-FFF2-40B4-BE49-F238E27FC236}">
                  <a16:creationId xmlns:a16="http://schemas.microsoft.com/office/drawing/2014/main" id="{09E16BFA-6BB8-4DFE-B6C0-2E97596C939E}"/>
                </a:ext>
              </a:extLst>
            </p:cNvPr>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80;p43">
              <a:extLst>
                <a:ext uri="{FF2B5EF4-FFF2-40B4-BE49-F238E27FC236}">
                  <a16:creationId xmlns:a16="http://schemas.microsoft.com/office/drawing/2014/main" id="{ACC0F266-ED81-44F1-90FD-719C56984041}"/>
                </a:ext>
              </a:extLst>
            </p:cNvPr>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81;p43">
              <a:extLst>
                <a:ext uri="{FF2B5EF4-FFF2-40B4-BE49-F238E27FC236}">
                  <a16:creationId xmlns:a16="http://schemas.microsoft.com/office/drawing/2014/main" id="{53ADDBC2-B2F1-4E09-B415-2EB0D7EED129}"/>
                </a:ext>
              </a:extLst>
            </p:cNvPr>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82;p43">
              <a:extLst>
                <a:ext uri="{FF2B5EF4-FFF2-40B4-BE49-F238E27FC236}">
                  <a16:creationId xmlns:a16="http://schemas.microsoft.com/office/drawing/2014/main" id="{6B4EBD74-0956-463B-A278-CA60BF1796AA}"/>
                </a:ext>
              </a:extLst>
            </p:cNvPr>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83;p43">
              <a:extLst>
                <a:ext uri="{FF2B5EF4-FFF2-40B4-BE49-F238E27FC236}">
                  <a16:creationId xmlns:a16="http://schemas.microsoft.com/office/drawing/2014/main" id="{0DB48300-1B0E-4307-A4F4-03FB82A57CAF}"/>
                </a:ext>
              </a:extLst>
            </p:cNvPr>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84;p43">
              <a:extLst>
                <a:ext uri="{FF2B5EF4-FFF2-40B4-BE49-F238E27FC236}">
                  <a16:creationId xmlns:a16="http://schemas.microsoft.com/office/drawing/2014/main" id="{59E8D357-4862-4BAE-8556-D733EF2E2444}"/>
                </a:ext>
              </a:extLst>
            </p:cNvPr>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85;p43">
              <a:extLst>
                <a:ext uri="{FF2B5EF4-FFF2-40B4-BE49-F238E27FC236}">
                  <a16:creationId xmlns:a16="http://schemas.microsoft.com/office/drawing/2014/main" id="{5AEE2579-813C-4599-8C81-1411408E3E1D}"/>
                </a:ext>
              </a:extLst>
            </p:cNvPr>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86;p43">
              <a:extLst>
                <a:ext uri="{FF2B5EF4-FFF2-40B4-BE49-F238E27FC236}">
                  <a16:creationId xmlns:a16="http://schemas.microsoft.com/office/drawing/2014/main" id="{9B8C8014-B15F-4205-99E5-48027AB54B5F}"/>
                </a:ext>
              </a:extLst>
            </p:cNvPr>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87;p43">
              <a:extLst>
                <a:ext uri="{FF2B5EF4-FFF2-40B4-BE49-F238E27FC236}">
                  <a16:creationId xmlns:a16="http://schemas.microsoft.com/office/drawing/2014/main" id="{530E1458-9AB4-4299-AE09-0775B951A497}"/>
                </a:ext>
              </a:extLst>
            </p:cNvPr>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88;p43">
              <a:extLst>
                <a:ext uri="{FF2B5EF4-FFF2-40B4-BE49-F238E27FC236}">
                  <a16:creationId xmlns:a16="http://schemas.microsoft.com/office/drawing/2014/main" id="{A2F3C903-8450-4C9F-9E5F-00FB55358246}"/>
                </a:ext>
              </a:extLst>
            </p:cNvPr>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89;p43">
              <a:extLst>
                <a:ext uri="{FF2B5EF4-FFF2-40B4-BE49-F238E27FC236}">
                  <a16:creationId xmlns:a16="http://schemas.microsoft.com/office/drawing/2014/main" id="{DCC4E105-87EC-46AB-BB84-D7989A4D6984}"/>
                </a:ext>
              </a:extLst>
            </p:cNvPr>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90;p43">
              <a:extLst>
                <a:ext uri="{FF2B5EF4-FFF2-40B4-BE49-F238E27FC236}">
                  <a16:creationId xmlns:a16="http://schemas.microsoft.com/office/drawing/2014/main" id="{A8380ED4-D26E-465A-B0E3-A6517138F789}"/>
                </a:ext>
              </a:extLst>
            </p:cNvPr>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91;p43">
              <a:extLst>
                <a:ext uri="{FF2B5EF4-FFF2-40B4-BE49-F238E27FC236}">
                  <a16:creationId xmlns:a16="http://schemas.microsoft.com/office/drawing/2014/main" id="{56EB0DA5-EC8C-4A79-A906-6A609FEB6DF5}"/>
                </a:ext>
              </a:extLst>
            </p:cNvPr>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92;p43">
              <a:extLst>
                <a:ext uri="{FF2B5EF4-FFF2-40B4-BE49-F238E27FC236}">
                  <a16:creationId xmlns:a16="http://schemas.microsoft.com/office/drawing/2014/main" id="{F400F49D-2913-4648-A718-25301A559C08}"/>
                </a:ext>
              </a:extLst>
            </p:cNvPr>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93;p43">
              <a:extLst>
                <a:ext uri="{FF2B5EF4-FFF2-40B4-BE49-F238E27FC236}">
                  <a16:creationId xmlns:a16="http://schemas.microsoft.com/office/drawing/2014/main" id="{DE19DF53-94CA-4320-8A0C-D55CAD12AD71}"/>
                </a:ext>
              </a:extLst>
            </p:cNvPr>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94;p43">
              <a:extLst>
                <a:ext uri="{FF2B5EF4-FFF2-40B4-BE49-F238E27FC236}">
                  <a16:creationId xmlns:a16="http://schemas.microsoft.com/office/drawing/2014/main" id="{2100D98F-D6C8-4B91-A461-E399FAD78DC8}"/>
                </a:ext>
              </a:extLst>
            </p:cNvPr>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95;p43">
              <a:extLst>
                <a:ext uri="{FF2B5EF4-FFF2-40B4-BE49-F238E27FC236}">
                  <a16:creationId xmlns:a16="http://schemas.microsoft.com/office/drawing/2014/main" id="{83BFA056-7817-466F-9F48-7FD790B52A9E}"/>
                </a:ext>
              </a:extLst>
            </p:cNvPr>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96;p43">
              <a:extLst>
                <a:ext uri="{FF2B5EF4-FFF2-40B4-BE49-F238E27FC236}">
                  <a16:creationId xmlns:a16="http://schemas.microsoft.com/office/drawing/2014/main" id="{1BC11F03-3F07-4D4E-AE2D-01DA89131AD6}"/>
                </a:ext>
              </a:extLst>
            </p:cNvPr>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97;p43">
              <a:extLst>
                <a:ext uri="{FF2B5EF4-FFF2-40B4-BE49-F238E27FC236}">
                  <a16:creationId xmlns:a16="http://schemas.microsoft.com/office/drawing/2014/main" id="{80DF4F17-6EA0-4DAD-AA02-F86804B4940B}"/>
                </a:ext>
              </a:extLst>
            </p:cNvPr>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98;p43">
              <a:extLst>
                <a:ext uri="{FF2B5EF4-FFF2-40B4-BE49-F238E27FC236}">
                  <a16:creationId xmlns:a16="http://schemas.microsoft.com/office/drawing/2014/main" id="{839A55A7-C1E9-4975-A364-C9BF031EFD7B}"/>
                </a:ext>
              </a:extLst>
            </p:cNvPr>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99;p43">
              <a:extLst>
                <a:ext uri="{FF2B5EF4-FFF2-40B4-BE49-F238E27FC236}">
                  <a16:creationId xmlns:a16="http://schemas.microsoft.com/office/drawing/2014/main" id="{17A46DC5-CFA7-400B-BB8D-472ECD6CD81D}"/>
                </a:ext>
              </a:extLst>
            </p:cNvPr>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00;p43">
              <a:extLst>
                <a:ext uri="{FF2B5EF4-FFF2-40B4-BE49-F238E27FC236}">
                  <a16:creationId xmlns:a16="http://schemas.microsoft.com/office/drawing/2014/main" id="{45C04C16-6B61-4A83-A147-B712BDCF004D}"/>
                </a:ext>
              </a:extLst>
            </p:cNvPr>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01;p43">
              <a:extLst>
                <a:ext uri="{FF2B5EF4-FFF2-40B4-BE49-F238E27FC236}">
                  <a16:creationId xmlns:a16="http://schemas.microsoft.com/office/drawing/2014/main" id="{B0DC500E-458A-40D1-9588-B7F393554B41}"/>
                </a:ext>
              </a:extLst>
            </p:cNvPr>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02;p43">
              <a:extLst>
                <a:ext uri="{FF2B5EF4-FFF2-40B4-BE49-F238E27FC236}">
                  <a16:creationId xmlns:a16="http://schemas.microsoft.com/office/drawing/2014/main" id="{6BAB727D-D3C2-4786-BAEA-4CD349460E19}"/>
                </a:ext>
              </a:extLst>
            </p:cNvPr>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03;p43">
              <a:extLst>
                <a:ext uri="{FF2B5EF4-FFF2-40B4-BE49-F238E27FC236}">
                  <a16:creationId xmlns:a16="http://schemas.microsoft.com/office/drawing/2014/main" id="{A8AFBA84-3E21-4E0A-84E2-AC988086873E}"/>
                </a:ext>
              </a:extLst>
            </p:cNvPr>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04;p43">
              <a:extLst>
                <a:ext uri="{FF2B5EF4-FFF2-40B4-BE49-F238E27FC236}">
                  <a16:creationId xmlns:a16="http://schemas.microsoft.com/office/drawing/2014/main" id="{4CABB869-D411-4F12-AE56-4FE251A84D0D}"/>
                </a:ext>
              </a:extLst>
            </p:cNvPr>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05;p43">
              <a:extLst>
                <a:ext uri="{FF2B5EF4-FFF2-40B4-BE49-F238E27FC236}">
                  <a16:creationId xmlns:a16="http://schemas.microsoft.com/office/drawing/2014/main" id="{063F9E88-E504-4E14-B5EE-F99531511F5E}"/>
                </a:ext>
              </a:extLst>
            </p:cNvPr>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06;p43">
              <a:extLst>
                <a:ext uri="{FF2B5EF4-FFF2-40B4-BE49-F238E27FC236}">
                  <a16:creationId xmlns:a16="http://schemas.microsoft.com/office/drawing/2014/main" id="{CCA3132B-70AE-49B7-87C7-365CA0A88BC3}"/>
                </a:ext>
              </a:extLst>
            </p:cNvPr>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07;p43">
              <a:extLst>
                <a:ext uri="{FF2B5EF4-FFF2-40B4-BE49-F238E27FC236}">
                  <a16:creationId xmlns:a16="http://schemas.microsoft.com/office/drawing/2014/main" id="{D78BDA0D-BB07-4FCC-B4EC-5F948DA2A573}"/>
                </a:ext>
              </a:extLst>
            </p:cNvPr>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08;p43">
              <a:extLst>
                <a:ext uri="{FF2B5EF4-FFF2-40B4-BE49-F238E27FC236}">
                  <a16:creationId xmlns:a16="http://schemas.microsoft.com/office/drawing/2014/main" id="{C59B5516-478B-4FB8-A56F-481539E37ED0}"/>
                </a:ext>
              </a:extLst>
            </p:cNvPr>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09;p43">
              <a:extLst>
                <a:ext uri="{FF2B5EF4-FFF2-40B4-BE49-F238E27FC236}">
                  <a16:creationId xmlns:a16="http://schemas.microsoft.com/office/drawing/2014/main" id="{FFF250E1-E562-4EAB-A49C-DE2A582B2386}"/>
                </a:ext>
              </a:extLst>
            </p:cNvPr>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10;p43">
              <a:extLst>
                <a:ext uri="{FF2B5EF4-FFF2-40B4-BE49-F238E27FC236}">
                  <a16:creationId xmlns:a16="http://schemas.microsoft.com/office/drawing/2014/main" id="{2FB3F019-4F42-4B66-9646-3C2672E4660D}"/>
                </a:ext>
              </a:extLst>
            </p:cNvPr>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11;p43">
              <a:extLst>
                <a:ext uri="{FF2B5EF4-FFF2-40B4-BE49-F238E27FC236}">
                  <a16:creationId xmlns:a16="http://schemas.microsoft.com/office/drawing/2014/main" id="{8262C9E7-5FEB-4671-9489-2B2FC3CE22AE}"/>
                </a:ext>
              </a:extLst>
            </p:cNvPr>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12;p43">
              <a:extLst>
                <a:ext uri="{FF2B5EF4-FFF2-40B4-BE49-F238E27FC236}">
                  <a16:creationId xmlns:a16="http://schemas.microsoft.com/office/drawing/2014/main" id="{31321F36-FBA4-4CE3-8A22-177B09D10162}"/>
                </a:ext>
              </a:extLst>
            </p:cNvPr>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913;p43">
              <a:extLst>
                <a:ext uri="{FF2B5EF4-FFF2-40B4-BE49-F238E27FC236}">
                  <a16:creationId xmlns:a16="http://schemas.microsoft.com/office/drawing/2014/main" id="{EDD4D440-158A-4D67-B0D5-69B29D921CC7}"/>
                </a:ext>
              </a:extLst>
            </p:cNvPr>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914;p43">
              <a:extLst>
                <a:ext uri="{FF2B5EF4-FFF2-40B4-BE49-F238E27FC236}">
                  <a16:creationId xmlns:a16="http://schemas.microsoft.com/office/drawing/2014/main" id="{4D512E64-BC9E-42CF-9B69-F9E25E3656DE}"/>
                </a:ext>
              </a:extLst>
            </p:cNvPr>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915;p43">
              <a:extLst>
                <a:ext uri="{FF2B5EF4-FFF2-40B4-BE49-F238E27FC236}">
                  <a16:creationId xmlns:a16="http://schemas.microsoft.com/office/drawing/2014/main" id="{A2059674-5E92-433D-B654-B0098C5C447F}"/>
                </a:ext>
              </a:extLst>
            </p:cNvPr>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4570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598717" y="3378669"/>
            <a:ext cx="9933216"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Hươu ăn gì để sống?</a:t>
            </a: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Nunito" pitchFamily="2"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mn-cs"/>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39646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4800" b="1">
                <a:solidFill>
                  <a:srgbClr val="C00000"/>
                </a:solidFill>
                <a:latin typeface="Nunito" pitchFamily="2" charset="0"/>
                <a:cs typeface="Times New Roman" pitchFamily="18" charset="0"/>
                <a:sym typeface="Wingdings" pitchFamily="2" charset="2"/>
              </a:rPr>
              <a:t>Hươu là loài thú ăn cỏ, lá cây, sống theo bầy, đàn.</a:t>
            </a:r>
            <a:endParaRPr lang="vi-VN" sz="4800" b="1" dirty="0">
              <a:solidFill>
                <a:srgbClr val="C00000"/>
              </a:solidFill>
              <a:latin typeface="Nunito" pitchFamily="2" charset="0"/>
              <a:cs typeface="Times New Roman" pitchFamily="18" charset="0"/>
              <a:sym typeface="Wingdings" pitchFamily="2" charset="2"/>
            </a:endParaRPr>
          </a:p>
        </p:txBody>
      </p:sp>
      <p:pic>
        <p:nvPicPr>
          <p:cNvPr id="8200" name="Picture 8" descr="Hươu Cao Cổ Bầy Đàn Thảo Nguyên - Ảnh miễn phí trên Pixabay">
            <a:extLst>
              <a:ext uri="{FF2B5EF4-FFF2-40B4-BE49-F238E27FC236}">
                <a16:creationId xmlns:a16="http://schemas.microsoft.com/office/drawing/2014/main" id="{C8CCFA89-1DF7-4CDB-A803-A19BE781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a:extLst>
              <a:ext uri="{FF2B5EF4-FFF2-40B4-BE49-F238E27FC236}">
                <a16:creationId xmlns:a16="http://schemas.microsoft.com/office/drawing/2014/main" id="{DE6C925E-E43B-4255-AADA-BE1AE5029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 name="Group 2">
            <a:extLst>
              <a:ext uri="{FF2B5EF4-FFF2-40B4-BE49-F238E27FC236}">
                <a16:creationId xmlns:a16="http://schemas.microsoft.com/office/drawing/2014/main" id="{CF90A629-6CB5-4BA9-9B3C-A88B43CEE5D4}"/>
              </a:ext>
            </a:extLst>
          </p:cNvPr>
          <p:cNvGrpSpPr/>
          <p:nvPr/>
        </p:nvGrpSpPr>
        <p:grpSpPr>
          <a:xfrm>
            <a:off x="1993784" y="-521428"/>
            <a:ext cx="10786278" cy="3650508"/>
            <a:chOff x="1993784" y="-521428"/>
            <a:chExt cx="10786278" cy="3650508"/>
          </a:xfrm>
        </p:grpSpPr>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hổ</a:t>
                </a:r>
                <a:r>
                  <a:rPr lang="en-US" sz="3600" dirty="0">
                    <a:latin typeface="Nunito" pitchFamily="2" charset="0"/>
                  </a:rPr>
                  <a:t>.</a:t>
                </a: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 name="Group 4">
            <a:extLst>
              <a:ext uri="{FF2B5EF4-FFF2-40B4-BE49-F238E27FC236}">
                <a16:creationId xmlns:a16="http://schemas.microsoft.com/office/drawing/2014/main" id="{BA8A13F2-4D7C-40AC-B746-710352196D80}"/>
              </a:ext>
            </a:extLst>
          </p:cNvPr>
          <p:cNvGrpSpPr/>
          <p:nvPr/>
        </p:nvGrpSpPr>
        <p:grpSpPr>
          <a:xfrm>
            <a:off x="-526299" y="1478523"/>
            <a:ext cx="10938285" cy="3652464"/>
            <a:chOff x="-526299" y="1478523"/>
            <a:chExt cx="10938285" cy="3652464"/>
          </a:xfrm>
        </p:grpSpPr>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hươu</a:t>
                </a:r>
                <a:r>
                  <a:rPr lang="en-US" sz="3600" dirty="0">
                    <a:latin typeface="Nunito" pitchFamily="2" charset="0"/>
                  </a:rPr>
                  <a:t>.</a:t>
                </a: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grpSp>
      <p:grpSp>
        <p:nvGrpSpPr>
          <p:cNvPr id="6" name="Group 5">
            <a:extLst>
              <a:ext uri="{FF2B5EF4-FFF2-40B4-BE49-F238E27FC236}">
                <a16:creationId xmlns:a16="http://schemas.microsoft.com/office/drawing/2014/main" id="{B47F3A1E-F736-46A1-9C73-90B82F068BE0}"/>
              </a:ext>
            </a:extLst>
          </p:cNvPr>
          <p:cNvGrpSpPr/>
          <p:nvPr/>
        </p:nvGrpSpPr>
        <p:grpSpPr>
          <a:xfrm>
            <a:off x="1287197" y="3348639"/>
            <a:ext cx="11609471" cy="3978434"/>
            <a:chOff x="1287197" y="3348639"/>
            <a:chExt cx="11609471" cy="3978434"/>
          </a:xfrm>
        </p:grpSpPr>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r>
                  <a:rPr lang="vi-VN" sz="3600" dirty="0">
                    <a:latin typeface="Nunito" pitchFamily="2" charset="0"/>
                  </a:rPr>
                  <a:t>Nêu được ví dụ về sự nuôi và dạy con của một số loài thú (hổ, hươu).</a:t>
                </a:r>
                <a:endParaRPr lang="en-US" sz="3600" dirty="0">
                  <a:latin typeface="Nunito" pitchFamily="2" charset="0"/>
                </a:endParaRPr>
              </a:p>
            </p:txBody>
          </p:sp>
        </p:grpSp>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6"/>
            <a:stretch>
              <a:fillRect/>
            </a:stretch>
          </p:blipFill>
          <p:spPr>
            <a:xfrm>
              <a:off x="1287197" y="4880669"/>
              <a:ext cx="1546159" cy="1409157"/>
            </a:xfrm>
            <a:prstGeom prst="rect">
              <a:avLst/>
            </a:prstGeom>
            <a:noFill/>
            <a:ln w="9525">
              <a:noFill/>
            </a:ln>
          </p:spPr>
        </p:pic>
      </p:grpSp>
    </p:spTree>
    <p:extLst>
      <p:ext uri="{BB962C8B-B14F-4D97-AF65-F5344CB8AC3E}">
        <p14:creationId xmlns:p14="http://schemas.microsoft.com/office/powerpoint/2010/main" val="218712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6577380" y="1236813"/>
            <a:ext cx="5335480" cy="5078313"/>
          </a:xfrm>
          <a:prstGeom prst="rect">
            <a:avLst/>
          </a:prstGeom>
          <a:solidFill>
            <a:schemeClr val="accent1">
              <a:lumMod val="20000"/>
              <a:lumOff val="80000"/>
            </a:schemeClr>
          </a:solidFill>
          <a:ln w="9525">
            <a:noFill/>
            <a:miter lim="800000"/>
            <a:headEnd/>
            <a:tailEnd/>
          </a:ln>
        </p:spPr>
        <p:txBody>
          <a:bodyPr wrap="square">
            <a:spAutoFit/>
          </a:bodyPr>
          <a:lstStyle/>
          <a:p>
            <a:pPr lvl="0" algn="just">
              <a:spcBef>
                <a:spcPct val="50000"/>
              </a:spcBef>
            </a:pPr>
            <a:r>
              <a:rPr lang="vi-VN" sz="5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a:t>
            </a:r>
          </a:p>
        </p:txBody>
      </p:sp>
      <p:pic>
        <p:nvPicPr>
          <p:cNvPr id="5" name="Picture 4">
            <a:extLst>
              <a:ext uri="{FF2B5EF4-FFF2-40B4-BE49-F238E27FC236}">
                <a16:creationId xmlns:a16="http://schemas.microsoft.com/office/drawing/2014/main" id="{D3718EFA-3A2E-426B-B023-4BCCACCF0ED8}"/>
              </a:ext>
            </a:extLst>
          </p:cNvPr>
          <p:cNvPicPr>
            <a:picLocks noChangeAspect="1"/>
          </p:cNvPicPr>
          <p:nvPr/>
        </p:nvPicPr>
        <p:blipFill>
          <a:blip r:embed="rId4"/>
          <a:stretch>
            <a:fillRect/>
          </a:stretch>
        </p:blipFill>
        <p:spPr>
          <a:xfrm>
            <a:off x="20294" y="0"/>
            <a:ext cx="6282000" cy="6858000"/>
          </a:xfrm>
          <a:prstGeom prst="rect">
            <a:avLst/>
          </a:prstGeom>
        </p:spPr>
      </p:pic>
    </p:spTree>
    <p:extLst>
      <p:ext uri="{BB962C8B-B14F-4D97-AF65-F5344CB8AC3E}">
        <p14:creationId xmlns:p14="http://schemas.microsoft.com/office/powerpoint/2010/main" val="5815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758176" y="392320"/>
            <a:ext cx="11049949" cy="707886"/>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Hươu mẹ chăm sóc và dạy con như thế nào?</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1883428"/>
            <a:ext cx="4870688" cy="4832092"/>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Hươu mẹ chăm sóc và bảo vệ con rất chu đáo. Khi hươu con được khoảng 20 ngày tuổi, hươu mẹ dạy con tập chạy.</a:t>
            </a:r>
            <a:endParaRPr lang="vi-VN" sz="4400" b="1" dirty="0">
              <a:solidFill>
                <a:srgbClr val="C00000"/>
              </a:solidFill>
              <a:latin typeface="Nunito" pitchFamily="2" charset="0"/>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758176" y="392320"/>
            <a:ext cx="11049949" cy="1323439"/>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Tại sao khi hươu con được khoảng 20 ngày tuổi, hươu mẹ dạy hươu con tập chạy?</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2257504"/>
            <a:ext cx="4870688" cy="4154984"/>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Chạy là cách tự vệ tốt nhất của loài hươu để trốn kẻ thù , không để kẻ thù đuổi bắt và ăn thịt.</a:t>
            </a:r>
            <a:endParaRPr kumimoji="0" lang="vi-VN" sz="44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3002991" y="342682"/>
            <a:ext cx="11049949"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Sự nuôi và dạy con của h</a:t>
            </a:r>
            <a:r>
              <a:rPr lang="en-US" sz="4800" b="1" dirty="0" err="1">
                <a:solidFill>
                  <a:srgbClr val="C00000"/>
                </a:solidFill>
                <a:highlight>
                  <a:srgbClr val="ECE8E5"/>
                </a:highlight>
                <a:latin typeface="Nunito" pitchFamily="2" charset="0"/>
                <a:cs typeface="Times New Roman" pitchFamily="18" charset="0"/>
                <a:sym typeface="Wingdings"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216343" y="1768534"/>
            <a:ext cx="11817487" cy="449353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 - Hươu là loài thú ăn cỏ, lá cây, sống theo bầy, đàn.</a:t>
            </a:r>
          </a:p>
          <a:p>
            <a:pPr lvl="0" algn="just">
              <a:spcBef>
                <a:spcPct val="50000"/>
              </a:spcBef>
            </a:pPr>
            <a:r>
              <a:rPr lang="en-US" sz="4400" b="1" dirty="0">
                <a:solidFill>
                  <a:srgbClr val="C00000"/>
                </a:solidFill>
                <a:latin typeface="Nunito" pitchFamily="2" charset="0"/>
                <a:cs typeface="Times New Roman" pitchFamily="18" charset="0"/>
                <a:sym typeface="Wingdings" pitchFamily="2" charset="2"/>
              </a:rPr>
              <a:t>- </a:t>
            </a:r>
            <a:r>
              <a:rPr lang="vi-VN" sz="4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Khi hươu con được khoảng 20 ngày tuổi, hươu mẹ dạy con tập chạy . </a:t>
            </a:r>
          </a:p>
        </p:txBody>
      </p:sp>
      <p:pic>
        <p:nvPicPr>
          <p:cNvPr id="49" name="图片 13" descr="图片包含 物体&#10;&#10;描述已自动生成">
            <a:extLst>
              <a:ext uri="{FF2B5EF4-FFF2-40B4-BE49-F238E27FC236}">
                <a16:creationId xmlns:a16="http://schemas.microsoft.com/office/drawing/2014/main" id="{73198438-70AF-40EF-9E15-0EB43F3A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extLst>
      <p:ext uri="{BB962C8B-B14F-4D97-AF65-F5344CB8AC3E}">
        <p14:creationId xmlns:p14="http://schemas.microsoft.com/office/powerpoint/2010/main" val="79139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10956512" y="134512"/>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811174"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817167" y="2104458"/>
            <a:ext cx="7955173" cy="1569660"/>
          </a:xfrm>
          <a:prstGeom prst="rect">
            <a:avLst/>
          </a:prstGeom>
          <a:solidFill>
            <a:schemeClr val="bg1"/>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Kể tên một số loài thú nuôi và dạy con như h</a:t>
            </a:r>
            <a:r>
              <a:rPr lang="en-US" sz="4800" b="1" dirty="0" err="1">
                <a:solidFill>
                  <a:srgbClr val="C00000"/>
                </a:solidFill>
                <a:latin typeface="Nunito" pitchFamily="2" charset="0"/>
                <a:cs typeface="Times New Roman" pitchFamily="18" charset="0"/>
                <a:sym typeface="Wingdings" pitchFamily="2" charset="2"/>
              </a:rPr>
              <a:t>ươu</a:t>
            </a: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a:t>
            </a:r>
          </a:p>
        </p:txBody>
      </p:sp>
      <p:pic>
        <p:nvPicPr>
          <p:cNvPr id="49" name="图片 3" descr="7025f93bab81e29a45dfc8ebfbf481b9">
            <a:extLst>
              <a:ext uri="{FF2B5EF4-FFF2-40B4-BE49-F238E27FC236}">
                <a16:creationId xmlns:a16="http://schemas.microsoft.com/office/drawing/2014/main" id="{F8A2F7C5-CF8F-4002-BA18-D8CC95FC1052}"/>
              </a:ext>
            </a:extLst>
          </p:cNvPr>
          <p:cNvPicPr>
            <a:picLocks noChangeAspect="1"/>
          </p:cNvPicPr>
          <p:nvPr/>
        </p:nvPicPr>
        <p:blipFill>
          <a:blip r:embed="rId7"/>
          <a:stretch>
            <a:fillRect/>
          </a:stretch>
        </p:blipFill>
        <p:spPr>
          <a:xfrm flipH="1">
            <a:off x="-687770" y="1056661"/>
            <a:ext cx="4451547" cy="6764020"/>
          </a:xfrm>
          <a:prstGeom prst="rect">
            <a:avLst/>
          </a:prstGeom>
        </p:spPr>
      </p:pic>
    </p:spTree>
    <p:extLst>
      <p:ext uri="{BB962C8B-B14F-4D97-AF65-F5344CB8AC3E}">
        <p14:creationId xmlns:p14="http://schemas.microsoft.com/office/powerpoint/2010/main" val="408991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Ngựa</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2050" name="Picture 2" descr="Nằm mơ thấy đàn ngựa đánh con gì dễ trúng nhất? - Marshill.Com">
            <a:extLst>
              <a:ext uri="{FF2B5EF4-FFF2-40B4-BE49-F238E27FC236}">
                <a16:creationId xmlns:a16="http://schemas.microsoft.com/office/drawing/2014/main" id="{470ECEC7-7BCC-4885-8971-FF4057355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Dê</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3074" name="Picture 2" descr="Bật mí bí quyết chăn nuôi dê lấy thịt hiệu quả cho nhà nông">
            <a:extLst>
              <a:ext uri="{FF2B5EF4-FFF2-40B4-BE49-F238E27FC236}">
                <a16:creationId xmlns:a16="http://schemas.microsoft.com/office/drawing/2014/main" id="{A267C21B-96C5-42B1-BE6A-B6B3F79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2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379453" y="5999296"/>
            <a:ext cx="3921168"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dương</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100" name="Picture 4" descr="LINH DƯƠNG TÂY TẠNG">
            <a:extLst>
              <a:ext uri="{FF2B5EF4-FFF2-40B4-BE49-F238E27FC236}">
                <a16:creationId xmlns:a16="http://schemas.microsoft.com/office/drawing/2014/main" id="{EEA20365-EAFE-4E7A-A901-C29CB0185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8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D8BC4D5-339A-461B-953A-60806A5D4B4A}"/>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CBD41316-7BCD-48EF-8E6C-D216E55B7011}"/>
              </a:ext>
            </a:extLst>
          </p:cNvPr>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11" name="Group 3">
            <a:extLst>
              <a:ext uri="{FF2B5EF4-FFF2-40B4-BE49-F238E27FC236}">
                <a16:creationId xmlns:a16="http://schemas.microsoft.com/office/drawing/2014/main" id="{C3853BB0-A0AA-4B19-83DA-6DF5454B42BB}"/>
              </a:ext>
            </a:extLst>
          </p:cNvPr>
          <p:cNvGraphicFramePr>
            <a:graphicFrameLocks/>
          </p:cNvGraphicFramePr>
          <p:nvPr>
            <p:extLst>
              <p:ext uri="{D42A27DB-BD31-4B8C-83A1-F6EECF244321}">
                <p14:modId xmlns:p14="http://schemas.microsoft.com/office/powerpoint/2010/main" val="3007880989"/>
              </p:ext>
            </p:extLst>
          </p:nvPr>
        </p:nvGraphicFramePr>
        <p:xfrm>
          <a:off x="1922318" y="1393794"/>
          <a:ext cx="8961706" cy="5100547"/>
        </p:xfrm>
        <a:graphic>
          <a:graphicData uri="http://schemas.openxmlformats.org/drawingml/2006/table">
            <a:tbl>
              <a:tblPr/>
              <a:tblGrid>
                <a:gridCol w="4480853">
                  <a:extLst>
                    <a:ext uri="{9D8B030D-6E8A-4147-A177-3AD203B41FA5}">
                      <a16:colId xmlns:a16="http://schemas.microsoft.com/office/drawing/2014/main" val="20000"/>
                    </a:ext>
                  </a:extLst>
                </a:gridCol>
                <a:gridCol w="4480853">
                  <a:extLst>
                    <a:ext uri="{9D8B030D-6E8A-4147-A177-3AD203B41FA5}">
                      <a16:colId xmlns:a16="http://schemas.microsoft.com/office/drawing/2014/main" val="20001"/>
                    </a:ext>
                  </a:extLst>
                </a:gridCol>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 name="Text Box 11">
            <a:extLst>
              <a:ext uri="{FF2B5EF4-FFF2-40B4-BE49-F238E27FC236}">
                <a16:creationId xmlns:a16="http://schemas.microsoft.com/office/drawing/2014/main" id="{C5AA6B96-0C0A-48C6-AD97-289463455B2C}"/>
              </a:ext>
            </a:extLst>
          </p:cNvPr>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18" name="图片 20">
            <a:extLst>
              <a:ext uri="{FF2B5EF4-FFF2-40B4-BE49-F238E27FC236}">
                <a16:creationId xmlns:a16="http://schemas.microsoft.com/office/drawing/2014/main" id="{F291747F-0D74-4775-8B0D-0C61C763D4DF}"/>
              </a:ext>
            </a:extLst>
          </p:cNvPr>
          <p:cNvPicPr>
            <a:picLocks noChangeAspect="1"/>
          </p:cNvPicPr>
          <p:nvPr/>
        </p:nvPicPr>
        <p:blipFill>
          <a:blip r:embed="rId4"/>
          <a:stretch>
            <a:fillRect/>
          </a:stretch>
        </p:blipFill>
        <p:spPr>
          <a:xfrm>
            <a:off x="654239" y="2115068"/>
            <a:ext cx="1011803" cy="922149"/>
          </a:xfrm>
          <a:prstGeom prst="rect">
            <a:avLst/>
          </a:prstGeom>
          <a:noFill/>
          <a:ln w="9525">
            <a:noFill/>
          </a:ln>
        </p:spPr>
      </p:pic>
      <p:pic>
        <p:nvPicPr>
          <p:cNvPr id="19" name="图片 20">
            <a:extLst>
              <a:ext uri="{FF2B5EF4-FFF2-40B4-BE49-F238E27FC236}">
                <a16:creationId xmlns:a16="http://schemas.microsoft.com/office/drawing/2014/main" id="{CB422702-9266-48ED-AD41-B08521F2C422}"/>
              </a:ext>
            </a:extLst>
          </p:cNvPr>
          <p:cNvPicPr>
            <a:picLocks noChangeAspect="1"/>
          </p:cNvPicPr>
          <p:nvPr/>
        </p:nvPicPr>
        <p:blipFill>
          <a:blip r:embed="rId4"/>
          <a:stretch>
            <a:fillRect/>
          </a:stretch>
        </p:blipFill>
        <p:spPr>
          <a:xfrm>
            <a:off x="654238" y="3037217"/>
            <a:ext cx="1011803" cy="922149"/>
          </a:xfrm>
          <a:prstGeom prst="rect">
            <a:avLst/>
          </a:prstGeom>
          <a:noFill/>
          <a:ln w="9525">
            <a:noFill/>
          </a:ln>
        </p:spPr>
      </p:pic>
      <p:pic>
        <p:nvPicPr>
          <p:cNvPr id="20" name="图片 20">
            <a:extLst>
              <a:ext uri="{FF2B5EF4-FFF2-40B4-BE49-F238E27FC236}">
                <a16:creationId xmlns:a16="http://schemas.microsoft.com/office/drawing/2014/main" id="{6E166EDC-1A5F-4AAF-AAC9-0BEC27A71D13}"/>
              </a:ext>
            </a:extLst>
          </p:cNvPr>
          <p:cNvPicPr>
            <a:picLocks noChangeAspect="1"/>
          </p:cNvPicPr>
          <p:nvPr/>
        </p:nvPicPr>
        <p:blipFill>
          <a:blip r:embed="rId4"/>
          <a:stretch>
            <a:fillRect/>
          </a:stretch>
        </p:blipFill>
        <p:spPr>
          <a:xfrm>
            <a:off x="654237" y="3959366"/>
            <a:ext cx="1011803" cy="922149"/>
          </a:xfrm>
          <a:prstGeom prst="rect">
            <a:avLst/>
          </a:prstGeom>
          <a:noFill/>
          <a:ln w="9525">
            <a:noFill/>
          </a:ln>
        </p:spPr>
      </p:pic>
      <p:pic>
        <p:nvPicPr>
          <p:cNvPr id="21" name="图片 20">
            <a:extLst>
              <a:ext uri="{FF2B5EF4-FFF2-40B4-BE49-F238E27FC236}">
                <a16:creationId xmlns:a16="http://schemas.microsoft.com/office/drawing/2014/main" id="{54A7122C-04CD-43CF-997F-3C029DE600E9}"/>
              </a:ext>
            </a:extLst>
          </p:cNvPr>
          <p:cNvPicPr>
            <a:picLocks noChangeAspect="1"/>
          </p:cNvPicPr>
          <p:nvPr/>
        </p:nvPicPr>
        <p:blipFill>
          <a:blip r:embed="rId4"/>
          <a:stretch>
            <a:fillRect/>
          </a:stretch>
        </p:blipFill>
        <p:spPr>
          <a:xfrm>
            <a:off x="654237" y="4760752"/>
            <a:ext cx="1011803" cy="922149"/>
          </a:xfrm>
          <a:prstGeom prst="rect">
            <a:avLst/>
          </a:prstGeom>
          <a:noFill/>
          <a:ln w="9525">
            <a:noFill/>
          </a:ln>
        </p:spPr>
      </p:pic>
      <p:pic>
        <p:nvPicPr>
          <p:cNvPr id="22" name="图片 20">
            <a:extLst>
              <a:ext uri="{FF2B5EF4-FFF2-40B4-BE49-F238E27FC236}">
                <a16:creationId xmlns:a16="http://schemas.microsoft.com/office/drawing/2014/main" id="{0824668E-B321-49CA-8167-49EA4F7E4DE9}"/>
              </a:ext>
            </a:extLst>
          </p:cNvPr>
          <p:cNvPicPr>
            <a:picLocks noChangeAspect="1"/>
          </p:cNvPicPr>
          <p:nvPr/>
        </p:nvPicPr>
        <p:blipFill>
          <a:blip r:embed="rId4"/>
          <a:stretch>
            <a:fillRect/>
          </a:stretch>
        </p:blipFill>
        <p:spPr>
          <a:xfrm>
            <a:off x="709943" y="5662805"/>
            <a:ext cx="1011803" cy="922149"/>
          </a:xfrm>
          <a:prstGeom prst="rect">
            <a:avLst/>
          </a:prstGeom>
          <a:noFill/>
          <a:ln w="9525">
            <a:noFill/>
          </a:ln>
        </p:spPr>
      </p:pic>
      <p:sp>
        <p:nvSpPr>
          <p:cNvPr id="24" name="Text Box 31">
            <a:extLst>
              <a:ext uri="{FF2B5EF4-FFF2-40B4-BE49-F238E27FC236}">
                <a16:creationId xmlns:a16="http://schemas.microsoft.com/office/drawing/2014/main" id="{DCEAEDC2-062A-43B6-AFA3-71D07059E9C7}"/>
              </a:ext>
            </a:extLst>
          </p:cNvPr>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từ</a:t>
            </a:r>
            <a:r>
              <a:rPr lang="en-US" sz="3000" b="1" dirty="0">
                <a:solidFill>
                  <a:srgbClr val="002060"/>
                </a:solidFill>
                <a:latin typeface="Nunito" pitchFamily="2" charset="0"/>
                <a:cs typeface="Times New Roman" panose="02020603050405020304" pitchFamily="18" charset="0"/>
                <a:sym typeface="Wingdings" pitchFamily="2" charset="2"/>
              </a:rPr>
              <a:t> 2 </a:t>
            </a:r>
            <a:r>
              <a:rPr lang="en-US" sz="3000" b="1" dirty="0" err="1">
                <a:solidFill>
                  <a:srgbClr val="002060"/>
                </a:solidFill>
                <a:latin typeface="Nunito" pitchFamily="2" charset="0"/>
                <a:cs typeface="Times New Roman" panose="02020603050405020304" pitchFamily="18" charset="0"/>
                <a:sym typeface="Wingdings" pitchFamily="2" charset="2"/>
              </a:rPr>
              <a:t>đến</a:t>
            </a:r>
            <a:r>
              <a:rPr lang="en-US" sz="3000" b="1" dirty="0">
                <a:solidFill>
                  <a:srgbClr val="002060"/>
                </a:solidFill>
                <a:latin typeface="Nunito" pitchFamily="2" charset="0"/>
                <a:cs typeface="Times New Roman" panose="02020603050405020304" pitchFamily="18" charset="0"/>
                <a:sym typeface="Wingdings" pitchFamily="2" charset="2"/>
              </a:rPr>
              <a:t> 4 con.</a:t>
            </a:r>
          </a:p>
        </p:txBody>
      </p:sp>
      <p:sp>
        <p:nvSpPr>
          <p:cNvPr id="25" name="Text Box 31">
            <a:extLst>
              <a:ext uri="{FF2B5EF4-FFF2-40B4-BE49-F238E27FC236}">
                <a16:creationId xmlns:a16="http://schemas.microsoft.com/office/drawing/2014/main" id="{C6E367BD-6FC1-430D-8FBB-2E0B52BEA13C}"/>
              </a:ext>
            </a:extLst>
          </p:cNvPr>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1 con.</a:t>
            </a:r>
          </a:p>
        </p:txBody>
      </p:sp>
      <p:sp>
        <p:nvSpPr>
          <p:cNvPr id="26" name="Text Box 31">
            <a:extLst>
              <a:ext uri="{FF2B5EF4-FFF2-40B4-BE49-F238E27FC236}">
                <a16:creationId xmlns:a16="http://schemas.microsoft.com/office/drawing/2014/main" id="{C0818C97-D966-48FC-89CD-553A07A953DB}"/>
              </a:ext>
            </a:extLst>
          </p:cNvPr>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thịt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7" name="Text Box 11">
            <a:extLst>
              <a:ext uri="{FF2B5EF4-FFF2-40B4-BE49-F238E27FC236}">
                <a16:creationId xmlns:a16="http://schemas.microsoft.com/office/drawing/2014/main" id="{9AB73FD7-1076-47A6-A381-6180DED0B03C}"/>
              </a:ext>
            </a:extLst>
          </p:cNvPr>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ăn</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gì</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để</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ăn</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gì</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để</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28" name="Text Box 31">
            <a:extLst>
              <a:ext uri="{FF2B5EF4-FFF2-40B4-BE49-F238E27FC236}">
                <a16:creationId xmlns:a16="http://schemas.microsoft.com/office/drawing/2014/main" id="{0BDD3E3E-C474-4215-BAFC-E074D7174B33}"/>
              </a:ext>
            </a:extLst>
          </p:cNvPr>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cỏ</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lá</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cây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9" name="Text Box 11">
            <a:extLst>
              <a:ext uri="{FF2B5EF4-FFF2-40B4-BE49-F238E27FC236}">
                <a16:creationId xmlns:a16="http://schemas.microsoft.com/office/drawing/2014/main" id="{1495D0B4-D464-43F4-976D-A79BC7CD29C0}"/>
              </a:ext>
            </a:extLst>
          </p:cNvPr>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như</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thế</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nào</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như</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thế</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nào</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30" name="Text Box 31">
            <a:extLst>
              <a:ext uri="{FF2B5EF4-FFF2-40B4-BE49-F238E27FC236}">
                <a16:creationId xmlns:a16="http://schemas.microsoft.com/office/drawing/2014/main" id="{1141B2FF-6D44-48ED-B9C0-74B04A45E6F7}"/>
              </a:ext>
            </a:extLst>
          </p:cNvPr>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đơn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độc</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1" name="Text Box 31">
            <a:extLst>
              <a:ext uri="{FF2B5EF4-FFF2-40B4-BE49-F238E27FC236}">
                <a16:creationId xmlns:a16="http://schemas.microsoft.com/office/drawing/2014/main" id="{1DA18C22-FA9B-4150-BCCD-A769C624DFB5}"/>
              </a:ext>
            </a:extLst>
          </p:cNvPr>
          <p:cNvSpPr txBox="1">
            <a:spLocks noChangeArrowheads="1"/>
          </p:cNvSpPr>
          <p:nvPr/>
        </p:nvSpPr>
        <p:spPr bwMode="auto">
          <a:xfrm>
            <a:off x="6458547" y="3871348"/>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theo</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bầy</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đàn</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2" name="Text Box 11">
            <a:extLst>
              <a:ext uri="{FF2B5EF4-FFF2-40B4-BE49-F238E27FC236}">
                <a16:creationId xmlns:a16="http://schemas.microsoft.com/office/drawing/2014/main" id="{4F869CB6-9526-46C4-89F9-247D046982E6}"/>
              </a:ext>
            </a:extLst>
          </p:cNvPr>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mới</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sinh</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như</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thế</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nào</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con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mới</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sinh</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đã</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biết</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làm</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3" name="Text Box 31">
            <a:extLst>
              <a:ext uri="{FF2B5EF4-FFF2-40B4-BE49-F238E27FC236}">
                <a16:creationId xmlns:a16="http://schemas.microsoft.com/office/drawing/2014/main" id="{038632D9-D15A-43C3-84E7-D8339917AD37}"/>
              </a:ext>
            </a:extLst>
          </p:cNvPr>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mới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rất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yếu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ớt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4" name="Text Box 31">
            <a:extLst>
              <a:ext uri="{FF2B5EF4-FFF2-40B4-BE49-F238E27FC236}">
                <a16:creationId xmlns:a16="http://schemas.microsoft.com/office/drawing/2014/main" id="{CE8195FB-F9CE-499E-BE29-23AA5C6DF2A6}"/>
              </a:ext>
            </a:extLst>
          </p:cNvPr>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vừa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đã</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biết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và</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bú</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5" name="Text Box 11">
            <a:extLst>
              <a:ext uri="{FF2B5EF4-FFF2-40B4-BE49-F238E27FC236}">
                <a16:creationId xmlns:a16="http://schemas.microsoft.com/office/drawing/2014/main" id="{DE1F9C78-266F-491E-A513-3D3D4EAE165D}"/>
              </a:ext>
            </a:extLst>
          </p:cNvPr>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hươu</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6" name="Text Box 31">
            <a:extLst>
              <a:ext uri="{FF2B5EF4-FFF2-40B4-BE49-F238E27FC236}">
                <a16:creationId xmlns:a16="http://schemas.microsoft.com/office/drawing/2014/main" id="{0736F6FB-3ACD-4C1B-A53A-A15573E39DDC}"/>
              </a:ext>
            </a:extLst>
          </p:cNvPr>
          <p:cNvSpPr txBox="1">
            <a:spLocks noChangeArrowheads="1"/>
          </p:cNvSpPr>
          <p:nvPr/>
        </p:nvSpPr>
        <p:spPr bwMode="auto">
          <a:xfrm>
            <a:off x="1931650" y="5569291"/>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săn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mồi</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7" name="Text Box 31">
            <a:extLst>
              <a:ext uri="{FF2B5EF4-FFF2-40B4-BE49-F238E27FC236}">
                <a16:creationId xmlns:a16="http://schemas.microsoft.com/office/drawing/2014/main" id="{8CCC8356-4AC6-4782-BCE3-F0D8E2DBE9C1}"/>
              </a:ext>
            </a:extLst>
          </p:cNvPr>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tập</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chạy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Tree>
    <p:extLst>
      <p:ext uri="{BB962C8B-B14F-4D97-AF65-F5344CB8AC3E}">
        <p14:creationId xmlns:p14="http://schemas.microsoft.com/office/powerpoint/2010/main" val="2723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7A09184B-CA75-4E54-A53E-5FE7CBE29A9D}"/>
              </a:ext>
            </a:extLst>
          </p:cNvPr>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图片 13" descr="图片包含 物体&#10;&#10;描述已自动生成">
            <a:extLst>
              <a:ext uri="{FF2B5EF4-FFF2-40B4-BE49-F238E27FC236}">
                <a16:creationId xmlns:a16="http://schemas.microsoft.com/office/drawing/2014/main" id="{85DF5335-18FB-4048-9A3E-04C108B1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a:extLst>
              <a:ext uri="{FF2B5EF4-FFF2-40B4-BE49-F238E27FC236}">
                <a16:creationId xmlns:a16="http://schemas.microsoft.com/office/drawing/2014/main" id="{4CB5D5EB-003A-4FFA-B294-70AC23BAC21C}"/>
              </a:ext>
            </a:extLst>
          </p:cNvPr>
          <p:cNvGrpSpPr/>
          <p:nvPr/>
        </p:nvGrpSpPr>
        <p:grpSpPr>
          <a:xfrm rot="190812">
            <a:off x="48062" y="5046126"/>
            <a:ext cx="1874561" cy="1708422"/>
            <a:chOff x="3439060" y="2790150"/>
            <a:chExt cx="2406980" cy="1813799"/>
          </a:xfrm>
        </p:grpSpPr>
        <p:sp>
          <p:nvSpPr>
            <p:cNvPr id="5" name="Google Shape;1995;p65">
              <a:extLst>
                <a:ext uri="{FF2B5EF4-FFF2-40B4-BE49-F238E27FC236}">
                  <a16:creationId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id="{D5348B1B-1FB2-4375-9B9D-1B5AA6828FA1}"/>
              </a:ext>
            </a:extLst>
          </p:cNvPr>
          <p:cNvSpPr txBox="1"/>
          <p:nvPr/>
        </p:nvSpPr>
        <p:spPr>
          <a:xfrm>
            <a:off x="1829456" y="198437"/>
            <a:ext cx="9277564" cy="62478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Nunito" pitchFamily="2" charset="0"/>
                <a:ea typeface="+mn-ea"/>
                <a:cs typeface="+mn-cs"/>
              </a:rPr>
              <a:t>Sự  nuôi con của hai loài thú cũng giống nhau hổ mẹ và hươu mẹ đều chăm sóc con rất chu đáo nhưng sự dạy con của hai loài thú hổ và hươu thì  hoàn toàn khác nhau.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Loài thú ăn thịt thì dạy con săn mồi rất sớm.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Còn loài thú ăn cỏ, lá cây thì dạy con tập chạy. Bởi chạy là cách tốt nhất để trốn kẻ th</a:t>
            </a:r>
            <a:r>
              <a:rPr lang="en-US" sz="4000" b="1" dirty="0">
                <a:solidFill>
                  <a:prstClr val="black"/>
                </a:solidFill>
                <a:latin typeface="Nunito" pitchFamily="2" charset="0"/>
              </a:rPr>
              <a:t>ú</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ăn thịt. </a:t>
            </a:r>
          </a:p>
        </p:txBody>
      </p:sp>
    </p:spTree>
    <p:extLst>
      <p:ext uri="{BB962C8B-B14F-4D97-AF65-F5344CB8AC3E}">
        <p14:creationId xmlns:p14="http://schemas.microsoft.com/office/powerpoint/2010/main" val="42411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623230" y="3280405"/>
            <a:ext cx="3745668" cy="2755332"/>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algn="ctr"/>
            <a:r>
              <a:rPr lang="en-US" sz="5400" dirty="0" err="1">
                <a:latin typeface="Nunito" pitchFamily="2" charset="0"/>
              </a:rPr>
              <a:t>Tìm</a:t>
            </a:r>
            <a:r>
              <a:rPr lang="en-US" sz="5400" dirty="0">
                <a:latin typeface="Nunito" pitchFamily="2" charset="0"/>
              </a:rPr>
              <a:t> </a:t>
            </a:r>
            <a:r>
              <a:rPr lang="en-US" sz="5400" dirty="0" err="1">
                <a:latin typeface="Nunito" pitchFamily="2" charset="0"/>
              </a:rPr>
              <a:t>hiểu</a:t>
            </a:r>
            <a:r>
              <a:rPr lang="en-US" sz="5400" dirty="0">
                <a:latin typeface="Nunito" pitchFamily="2" charset="0"/>
              </a:rPr>
              <a:t> </a:t>
            </a:r>
            <a:r>
              <a:rPr lang="vi-VN" sz="5400" dirty="0">
                <a:latin typeface="Nunito" pitchFamily="2" charset="0"/>
              </a:rPr>
              <a:t>về </a:t>
            </a:r>
            <a:endParaRPr lang="en-US" sz="5400" dirty="0">
              <a:latin typeface="Nunito" pitchFamily="2" charset="0"/>
            </a:endParaRPr>
          </a:p>
          <a:p>
            <a:pPr algn="ctr"/>
            <a:r>
              <a:rPr lang="vi-VN" sz="5400" dirty="0">
                <a:latin typeface="Nunito" pitchFamily="2" charset="0"/>
              </a:rPr>
              <a:t>sự nuôi và dạy con của </a:t>
            </a:r>
            <a:r>
              <a:rPr lang="en-US" sz="5400" dirty="0" err="1">
                <a:latin typeface="Nunito" pitchFamily="2" charset="0"/>
              </a:rPr>
              <a:t>hổ</a:t>
            </a:r>
            <a:r>
              <a:rPr lang="en-US" sz="5400" dirty="0">
                <a:latin typeface="Nunito" pitchFamily="2" charset="0"/>
              </a:rPr>
              <a:t>.</a:t>
            </a:r>
          </a:p>
        </p:txBody>
      </p:sp>
    </p:spTree>
    <p:extLst>
      <p:ext uri="{BB962C8B-B14F-4D97-AF65-F5344CB8AC3E}">
        <p14:creationId xmlns:p14="http://schemas.microsoft.com/office/powerpoint/2010/main" val="266292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hổ</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hươu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7"/>
          <a:stretch>
            <a:fillRect/>
          </a:stretch>
        </p:blipFill>
        <p:spPr>
          <a:xfrm>
            <a:off x="1287197" y="4880669"/>
            <a:ext cx="1546159" cy="1409157"/>
          </a:xfrm>
          <a:prstGeom prst="rect">
            <a:avLst/>
          </a:prstGeom>
          <a:noFill/>
          <a:ln w="9525">
            <a:noFill/>
          </a:ln>
        </p:spPr>
      </p:pic>
      <p:pic>
        <p:nvPicPr>
          <p:cNvPr id="94" name="Picture 2" descr="Check free icon">
            <a:extLst>
              <a:ext uri="{FF2B5EF4-FFF2-40B4-BE49-F238E27FC236}">
                <a16:creationId xmlns:a16="http://schemas.microsoft.com/office/drawing/2014/main" id="{6465D3EB-0526-4F38-92D9-2248D5BC3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a:extLst>
              <a:ext uri="{FF2B5EF4-FFF2-40B4-BE49-F238E27FC236}">
                <a16:creationId xmlns:a16="http://schemas.microsoft.com/office/drawing/2014/main" id="{EC4C0F1E-8ADB-4A50-B627-D4ACC4FEF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a:extLst>
              <a:ext uri="{FF2B5EF4-FFF2-40B4-BE49-F238E27FC236}">
                <a16:creationId xmlns:a16="http://schemas.microsoft.com/office/drawing/2014/main" id="{A582E187-91D6-42A9-BF8E-29EF7C39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3022496" y="-54469"/>
            <a:ext cx="8812937" cy="6772874"/>
          </a:xfrm>
          <a:prstGeom prst="rect">
            <a:avLst/>
          </a:prstGeom>
          <a:noFill/>
          <a:ln w="9525">
            <a:noFill/>
          </a:ln>
        </p:spPr>
      </p:pic>
      <p:pic>
        <p:nvPicPr>
          <p:cNvPr id="5" name="图片 4">
            <a:extLst>
              <a:ext uri="{FF2B5EF4-FFF2-40B4-BE49-F238E27FC236}">
                <a16:creationId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470490" y="1396003"/>
            <a:ext cx="3909378" cy="5692052"/>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2" name="Picture 1">
            <a:extLst>
              <a:ext uri="{FF2B5EF4-FFF2-40B4-BE49-F238E27FC236}">
                <a16:creationId xmlns:a16="http://schemas.microsoft.com/office/drawing/2014/main" id="{B678ADE3-259D-4CD0-A535-C8901ABC1B50}"/>
              </a:ext>
            </a:extLst>
          </p:cNvPr>
          <p:cNvPicPr>
            <a:picLocks noChangeAspect="1"/>
          </p:cNvPicPr>
          <p:nvPr/>
        </p:nvPicPr>
        <p:blipFill>
          <a:blip r:embed="rId6"/>
          <a:stretch>
            <a:fillRect/>
          </a:stretch>
        </p:blipFill>
        <p:spPr>
          <a:xfrm>
            <a:off x="3293815" y="1663148"/>
            <a:ext cx="7919390" cy="3968840"/>
          </a:xfrm>
          <a:prstGeom prst="rect">
            <a:avLst/>
          </a:prstGeom>
        </p:spPr>
      </p:pic>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1309" y="146946"/>
            <a:ext cx="11962689" cy="1200329"/>
          </a:xfrm>
          <a:prstGeom prst="rect">
            <a:avLst/>
          </a:prstGeom>
          <a:noFill/>
        </p:spPr>
        <p:txBody>
          <a:bodyPr wrap="square" rtlCol="0">
            <a:spAutoFit/>
          </a:bodyPr>
          <a:lstStyle/>
          <a:p>
            <a:r>
              <a:rPr lang="en-US" sz="3600" b="1" dirty="0" err="1">
                <a:solidFill>
                  <a:schemeClr val="tx2">
                    <a:lumMod val="50000"/>
                  </a:schemeClr>
                </a:solidFill>
                <a:highlight>
                  <a:srgbClr val="FFFF00"/>
                </a:highlight>
                <a:latin typeface="Nunito" pitchFamily="2" charset="0"/>
                <a:cs typeface="Times New Roman" pitchFamily="18" charset="0"/>
              </a:rPr>
              <a:t>Đọc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thông</a:t>
            </a:r>
            <a:r>
              <a:rPr lang="en-US" sz="3600" b="1" dirty="0">
                <a:solidFill>
                  <a:schemeClr val="tx2">
                    <a:lumMod val="50000"/>
                  </a:schemeClr>
                </a:solidFill>
                <a:highlight>
                  <a:srgbClr val="FFFF00"/>
                </a:highlight>
                <a:latin typeface="Nunito" pitchFamily="2" charset="0"/>
                <a:cs typeface="Times New Roman" pitchFamily="18" charset="0"/>
              </a:rPr>
              <a:t> tin </a:t>
            </a:r>
            <a:r>
              <a:rPr lang="en-US" sz="3600" b="1" dirty="0" err="1">
                <a:solidFill>
                  <a:schemeClr val="tx2">
                    <a:lumMod val="50000"/>
                  </a:schemeClr>
                </a:solidFill>
                <a:highlight>
                  <a:srgbClr val="FFFF00"/>
                </a:highlight>
                <a:latin typeface="Nunito" pitchFamily="2" charset="0"/>
                <a:cs typeface="Times New Roman" pitchFamily="18" charset="0"/>
              </a:rPr>
              <a:t>trong</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sách</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giáo</a:t>
            </a:r>
            <a:r>
              <a:rPr lang="en-US" sz="3600" b="1" dirty="0">
                <a:solidFill>
                  <a:schemeClr val="tx2">
                    <a:lumMod val="50000"/>
                  </a:schemeClr>
                </a:solidFill>
                <a:highlight>
                  <a:srgbClr val="FFFF00"/>
                </a:highlight>
                <a:latin typeface="Nunito" pitchFamily="2" charset="0"/>
                <a:cs typeface="Times New Roman" pitchFamily="18" charset="0"/>
              </a:rPr>
              <a:t> khoa </a:t>
            </a:r>
            <a:r>
              <a:rPr lang="en-US" sz="3600" b="1" dirty="0" err="1">
                <a:solidFill>
                  <a:schemeClr val="tx2">
                    <a:lumMod val="50000"/>
                  </a:schemeClr>
                </a:solidFill>
                <a:highlight>
                  <a:srgbClr val="FFFF00"/>
                </a:highlight>
                <a:latin typeface="Nunito" pitchFamily="2" charset="0"/>
                <a:cs typeface="Times New Roman" pitchFamily="18" charset="0"/>
              </a:rPr>
              <a:t>trang</a:t>
            </a:r>
            <a:r>
              <a:rPr lang="en-US" sz="3600" b="1" dirty="0">
                <a:solidFill>
                  <a:schemeClr val="tx2">
                    <a:lumMod val="50000"/>
                  </a:schemeClr>
                </a:solidFill>
                <a:highlight>
                  <a:srgbClr val="FFFF00"/>
                </a:highlight>
                <a:latin typeface="Nunito" pitchFamily="2" charset="0"/>
                <a:cs typeface="Times New Roman" pitchFamily="18" charset="0"/>
              </a:rPr>
              <a:t> 122 </a:t>
            </a:r>
            <a:r>
              <a:rPr lang="en-US" sz="3600" b="1" dirty="0" err="1">
                <a:solidFill>
                  <a:schemeClr val="tx2">
                    <a:lumMod val="50000"/>
                  </a:schemeClr>
                </a:solidFill>
                <a:highlight>
                  <a:srgbClr val="FFFF00"/>
                </a:highlight>
                <a:latin typeface="Nunito" pitchFamily="2" charset="0"/>
                <a:cs typeface="Times New Roman" pitchFamily="18" charset="0"/>
              </a:rPr>
              <a:t>và</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trả</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lời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các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câu</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hỏi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sau</a:t>
            </a:r>
            <a:r>
              <a:rPr lang="en-US" sz="3600" b="1" dirty="0">
                <a:solidFill>
                  <a:schemeClr val="tx2">
                    <a:lumMod val="50000"/>
                  </a:schemeClr>
                </a:solidFill>
                <a:highlight>
                  <a:srgbClr val="FFFF00"/>
                </a:highlight>
                <a:latin typeface="Nunito" pitchFamily="2" charset="0"/>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604157" y="3712031"/>
            <a:ext cx="9933216" cy="830997"/>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 hay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cỏ</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Nunito" pitchFamily="2" charset="0"/>
            </a:endParaRPr>
          </a:p>
          <a:p>
            <a:pPr marL="60325"/>
            <a:r>
              <a:rPr lang="en-US" sz="4800" b="1" dirty="0" err="1">
                <a:solidFill>
                  <a:srgbClr val="C00000"/>
                </a:solidFill>
                <a:latin typeface="Nunito" pitchFamily="2" charset="0"/>
              </a:rPr>
              <a:t>Hổ</a:t>
            </a:r>
            <a:r>
              <a:rPr lang="en-US" sz="4800" b="1" dirty="0">
                <a:solidFill>
                  <a:srgbClr val="C00000"/>
                </a:solidFill>
                <a:latin typeface="Nunito" pitchFamily="2" charset="0"/>
              </a:rPr>
              <a:t> </a:t>
            </a:r>
            <a:r>
              <a:rPr lang="en-US" sz="4800" b="1" dirty="0" err="1">
                <a:solidFill>
                  <a:srgbClr val="C00000"/>
                </a:solidFill>
                <a:latin typeface="Nunito" pitchFamily="2" charset="0"/>
              </a:rPr>
              <a:t>sống</a:t>
            </a:r>
            <a:r>
              <a:rPr lang="en-US" sz="4800" b="1" dirty="0">
                <a:solidFill>
                  <a:srgbClr val="C00000"/>
                </a:solidFill>
                <a:latin typeface="Nunito" pitchFamily="2" charset="0"/>
              </a:rPr>
              <a:t> đ</a:t>
            </a:r>
            <a:r>
              <a:rPr lang="vi-VN" altLang="en-US" sz="4800" b="1" dirty="0">
                <a:solidFill>
                  <a:srgbClr val="C00000"/>
                </a:solidFill>
                <a:latin typeface="Nunito" pitchFamily="2" charset="0"/>
              </a:rPr>
              <a:t>ơ</a:t>
            </a:r>
            <a:r>
              <a:rPr lang="en-US" sz="4800" b="1" dirty="0">
                <a:solidFill>
                  <a:srgbClr val="C00000"/>
                </a:solidFill>
                <a:latin typeface="Nunito" pitchFamily="2" charset="0"/>
              </a:rPr>
              <a:t>n </a:t>
            </a:r>
            <a:r>
              <a:rPr lang="en-US" sz="4800" b="1" dirty="0" err="1">
                <a:solidFill>
                  <a:srgbClr val="C00000"/>
                </a:solidFill>
                <a:latin typeface="Nunito" pitchFamily="2" charset="0"/>
              </a:rPr>
              <a:t>độc</a:t>
            </a:r>
            <a:r>
              <a:rPr lang="en-US" sz="4800" b="1" dirty="0">
                <a:solidFill>
                  <a:srgbClr val="C00000"/>
                </a:solidFill>
                <a:latin typeface="Nunito" pitchFamily="2" charset="0"/>
              </a:rPr>
              <a:t> hay </a:t>
            </a:r>
            <a:r>
              <a:rPr lang="en-US" sz="4800" b="1" dirty="0" err="1">
                <a:solidFill>
                  <a:srgbClr val="C00000"/>
                </a:solidFill>
                <a:latin typeface="Nunito" pitchFamily="2" charset="0"/>
              </a:rPr>
              <a:t>bầy</a:t>
            </a:r>
            <a:r>
              <a:rPr lang="en-US" sz="4800" b="1" dirty="0">
                <a:solidFill>
                  <a:srgbClr val="C00000"/>
                </a:solidFill>
                <a:latin typeface="Nunito" pitchFamily="2" charset="0"/>
              </a:rPr>
              <a:t> </a:t>
            </a:r>
            <a:r>
              <a:rPr lang="en-US" sz="4800" b="1" dirty="0" err="1">
                <a:solidFill>
                  <a:srgbClr val="C00000"/>
                </a:solidFill>
                <a:latin typeface="Nunito" pitchFamily="2" charset="0"/>
              </a:rPr>
              <a:t>đàn</a:t>
            </a:r>
            <a:r>
              <a:rPr lang="en-US" sz="4800" b="1" dirty="0">
                <a:solidFill>
                  <a:srgbClr val="C00000"/>
                </a:solidFill>
                <a:latin typeface="Nunito" pitchFamily="2" charset="0"/>
              </a:rPr>
              <a:t>? </a:t>
            </a:r>
            <a:endParaRPr lang="en-US" sz="4400" b="1" dirty="0">
              <a:solidFill>
                <a:srgbClr val="C00000"/>
              </a:solidFill>
              <a:latin typeface="Nunito" pitchFamily="2" charset="0"/>
            </a:endParaRPr>
          </a:p>
          <a:p>
            <a:pPr marL="60325"/>
            <a:r>
              <a:rPr lang="en-US" sz="4800" b="1" dirty="0">
                <a:solidFill>
                  <a:srgbClr val="C00000"/>
                </a:solidFill>
                <a:latin typeface="Nunito" pitchFamily="2" charset="0"/>
              </a:rPr>
              <a:t>	</a:t>
            </a:r>
          </a:p>
          <a:p>
            <a:pPr marL="60325"/>
            <a:endParaRPr lang="en-US" sz="4800" b="1" dirty="0">
              <a:solidFill>
                <a:srgbClr val="C00000"/>
              </a:solidFill>
              <a:latin typeface="Nunito" pitchFamily="2" charset="0"/>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Hổ</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thường</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sinh</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sản</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vào</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mùa</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nào</a:t>
            </a:r>
            <a:r>
              <a:rPr kumimoji="0" lang="en-US" sz="4800" b="1" i="0" u="none" strike="noStrike" kern="1200" cap="none" spc="0" normalizeH="0" baseline="0" noProof="0" dirty="0">
                <a:ln>
                  <a:noFill/>
                </a:ln>
                <a:solidFill>
                  <a:srgbClr val="C00000"/>
                </a:solidFill>
                <a:effectLst/>
                <a:uLnTx/>
                <a:uFillTx/>
                <a:latin typeface="Nunito" pitchFamily="2" charset="0"/>
              </a:rPr>
              <a:t>?</a:t>
            </a:r>
            <a:endParaRPr lang="en-US" dirty="0">
              <a:solidFill>
                <a:srgbClr val="C00000"/>
              </a:solidFill>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1655280" y="-150148"/>
            <a:ext cx="11746810" cy="7601200"/>
          </a:xfrm>
          <a:prstGeom prst="rect">
            <a:avLst/>
          </a:prstGeom>
          <a:noFill/>
          <a:ln w="9525">
            <a:noFill/>
          </a:ln>
        </p:spPr>
      </p:pic>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3572278" y="1812683"/>
            <a:ext cx="6423450" cy="830997"/>
          </a:xfrm>
          <a:prstGeom prst="rect">
            <a:avLst/>
          </a:prstGeom>
          <a:solidFill>
            <a:schemeClr val="bg1"/>
          </a:solid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547979" y="2704667"/>
            <a:ext cx="7108592" cy="3046988"/>
          </a:xfrm>
          <a:prstGeom prst="rect">
            <a:avLst/>
          </a:prstGeom>
          <a:solidFill>
            <a:schemeClr val="bg1"/>
          </a:solidFill>
          <a:ln w="9525">
            <a:noFill/>
            <a:miter lim="800000"/>
            <a:headEnd/>
            <a:tailEnd/>
          </a:ln>
        </p:spPr>
        <p:txBody>
          <a:bodyPr wrap="square">
            <a:spAutoFit/>
          </a:bodyPr>
          <a:lstStyle/>
          <a:p>
            <a:pPr>
              <a:spcBef>
                <a:spcPct val="50000"/>
              </a:spcBef>
            </a:pPr>
            <a:r>
              <a:rPr lang="vi-VN" sz="4800" b="1" dirty="0">
                <a:solidFill>
                  <a:srgbClr val="C00000"/>
                </a:solidFill>
                <a:latin typeface="Nunito" pitchFamily="2" charset="0"/>
                <a:cs typeface="Times New Roman" pitchFamily="18" charset="0"/>
                <a:sym typeface="Wingdings" pitchFamily="2" charset="2"/>
              </a:rPr>
              <a:t>Hổ sống đơn độc, chỉ sống thành đôi vào mùa sinh sản đó là mùa xuân và mùa hạ</a:t>
            </a:r>
            <a:r>
              <a:rPr lang="en-US" sz="4800" b="1" dirty="0">
                <a:solidFill>
                  <a:srgbClr val="C00000"/>
                </a:solidFill>
                <a:latin typeface="Nunito" pitchFamily="2" charset="0"/>
                <a:cs typeface="Times New Roman" pitchFamily="18" charset="0"/>
                <a:sym typeface="Wingdings" pitchFamily="2" charset="2"/>
              </a:rPr>
              <a:t>.</a:t>
            </a:r>
            <a:endParaRPr lang="vi-VN" sz="4800" b="1" dirty="0">
              <a:solidFill>
                <a:srgbClr val="C00000"/>
              </a:solidFill>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6732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a:extLst>
              <a:ext uri="{FF2B5EF4-FFF2-40B4-BE49-F238E27FC236}">
                <a16:creationId xmlns:a16="http://schemas.microsoft.com/office/drawing/2014/main" id="{9576A6D9-C72B-4531-8692-5E51BC6A7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F5D85583-004E-48F2-BC7D-0F42638BF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652" y="-221823"/>
            <a:ext cx="8102608" cy="6092780"/>
          </a:xfrm>
          <a:prstGeom prst="rect">
            <a:avLst/>
          </a:prstGeom>
        </p:spPr>
      </p:pic>
      <p:grpSp>
        <p:nvGrpSpPr>
          <p:cNvPr id="10" name="Google Shape;1994;p65">
            <a:extLst>
              <a:ext uri="{FF2B5EF4-FFF2-40B4-BE49-F238E27FC236}">
                <a16:creationId xmlns:a16="http://schemas.microsoft.com/office/drawing/2014/main" id="{9E443422-DD81-498D-9BB2-050A343AF791}"/>
              </a:ext>
            </a:extLst>
          </p:cNvPr>
          <p:cNvGrpSpPr/>
          <p:nvPr/>
        </p:nvGrpSpPr>
        <p:grpSpPr>
          <a:xfrm rot="190812" flipH="1">
            <a:off x="8969028" y="4036145"/>
            <a:ext cx="2891070" cy="2337777"/>
            <a:chOff x="3439060" y="2790150"/>
            <a:chExt cx="2406980" cy="1813799"/>
          </a:xfrm>
        </p:grpSpPr>
        <p:sp>
          <p:nvSpPr>
            <p:cNvPr id="11" name="Google Shape;1995;p65">
              <a:extLst>
                <a:ext uri="{FF2B5EF4-FFF2-40B4-BE49-F238E27FC236}">
                  <a16:creationId xmlns:a16="http://schemas.microsoft.com/office/drawing/2014/main" id="{E63E4EF3-D8F2-4FAA-AA30-69C5EF065272}"/>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6;p65">
              <a:extLst>
                <a:ext uri="{FF2B5EF4-FFF2-40B4-BE49-F238E27FC236}">
                  <a16:creationId xmlns:a16="http://schemas.microsoft.com/office/drawing/2014/main" id="{BE0BB249-AF06-4679-96FD-B39F6202C563}"/>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7;p65">
              <a:extLst>
                <a:ext uri="{FF2B5EF4-FFF2-40B4-BE49-F238E27FC236}">
                  <a16:creationId xmlns:a16="http://schemas.microsoft.com/office/drawing/2014/main" id="{27101264-6226-4ED8-B6F1-9DCDAEF11BD9}"/>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8;p65">
              <a:extLst>
                <a:ext uri="{FF2B5EF4-FFF2-40B4-BE49-F238E27FC236}">
                  <a16:creationId xmlns:a16="http://schemas.microsoft.com/office/drawing/2014/main" id="{9D765409-DC17-43E1-B400-9775C4D418C4}"/>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9;p65">
              <a:extLst>
                <a:ext uri="{FF2B5EF4-FFF2-40B4-BE49-F238E27FC236}">
                  <a16:creationId xmlns:a16="http://schemas.microsoft.com/office/drawing/2014/main" id="{09DEEA16-772D-48E8-8C37-CBB4B86F27E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0;p65">
              <a:extLst>
                <a:ext uri="{FF2B5EF4-FFF2-40B4-BE49-F238E27FC236}">
                  <a16:creationId xmlns:a16="http://schemas.microsoft.com/office/drawing/2014/main" id="{183710BF-1EFA-4228-B92E-1125254E8DE2}"/>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1;p65">
              <a:extLst>
                <a:ext uri="{FF2B5EF4-FFF2-40B4-BE49-F238E27FC236}">
                  <a16:creationId xmlns:a16="http://schemas.microsoft.com/office/drawing/2014/main" id="{733371E0-8CC9-4552-AFA9-8C88CE0556B9}"/>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2;p65">
              <a:extLst>
                <a:ext uri="{FF2B5EF4-FFF2-40B4-BE49-F238E27FC236}">
                  <a16:creationId xmlns:a16="http://schemas.microsoft.com/office/drawing/2014/main" id="{9D198139-441D-45E0-80B3-78D04320126D}"/>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3;p65">
              <a:extLst>
                <a:ext uri="{FF2B5EF4-FFF2-40B4-BE49-F238E27FC236}">
                  <a16:creationId xmlns:a16="http://schemas.microsoft.com/office/drawing/2014/main" id="{41CFE5C5-D040-47C7-91B6-9107F487EEDE}"/>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4;p65">
              <a:extLst>
                <a:ext uri="{FF2B5EF4-FFF2-40B4-BE49-F238E27FC236}">
                  <a16:creationId xmlns:a16="http://schemas.microsoft.com/office/drawing/2014/main" id="{295A2BB3-7AE0-4E27-A5D4-56DB86450B8D}"/>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5;p65">
              <a:extLst>
                <a:ext uri="{FF2B5EF4-FFF2-40B4-BE49-F238E27FC236}">
                  <a16:creationId xmlns:a16="http://schemas.microsoft.com/office/drawing/2014/main" id="{B327AABA-3ED0-4629-BF74-C56BA7D375BA}"/>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6;p65">
              <a:extLst>
                <a:ext uri="{FF2B5EF4-FFF2-40B4-BE49-F238E27FC236}">
                  <a16:creationId xmlns:a16="http://schemas.microsoft.com/office/drawing/2014/main" id="{C6AAB4A1-F28A-4597-BFF9-02F4F07B569D}"/>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7;p65">
              <a:extLst>
                <a:ext uri="{FF2B5EF4-FFF2-40B4-BE49-F238E27FC236}">
                  <a16:creationId xmlns:a16="http://schemas.microsoft.com/office/drawing/2014/main" id="{A27E8D48-F47F-4E95-BF28-F8ED3DCC430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8;p65">
              <a:extLst>
                <a:ext uri="{FF2B5EF4-FFF2-40B4-BE49-F238E27FC236}">
                  <a16:creationId xmlns:a16="http://schemas.microsoft.com/office/drawing/2014/main" id="{3BBD26A3-BA42-4A6C-8184-667A96D7BA97}"/>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9;p65">
              <a:extLst>
                <a:ext uri="{FF2B5EF4-FFF2-40B4-BE49-F238E27FC236}">
                  <a16:creationId xmlns:a16="http://schemas.microsoft.com/office/drawing/2014/main" id="{901D4B54-619D-483F-9AAB-2B42F219BA2A}"/>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0;p65">
              <a:extLst>
                <a:ext uri="{FF2B5EF4-FFF2-40B4-BE49-F238E27FC236}">
                  <a16:creationId xmlns:a16="http://schemas.microsoft.com/office/drawing/2014/main" id="{2FC09B76-7E82-4F70-973A-F0ECF2296BDB}"/>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1;p65">
              <a:extLst>
                <a:ext uri="{FF2B5EF4-FFF2-40B4-BE49-F238E27FC236}">
                  <a16:creationId xmlns:a16="http://schemas.microsoft.com/office/drawing/2014/main" id="{E36AB408-F180-4874-9A13-10DC304364FA}"/>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2;p65">
              <a:extLst>
                <a:ext uri="{FF2B5EF4-FFF2-40B4-BE49-F238E27FC236}">
                  <a16:creationId xmlns:a16="http://schemas.microsoft.com/office/drawing/2014/main" id="{6C3E6DEB-EEAC-4EA1-93D7-67F558190F9A}"/>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3;p65">
              <a:extLst>
                <a:ext uri="{FF2B5EF4-FFF2-40B4-BE49-F238E27FC236}">
                  <a16:creationId xmlns:a16="http://schemas.microsoft.com/office/drawing/2014/main" id="{C163618B-D9FB-4524-BFAF-9762101A6C56}"/>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4;p65">
              <a:extLst>
                <a:ext uri="{FF2B5EF4-FFF2-40B4-BE49-F238E27FC236}">
                  <a16:creationId xmlns:a16="http://schemas.microsoft.com/office/drawing/2014/main" id="{A2D1F184-2175-4C2F-87CA-12EAAEFAE09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5;p65">
              <a:extLst>
                <a:ext uri="{FF2B5EF4-FFF2-40B4-BE49-F238E27FC236}">
                  <a16:creationId xmlns:a16="http://schemas.microsoft.com/office/drawing/2014/main" id="{4BB5FE86-E889-41BA-9F40-518F9573EDE3}"/>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6;p65">
              <a:extLst>
                <a:ext uri="{FF2B5EF4-FFF2-40B4-BE49-F238E27FC236}">
                  <a16:creationId xmlns:a16="http://schemas.microsoft.com/office/drawing/2014/main" id="{8E2CCF62-458E-493C-B7D2-8ED82AF02A70}"/>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7;p65">
              <a:extLst>
                <a:ext uri="{FF2B5EF4-FFF2-40B4-BE49-F238E27FC236}">
                  <a16:creationId xmlns:a16="http://schemas.microsoft.com/office/drawing/2014/main" id="{914A468A-C8C5-42D3-A930-12D16B67A8BE}"/>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8;p65">
              <a:extLst>
                <a:ext uri="{FF2B5EF4-FFF2-40B4-BE49-F238E27FC236}">
                  <a16:creationId xmlns:a16="http://schemas.microsoft.com/office/drawing/2014/main" id="{113028F3-754A-41BE-9CFA-B0638B5063CD}"/>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9;p65">
              <a:extLst>
                <a:ext uri="{FF2B5EF4-FFF2-40B4-BE49-F238E27FC236}">
                  <a16:creationId xmlns:a16="http://schemas.microsoft.com/office/drawing/2014/main" id="{171BC8DF-518B-4EA7-924B-E1F778F7D8DB}"/>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0;p65">
              <a:extLst>
                <a:ext uri="{FF2B5EF4-FFF2-40B4-BE49-F238E27FC236}">
                  <a16:creationId xmlns:a16="http://schemas.microsoft.com/office/drawing/2014/main" id="{77A896F1-5A9D-432A-ACCA-044F66D2130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1;p65">
              <a:extLst>
                <a:ext uri="{FF2B5EF4-FFF2-40B4-BE49-F238E27FC236}">
                  <a16:creationId xmlns:a16="http://schemas.microsoft.com/office/drawing/2014/main" id="{C939E788-77B2-461D-A25D-892E64C33DCB}"/>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2;p65">
              <a:extLst>
                <a:ext uri="{FF2B5EF4-FFF2-40B4-BE49-F238E27FC236}">
                  <a16:creationId xmlns:a16="http://schemas.microsoft.com/office/drawing/2014/main" id="{E3402C6B-C0EF-43E6-82B2-5F018842040D}"/>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3;p65">
              <a:extLst>
                <a:ext uri="{FF2B5EF4-FFF2-40B4-BE49-F238E27FC236}">
                  <a16:creationId xmlns:a16="http://schemas.microsoft.com/office/drawing/2014/main" id="{A1E4AE00-B259-4F1B-88F3-B0FD712A7718}"/>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4;p65">
              <a:extLst>
                <a:ext uri="{FF2B5EF4-FFF2-40B4-BE49-F238E27FC236}">
                  <a16:creationId xmlns:a16="http://schemas.microsoft.com/office/drawing/2014/main" id="{3F37D7A4-B30E-4DB3-9028-03FD50AA400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5;p65">
              <a:extLst>
                <a:ext uri="{FF2B5EF4-FFF2-40B4-BE49-F238E27FC236}">
                  <a16:creationId xmlns:a16="http://schemas.microsoft.com/office/drawing/2014/main" id="{4547EC2D-DCA2-4B56-8054-4A6201E7C613}"/>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6;p65">
              <a:extLst>
                <a:ext uri="{FF2B5EF4-FFF2-40B4-BE49-F238E27FC236}">
                  <a16:creationId xmlns:a16="http://schemas.microsoft.com/office/drawing/2014/main" id="{EADFC5DB-D49F-4DC3-9007-460742ED2D77}"/>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7;p65">
              <a:extLst>
                <a:ext uri="{FF2B5EF4-FFF2-40B4-BE49-F238E27FC236}">
                  <a16:creationId xmlns:a16="http://schemas.microsoft.com/office/drawing/2014/main" id="{D38446C0-BF31-4F71-B251-DC938754488C}"/>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8;p65">
              <a:extLst>
                <a:ext uri="{FF2B5EF4-FFF2-40B4-BE49-F238E27FC236}">
                  <a16:creationId xmlns:a16="http://schemas.microsoft.com/office/drawing/2014/main" id="{E7BA52BE-9961-477C-AF8F-C656CD237937}"/>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9;p65">
              <a:extLst>
                <a:ext uri="{FF2B5EF4-FFF2-40B4-BE49-F238E27FC236}">
                  <a16:creationId xmlns:a16="http://schemas.microsoft.com/office/drawing/2014/main" id="{4B2B812F-F4B4-4B2B-B797-D879CD836D7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30;p65">
              <a:extLst>
                <a:ext uri="{FF2B5EF4-FFF2-40B4-BE49-F238E27FC236}">
                  <a16:creationId xmlns:a16="http://schemas.microsoft.com/office/drawing/2014/main" id="{0DF80B73-DB75-46AF-B9FE-D47D47B7ED12}"/>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1;p65">
              <a:extLst>
                <a:ext uri="{FF2B5EF4-FFF2-40B4-BE49-F238E27FC236}">
                  <a16:creationId xmlns:a16="http://schemas.microsoft.com/office/drawing/2014/main" id="{F8640354-2EF6-4B27-93ED-5F8B57959ADF}"/>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Text Box 11">
            <a:extLst>
              <a:ext uri="{FF2B5EF4-FFF2-40B4-BE49-F238E27FC236}">
                <a16:creationId xmlns:a16="http://schemas.microsoft.com/office/drawing/2014/main" id="{5B1CC8D0-F77A-42C8-8693-1A43E4632F9E}"/>
              </a:ext>
            </a:extLst>
          </p:cNvPr>
          <p:cNvSpPr txBox="1">
            <a:spLocks noChangeArrowheads="1"/>
          </p:cNvSpPr>
          <p:nvPr/>
        </p:nvSpPr>
        <p:spPr bwMode="auto">
          <a:xfrm>
            <a:off x="1812011" y="2388092"/>
            <a:ext cx="5298567" cy="1569660"/>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Bạn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hãy</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xem</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đoạn</a:t>
            </a:r>
            <a:r>
              <a:rPr lang="en-US" sz="4800" b="1" dirty="0">
                <a:solidFill>
                  <a:srgbClr val="C00000"/>
                </a:solidFill>
                <a:latin typeface="Nunito" pitchFamily="2" charset="0"/>
                <a:cs typeface="Times New Roman" pitchFamily="18" charset="0"/>
                <a:sym typeface="Wingdings" pitchFamily="2" charset="2"/>
              </a:rPr>
              <a:t> clip </a:t>
            </a:r>
            <a:r>
              <a:rPr lang="en-US" sz="4800" b="1" dirty="0" err="1">
                <a:solidFill>
                  <a:srgbClr val="C00000"/>
                </a:solidFill>
                <a:latin typeface="Nunito" pitchFamily="2" charset="0"/>
                <a:cs typeface="Times New Roman" pitchFamily="18" charset="0"/>
                <a:sym typeface="Wingdings" pitchFamily="2" charset="2"/>
              </a:rPr>
              <a:t>sau</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nhé</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Tree>
    <p:extLst>
      <p:ext uri="{BB962C8B-B14F-4D97-AF65-F5344CB8AC3E}">
        <p14:creationId xmlns:p14="http://schemas.microsoft.com/office/powerpoint/2010/main" val="90114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ox(in)">
                                      <p:cBhvr>
                                        <p:cTn id="1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3" name="clip 1.">
            <a:hlinkClick r:id="" action="ppaction://media"/>
            <a:extLst>
              <a:ext uri="{FF2B5EF4-FFF2-40B4-BE49-F238E27FC236}">
                <a16:creationId xmlns:a16="http://schemas.microsoft.com/office/drawing/2014/main" id="{1BD28738-6F2C-4838-AA38-6EFF648FE4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192001" cy="6858000"/>
          </a:xfrm>
          <a:prstGeom prst="rect">
            <a:avLst/>
          </a:prstGeom>
        </p:spPr>
      </p:pic>
    </p:spTree>
    <p:extLst>
      <p:ext uri="{BB962C8B-B14F-4D97-AF65-F5344CB8AC3E}">
        <p14:creationId xmlns:p14="http://schemas.microsoft.com/office/powerpoint/2010/main" val="335122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15784" y="42428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mẹ</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dạy</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săn</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mồi</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503837" y="2310452"/>
            <a:ext cx="4517571" cy="304698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800" b="1" dirty="0">
                <a:solidFill>
                  <a:srgbClr val="C00000"/>
                </a:solidFill>
                <a:latin typeface="Nunito" pitchFamily="2" charset="0"/>
                <a:cs typeface="Times New Roman" pitchFamily="18" charset="0"/>
                <a:sym typeface="Wingdings" pitchFamily="2" charset="2"/>
              </a:rPr>
              <a:t>Khi hổ con được hai tháng tuổi, hổ mẹ dạy chúng săn mồi.</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Tygrys azjatycki: gdzie żyje i czym się żywi? Dlaczego jest zagrożonym  gatunkiem? - National Geographic">
            <a:extLst>
              <a:ext uri="{FF2B5EF4-FFF2-40B4-BE49-F238E27FC236}">
                <a16:creationId xmlns:a16="http://schemas.microsoft.com/office/drawing/2014/main" id="{A5098170-AB83-4F5D-BF6D-842E6C655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có</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thể</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sống</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độc</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lập</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7243" y="2943946"/>
            <a:ext cx="5041178" cy="2800767"/>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Từ một năm rưỡi đến hai năm tuổi, hổ con có thể sống độc lập. </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hiên nhiên hoang dã: Hổ mẹ và các con - BBC News Tiếng Việt">
            <a:extLst>
              <a:ext uri="{FF2B5EF4-FFF2-40B4-BE49-F238E27FC236}">
                <a16:creationId xmlns:a16="http://schemas.microsoft.com/office/drawing/2014/main" id="{4160B71A-D843-488E-8523-B263FBF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897</Words>
  <Application>Microsoft Office PowerPoint</Application>
  <PresentationFormat>Widescreen</PresentationFormat>
  <Paragraphs>74</Paragraphs>
  <Slides>31</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Calibri</vt:lpstr>
      <vt:lpstr>Wingdings</vt:lpstr>
      <vt:lpstr>字魂17号-萌趣果冻体</vt:lpstr>
      <vt:lpstr>Tahoma</vt:lpstr>
      <vt:lpstr>等线</vt:lpstr>
      <vt:lpstr>Times New Roman</vt:lpstr>
      <vt:lpstr>Arial</vt:lpstr>
      <vt:lpstr>Nunito</vt:lpstr>
      <vt:lpstr>包图小白体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135</cp:revision>
  <dcterms:created xsi:type="dcterms:W3CDTF">2019-03-29T12:25:33Z</dcterms:created>
  <dcterms:modified xsi:type="dcterms:W3CDTF">2024-04-15T09:47:17Z</dcterms:modified>
</cp:coreProperties>
</file>