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19" r:id="rId2"/>
    <p:sldId id="290" r:id="rId3"/>
    <p:sldId id="310" r:id="rId4"/>
    <p:sldId id="294" r:id="rId5"/>
    <p:sldId id="303" r:id="rId6"/>
    <p:sldId id="304" r:id="rId7"/>
    <p:sldId id="306" r:id="rId8"/>
    <p:sldId id="274" r:id="rId9"/>
    <p:sldId id="305" r:id="rId10"/>
    <p:sldId id="287" r:id="rId11"/>
    <p:sldId id="289" r:id="rId12"/>
    <p:sldId id="311" r:id="rId13"/>
    <p:sldId id="314" r:id="rId14"/>
    <p:sldId id="315" r:id="rId15"/>
    <p:sldId id="313" r:id="rId16"/>
    <p:sldId id="312" r:id="rId17"/>
    <p:sldId id="317" r:id="rId18"/>
    <p:sldId id="308" r:id="rId19"/>
    <p:sldId id="309" r:id="rId20"/>
    <p:sldId id="297" r:id="rId21"/>
    <p:sldId id="295" r:id="rId22"/>
    <p:sldId id="318" r:id="rId23"/>
  </p:sldIdLst>
  <p:sldSz cx="18288000" cy="10287000"/>
  <p:notesSz cx="6858000" cy="9144000"/>
  <p:embeddedFontLst>
    <p:embeddedFont>
      <p:font typeface="Livvic Bold Bold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Bahnschrift Condensed" panose="020B0604020202020204" charset="0"/>
      <p:regular r:id="rId29"/>
      <p:bold r:id="rId30"/>
    </p:embeddedFont>
    <p:embeddedFont>
      <p:font typeface="Livvic Bold" panose="020B0604020202020204" charset="0"/>
      <p:regular r:id="rId31"/>
    </p:embeddedFont>
    <p:embeddedFont>
      <p:font typeface="Now" panose="020B0604020202020204" charset="0"/>
      <p:regular r:id="rId32"/>
    </p:embeddedFont>
    <p:embeddedFont>
      <p:font typeface="Livvic" panose="020B060402020202020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83A4"/>
    <a:srgbClr val="78A067"/>
    <a:srgbClr val="F1ECE1"/>
    <a:srgbClr val="E9BBBD"/>
    <a:srgbClr val="D3E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8" autoAdjust="0"/>
    <p:restoredTop sz="94622" autoAdjust="0"/>
  </p:normalViewPr>
  <p:slideViewPr>
    <p:cSldViewPr>
      <p:cViewPr varScale="1">
        <p:scale>
          <a:sx n="50" d="100"/>
          <a:sy n="50" d="100"/>
        </p:scale>
        <p:origin x="56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1.png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A08981AC-E35C-4B3C-AC38-D896C1C9CE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8475" t="33704" r="14407" b="9259"/>
          <a:stretch/>
        </p:blipFill>
        <p:spPr>
          <a:xfrm>
            <a:off x="-228601" y="-190500"/>
            <a:ext cx="18582735" cy="1047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8549C282-FB6E-42C9-8797-F73E2467321E}"/>
              </a:ext>
            </a:extLst>
          </p:cNvPr>
          <p:cNvSpPr txBox="1"/>
          <p:nvPr/>
        </p:nvSpPr>
        <p:spPr>
          <a:xfrm>
            <a:off x="2055300" y="3833701"/>
            <a:ext cx="13625985" cy="2224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dirty="0" err="1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Chào</a:t>
            </a:r>
            <a:r>
              <a:rPr lang="en-US" sz="7400" dirty="0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 </a:t>
            </a:r>
            <a:r>
              <a:rPr lang="en-US" sz="7400" dirty="0" err="1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đón</a:t>
            </a:r>
            <a:r>
              <a:rPr lang="en-US" sz="7400" dirty="0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 </a:t>
            </a:r>
            <a:r>
              <a:rPr lang="en-US" sz="7400" dirty="0" err="1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các</a:t>
            </a:r>
            <a:r>
              <a:rPr lang="en-US" sz="7400" dirty="0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 </a:t>
            </a:r>
            <a:r>
              <a:rPr lang="en-US" sz="7400" dirty="0" err="1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em</a:t>
            </a:r>
            <a:r>
              <a:rPr lang="en-US" sz="7400" dirty="0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 </a:t>
            </a:r>
            <a:r>
              <a:rPr lang="en-US" sz="7400" dirty="0" err="1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học</a:t>
            </a:r>
            <a:r>
              <a:rPr lang="en-US" sz="7400" dirty="0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 </a:t>
            </a:r>
            <a:r>
              <a:rPr lang="en-US" sz="7400" dirty="0" err="1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sinh</a:t>
            </a:r>
            <a:r>
              <a:rPr lang="en-US" sz="7400" dirty="0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 </a:t>
            </a:r>
            <a:r>
              <a:rPr lang="vi-VN" sz="7400" dirty="0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1 </a:t>
            </a:r>
            <a:r>
              <a:rPr lang="en-US" sz="7400" dirty="0" err="1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đã</a:t>
            </a:r>
            <a:r>
              <a:rPr lang="en-US" sz="7400" dirty="0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 </a:t>
            </a:r>
            <a:r>
              <a:rPr lang="en-US" sz="7400" dirty="0" err="1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đến</a:t>
            </a:r>
            <a:r>
              <a:rPr lang="en-US" sz="7400" dirty="0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 </a:t>
            </a:r>
            <a:r>
              <a:rPr lang="en-US" sz="7400" dirty="0" err="1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với</a:t>
            </a:r>
            <a:r>
              <a:rPr lang="en-US" sz="7400" dirty="0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 </a:t>
            </a:r>
            <a:r>
              <a:rPr lang="en-US" sz="7400" dirty="0" err="1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tiết</a:t>
            </a:r>
            <a:r>
              <a:rPr lang="en-US" sz="7400" dirty="0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 </a:t>
            </a:r>
            <a:r>
              <a:rPr lang="en-US" sz="7400" dirty="0" err="1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Mĩ</a:t>
            </a:r>
            <a:r>
              <a:rPr lang="en-US" sz="7400" dirty="0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 </a:t>
            </a:r>
            <a:r>
              <a:rPr lang="en-US" sz="7400" dirty="0" err="1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thuật</a:t>
            </a:r>
            <a:endParaRPr lang="en-US" sz="7400" dirty="0">
              <a:solidFill>
                <a:srgbClr val="7030A0"/>
              </a:solidFill>
              <a:highlight>
                <a:srgbClr val="C0C0C0"/>
              </a:highlight>
              <a:latin typeface="Livvic Bold Bold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5660DECB-6BA6-4571-B141-F167FD894742}"/>
              </a:ext>
            </a:extLst>
          </p:cNvPr>
          <p:cNvSpPr txBox="1"/>
          <p:nvPr/>
        </p:nvSpPr>
        <p:spPr>
          <a:xfrm>
            <a:off x="553997" y="1211694"/>
            <a:ext cx="16654282" cy="57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4047" dirty="0">
                <a:solidFill>
                  <a:srgbClr val="002060"/>
                </a:solidFill>
                <a:latin typeface="Bahnschrift Condensed" panose="020B0502040204020203" pitchFamily="34" charset="0"/>
              </a:rPr>
              <a:t>PHÒNG GIÁO DỤC VÀ ĐÀO TẠO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64047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xmlns="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xmlns="" id="{0B29EAF4-F015-4EA4-8F0A-1B68450E222B}"/>
              </a:ext>
            </a:extLst>
          </p:cNvPr>
          <p:cNvSpPr txBox="1"/>
          <p:nvPr/>
        </p:nvSpPr>
        <p:spPr>
          <a:xfrm>
            <a:off x="4267200" y="447717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Sản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phẩm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tham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0FD258C5-EC28-44DE-9E35-13AB051E3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0300" y="2011683"/>
            <a:ext cx="10016701" cy="75125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747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6111E-6 3.7037E-7 L -4.86111E-6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xmlns="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8687D78B-3594-4718-AED2-F7716E066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3738" y="1009649"/>
            <a:ext cx="6200775" cy="82677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5E0E85D4-4B64-4186-A559-E372F6AC75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0736" y="1159482"/>
            <a:ext cx="5976026" cy="79680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3221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xmlns="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FA0C078E-6E13-47A0-8549-5742C1F790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097" t="18148" r="56356" b="59630"/>
          <a:stretch/>
        </p:blipFill>
        <p:spPr>
          <a:xfrm>
            <a:off x="1143000" y="2086583"/>
            <a:ext cx="7574412" cy="568080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01E75DFB-EA2D-42FA-9B06-DE102F8C8A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944" t="45555" r="55508" b="32223"/>
          <a:stretch/>
        </p:blipFill>
        <p:spPr>
          <a:xfrm>
            <a:off x="9816892" y="2086583"/>
            <a:ext cx="7574412" cy="568080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4808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xmlns="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FA0C078E-6E13-47A0-8549-5742C1F790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7600" t="25556" r="4943" b="34445"/>
          <a:stretch/>
        </p:blipFill>
        <p:spPr>
          <a:xfrm>
            <a:off x="9906000" y="703634"/>
            <a:ext cx="6939065" cy="780644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01E75DFB-EA2D-42FA-9B06-DE102F8C8A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943" t="72963" r="68670" b="10741"/>
          <a:stretch/>
        </p:blipFill>
        <p:spPr>
          <a:xfrm>
            <a:off x="997527" y="2109280"/>
            <a:ext cx="7765473" cy="6400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2024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xmlns="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FA0C078E-6E13-47A0-8549-5742C1F790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3758" t="72222" r="35593" b="10741"/>
          <a:stretch/>
        </p:blipFill>
        <p:spPr>
          <a:xfrm>
            <a:off x="890703" y="1947719"/>
            <a:ext cx="7968612" cy="59121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01E75DFB-EA2D-42FA-9B06-DE102F8C8A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5253" t="72222" r="5087" b="10741"/>
          <a:stretch/>
        </p:blipFill>
        <p:spPr>
          <a:xfrm>
            <a:off x="9752503" y="1947719"/>
            <a:ext cx="7605236" cy="58306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434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xmlns="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6CFD43F-0533-4C0A-AA08-FC23B98640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4326" t="31590" r="24294" b="14017"/>
          <a:stretch/>
        </p:blipFill>
        <p:spPr>
          <a:xfrm>
            <a:off x="10428865" y="1575977"/>
            <a:ext cx="7097135" cy="69896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1861F665-1FF7-4044-AE2D-556FBC2975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35643" r="47443" b="12871"/>
          <a:stretch/>
        </p:blipFill>
        <p:spPr>
          <a:xfrm>
            <a:off x="676137" y="1936180"/>
            <a:ext cx="9032686" cy="6629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0323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xmlns="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CC164AB8-C63B-439A-A3D7-0FA784EDF9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58" t="30213" r="1906" b="11701"/>
          <a:stretch/>
        </p:blipFill>
        <p:spPr>
          <a:xfrm>
            <a:off x="4114800" y="533400"/>
            <a:ext cx="9753600" cy="9220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1785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00+ hình nền PowerPoint cute siêu dễ thương đầy phong cách, ấn tượng -  Thegioididong.com">
            <a:extLst>
              <a:ext uri="{FF2B5EF4-FFF2-40B4-BE49-F238E27FC236}">
                <a16:creationId xmlns:a16="http://schemas.microsoft.com/office/drawing/2014/main" xmlns="" id="{B8AE0020-7032-4B63-AA73-EF5275D31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E3EB5F-8215-46B5-AF0A-CD50FC4DEF39}"/>
              </a:ext>
            </a:extLst>
          </p:cNvPr>
          <p:cNvSpPr txBox="1"/>
          <p:nvPr/>
        </p:nvSpPr>
        <p:spPr>
          <a:xfrm>
            <a:off x="3581400" y="3771900"/>
            <a:ext cx="11201400" cy="2984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3" lvl="1">
              <a:lnSpc>
                <a:spcPts val="5760"/>
              </a:lnSpc>
            </a:pP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Dùng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nét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,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chấm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,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màu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để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trang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trí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sản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phẩm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con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gà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.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Có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thể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vẽ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,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cắt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,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dán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thêm chi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tiết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.</a:t>
            </a:r>
            <a:endParaRPr lang="en-US" sz="6000" dirty="0">
              <a:solidFill>
                <a:schemeClr val="accent3">
                  <a:lumMod val="50000"/>
                </a:schemeClr>
              </a:solidFill>
              <a:latin typeface="Livvic" panose="020B0604020202020204" charset="0"/>
            </a:endParaRPr>
          </a:p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endParaRPr lang="en-US" sz="4900" dirty="0">
              <a:solidFill>
                <a:srgbClr val="000000"/>
              </a:solidFill>
              <a:latin typeface="Now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xmlns="" id="{94E152BC-FB49-4F91-8648-EBF569F2FDC5}"/>
              </a:ext>
            </a:extLst>
          </p:cNvPr>
          <p:cNvSpPr txBox="1"/>
          <p:nvPr/>
        </p:nvSpPr>
        <p:spPr>
          <a:xfrm rot="47337">
            <a:off x="6323565" y="1759118"/>
            <a:ext cx="6489219" cy="12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vi-VN" sz="8478" b="1" dirty="0">
                <a:solidFill>
                  <a:srgbClr val="035457"/>
                </a:solidFill>
                <a:latin typeface="Livvic Bold" panose="020B0604020202020204" charset="0"/>
              </a:rPr>
              <a:t>Ghi </a:t>
            </a:r>
            <a:r>
              <a:rPr lang="vi-VN" sz="8478" b="1" dirty="0" err="1">
                <a:solidFill>
                  <a:srgbClr val="035457"/>
                </a:solidFill>
                <a:latin typeface="Livvic Bold" panose="020B0604020202020204" charset="0"/>
              </a:rPr>
              <a:t>nhớ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33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ải Hình Nền Động Đẹp Cho Powerpoint - Hình nền Laptop đẹp nhất">
            <a:extLst>
              <a:ext uri="{FF2B5EF4-FFF2-40B4-BE49-F238E27FC236}">
                <a16:creationId xmlns:a16="http://schemas.microsoft.com/office/drawing/2014/main" xmlns="" id="{05B91A1C-7AA3-43C4-8BB6-D93D25C9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" y="-1"/>
            <a:ext cx="18255575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xmlns="" id="{2C841B48-46D9-42A0-9FDE-47D63DD5A7FF}"/>
              </a:ext>
            </a:extLst>
          </p:cNvPr>
          <p:cNvSpPr txBox="1"/>
          <p:nvPr/>
        </p:nvSpPr>
        <p:spPr>
          <a:xfrm>
            <a:off x="2743200" y="2099171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035457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xmlns="" id="{A55CA22C-A248-4BC0-8DAF-5A96331E1EB8}"/>
              </a:ext>
            </a:extLst>
          </p:cNvPr>
          <p:cNvSpPr txBox="1"/>
          <p:nvPr/>
        </p:nvSpPr>
        <p:spPr>
          <a:xfrm>
            <a:off x="2971799" y="3623171"/>
            <a:ext cx="9677401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Tạo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hình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và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trang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trí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con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gà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từ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giấy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bìa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màu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theo ý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thích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!</a:t>
            </a:r>
            <a:endParaRPr lang="en-US" sz="4984" dirty="0">
              <a:solidFill>
                <a:schemeClr val="accent3">
                  <a:lumMod val="50000"/>
                </a:schemeClr>
              </a:solidFill>
              <a:latin typeface="Livvic Bold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xmlns="" id="{6218217A-1656-4308-8123-372A000F5636}"/>
              </a:ext>
            </a:extLst>
          </p:cNvPr>
          <p:cNvSpPr txBox="1"/>
          <p:nvPr/>
        </p:nvSpPr>
        <p:spPr>
          <a:xfrm>
            <a:off x="2900437" y="4385171"/>
            <a:ext cx="12263363" cy="4873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17"/>
              </a:lnSpc>
            </a:pPr>
            <a:endParaRPr lang="vi-VN" sz="4400" dirty="0">
              <a:solidFill>
                <a:schemeClr val="accent3">
                  <a:lumMod val="50000"/>
                </a:schemeClr>
              </a:solidFill>
              <a:latin typeface="Livvic Bold"/>
            </a:endParaRPr>
          </a:p>
          <a:p>
            <a:pPr>
              <a:lnSpc>
                <a:spcPts val="3817"/>
              </a:lnSpc>
            </a:pPr>
            <a:endParaRPr lang="vi-VN" sz="3181" dirty="0">
              <a:solidFill>
                <a:schemeClr val="accent3">
                  <a:lumMod val="50000"/>
                </a:schemeClr>
              </a:solidFill>
              <a:latin typeface="Livvic Bold"/>
            </a:endParaRPr>
          </a:p>
          <a:p>
            <a:pPr marL="514350" indent="-514350">
              <a:lnSpc>
                <a:spcPts val="3817"/>
              </a:lnSpc>
              <a:buAutoNum type="arabicPeriod"/>
            </a:pP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Con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gà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em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định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tạo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hình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là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gà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mái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,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gà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trống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hay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gà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con?</a:t>
            </a:r>
          </a:p>
          <a:p>
            <a:pPr marL="514350" indent="-514350">
              <a:lnSpc>
                <a:spcPts val="3817"/>
              </a:lnSpc>
              <a:buFontTx/>
              <a:buAutoNum type="arabicPeriod"/>
            </a:pP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Con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gà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đó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có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những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màu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gì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? </a:t>
            </a:r>
          </a:p>
          <a:p>
            <a:pPr marL="514350" indent="-514350">
              <a:lnSpc>
                <a:spcPts val="3817"/>
              </a:lnSpc>
              <a:buFontTx/>
              <a:buAutoNum type="arabicPeriod"/>
            </a:pP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Em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lựa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chọn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giấy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,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màu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gì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để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trang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trí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thân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gà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?</a:t>
            </a:r>
          </a:p>
          <a:p>
            <a:pPr marL="514350" indent="-514350">
              <a:lnSpc>
                <a:spcPts val="3817"/>
              </a:lnSpc>
              <a:buFontTx/>
              <a:buAutoNum type="arabicPeriod"/>
            </a:pP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Giấy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màu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nào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trang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trí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đầu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,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cổ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,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cánh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và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đuôi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gà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?</a:t>
            </a:r>
          </a:p>
          <a:p>
            <a:pPr marL="514350" indent="-514350">
              <a:lnSpc>
                <a:spcPts val="3817"/>
              </a:lnSpc>
              <a:buFontTx/>
              <a:buAutoNum type="arabicPeriod"/>
            </a:pP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Em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cần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thêm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gì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cho đuôi hay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cánh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gà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?</a:t>
            </a:r>
          </a:p>
          <a:p>
            <a:pPr marL="514350" indent="-514350">
              <a:lnSpc>
                <a:spcPts val="3817"/>
              </a:lnSpc>
              <a:buAutoNum type="arabicPeriod"/>
            </a:pPr>
            <a:endParaRPr lang="vi-VN" sz="3181" dirty="0">
              <a:solidFill>
                <a:schemeClr val="accent3">
                  <a:lumMod val="50000"/>
                </a:schemeClr>
              </a:solidFill>
              <a:latin typeface="Livvic Bold"/>
            </a:endParaRPr>
          </a:p>
          <a:p>
            <a:pPr marL="514350" indent="-514350">
              <a:lnSpc>
                <a:spcPts val="3817"/>
              </a:lnSpc>
              <a:buAutoNum type="arabicPeriod"/>
            </a:pPr>
            <a:endParaRPr lang="en-US" sz="3181" dirty="0">
              <a:solidFill>
                <a:schemeClr val="accent3">
                  <a:lumMod val="50000"/>
                </a:schemeClr>
              </a:solidFill>
              <a:latin typeface="Livvic Bold"/>
            </a:endParaRPr>
          </a:p>
          <a:p>
            <a:pPr algn="ctr">
              <a:lnSpc>
                <a:spcPts val="3817"/>
              </a:lnSpc>
            </a:pPr>
            <a:endParaRPr lang="en-US" sz="3181" dirty="0">
              <a:solidFill>
                <a:srgbClr val="00000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82328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52778E-6 -3.45679E-6 L -1.52778E-6 -0.0720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xmlns="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-1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xmlns="" id="{79559C8E-72AF-413E-A113-017E3F4E4423}"/>
              </a:ext>
            </a:extLst>
          </p:cNvPr>
          <p:cNvGrpSpPr/>
          <p:nvPr/>
        </p:nvGrpSpPr>
        <p:grpSpPr>
          <a:xfrm>
            <a:off x="4648200" y="2171700"/>
            <a:ext cx="11353800" cy="6058011"/>
            <a:chOff x="0" y="0"/>
            <a:chExt cx="11747283" cy="807734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E9AE2EB-4293-42F5-9D85-24EEE48766EC}"/>
                </a:ext>
              </a:extLst>
            </p:cNvPr>
            <p:cNvSpPr txBox="1"/>
            <p:nvPr/>
          </p:nvSpPr>
          <p:spPr>
            <a:xfrm>
              <a:off x="317865" y="1579841"/>
              <a:ext cx="11111552" cy="6497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7"/>
                </a:lnSpc>
              </a:pPr>
              <a:endParaRPr lang="vi-VN" sz="4400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Giới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thiệu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và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chia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sẻ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sản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phẩm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với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người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thân trong gia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đình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.</a:t>
              </a:r>
              <a:r>
                <a:rPr lang="en-US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endParaRPr lang="vi-VN" sz="4400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endPara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marL="514350" indent="-514350">
                <a:lnSpc>
                  <a:spcPts val="3817"/>
                </a:lnSpc>
                <a:buAutoNum type="arabicPeriod"/>
              </a:pP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Nêu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cách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tạo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hình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con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gà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?</a:t>
              </a:r>
            </a:p>
            <a:p>
              <a:pPr marL="514350" indent="-514350">
                <a:lnSpc>
                  <a:spcPts val="3817"/>
                </a:lnSpc>
                <a:buFontTx/>
                <a:buAutoNum type="arabicPeriod"/>
              </a:pP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Hình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dáng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,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màu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sắc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của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con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gà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như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thế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nào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? </a:t>
              </a:r>
            </a:p>
            <a:p>
              <a:pPr marL="514350" indent="-514350">
                <a:lnSpc>
                  <a:spcPts val="3817"/>
                </a:lnSpc>
                <a:buFontTx/>
                <a:buAutoNum type="arabicPeriod"/>
              </a:pP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Em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sẽ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sử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dụng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sản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phẩm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con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gà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vào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việc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gì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?</a:t>
              </a:r>
            </a:p>
            <a:p>
              <a:pPr marL="514350" indent="-514350">
                <a:lnSpc>
                  <a:spcPts val="3817"/>
                </a:lnSpc>
                <a:buAutoNum type="arabicPeriod"/>
              </a:pPr>
              <a:endPara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marL="514350" indent="-514350">
                <a:lnSpc>
                  <a:spcPts val="3817"/>
                </a:lnSpc>
                <a:buAutoNum type="arabicPeriod"/>
              </a:pPr>
              <a:endParaRPr lang="en-US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algn="ctr">
                <a:lnSpc>
                  <a:spcPts val="3817"/>
                </a:lnSpc>
              </a:pPr>
              <a:endParaRPr lang="en-US" sz="3181" dirty="0">
                <a:solidFill>
                  <a:srgbClr val="000000"/>
                </a:solidFill>
                <a:latin typeface="Livvic Bold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76DB242-4109-4BF2-852D-3BA99DE16661}"/>
                </a:ext>
              </a:extLst>
            </p:cNvPr>
            <p:cNvSpPr txBox="1"/>
            <p:nvPr/>
          </p:nvSpPr>
          <p:spPr>
            <a:xfrm>
              <a:off x="0" y="0"/>
              <a:ext cx="11747283" cy="1295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52"/>
                </a:lnSpc>
              </a:pP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4.Phân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tích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đánh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giá</a:t>
              </a:r>
              <a:endParaRPr lang="en-US" sz="6000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960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Powerpoint đẹp">
            <a:extLst>
              <a:ext uri="{FF2B5EF4-FFF2-40B4-BE49-F238E27FC236}">
                <a16:creationId xmlns:a16="http://schemas.microsoft.com/office/drawing/2014/main" xmlns="" id="{C435C8AE-BDD0-4F3A-8798-8354BD91B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904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xmlns="" id="{B6BF9DB1-7B97-427B-9F61-2F55199841CC}"/>
              </a:ext>
            </a:extLst>
          </p:cNvPr>
          <p:cNvSpPr txBox="1"/>
          <p:nvPr/>
        </p:nvSpPr>
        <p:spPr>
          <a:xfrm>
            <a:off x="4961760" y="1143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rgbClr val="FF0000"/>
                </a:solidFill>
                <a:latin typeface="Livvic Bold Bold"/>
              </a:rPr>
              <a:t>KHỞI ĐỘNG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282D330D-883E-47EE-B9F7-348344287D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8585" t="50623" r="36466" b="31153"/>
          <a:stretch/>
        </p:blipFill>
        <p:spPr>
          <a:xfrm>
            <a:off x="6847036" y="2349205"/>
            <a:ext cx="4593928" cy="4287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5EC19F79-B848-4F75-8589-4E9DAEF1B1A8}"/>
              </a:ext>
            </a:extLst>
          </p:cNvPr>
          <p:cNvSpPr txBox="1"/>
          <p:nvPr/>
        </p:nvSpPr>
        <p:spPr>
          <a:xfrm>
            <a:off x="2667000" y="1257300"/>
            <a:ext cx="12344399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Nối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hình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con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gà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giống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hình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vẽ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nét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ở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giữa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36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6" name="Mũi tên: Lên 5">
            <a:extLst>
              <a:ext uri="{FF2B5EF4-FFF2-40B4-BE49-F238E27FC236}">
                <a16:creationId xmlns:a16="http://schemas.microsoft.com/office/drawing/2014/main" xmlns="" id="{D9A8CF6D-2861-465B-BFC0-6737DF8F3151}"/>
              </a:ext>
            </a:extLst>
          </p:cNvPr>
          <p:cNvSpPr/>
          <p:nvPr/>
        </p:nvSpPr>
        <p:spPr>
          <a:xfrm rot="1932780">
            <a:off x="8353451" y="4249413"/>
            <a:ext cx="228896" cy="349898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8" name="Mũi tên: Lên 17">
            <a:extLst>
              <a:ext uri="{FF2B5EF4-FFF2-40B4-BE49-F238E27FC236}">
                <a16:creationId xmlns:a16="http://schemas.microsoft.com/office/drawing/2014/main" xmlns="" id="{3FE6C369-29FB-4BCC-86F4-2CC37669AE6A}"/>
              </a:ext>
            </a:extLst>
          </p:cNvPr>
          <p:cNvSpPr/>
          <p:nvPr/>
        </p:nvSpPr>
        <p:spPr>
          <a:xfrm rot="6830291" flipH="1">
            <a:off x="6655937" y="935363"/>
            <a:ext cx="229585" cy="6223015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9" name="Mũi tên: Lên 18">
            <a:extLst>
              <a:ext uri="{FF2B5EF4-FFF2-40B4-BE49-F238E27FC236}">
                <a16:creationId xmlns:a16="http://schemas.microsoft.com/office/drawing/2014/main" xmlns="" id="{B8D15497-EED0-487D-85B9-FD02EBCCBC89}"/>
              </a:ext>
            </a:extLst>
          </p:cNvPr>
          <p:cNvSpPr/>
          <p:nvPr/>
        </p:nvSpPr>
        <p:spPr>
          <a:xfrm rot="18187742" flipH="1">
            <a:off x="9643297" y="4866186"/>
            <a:ext cx="149045" cy="3431309"/>
          </a:xfrm>
          <a:prstGeom prst="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xmlns="" id="{6390802F-0872-4ED5-87EA-749AB7826454}"/>
              </a:ext>
            </a:extLst>
          </p:cNvPr>
          <p:cNvSpPr/>
          <p:nvPr/>
        </p:nvSpPr>
        <p:spPr>
          <a:xfrm>
            <a:off x="6847035" y="5295900"/>
            <a:ext cx="561943" cy="517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a</a:t>
            </a:r>
            <a:endParaRPr lang="en-GB" dirty="0"/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xmlns="" id="{EF995CDD-CA6C-4EF0-A7B6-6C40EEAC8B69}"/>
              </a:ext>
            </a:extLst>
          </p:cNvPr>
          <p:cNvSpPr/>
          <p:nvPr/>
        </p:nvSpPr>
        <p:spPr>
          <a:xfrm>
            <a:off x="10249789" y="4961635"/>
            <a:ext cx="561943" cy="517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b</a:t>
            </a:r>
            <a:endParaRPr lang="en-GB" dirty="0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xmlns="" id="{0E892E75-4CB8-4678-9206-C2B7AD2D515E}"/>
              </a:ext>
            </a:extLst>
          </p:cNvPr>
          <p:cNvSpPr/>
          <p:nvPr/>
        </p:nvSpPr>
        <p:spPr>
          <a:xfrm>
            <a:off x="9829800" y="2721354"/>
            <a:ext cx="561943" cy="517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c</a:t>
            </a:r>
            <a:endParaRPr lang="en-GB" dirty="0"/>
          </a:p>
        </p:txBody>
      </p:sp>
      <p:grpSp>
        <p:nvGrpSpPr>
          <p:cNvPr id="23" name="Nhóm 22">
            <a:extLst>
              <a:ext uri="{FF2B5EF4-FFF2-40B4-BE49-F238E27FC236}">
                <a16:creationId xmlns:a16="http://schemas.microsoft.com/office/drawing/2014/main" xmlns="" id="{400D2A9A-CAAC-4ACA-8FB8-C33F0228A432}"/>
              </a:ext>
            </a:extLst>
          </p:cNvPr>
          <p:cNvGrpSpPr/>
          <p:nvPr/>
        </p:nvGrpSpPr>
        <p:grpSpPr>
          <a:xfrm>
            <a:off x="1575753" y="1357947"/>
            <a:ext cx="2430472" cy="2382252"/>
            <a:chOff x="1268966" y="1357946"/>
            <a:chExt cx="2737259" cy="2550895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xmlns="" id="{640915F6-3CF9-435A-9A3E-F469299B8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9564" t="70872" r="62162" b="10904"/>
            <a:stretch/>
          </p:blipFill>
          <p:spPr>
            <a:xfrm>
              <a:off x="1268966" y="1357946"/>
              <a:ext cx="2737259" cy="255089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xmlns="" id="{379A2866-FA0B-4105-8F60-4FB74BA0A59A}"/>
                </a:ext>
              </a:extLst>
            </p:cNvPr>
            <p:cNvSpPr/>
            <p:nvPr/>
          </p:nvSpPr>
          <p:spPr>
            <a:xfrm>
              <a:off x="2057400" y="1770261"/>
              <a:ext cx="609600" cy="49881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rgbClr val="FF0000"/>
                  </a:solidFill>
                </a:rPr>
                <a:t>1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xmlns="" id="{2CB5132C-423C-4D43-92E5-D254ECAFE226}"/>
              </a:ext>
            </a:extLst>
          </p:cNvPr>
          <p:cNvGrpSpPr/>
          <p:nvPr/>
        </p:nvGrpSpPr>
        <p:grpSpPr>
          <a:xfrm>
            <a:off x="1145810" y="4407653"/>
            <a:ext cx="2529575" cy="2382251"/>
            <a:chOff x="1145810" y="4407653"/>
            <a:chExt cx="2529575" cy="2382251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xmlns="" id="{A40EF318-4A32-43EE-B14E-F01B912E2A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9565" t="30374" r="62162" b="50390"/>
            <a:stretch/>
          </p:blipFill>
          <p:spPr>
            <a:xfrm>
              <a:off x="1145810" y="4407653"/>
              <a:ext cx="2529575" cy="238225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xmlns="" id="{F12C7879-91B4-4A2B-86D5-586ECCBB2955}"/>
                </a:ext>
              </a:extLst>
            </p:cNvPr>
            <p:cNvSpPr/>
            <p:nvPr/>
          </p:nvSpPr>
          <p:spPr>
            <a:xfrm>
              <a:off x="2133600" y="4720888"/>
              <a:ext cx="609600" cy="49881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rgbClr val="FF0000"/>
                  </a:solidFill>
                </a:rPr>
                <a:t>2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xmlns="" id="{3963DA48-DEA8-44DD-A4C4-9D52E840829E}"/>
              </a:ext>
            </a:extLst>
          </p:cNvPr>
          <p:cNvGrpSpPr/>
          <p:nvPr/>
        </p:nvGrpSpPr>
        <p:grpSpPr>
          <a:xfrm>
            <a:off x="1296434" y="7482703"/>
            <a:ext cx="2514600" cy="2382251"/>
            <a:chOff x="1296434" y="7482703"/>
            <a:chExt cx="2514600" cy="2382251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xmlns="" id="{306334D1-765B-4400-9760-7DFE08AF04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64970" t="71651" r="9354" b="10125"/>
            <a:stretch/>
          </p:blipFill>
          <p:spPr>
            <a:xfrm>
              <a:off x="1296434" y="7482703"/>
              <a:ext cx="2514600" cy="238225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xmlns="" id="{2885D83B-8503-4687-9022-41FC3AAFA00A}"/>
                </a:ext>
              </a:extLst>
            </p:cNvPr>
            <p:cNvSpPr/>
            <p:nvPr/>
          </p:nvSpPr>
          <p:spPr>
            <a:xfrm>
              <a:off x="2133600" y="7692688"/>
              <a:ext cx="609600" cy="49881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rgbClr val="FF0000"/>
                  </a:solidFill>
                </a:rPr>
                <a:t>3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xmlns="" id="{6056FCA9-FFD6-4F4E-B0A9-AD8AF4342D49}"/>
              </a:ext>
            </a:extLst>
          </p:cNvPr>
          <p:cNvGrpSpPr/>
          <p:nvPr/>
        </p:nvGrpSpPr>
        <p:grpSpPr>
          <a:xfrm>
            <a:off x="5596837" y="7411234"/>
            <a:ext cx="2646945" cy="2514598"/>
            <a:chOff x="5596837" y="7411234"/>
            <a:chExt cx="2646945" cy="2514598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xmlns="" id="{7E5518E3-A900-48C5-92B4-713C34B01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63619" t="30647" r="9354" b="50117"/>
            <a:stretch/>
          </p:blipFill>
          <p:spPr>
            <a:xfrm rot="20934042">
              <a:off x="5596837" y="7411234"/>
              <a:ext cx="2646945" cy="251459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xmlns="" id="{BE3BEF1B-3214-4A18-9B43-E41E746BE86F}"/>
                </a:ext>
              </a:extLst>
            </p:cNvPr>
            <p:cNvSpPr/>
            <p:nvPr/>
          </p:nvSpPr>
          <p:spPr>
            <a:xfrm>
              <a:off x="6477000" y="7658100"/>
              <a:ext cx="609600" cy="49881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rgbClr val="FF0000"/>
                  </a:solidFill>
                </a:rPr>
                <a:t>4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xmlns="" id="{00E17150-29DC-4F95-A168-F0F090D16E15}"/>
              </a:ext>
            </a:extLst>
          </p:cNvPr>
          <p:cNvGrpSpPr/>
          <p:nvPr/>
        </p:nvGrpSpPr>
        <p:grpSpPr>
          <a:xfrm>
            <a:off x="9966214" y="7415642"/>
            <a:ext cx="2454386" cy="2510190"/>
            <a:chOff x="9966214" y="7415642"/>
            <a:chExt cx="2454386" cy="2510190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xmlns="" id="{575E7BAD-8841-45A7-99EB-D3D9EFE2E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8897" t="68807" r="34625" b="10904"/>
            <a:stretch/>
          </p:blipFill>
          <p:spPr>
            <a:xfrm>
              <a:off x="9966214" y="7415642"/>
              <a:ext cx="2454386" cy="251019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xmlns="" id="{770A25EF-ED61-44E9-9C91-E76CAD32772D}"/>
                </a:ext>
              </a:extLst>
            </p:cNvPr>
            <p:cNvSpPr/>
            <p:nvPr/>
          </p:nvSpPr>
          <p:spPr>
            <a:xfrm>
              <a:off x="10972800" y="7810500"/>
              <a:ext cx="609600" cy="49881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rgbClr val="FF0000"/>
                  </a:solidFill>
                </a:rPr>
                <a:t>5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xmlns="" id="{239A7B66-A839-4A3F-AC4D-96BDC1866CD2}"/>
              </a:ext>
            </a:extLst>
          </p:cNvPr>
          <p:cNvGrpSpPr/>
          <p:nvPr/>
        </p:nvGrpSpPr>
        <p:grpSpPr>
          <a:xfrm>
            <a:off x="14299609" y="7415501"/>
            <a:ext cx="2737259" cy="2449453"/>
            <a:chOff x="14299609" y="7415501"/>
            <a:chExt cx="2737259" cy="2449453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xmlns="" id="{85F72816-64F5-408E-8F3C-590DB8A41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63513" t="50000" r="9305" b="31776"/>
            <a:stretch/>
          </p:blipFill>
          <p:spPr>
            <a:xfrm>
              <a:off x="14299609" y="7415501"/>
              <a:ext cx="2737259" cy="2449453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8" name="Hình Bầu dục 27">
              <a:extLst>
                <a:ext uri="{FF2B5EF4-FFF2-40B4-BE49-F238E27FC236}">
                  <a16:creationId xmlns:a16="http://schemas.microsoft.com/office/drawing/2014/main" xmlns="" id="{73429268-1910-4529-9181-79E33E4A83D3}"/>
                </a:ext>
              </a:extLst>
            </p:cNvPr>
            <p:cNvSpPr/>
            <p:nvPr/>
          </p:nvSpPr>
          <p:spPr>
            <a:xfrm>
              <a:off x="15849600" y="7962900"/>
              <a:ext cx="609600" cy="49881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rgbClr val="FF0000"/>
                  </a:solidFill>
                </a:rPr>
                <a:t>6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FBA8B0AA-C40D-45CC-A59E-D0CF1DAE1B72}"/>
              </a:ext>
            </a:extLst>
          </p:cNvPr>
          <p:cNvGrpSpPr/>
          <p:nvPr/>
        </p:nvGrpSpPr>
        <p:grpSpPr>
          <a:xfrm>
            <a:off x="14612615" y="4229102"/>
            <a:ext cx="2382249" cy="2514598"/>
            <a:chOff x="14612615" y="4229102"/>
            <a:chExt cx="2382249" cy="2514598"/>
          </a:xfrm>
        </p:grpSpPr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xmlns="" id="{4A763AFD-8485-4721-8875-53520C055A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8896" t="30373" r="36779" b="50390"/>
            <a:stretch/>
          </p:blipFill>
          <p:spPr>
            <a:xfrm>
              <a:off x="14612615" y="4229102"/>
              <a:ext cx="2382249" cy="251459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9" name="Hình Bầu dục 28">
              <a:extLst>
                <a:ext uri="{FF2B5EF4-FFF2-40B4-BE49-F238E27FC236}">
                  <a16:creationId xmlns:a16="http://schemas.microsoft.com/office/drawing/2014/main" xmlns="" id="{BD6023D2-6C49-406D-AF77-0990A5BBACBE}"/>
                </a:ext>
              </a:extLst>
            </p:cNvPr>
            <p:cNvSpPr/>
            <p:nvPr/>
          </p:nvSpPr>
          <p:spPr>
            <a:xfrm>
              <a:off x="15621000" y="4644688"/>
              <a:ext cx="609600" cy="49881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rgbClr val="FF0000"/>
                  </a:solidFill>
                </a:rPr>
                <a:t>7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xmlns="" id="{FB7217F3-2F28-4642-AD99-9E559DF3EC94}"/>
              </a:ext>
            </a:extLst>
          </p:cNvPr>
          <p:cNvGrpSpPr/>
          <p:nvPr/>
        </p:nvGrpSpPr>
        <p:grpSpPr>
          <a:xfrm>
            <a:off x="14409728" y="1549164"/>
            <a:ext cx="2430472" cy="2222736"/>
            <a:chOff x="14409728" y="1549164"/>
            <a:chExt cx="2430472" cy="2222736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xmlns="" id="{129C017D-F314-4812-BEA8-BF011024AE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11345" t="51402" r="62057" b="30374"/>
            <a:stretch/>
          </p:blipFill>
          <p:spPr>
            <a:xfrm>
              <a:off x="14409728" y="1549164"/>
              <a:ext cx="2430472" cy="222273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30" name="Hình Bầu dục 29">
              <a:extLst>
                <a:ext uri="{FF2B5EF4-FFF2-40B4-BE49-F238E27FC236}">
                  <a16:creationId xmlns:a16="http://schemas.microsoft.com/office/drawing/2014/main" xmlns="" id="{01937167-43DB-49FE-8B1E-A5890D4CF303}"/>
                </a:ext>
              </a:extLst>
            </p:cNvPr>
            <p:cNvSpPr/>
            <p:nvPr/>
          </p:nvSpPr>
          <p:spPr>
            <a:xfrm>
              <a:off x="15697200" y="1672888"/>
              <a:ext cx="609600" cy="49881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rgbClr val="FF0000"/>
                  </a:solidFill>
                </a:rPr>
                <a:t>8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815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ải Hình Nền Động Đẹp Cho Powerpoint - Hình nền Laptop đẹp nhất">
            <a:extLst>
              <a:ext uri="{FF2B5EF4-FFF2-40B4-BE49-F238E27FC236}">
                <a16:creationId xmlns:a16="http://schemas.microsoft.com/office/drawing/2014/main" xmlns="" id="{05B91A1C-7AA3-43C4-8BB6-D93D25C9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" y="-1"/>
            <a:ext cx="18255575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xmlns="" id="{41FF4E72-D63F-42C5-869D-56D0283BBDE8}"/>
              </a:ext>
            </a:extLst>
          </p:cNvPr>
          <p:cNvSpPr txBox="1"/>
          <p:nvPr/>
        </p:nvSpPr>
        <p:spPr>
          <a:xfrm>
            <a:off x="4267200" y="447717"/>
            <a:ext cx="10016701" cy="982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vi-VN" sz="6000" dirty="0">
                <a:solidFill>
                  <a:srgbClr val="035457"/>
                </a:solidFill>
                <a:latin typeface="Livvic Bold Bold"/>
              </a:rPr>
              <a:t>5.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Vận</a:t>
            </a:r>
            <a:r>
              <a:rPr lang="vi-VN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dụng</a:t>
            </a:r>
            <a:r>
              <a:rPr lang="vi-VN" sz="6000" dirty="0">
                <a:solidFill>
                  <a:srgbClr val="035457"/>
                </a:solidFill>
                <a:latin typeface="Livvic Bold Bold"/>
              </a:rPr>
              <a:t> –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phát</a:t>
            </a:r>
            <a:r>
              <a:rPr lang="vi-VN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triển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D9FBAC7D-E13B-4069-997F-53A86209F3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8475" t="33704" r="14407" b="9259"/>
          <a:stretch/>
        </p:blipFill>
        <p:spPr>
          <a:xfrm>
            <a:off x="5909812" y="1877692"/>
            <a:ext cx="6468375" cy="63854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xmlns="" id="{F376395C-8A0F-4312-95B9-F5BCBA6CBD59}"/>
              </a:ext>
            </a:extLst>
          </p:cNvPr>
          <p:cNvSpPr txBox="1"/>
          <p:nvPr/>
        </p:nvSpPr>
        <p:spPr>
          <a:xfrm>
            <a:off x="3505200" y="8572500"/>
            <a:ext cx="12192000" cy="193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66919" lvl="1">
              <a:lnSpc>
                <a:spcPts val="5190"/>
              </a:lnSpc>
            </a:pPr>
            <a:r>
              <a:rPr lang="vi-VN" sz="3200" b="1" i="1" dirty="0">
                <a:solidFill>
                  <a:srgbClr val="002060"/>
                </a:solidFill>
                <a:latin typeface="Livvic" panose="020B0604020202020204" charset="0"/>
              </a:rPr>
              <a:t>* </a:t>
            </a:r>
            <a:r>
              <a:rPr lang="vi-VN" sz="3200" b="1" i="1" dirty="0" err="1">
                <a:solidFill>
                  <a:srgbClr val="002060"/>
                </a:solidFill>
                <a:latin typeface="Livvic" panose="020B0604020202020204" charset="0"/>
              </a:rPr>
              <a:t>Sản</a:t>
            </a:r>
            <a:r>
              <a:rPr lang="vi-VN" sz="3200" b="1" i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i="1" dirty="0" err="1">
                <a:solidFill>
                  <a:srgbClr val="002060"/>
                </a:solidFill>
                <a:latin typeface="Livvic" panose="020B0604020202020204" charset="0"/>
              </a:rPr>
              <a:t>phẩm</a:t>
            </a:r>
            <a:r>
              <a:rPr lang="vi-VN" sz="3200" b="1" i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i="1" dirty="0" err="1">
                <a:solidFill>
                  <a:srgbClr val="002060"/>
                </a:solidFill>
                <a:latin typeface="Livvic" panose="020B0604020202020204" charset="0"/>
              </a:rPr>
              <a:t>gấp</a:t>
            </a:r>
            <a:r>
              <a:rPr lang="vi-VN" sz="3200" b="1" i="1" dirty="0">
                <a:solidFill>
                  <a:srgbClr val="002060"/>
                </a:solidFill>
                <a:latin typeface="Livvic" panose="020B0604020202020204" charset="0"/>
              </a:rPr>
              <a:t>, </a:t>
            </a:r>
            <a:r>
              <a:rPr lang="vi-VN" sz="3200" b="1" i="1" dirty="0" err="1">
                <a:solidFill>
                  <a:srgbClr val="002060"/>
                </a:solidFill>
                <a:latin typeface="Livvic" panose="020B0604020202020204" charset="0"/>
              </a:rPr>
              <a:t>cắt</a:t>
            </a:r>
            <a:r>
              <a:rPr lang="vi-VN" sz="3200" b="1" i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i="1" dirty="0" err="1">
                <a:solidFill>
                  <a:srgbClr val="002060"/>
                </a:solidFill>
                <a:latin typeface="Livvic" panose="020B0604020202020204" charset="0"/>
              </a:rPr>
              <a:t>giấy</a:t>
            </a:r>
            <a:r>
              <a:rPr lang="vi-VN" sz="3200" b="1" i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i="1" dirty="0" err="1">
                <a:solidFill>
                  <a:srgbClr val="002060"/>
                </a:solidFill>
                <a:latin typeface="Livvic" panose="020B0604020202020204" charset="0"/>
              </a:rPr>
              <a:t>có</a:t>
            </a:r>
            <a:r>
              <a:rPr lang="vi-VN" sz="3200" b="1" i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i="1" dirty="0" err="1">
                <a:solidFill>
                  <a:srgbClr val="002060"/>
                </a:solidFill>
                <a:latin typeface="Livvic" panose="020B0604020202020204" charset="0"/>
              </a:rPr>
              <a:t>thể</a:t>
            </a:r>
            <a:r>
              <a:rPr lang="vi-VN" sz="3200" b="1" i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i="1" dirty="0" err="1">
                <a:solidFill>
                  <a:srgbClr val="002060"/>
                </a:solidFill>
                <a:latin typeface="Livvic" panose="020B0604020202020204" charset="0"/>
              </a:rPr>
              <a:t>dùng</a:t>
            </a:r>
            <a:r>
              <a:rPr lang="vi-VN" sz="3200" b="1" i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i="1" dirty="0" err="1">
                <a:solidFill>
                  <a:srgbClr val="002060"/>
                </a:solidFill>
                <a:latin typeface="Livvic" panose="020B0604020202020204" charset="0"/>
              </a:rPr>
              <a:t>làm</a:t>
            </a:r>
            <a:r>
              <a:rPr lang="vi-VN" sz="3200" b="1" i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i="1" dirty="0" err="1">
                <a:solidFill>
                  <a:srgbClr val="002060"/>
                </a:solidFill>
                <a:latin typeface="Livvic" panose="020B0604020202020204" charset="0"/>
              </a:rPr>
              <a:t>đồ</a:t>
            </a:r>
            <a:r>
              <a:rPr lang="vi-VN" sz="3200" b="1" i="1" dirty="0">
                <a:solidFill>
                  <a:srgbClr val="002060"/>
                </a:solidFill>
                <a:latin typeface="Livvic" panose="020B0604020202020204" charset="0"/>
              </a:rPr>
              <a:t> chơi, </a:t>
            </a:r>
            <a:r>
              <a:rPr lang="vi-VN" sz="3200" b="1" i="1" dirty="0" err="1">
                <a:solidFill>
                  <a:srgbClr val="002060"/>
                </a:solidFill>
                <a:latin typeface="Livvic" panose="020B0604020202020204" charset="0"/>
              </a:rPr>
              <a:t>đồ</a:t>
            </a:r>
            <a:r>
              <a:rPr lang="vi-VN" sz="3200" b="1" i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i="1" dirty="0" err="1">
                <a:solidFill>
                  <a:srgbClr val="002060"/>
                </a:solidFill>
                <a:latin typeface="Livvic" panose="020B0604020202020204" charset="0"/>
              </a:rPr>
              <a:t>dùng</a:t>
            </a:r>
            <a:r>
              <a:rPr lang="vi-VN" sz="3200" b="1" i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i="1" dirty="0" err="1">
                <a:solidFill>
                  <a:srgbClr val="002060"/>
                </a:solidFill>
                <a:latin typeface="Livvic" panose="020B0604020202020204" charset="0"/>
              </a:rPr>
              <a:t>học</a:t>
            </a:r>
            <a:r>
              <a:rPr lang="vi-VN" sz="3200" b="1" i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i="1" dirty="0" err="1">
                <a:solidFill>
                  <a:srgbClr val="002060"/>
                </a:solidFill>
                <a:latin typeface="Livvic" panose="020B0604020202020204" charset="0"/>
              </a:rPr>
              <a:t>tập</a:t>
            </a:r>
            <a:r>
              <a:rPr lang="vi-VN" sz="3200" b="1" i="1" dirty="0">
                <a:solidFill>
                  <a:srgbClr val="002060"/>
                </a:solidFill>
                <a:latin typeface="Livvic" panose="020B0604020202020204" charset="0"/>
              </a:rPr>
              <a:t>.</a:t>
            </a:r>
          </a:p>
          <a:p>
            <a:pPr marL="466919" lvl="1">
              <a:lnSpc>
                <a:spcPts val="5190"/>
              </a:lnSpc>
            </a:pPr>
            <a:endParaRPr lang="en-US" sz="3200" b="1" dirty="0">
              <a:solidFill>
                <a:schemeClr val="accent3">
                  <a:lumMod val="50000"/>
                </a:schemeClr>
              </a:solidFill>
              <a:latin typeface="Livv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80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6111E-6 -3.7037E-6 L -4.86111E-6 -0.0720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wnload file vector mầm non – download menu file vector">
            <a:extLst>
              <a:ext uri="{FF2B5EF4-FFF2-40B4-BE49-F238E27FC236}">
                <a16:creationId xmlns:a16="http://schemas.microsoft.com/office/drawing/2014/main" xmlns="" id="{2810C98E-8D85-4655-A0FE-4C2A074AE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70" y="38100"/>
            <a:ext cx="18300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xmlns="" id="{0A74E434-0C9D-4092-820C-C3F8E3776929}"/>
              </a:ext>
            </a:extLst>
          </p:cNvPr>
          <p:cNvSpPr txBox="1"/>
          <p:nvPr/>
        </p:nvSpPr>
        <p:spPr>
          <a:xfrm>
            <a:off x="1363185" y="1866900"/>
            <a:ext cx="9076215" cy="176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80"/>
              </a:lnSpc>
            </a:pPr>
            <a:r>
              <a:rPr lang="en-US" sz="11567" dirty="0" err="1">
                <a:solidFill>
                  <a:srgbClr val="035457"/>
                </a:solidFill>
                <a:latin typeface="Livvic Bold Bold"/>
              </a:rPr>
              <a:t>Dặn</a:t>
            </a:r>
            <a:r>
              <a:rPr lang="en-US" sz="11567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11567" dirty="0" err="1">
                <a:solidFill>
                  <a:srgbClr val="035457"/>
                </a:solidFill>
                <a:latin typeface="Livvic Bold Bold"/>
              </a:rPr>
              <a:t>dò</a:t>
            </a:r>
            <a:endParaRPr lang="en-US" sz="11567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348013EE-038B-4954-9651-C16AA9F138CA}"/>
              </a:ext>
            </a:extLst>
          </p:cNvPr>
          <p:cNvSpPr txBox="1"/>
          <p:nvPr/>
        </p:nvSpPr>
        <p:spPr>
          <a:xfrm>
            <a:off x="8908641" y="3199457"/>
            <a:ext cx="9760359" cy="136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Hoàn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thiện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sản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phẩm</a:t>
            </a:r>
            <a:endParaRPr lang="en-US" sz="4000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Chụp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ảnh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gửi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cô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giáo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327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A08981AC-E35C-4B3C-AC38-D896C1C9CE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8475" t="33704" r="14407" b="9259"/>
          <a:stretch/>
        </p:blipFill>
        <p:spPr>
          <a:xfrm>
            <a:off x="-228601" y="-190500"/>
            <a:ext cx="18582735" cy="1047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xmlns="" id="{182528D8-F620-4DA4-ABF7-15BC85532773}"/>
              </a:ext>
            </a:extLst>
          </p:cNvPr>
          <p:cNvSpPr txBox="1"/>
          <p:nvPr/>
        </p:nvSpPr>
        <p:spPr>
          <a:xfrm>
            <a:off x="4648200" y="2324100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Xin </a:t>
            </a:r>
            <a:r>
              <a:rPr lang="en-US" sz="8661" dirty="0" err="1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chào</a:t>
            </a:r>
            <a:r>
              <a:rPr lang="en-US" sz="8661" dirty="0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 </a:t>
            </a:r>
            <a:r>
              <a:rPr lang="en-US" sz="8661" dirty="0" err="1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và</a:t>
            </a:r>
            <a:r>
              <a:rPr lang="en-US" sz="8661" dirty="0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 </a:t>
            </a:r>
            <a:r>
              <a:rPr lang="en-US" sz="8661" dirty="0" err="1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hẹn</a:t>
            </a:r>
            <a:r>
              <a:rPr lang="en-US" sz="8661" dirty="0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 </a:t>
            </a:r>
            <a:r>
              <a:rPr lang="en-US" sz="8661" dirty="0" err="1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gặp</a:t>
            </a:r>
            <a:r>
              <a:rPr lang="en-US" sz="8661" dirty="0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 </a:t>
            </a:r>
            <a:r>
              <a:rPr lang="en-US" sz="8661" dirty="0" err="1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lại</a:t>
            </a:r>
            <a:r>
              <a:rPr lang="en-US" sz="8661" dirty="0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 </a:t>
            </a:r>
            <a:r>
              <a:rPr lang="en-US" sz="8661" dirty="0" err="1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các</a:t>
            </a:r>
            <a:r>
              <a:rPr lang="en-US" sz="8661" dirty="0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 </a:t>
            </a:r>
            <a:r>
              <a:rPr lang="en-US" sz="8661" dirty="0" err="1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em</a:t>
            </a:r>
            <a:r>
              <a:rPr lang="en-US" sz="8661" dirty="0">
                <a:solidFill>
                  <a:srgbClr val="7030A0"/>
                </a:solidFill>
                <a:highlight>
                  <a:srgbClr val="C0C0C0"/>
                </a:highlight>
                <a:latin typeface="Livvic Bold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5566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1B8F3BFB-8C51-4CDF-B59A-B4573D419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62" y="0"/>
            <a:ext cx="18288000" cy="10287000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xmlns="" id="{297AA7ED-09A0-40A8-AA8B-DA53EB8ACD6B}"/>
              </a:ext>
            </a:extLst>
          </p:cNvPr>
          <p:cNvSpPr txBox="1"/>
          <p:nvPr/>
        </p:nvSpPr>
        <p:spPr>
          <a:xfrm>
            <a:off x="-139752" y="4122945"/>
            <a:ext cx="18567504" cy="231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99"/>
              </a:lnSpc>
            </a:pPr>
            <a:r>
              <a:rPr lang="vi-VN" sz="6000" dirty="0">
                <a:solidFill>
                  <a:srgbClr val="002060"/>
                </a:solidFill>
                <a:latin typeface="Livvic Bold Bold"/>
              </a:rPr>
              <a:t>CHỦ ĐỀ 6: ĐỒ CHƠI – ĐỒ DÙNG HỌC TẬP</a:t>
            </a:r>
            <a:r>
              <a:rPr lang="en-US" sz="6000" dirty="0">
                <a:solidFill>
                  <a:srgbClr val="002060"/>
                </a:solidFill>
                <a:latin typeface="Livvic Bold Bold"/>
              </a:rPr>
              <a:t> </a:t>
            </a:r>
            <a:endParaRPr lang="vi-VN" sz="6000" dirty="0">
              <a:solidFill>
                <a:srgbClr val="002060"/>
              </a:solidFill>
              <a:latin typeface="Livvic Bold Bold"/>
            </a:endParaRPr>
          </a:p>
          <a:p>
            <a:pPr algn="ctr">
              <a:lnSpc>
                <a:spcPts val="9499"/>
              </a:lnSpc>
            </a:pPr>
            <a:r>
              <a:rPr lang="vi-VN" sz="4800" dirty="0">
                <a:solidFill>
                  <a:srgbClr val="002060"/>
                </a:solidFill>
                <a:latin typeface="Livvic Bold Bold"/>
              </a:rPr>
              <a:t>BÀI 2: CON GÀ NGỘ NGHĨNH</a:t>
            </a:r>
            <a:endParaRPr lang="en-US" sz="4800" dirty="0">
              <a:solidFill>
                <a:srgbClr val="002060"/>
              </a:solidFill>
              <a:latin typeface="Livvic Bold Bold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xmlns="" id="{2825802B-DA1D-448C-8D36-8F46658166E3}"/>
              </a:ext>
            </a:extLst>
          </p:cNvPr>
          <p:cNvSpPr txBox="1"/>
          <p:nvPr/>
        </p:nvSpPr>
        <p:spPr>
          <a:xfrm>
            <a:off x="6434928" y="2986089"/>
            <a:ext cx="5058519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17"/>
              </a:lnSpc>
            </a:pPr>
            <a:r>
              <a:rPr lang="vi-VN" sz="4847" dirty="0" err="1">
                <a:solidFill>
                  <a:srgbClr val="FF0000"/>
                </a:solidFill>
                <a:latin typeface="Livvic Bold" panose="020B0604020202020204" charset="0"/>
              </a:rPr>
              <a:t>Mĩ</a:t>
            </a:r>
            <a:r>
              <a:rPr lang="en-US" sz="4847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4847" dirty="0" err="1">
                <a:solidFill>
                  <a:srgbClr val="FF0000"/>
                </a:solidFill>
                <a:latin typeface="Livvic Bold" panose="020B0604020202020204" charset="0"/>
              </a:rPr>
              <a:t>thuật</a:t>
            </a:r>
            <a:r>
              <a:rPr lang="en-US" sz="4847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4847" dirty="0" err="1">
                <a:solidFill>
                  <a:srgbClr val="FF0000"/>
                </a:solidFill>
                <a:latin typeface="Livvic Bold" panose="020B0604020202020204" charset="0"/>
              </a:rPr>
              <a:t>lớp</a:t>
            </a:r>
            <a:r>
              <a:rPr lang="en-US" sz="4847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vi-VN" sz="4847" dirty="0">
                <a:solidFill>
                  <a:srgbClr val="FF0000"/>
                </a:solidFill>
                <a:latin typeface="Livvic Bold" panose="020B0604020202020204" charset="0"/>
              </a:rPr>
              <a:t>1</a:t>
            </a:r>
            <a:endParaRPr lang="en-US" sz="4847" dirty="0">
              <a:solidFill>
                <a:srgbClr val="FF0000"/>
              </a:solidFill>
              <a:latin typeface="Livvic Bold" panose="020B060402020202020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78EC65F4-2650-4F07-9AA7-00D0B204E42C}"/>
              </a:ext>
            </a:extLst>
          </p:cNvPr>
          <p:cNvSpPr txBox="1"/>
          <p:nvPr/>
        </p:nvSpPr>
        <p:spPr>
          <a:xfrm>
            <a:off x="956611" y="904266"/>
            <a:ext cx="16654282" cy="581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3600" dirty="0">
                <a:solidFill>
                  <a:srgbClr val="002060"/>
                </a:solidFill>
                <a:latin typeface="Livvic Bold" panose="020B0604020202020204" charset="0"/>
              </a:rPr>
              <a:t>PHÒNG GIÁO DỤC VÀ ĐÀO TẠO QUẬN LONG BIÊN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xmlns="" id="{90FA7C60-DF64-4C94-8EE6-58DD4850B472}"/>
              </a:ext>
            </a:extLst>
          </p:cNvPr>
          <p:cNvSpPr txBox="1"/>
          <p:nvPr/>
        </p:nvSpPr>
        <p:spPr>
          <a:xfrm>
            <a:off x="1981200" y="7109457"/>
            <a:ext cx="14020800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dirty="0">
                <a:solidFill>
                  <a:srgbClr val="002060"/>
                </a:solidFill>
                <a:latin typeface="Livvic Bold"/>
              </a:rPr>
              <a:t>TIẾT 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1</a:t>
            </a:r>
            <a:r>
              <a:rPr lang="en-US" sz="3600" dirty="0">
                <a:solidFill>
                  <a:srgbClr val="002060"/>
                </a:solidFill>
                <a:latin typeface="Livvic Bold"/>
              </a:rPr>
              <a:t>: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TẠO HÌNH VÀ TRANG TRÍ CON GÀ TỪ GIẤY, BÌA MÀU</a:t>
            </a:r>
            <a:endParaRPr lang="en-US" sz="3600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193843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ụng Cụ Học Tập Hình ảnh | Định dạng hình ảnh PNG 400489348| vn.lovepik.com">
            <a:extLst>
              <a:ext uri="{FF2B5EF4-FFF2-40B4-BE49-F238E27FC236}">
                <a16:creationId xmlns:a16="http://schemas.microsoft.com/office/drawing/2014/main" xmlns="" id="{65AF471D-54C6-4C85-83DB-E35359132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xmlns="" id="{765BAC06-6234-4222-82CD-B99FAF803195}"/>
              </a:ext>
            </a:extLst>
          </p:cNvPr>
          <p:cNvSpPr txBox="1"/>
          <p:nvPr/>
        </p:nvSpPr>
        <p:spPr>
          <a:xfrm rot="21022780">
            <a:off x="4758346" y="269748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7051" dirty="0">
                <a:solidFill>
                  <a:srgbClr val="035457"/>
                </a:solidFill>
                <a:latin typeface="Livvic Bold Bold"/>
              </a:rPr>
              <a:t>Đ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ồ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dùng</a:t>
            </a:r>
            <a:endParaRPr lang="en-US" sz="7051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xmlns="" id="{B70CA6AA-0CFC-4A6A-9C17-D6925465FC64}"/>
              </a:ext>
            </a:extLst>
          </p:cNvPr>
          <p:cNvSpPr txBox="1"/>
          <p:nvPr/>
        </p:nvSpPr>
        <p:spPr>
          <a:xfrm rot="21058345">
            <a:off x="3352800" y="4290632"/>
            <a:ext cx="11277600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17"/>
              </a:lnSpc>
            </a:pP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-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Bút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chì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tẩy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giấy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bìa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màu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hồ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dán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bút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màu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…</a:t>
            </a:r>
            <a:endParaRPr lang="en-US" sz="4847" dirty="0">
              <a:solidFill>
                <a:schemeClr val="accent3">
                  <a:lumMod val="50000"/>
                </a:schemeClr>
              </a:solidFill>
              <a:latin typeface="Livvic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74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xmlns="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-1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F2498EA-A402-4189-979C-E1471BB942E2}"/>
              </a:ext>
            </a:extLst>
          </p:cNvPr>
          <p:cNvGrpSpPr/>
          <p:nvPr/>
        </p:nvGrpSpPr>
        <p:grpSpPr>
          <a:xfrm>
            <a:off x="4267200" y="1769791"/>
            <a:ext cx="13767665" cy="6580527"/>
            <a:chOff x="0" y="0"/>
            <a:chExt cx="14198854" cy="877403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5FECCFF-52E1-4E93-91EB-9E5D77577AFA}"/>
                </a:ext>
              </a:extLst>
            </p:cNvPr>
            <p:cNvSpPr txBox="1"/>
            <p:nvPr/>
          </p:nvSpPr>
          <p:spPr>
            <a:xfrm>
              <a:off x="352189" y="1712273"/>
              <a:ext cx="13494477" cy="7061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biết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cách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tạo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3D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bằng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thức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gấp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cắt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dán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giấy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Tạo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trang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trí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con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gà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từ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giấy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bìa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màu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ra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vẻ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đẹp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của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gà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biết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cách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sử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dụng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sản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phẩm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mĩ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thuật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làm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đồ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chơi,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đồ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dùng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học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tập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D823483-D6EB-403D-AB3B-6D40B50A3665}"/>
                </a:ext>
              </a:extLst>
            </p:cNvPr>
            <p:cNvSpPr txBox="1"/>
            <p:nvPr/>
          </p:nvSpPr>
          <p:spPr>
            <a:xfrm>
              <a:off x="0" y="0"/>
              <a:ext cx="14198854" cy="1627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10"/>
                </a:lnSpc>
              </a:pP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Yêu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cần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đạt</a:t>
              </a:r>
              <a:endParaRPr lang="en-US" sz="8009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412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in em otro mio">
            <a:extLst>
              <a:ext uri="{FF2B5EF4-FFF2-40B4-BE49-F238E27FC236}">
                <a16:creationId xmlns:a16="http://schemas.microsoft.com/office/drawing/2014/main" xmlns="" id="{C6B2FF4B-60D8-44F8-9D27-486069678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8" y="36479"/>
            <a:ext cx="18250711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86D38421-D2D0-4FB8-962F-9EA4B9A472B6}"/>
              </a:ext>
            </a:extLst>
          </p:cNvPr>
          <p:cNvSpPr txBox="1"/>
          <p:nvPr/>
        </p:nvSpPr>
        <p:spPr>
          <a:xfrm>
            <a:off x="304800" y="-38100"/>
            <a:ext cx="7481173" cy="1226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vi-VN" sz="7200" b="1" dirty="0">
                <a:solidFill>
                  <a:srgbClr val="035457"/>
                </a:solidFill>
                <a:latin typeface="Livvic Bold" panose="020B0604020202020204" charset="0"/>
              </a:rPr>
              <a:t>1. </a:t>
            </a:r>
            <a:r>
              <a:rPr lang="en-US" sz="7200" b="1" dirty="0" err="1">
                <a:solidFill>
                  <a:srgbClr val="035457"/>
                </a:solidFill>
                <a:latin typeface="Livvic Bold" panose="020B0604020202020204" charset="0"/>
              </a:rPr>
              <a:t>Khám</a:t>
            </a:r>
            <a:r>
              <a:rPr lang="en-US" sz="7200" b="1" dirty="0">
                <a:solidFill>
                  <a:srgbClr val="035457"/>
                </a:solidFill>
                <a:latin typeface="Livvic Bold" panose="020B0604020202020204" charset="0"/>
              </a:rPr>
              <a:t> </a:t>
            </a:r>
            <a:r>
              <a:rPr lang="en-US" sz="7200" b="1" dirty="0" err="1">
                <a:solidFill>
                  <a:srgbClr val="035457"/>
                </a:solidFill>
                <a:latin typeface="Livvic Bold" panose="020B0604020202020204" charset="0"/>
              </a:rPr>
              <a:t>phá</a:t>
            </a:r>
            <a:endParaRPr lang="en-US" sz="7200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xmlns="" id="{7F8BFFB9-4321-4163-805D-E1B260EEF5BB}"/>
              </a:ext>
            </a:extLst>
          </p:cNvPr>
          <p:cNvSpPr txBox="1"/>
          <p:nvPr/>
        </p:nvSpPr>
        <p:spPr>
          <a:xfrm>
            <a:off x="3505200" y="8572500"/>
            <a:ext cx="12192000" cy="193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09869" lvl="1" indent="-742950">
              <a:lnSpc>
                <a:spcPts val="5190"/>
              </a:lnSpc>
              <a:buAutoNum type="arabicPeriod"/>
            </a:pP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Đây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là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con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vật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</a:p>
          <a:p>
            <a:pPr marL="1209869" lvl="1" indent="-742950">
              <a:lnSpc>
                <a:spcPts val="5190"/>
              </a:lnSpc>
              <a:buAutoNum type="arabicPeriod"/>
            </a:pP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Các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con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gà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có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đặc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điểm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giống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và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khác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nhau?</a:t>
            </a:r>
          </a:p>
          <a:p>
            <a:pPr marL="466919" lvl="1">
              <a:lnSpc>
                <a:spcPts val="5190"/>
              </a:lnSpc>
            </a:pPr>
            <a:endParaRPr lang="en-US" sz="3200" b="1" dirty="0">
              <a:solidFill>
                <a:schemeClr val="accent3">
                  <a:lumMod val="50000"/>
                </a:schemeClr>
              </a:solidFill>
              <a:latin typeface="Livvic" panose="020B060402020202020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734220E6-CC79-471A-AFE2-7D092111EE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22593" b="34074"/>
          <a:stretch/>
        </p:blipFill>
        <p:spPr>
          <a:xfrm>
            <a:off x="3555985" y="1498884"/>
            <a:ext cx="11176029" cy="64640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Hình Bầu dục 10">
            <a:extLst>
              <a:ext uri="{FF2B5EF4-FFF2-40B4-BE49-F238E27FC236}">
                <a16:creationId xmlns:a16="http://schemas.microsoft.com/office/drawing/2014/main" xmlns="" id="{792369B1-2212-4D3F-A59B-808311A93F5A}"/>
              </a:ext>
            </a:extLst>
          </p:cNvPr>
          <p:cNvSpPr/>
          <p:nvPr/>
        </p:nvSpPr>
        <p:spPr>
          <a:xfrm>
            <a:off x="5257800" y="6057900"/>
            <a:ext cx="914400" cy="838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1</a:t>
            </a:r>
            <a:endParaRPr lang="en-GB" sz="2800" b="1" dirty="0"/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xmlns="" id="{A8F7A67E-8A0A-43D5-9F27-56AAD1DD23AE}"/>
              </a:ext>
            </a:extLst>
          </p:cNvPr>
          <p:cNvSpPr/>
          <p:nvPr/>
        </p:nvSpPr>
        <p:spPr>
          <a:xfrm>
            <a:off x="9677400" y="4610100"/>
            <a:ext cx="914400" cy="838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2</a:t>
            </a:r>
            <a:endParaRPr lang="en-GB" sz="2800" b="1" dirty="0"/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xmlns="" id="{A7107105-0050-4001-A6C8-58BB5AF2D7AC}"/>
              </a:ext>
            </a:extLst>
          </p:cNvPr>
          <p:cNvSpPr/>
          <p:nvPr/>
        </p:nvSpPr>
        <p:spPr>
          <a:xfrm>
            <a:off x="13639800" y="6286500"/>
            <a:ext cx="914400" cy="838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3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2729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xmlns="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23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xmlns="" id="{027B6CB5-1667-4BBB-A54A-562A7CCB08EA}"/>
              </a:ext>
            </a:extLst>
          </p:cNvPr>
          <p:cNvSpPr txBox="1"/>
          <p:nvPr/>
        </p:nvSpPr>
        <p:spPr>
          <a:xfrm>
            <a:off x="2971800" y="7810500"/>
            <a:ext cx="1234439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>
              <a:lnSpc>
                <a:spcPts val="4041"/>
              </a:lnSpc>
              <a:spcBef>
                <a:spcPct val="0"/>
              </a:spcBef>
              <a:buAutoNum type="arabicPeriod"/>
            </a:pP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Con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gà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ở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hình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1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và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hình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2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có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gì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khác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nhau?</a:t>
            </a:r>
          </a:p>
          <a:p>
            <a:pPr marL="742950" indent="-742950">
              <a:lnSpc>
                <a:spcPts val="4041"/>
              </a:lnSpc>
              <a:spcBef>
                <a:spcPct val="0"/>
              </a:spcBef>
              <a:buAutoNum type="arabicPeriod"/>
            </a:pP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Gà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3D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được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làm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bằng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chất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liệu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gì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?</a:t>
            </a:r>
          </a:p>
          <a:p>
            <a:pPr marL="742950" indent="-742950">
              <a:lnSpc>
                <a:spcPts val="4041"/>
              </a:lnSpc>
              <a:spcBef>
                <a:spcPct val="0"/>
              </a:spcBef>
              <a:buAutoNum type="arabicPeriod"/>
            </a:pP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Gà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được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tạo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từ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những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hình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nào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?</a:t>
            </a:r>
            <a:endParaRPr lang="en-US" sz="36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0DADA7DC-0E2A-4744-97C8-78CE7226CF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736" t="70368" r="29643" b="5378"/>
          <a:stretch/>
        </p:blipFill>
        <p:spPr>
          <a:xfrm>
            <a:off x="9976757" y="1184745"/>
            <a:ext cx="6564086" cy="5105400"/>
          </a:xfrm>
          <a:prstGeom prst="rect">
            <a:avLst/>
          </a:prstGeom>
          <a:solidFill>
            <a:schemeClr val="accent6"/>
          </a:solidFill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9CDC23FD-D176-4FD7-A468-6D89DF607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3395" t="33175" b="34357"/>
          <a:stretch/>
        </p:blipFill>
        <p:spPr>
          <a:xfrm>
            <a:off x="1752600" y="647700"/>
            <a:ext cx="4876800" cy="57734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xmlns="" id="{14B71883-9EF3-42BE-AAD3-36257B4A7F05}"/>
              </a:ext>
            </a:extLst>
          </p:cNvPr>
          <p:cNvSpPr/>
          <p:nvPr/>
        </p:nvSpPr>
        <p:spPr>
          <a:xfrm>
            <a:off x="3657600" y="6721354"/>
            <a:ext cx="914400" cy="838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1</a:t>
            </a:r>
            <a:endParaRPr lang="en-GB" sz="2800" b="1" dirty="0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xmlns="" id="{0384B7BF-4787-4C56-9A78-8ECD6E523102}"/>
              </a:ext>
            </a:extLst>
          </p:cNvPr>
          <p:cNvSpPr/>
          <p:nvPr/>
        </p:nvSpPr>
        <p:spPr>
          <a:xfrm>
            <a:off x="13258800" y="6694427"/>
            <a:ext cx="914400" cy="838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2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342195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B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381000" y="8065230"/>
            <a:ext cx="5943600" cy="1040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1.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Gấp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đôi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giấy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,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vẽ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và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cắt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theo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nét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tạo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thân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gà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32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6588571" y="8101077"/>
            <a:ext cx="4883541" cy="99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41"/>
              </a:lnSpc>
              <a:spcBef>
                <a:spcPct val="0"/>
              </a:spcBef>
            </a:pP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2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Cắt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hình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tạo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các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bộ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phận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của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gà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3368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3378732" y="342900"/>
            <a:ext cx="11303220" cy="78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5200" dirty="0">
                <a:solidFill>
                  <a:srgbClr val="035457"/>
                </a:solidFill>
                <a:latin typeface="Livvic Bold Bold"/>
              </a:rPr>
              <a:t>2. KIẾN TẠO KIẾN THỨC - KĨ NĂNG</a:t>
            </a:r>
          </a:p>
        </p:txBody>
      </p:sp>
      <p:sp>
        <p:nvSpPr>
          <p:cNvPr id="11" name="TextBox 9"/>
          <p:cNvSpPr txBox="1"/>
          <p:nvPr/>
        </p:nvSpPr>
        <p:spPr>
          <a:xfrm>
            <a:off x="11963400" y="8101077"/>
            <a:ext cx="6019800" cy="99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41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3.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Dán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các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bộ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phận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lên thân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tạo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hình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gà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32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xmlns="" id="{4B443BC3-670D-4270-9510-00D7000153FF}"/>
              </a:ext>
            </a:extLst>
          </p:cNvPr>
          <p:cNvSpPr txBox="1"/>
          <p:nvPr/>
        </p:nvSpPr>
        <p:spPr>
          <a:xfrm>
            <a:off x="533400" y="1480691"/>
            <a:ext cx="59436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  <a:spcBef>
                <a:spcPct val="0"/>
              </a:spcBef>
            </a:pP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Cách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tạo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hình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con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gà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:</a:t>
            </a:r>
            <a:endParaRPr lang="en-US" sz="36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74BA4795-F7B8-407C-8E54-B34AFCBD56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8767" t="14554" r="43828" b="67700"/>
          <a:stretch/>
        </p:blipFill>
        <p:spPr>
          <a:xfrm>
            <a:off x="152402" y="2865024"/>
            <a:ext cx="5755957" cy="4114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03D05663-AE41-4238-AF4F-1FD7BE916A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3343" t="26313" r="5837" b="52205"/>
          <a:stretch/>
        </p:blipFill>
        <p:spPr>
          <a:xfrm>
            <a:off x="6207443" y="3086100"/>
            <a:ext cx="5755957" cy="4114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CD86AB95-F512-495B-8580-2B3BCAF9E9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8155" t="50460" r="41422" b="19169"/>
          <a:stretch/>
        </p:blipFill>
        <p:spPr>
          <a:xfrm>
            <a:off x="12379642" y="2963777"/>
            <a:ext cx="5755957" cy="42371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00+ hình nền PowerPoint cute siêu dễ thương đầy phong cách, ấn tượng -  Thegioididong.com">
            <a:extLst>
              <a:ext uri="{FF2B5EF4-FFF2-40B4-BE49-F238E27FC236}">
                <a16:creationId xmlns:a16="http://schemas.microsoft.com/office/drawing/2014/main" xmlns="" id="{B8AE0020-7032-4B63-AA73-EF5275D31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E3EB5F-8215-46B5-AF0A-CD50FC4DEF39}"/>
              </a:ext>
            </a:extLst>
          </p:cNvPr>
          <p:cNvSpPr txBox="1"/>
          <p:nvPr/>
        </p:nvSpPr>
        <p:spPr>
          <a:xfrm>
            <a:off x="4419600" y="4198415"/>
            <a:ext cx="10363200" cy="2240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3" lvl="1">
              <a:lnSpc>
                <a:spcPts val="5760"/>
              </a:lnSpc>
            </a:pP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Có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thể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tạo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hình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con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gà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bằng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cách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gấp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và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cắt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,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dán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giấy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.</a:t>
            </a:r>
          </a:p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endParaRPr lang="en-US" sz="4900" dirty="0">
              <a:solidFill>
                <a:srgbClr val="000000"/>
              </a:solidFill>
              <a:latin typeface="Now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xmlns="" id="{94E152BC-FB49-4F91-8648-EBF569F2FDC5}"/>
              </a:ext>
            </a:extLst>
          </p:cNvPr>
          <p:cNvSpPr txBox="1"/>
          <p:nvPr/>
        </p:nvSpPr>
        <p:spPr>
          <a:xfrm rot="47337">
            <a:off x="6323565" y="1759118"/>
            <a:ext cx="6489219" cy="12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vi-VN" sz="8478" b="1" dirty="0">
                <a:solidFill>
                  <a:srgbClr val="035457"/>
                </a:solidFill>
                <a:latin typeface="Livvic Bold" panose="020B0604020202020204" charset="0"/>
              </a:rPr>
              <a:t>Ghi </a:t>
            </a:r>
            <a:r>
              <a:rPr lang="vi-VN" sz="8478" b="1" dirty="0" err="1">
                <a:solidFill>
                  <a:srgbClr val="035457"/>
                </a:solidFill>
                <a:latin typeface="Livvic Bold" panose="020B0604020202020204" charset="0"/>
              </a:rPr>
              <a:t>nhớ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25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|4.7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6.6|4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1584</TotalTime>
  <Words>512</Words>
  <Application>Microsoft Office PowerPoint</Application>
  <PresentationFormat>Custom</PresentationFormat>
  <Paragraphs>71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Livvic Bold Bold</vt:lpstr>
      <vt:lpstr>Calibri</vt:lpstr>
      <vt:lpstr>Bahnschrift Condensed</vt:lpstr>
      <vt:lpstr>Arial</vt:lpstr>
      <vt:lpstr>Livvic Bold</vt:lpstr>
      <vt:lpstr>Now</vt:lpstr>
      <vt:lpstr>Livvic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 gà ngộ nghĩnh  (T1)</dc:title>
  <dc:subject>Chủ đề 6</dc:subject>
  <dc:creator>Tr. Trương Huyền</dc:creator>
  <cp:lastModifiedBy>Admin</cp:lastModifiedBy>
  <cp:revision>267</cp:revision>
  <dcterms:created xsi:type="dcterms:W3CDTF">2006-08-16T00:00:00Z</dcterms:created>
  <dcterms:modified xsi:type="dcterms:W3CDTF">2024-04-11T05:16:36Z</dcterms:modified>
  <dc:identifier>DAEwasUvSSg</dc:identifier>
</cp:coreProperties>
</file>