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8"/>
  </p:notesMasterIdLst>
  <p:sldIdLst>
    <p:sldId id="256" r:id="rId2"/>
    <p:sldId id="327" r:id="rId3"/>
    <p:sldId id="258" r:id="rId4"/>
    <p:sldId id="312" r:id="rId5"/>
    <p:sldId id="313" r:id="rId6"/>
    <p:sldId id="315" r:id="rId7"/>
    <p:sldId id="316" r:id="rId8"/>
    <p:sldId id="317" r:id="rId9"/>
    <p:sldId id="318" r:id="rId10"/>
    <p:sldId id="314" r:id="rId11"/>
    <p:sldId id="320" r:id="rId12"/>
    <p:sldId id="321" r:id="rId13"/>
    <p:sldId id="322" r:id="rId14"/>
    <p:sldId id="319" r:id="rId15"/>
    <p:sldId id="325" r:id="rId16"/>
    <p:sldId id="265" r:id="rId17"/>
  </p:sldIdLst>
  <p:sldSz cx="9144000" cy="5143500" type="screen16x9"/>
  <p:notesSz cx="6858000" cy="9144000"/>
  <p:embeddedFontLst>
    <p:embeddedFont>
      <p:font typeface="Modak" panose="020B0604020202020204" charset="0"/>
      <p:regular r:id="rId19"/>
    </p:embeddedFont>
    <p:embeddedFont>
      <p:font typeface="Nuni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0CF59"/>
    <a:srgbClr val="78932B"/>
    <a:srgbClr val="5453CC"/>
    <a:srgbClr val="8CDF41"/>
    <a:srgbClr val="92C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8FE16F-D783-4369-A2C7-433347D861BF}">
  <a:tblStyle styleId="{9B8FE16F-D783-4369-A2C7-433347D861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5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8" name="Google Shape;4388;g104ba4b7951_2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9" name="Google Shape;4389;g104ba4b7951_2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9" name="Google Shape;4449;g103ae729e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0" name="Google Shape;4450;g103ae729e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9" name="Google Shape;4449;g103ae729e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0" name="Google Shape;4450;g103ae729e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841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8" name="Google Shape;4678;g104ba4b795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9" name="Google Shape;4679;g104ba4b795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2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2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2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2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2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2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2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2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2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2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2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2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2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2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2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2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2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5" name="Google Shape;95;p2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2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2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2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2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2"/>
          <p:cNvGrpSpPr/>
          <p:nvPr/>
        </p:nvGrpSpPr>
        <p:grpSpPr>
          <a:xfrm>
            <a:off x="223250" y="172221"/>
            <a:ext cx="8748100" cy="4772025"/>
            <a:chOff x="223250" y="172221"/>
            <a:chExt cx="8748100" cy="4772025"/>
          </a:xfrm>
        </p:grpSpPr>
        <p:sp>
          <p:nvSpPr>
            <p:cNvPr id="101" name="Google Shape;101;p2"/>
            <p:cNvSpPr/>
            <p:nvPr/>
          </p:nvSpPr>
          <p:spPr>
            <a:xfrm>
              <a:off x="848050" y="707200"/>
              <a:ext cx="7436055" cy="366021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072938" y="245850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23250" y="4084331"/>
              <a:ext cx="195900" cy="19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87300" y="840833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783063" y="45717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661613" y="3211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99575" y="172221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465375" y="2656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64275" y="3839112"/>
              <a:ext cx="523800" cy="523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231800" y="535001"/>
              <a:ext cx="394200" cy="394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801850" y="365499"/>
              <a:ext cx="169500" cy="169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026738" y="48707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6638" y="4562871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039200" y="1184850"/>
            <a:ext cx="7065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2392575" y="3612517"/>
            <a:ext cx="4359000" cy="1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392425" y="3475100"/>
            <a:ext cx="4359136" cy="46469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2"/>
          <p:cNvGrpSpPr/>
          <p:nvPr/>
        </p:nvGrpSpPr>
        <p:grpSpPr>
          <a:xfrm rot="-564852">
            <a:off x="413228" y="3475388"/>
            <a:ext cx="180333" cy="270118"/>
            <a:chOff x="1459800" y="1512500"/>
            <a:chExt cx="131625" cy="197100"/>
          </a:xfrm>
        </p:grpSpPr>
        <p:sp>
          <p:nvSpPr>
            <p:cNvPr id="118" name="Google Shape;118;p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751584" y="4588919"/>
            <a:ext cx="222100" cy="248393"/>
            <a:chOff x="4791500" y="4541438"/>
            <a:chExt cx="163225" cy="182575"/>
          </a:xfrm>
        </p:grpSpPr>
        <p:sp>
          <p:nvSpPr>
            <p:cNvPr id="123" name="Google Shape;123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6781154" y="362608"/>
            <a:ext cx="192516" cy="227716"/>
            <a:chOff x="1824250" y="1008625"/>
            <a:chExt cx="144250" cy="170625"/>
          </a:xfrm>
        </p:grpSpPr>
        <p:sp>
          <p:nvSpPr>
            <p:cNvPr id="126" name="Google Shape;126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493009" y="1184856"/>
            <a:ext cx="222100" cy="248393"/>
            <a:chOff x="4791500" y="4541438"/>
            <a:chExt cx="163225" cy="182575"/>
          </a:xfrm>
        </p:grpSpPr>
        <p:sp>
          <p:nvSpPr>
            <p:cNvPr id="129" name="Google Shape;129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8621917" y="4044958"/>
            <a:ext cx="192516" cy="227716"/>
            <a:chOff x="1824250" y="1008625"/>
            <a:chExt cx="144250" cy="170625"/>
          </a:xfrm>
        </p:grpSpPr>
        <p:sp>
          <p:nvSpPr>
            <p:cNvPr id="132" name="Google Shape;132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2"/>
          <p:cNvGrpSpPr/>
          <p:nvPr/>
        </p:nvGrpSpPr>
        <p:grpSpPr>
          <a:xfrm rot="-564885">
            <a:off x="2168854" y="187233"/>
            <a:ext cx="153769" cy="230340"/>
            <a:chOff x="1459800" y="1512500"/>
            <a:chExt cx="131625" cy="197100"/>
          </a:xfrm>
        </p:grpSpPr>
        <p:sp>
          <p:nvSpPr>
            <p:cNvPr id="135" name="Google Shape;135;p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7566074" y="680567"/>
            <a:ext cx="313980" cy="351146"/>
            <a:chOff x="4791500" y="4541438"/>
            <a:chExt cx="163225" cy="182575"/>
          </a:xfrm>
        </p:grpSpPr>
        <p:sp>
          <p:nvSpPr>
            <p:cNvPr id="140" name="Google Shape;140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>
            <a:off x="2143681" y="4478906"/>
            <a:ext cx="204099" cy="241417"/>
            <a:chOff x="1824250" y="1008625"/>
            <a:chExt cx="144250" cy="170625"/>
          </a:xfrm>
        </p:grpSpPr>
        <p:sp>
          <p:nvSpPr>
            <p:cNvPr id="143" name="Google Shape;143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 rot="-5110898">
            <a:off x="5964759" y="452207"/>
            <a:ext cx="511661" cy="425175"/>
            <a:chOff x="3478568" y="540468"/>
            <a:chExt cx="511644" cy="425160"/>
          </a:xfrm>
        </p:grpSpPr>
        <p:sp>
          <p:nvSpPr>
            <p:cNvPr id="146" name="Google Shape;146;p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349937" y="187598"/>
            <a:ext cx="730347" cy="694803"/>
            <a:chOff x="435062" y="187598"/>
            <a:chExt cx="730347" cy="694803"/>
          </a:xfrm>
        </p:grpSpPr>
        <p:sp>
          <p:nvSpPr>
            <p:cNvPr id="162" name="Google Shape;162;p2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"/>
          <p:cNvGrpSpPr/>
          <p:nvPr/>
        </p:nvGrpSpPr>
        <p:grpSpPr>
          <a:xfrm rot="3257869">
            <a:off x="8079602" y="1618876"/>
            <a:ext cx="511668" cy="425180"/>
            <a:chOff x="3478568" y="540468"/>
            <a:chExt cx="511644" cy="425160"/>
          </a:xfrm>
        </p:grpSpPr>
        <p:sp>
          <p:nvSpPr>
            <p:cNvPr id="190" name="Google Shape;190;p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2"/>
          <p:cNvGrpSpPr/>
          <p:nvPr/>
        </p:nvGrpSpPr>
        <p:grpSpPr>
          <a:xfrm rot="-5130198">
            <a:off x="1006528" y="4357822"/>
            <a:ext cx="730331" cy="694787"/>
            <a:chOff x="435062" y="187598"/>
            <a:chExt cx="730347" cy="694803"/>
          </a:xfrm>
        </p:grpSpPr>
        <p:sp>
          <p:nvSpPr>
            <p:cNvPr id="206" name="Google Shape;206;p2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6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778" name="Google Shape;778;p6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779" name="Google Shape;779;p6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0" name="Google Shape;780;p6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1" name="Google Shape;781;p6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6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6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6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6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6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6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6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6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6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6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6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6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6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6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6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7" name="Google Shape;797;p6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6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6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6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6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6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6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6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6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6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6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6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6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6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6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6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6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6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6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6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6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6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6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6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6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6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6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6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6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6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6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6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6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6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6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6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6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6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6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6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6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6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6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6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6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6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6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6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6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6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6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6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6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6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6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6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6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6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6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6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6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6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6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6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6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6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63" name="Google Shape;863;p6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6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6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6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6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8" name="Google Shape;868;p6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869" name="Google Shape;869;p6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8" name="Google Shape;878;p6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879" name="Google Shape;879;p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1" name="Google Shape;881;p6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882" name="Google Shape;882;p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6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885" name="Google Shape;885;p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7" name="Google Shape;887;p6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888" name="Google Shape;888;p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6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893" name="Google Shape;893;p6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6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6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6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6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6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6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6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6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6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6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6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6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6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6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6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6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921" name="Google Shape;921;p6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6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6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6" name="Google Shape;9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0" name="Google Shape;1100;p8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101" name="Google Shape;1101;p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102" name="Google Shape;1102;p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3" name="Google Shape;1133;p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4" name="Google Shape;1134;p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5" name="Google Shape;1135;p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6" name="Google Shape;1136;p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1" name="Google Shape;1151;p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2" name="Google Shape;1152;p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86" name="Google Shape;1186;p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7" name="Google Shape;1187;p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91" name="Google Shape;1191;p8"/>
          <p:cNvGrpSpPr/>
          <p:nvPr/>
        </p:nvGrpSpPr>
        <p:grpSpPr>
          <a:xfrm>
            <a:off x="174299" y="154167"/>
            <a:ext cx="8746172" cy="4817625"/>
            <a:chOff x="174299" y="154167"/>
            <a:chExt cx="8746172" cy="4817625"/>
          </a:xfrm>
        </p:grpSpPr>
        <p:grpSp>
          <p:nvGrpSpPr>
            <p:cNvPr id="1192" name="Google Shape;1192;p8"/>
            <p:cNvGrpSpPr/>
            <p:nvPr/>
          </p:nvGrpSpPr>
          <p:grpSpPr>
            <a:xfrm rot="564885" flipH="1">
              <a:off x="7513593" y="236733"/>
              <a:ext cx="153769" cy="230340"/>
              <a:chOff x="1459800" y="1512500"/>
              <a:chExt cx="131625" cy="197100"/>
            </a:xfrm>
          </p:grpSpPr>
          <p:sp>
            <p:nvSpPr>
              <p:cNvPr id="1193" name="Google Shape;1193;p8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8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8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7" name="Google Shape;1197;p8"/>
            <p:cNvSpPr/>
            <p:nvPr/>
          </p:nvSpPr>
          <p:spPr>
            <a:xfrm rot="-10165507" flipH="1">
              <a:off x="8012564" y="167915"/>
              <a:ext cx="165104" cy="1651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 flipH="1">
              <a:off x="603891" y="381900"/>
              <a:ext cx="367800" cy="367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 flipH="1">
              <a:off x="863461" y="707200"/>
              <a:ext cx="7436055" cy="366021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 flipH="1">
              <a:off x="8855370" y="7497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1" name="Google Shape;1201;p8"/>
            <p:cNvGrpSpPr/>
            <p:nvPr/>
          </p:nvGrpSpPr>
          <p:grpSpPr>
            <a:xfrm flipH="1">
              <a:off x="7462337" y="438593"/>
              <a:ext cx="1192948" cy="1134821"/>
              <a:chOff x="435062" y="187598"/>
              <a:chExt cx="730347" cy="694803"/>
            </a:xfrm>
          </p:grpSpPr>
          <p:sp>
            <p:nvSpPr>
              <p:cNvPr id="1202" name="Google Shape;1202;p8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8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8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8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9" name="Google Shape;1229;p8"/>
            <p:cNvSpPr/>
            <p:nvPr/>
          </p:nvSpPr>
          <p:spPr>
            <a:xfrm rot="-10165507" flipH="1">
              <a:off x="297089" y="627590"/>
              <a:ext cx="165104" cy="1651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 flipH="1">
              <a:off x="538795" y="97345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1" name="Google Shape;1231;p8"/>
            <p:cNvGrpSpPr/>
            <p:nvPr/>
          </p:nvGrpSpPr>
          <p:grpSpPr>
            <a:xfrm rot="-8100000" flipH="1">
              <a:off x="8582684" y="1464889"/>
              <a:ext cx="222109" cy="248388"/>
              <a:chOff x="4791500" y="4541438"/>
              <a:chExt cx="163225" cy="182575"/>
            </a:xfrm>
          </p:grpSpPr>
          <p:sp>
            <p:nvSpPr>
              <p:cNvPr id="1232" name="Google Shape;1232;p8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4" name="Google Shape;1234;p8"/>
            <p:cNvGrpSpPr/>
            <p:nvPr/>
          </p:nvGrpSpPr>
          <p:grpSpPr>
            <a:xfrm rot="-4496035" flipH="1">
              <a:off x="776794" y="3972091"/>
              <a:ext cx="632437" cy="525536"/>
              <a:chOff x="3478568" y="540468"/>
              <a:chExt cx="511644" cy="425160"/>
            </a:xfrm>
          </p:grpSpPr>
          <p:sp>
            <p:nvSpPr>
              <p:cNvPr id="1235" name="Google Shape;1235;p8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8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8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8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8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8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8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8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8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8"/>
            <p:cNvSpPr/>
            <p:nvPr/>
          </p:nvSpPr>
          <p:spPr>
            <a:xfrm rot="-10164585" flipH="1">
              <a:off x="8399906" y="372309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1" name="Google Shape;1251;p8"/>
            <p:cNvGrpSpPr/>
            <p:nvPr/>
          </p:nvGrpSpPr>
          <p:grpSpPr>
            <a:xfrm rot="7913757" flipH="1">
              <a:off x="227070" y="3764918"/>
              <a:ext cx="192512" cy="227711"/>
              <a:chOff x="1824250" y="1008625"/>
              <a:chExt cx="144250" cy="170625"/>
            </a:xfrm>
          </p:grpSpPr>
          <p:sp>
            <p:nvSpPr>
              <p:cNvPr id="1252" name="Google Shape;1252;p8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8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4" name="Google Shape;1254;p8"/>
            <p:cNvGrpSpPr/>
            <p:nvPr/>
          </p:nvGrpSpPr>
          <p:grpSpPr>
            <a:xfrm rot="5130198" flipH="1">
              <a:off x="2293333" y="4139122"/>
              <a:ext cx="730331" cy="694787"/>
              <a:chOff x="435062" y="187598"/>
              <a:chExt cx="730347" cy="694803"/>
            </a:xfrm>
          </p:grpSpPr>
          <p:sp>
            <p:nvSpPr>
              <p:cNvPr id="1255" name="Google Shape;1255;p8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8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8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8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8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8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8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8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8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8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8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8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8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8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8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8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8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8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8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8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2" name="Google Shape;1282;p8"/>
            <p:cNvSpPr/>
            <p:nvPr/>
          </p:nvSpPr>
          <p:spPr>
            <a:xfrm rot="-10168333" flipH="1">
              <a:off x="8641920" y="426828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 rot="-10169047" flipH="1">
              <a:off x="7738280" y="392680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4" name="Google Shape;1284;p8"/>
            <p:cNvGrpSpPr/>
            <p:nvPr/>
          </p:nvGrpSpPr>
          <p:grpSpPr>
            <a:xfrm rot="564852" flipH="1">
              <a:off x="1766080" y="4594750"/>
              <a:ext cx="180333" cy="270118"/>
              <a:chOff x="1459800" y="1512500"/>
              <a:chExt cx="131625" cy="197100"/>
            </a:xfrm>
          </p:grpSpPr>
          <p:sp>
            <p:nvSpPr>
              <p:cNvPr id="1285" name="Google Shape;1285;p8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9" name="Google Shape;1289;p8"/>
            <p:cNvSpPr/>
            <p:nvPr/>
          </p:nvSpPr>
          <p:spPr>
            <a:xfrm rot="-10165507" flipH="1">
              <a:off x="282939" y="4792940"/>
              <a:ext cx="165104" cy="1651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0" name="Google Shape;129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1605200" y="17124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135750" y="1408600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1605200" y="2092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5202400" y="17124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5732950" y="1408600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5202400" y="2092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1605200" y="35143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135750" y="3210575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1605200" y="3883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5202400" y="35143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5732950" y="3210575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5202400" y="3883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59" r:id="rId5"/>
    <p:sldLayoutId id="2147483674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23.png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openxmlformats.org/officeDocument/2006/relationships/image" Target="../media/image12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8.wdp"/><Relationship Id="rId18" Type="http://schemas.openxmlformats.org/officeDocument/2006/relationships/image" Target="../media/image11.png"/><Relationship Id="rId3" Type="http://schemas.microsoft.com/office/2007/relationships/hdphoto" Target="../media/hdphoto3.wdp"/><Relationship Id="rId21" Type="http://schemas.microsoft.com/office/2007/relationships/hdphoto" Target="../media/hdphoto12.wdp"/><Relationship Id="rId7" Type="http://schemas.microsoft.com/office/2007/relationships/hdphoto" Target="../media/hdphoto5.wdp"/><Relationship Id="rId12" Type="http://schemas.openxmlformats.org/officeDocument/2006/relationships/image" Target="../media/image8.png"/><Relationship Id="rId17" Type="http://schemas.microsoft.com/office/2007/relationships/hdphoto" Target="../media/hdphoto10.wdp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7.png"/><Relationship Id="rId19" Type="http://schemas.microsoft.com/office/2007/relationships/hdphoto" Target="../media/hdphoto11.wdp"/><Relationship Id="rId4" Type="http://schemas.openxmlformats.org/officeDocument/2006/relationships/image" Target="../media/image4.png"/><Relationship Id="rId9" Type="http://schemas.microsoft.com/office/2007/relationships/hdphoto" Target="../media/hdphoto6.wdp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1" name="Google Shape;4391;p33"/>
          <p:cNvSpPr txBox="1">
            <a:spLocks noGrp="1"/>
          </p:cNvSpPr>
          <p:nvPr>
            <p:ph type="ctrTitle"/>
          </p:nvPr>
        </p:nvSpPr>
        <p:spPr>
          <a:xfrm>
            <a:off x="1039200" y="1184850"/>
            <a:ext cx="7065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TOÁN! </a:t>
            </a:r>
            <a:endParaRPr sz="1800" b="1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93" name="Google Shape;4393;p33"/>
          <p:cNvGrpSpPr/>
          <p:nvPr/>
        </p:nvGrpSpPr>
        <p:grpSpPr>
          <a:xfrm>
            <a:off x="7361124" y="3323800"/>
            <a:ext cx="932934" cy="1644077"/>
            <a:chOff x="7361124" y="3323800"/>
            <a:chExt cx="932934" cy="1644077"/>
          </a:xfrm>
        </p:grpSpPr>
        <p:sp>
          <p:nvSpPr>
            <p:cNvPr id="4394" name="Google Shape;4394;p3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3"/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3"/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3"/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3"/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3"/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3"/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3"/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3"/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3"/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3"/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3"/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3"/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3"/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3"/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3"/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3"/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8641" y="302441"/>
            <a:ext cx="451692" cy="44067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51" y="254876"/>
            <a:ext cx="76787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biểu đồ rồi trả lời câu hỏi.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67" y="803661"/>
            <a:ext cx="5032755" cy="4232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951">
                        <a14:foregroundMark x1="57927" y1="48087" x2="78049" y2="480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8681" y="1372206"/>
            <a:ext cx="1201099" cy="1340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9622" y="2712457"/>
            <a:ext cx="351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Mỗi loại có bao nhiêu hình?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Hình nào có nhiều nhất? Hình nào có ít nhất?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4057" y="656032"/>
            <a:ext cx="2177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03595" y="656032"/>
            <a:ext cx="186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38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8641" y="302441"/>
            <a:ext cx="451692" cy="44067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51" y="254876"/>
            <a:ext cx="76787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biểu đồ rồi trả lời câu hỏi.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67" y="803661"/>
            <a:ext cx="5032755" cy="4232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951">
                        <a14:foregroundMark x1="57927" y1="48087" x2="78049" y2="480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8681" y="1057189"/>
            <a:ext cx="1201099" cy="1340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9622" y="2504978"/>
            <a:ext cx="351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Mỗi loại có bao nhiêu hình?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74057" y="656032"/>
            <a:ext cx="2177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03595" y="656032"/>
            <a:ext cx="186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39622" y="3324102"/>
            <a:ext cx="351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6 hình vuông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 hình tròn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hình tam giác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 hình chữ nhật.</a:t>
            </a:r>
          </a:p>
        </p:txBody>
      </p:sp>
    </p:spTree>
    <p:extLst>
      <p:ext uri="{BB962C8B-B14F-4D97-AF65-F5344CB8AC3E}">
        <p14:creationId xmlns:p14="http://schemas.microsoft.com/office/powerpoint/2010/main" val="7236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8641" y="302441"/>
            <a:ext cx="451692" cy="44067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51" y="254876"/>
            <a:ext cx="76787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biểu đồ rồi trả lời câu hỏi.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67" y="803661"/>
            <a:ext cx="5032755" cy="4232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951">
                        <a14:foregroundMark x1="57927" y1="48087" x2="78049" y2="480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8681" y="1057189"/>
            <a:ext cx="1201099" cy="1340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9622" y="2504978"/>
            <a:ext cx="351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Hình nào có nhiều nhất? Hình nào có ít nhất?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4057" y="656032"/>
            <a:ext cx="2177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03595" y="656032"/>
            <a:ext cx="186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39622" y="3324102"/>
            <a:ext cx="351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tròn có nhiều nhất, hình tam giác có ít nhất.</a:t>
            </a:r>
          </a:p>
        </p:txBody>
      </p:sp>
    </p:spTree>
    <p:extLst>
      <p:ext uri="{BB962C8B-B14F-4D97-AF65-F5344CB8AC3E}">
        <p14:creationId xmlns:p14="http://schemas.microsoft.com/office/powerpoint/2010/main" val="342563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8641" y="302441"/>
            <a:ext cx="451692" cy="44067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51" y="254876"/>
            <a:ext cx="76787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biểu đồ rồi trả lời câu hỏi.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67" y="803661"/>
            <a:ext cx="5032755" cy="4232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951">
                        <a14:foregroundMark x1="57927" y1="48087" x2="78049" y2="480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8681" y="1057189"/>
            <a:ext cx="1201099" cy="1340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23510" y="2476477"/>
            <a:ext cx="351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tất cả bao nhiêu hình?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74057" y="656032"/>
            <a:ext cx="2177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03595" y="656032"/>
            <a:ext cx="186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40721" y="2461963"/>
            <a:ext cx="59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3509" y="2994484"/>
            <a:ext cx="3559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Hai hình nào có tổng số các hình là 10?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457" y="1886857"/>
            <a:ext cx="1088572" cy="2772229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15023" y="2685143"/>
            <a:ext cx="1088572" cy="1973943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86" y="892854"/>
            <a:ext cx="8153400" cy="242887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18641" y="302441"/>
            <a:ext cx="451692" cy="44067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7451" y="254876"/>
            <a:ext cx="76787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biểu đồ rồi trả lời câu hỏi.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238" y1="19048" x2="70000" y2="29167"/>
                        <a14:foregroundMark x1="32857" y1="5952" x2="60476" y2="3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3600" y="215521"/>
            <a:ext cx="1318986" cy="10551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0333" y="3376383"/>
            <a:ext cx="6620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Mỗi loại có bao nhiêu bông hoa?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Có tất cả bao nhiêu bông hoa?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Hoa hồng nhiều hơn hoa cúc mấy bông?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ói về chương trình yêu thích bằng tiếng Anh (13 Mẫu)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9" r="96000">
                        <a14:foregroundMark x1="50286" y1="71117" x2="54857" y2="70027"/>
                        <a14:foregroundMark x1="54857" y1="70027" x2="68000" y2="89373"/>
                        <a14:foregroundMark x1="57286" y1="96458" x2="40714" y2="83651"/>
                        <a14:foregroundMark x1="86286" y1="16349" x2="74286" y2="67847"/>
                        <a14:foregroundMark x1="78429" y1="5722" x2="71857" y2="50136"/>
                        <a14:foregroundMark x1="66000" y1="34332" x2="63857" y2="47956"/>
                        <a14:foregroundMark x1="3571" y1="82016" x2="13286" y2="82016"/>
                        <a14:foregroundMark x1="81714" y1="86104" x2="89143" y2="85286"/>
                        <a14:foregroundMark x1="60429" y1="98093" x2="56286" y2="98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31" y="4068021"/>
            <a:ext cx="2114361" cy="110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ular Callout 21"/>
          <p:cNvSpPr/>
          <p:nvPr/>
        </p:nvSpPr>
        <p:spPr>
          <a:xfrm>
            <a:off x="6438540" y="3321729"/>
            <a:ext cx="1698171" cy="658588"/>
          </a:xfrm>
          <a:prstGeom prst="wedgeRectCallout">
            <a:avLst>
              <a:gd name="adj1" fmla="val 48398"/>
              <a:gd name="adj2" fmla="val 73519"/>
            </a:avLst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4057" y="656032"/>
            <a:ext cx="2177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03595" y="656032"/>
            <a:ext cx="1865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52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3135619" y="3211720"/>
            <a:ext cx="2974553" cy="152798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086208" y="1308281"/>
            <a:ext cx="2985252" cy="156660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1017" y="1301231"/>
            <a:ext cx="2974553" cy="157365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2" name="Google Shape;4452;p35"/>
          <p:cNvSpPr/>
          <p:nvPr/>
        </p:nvSpPr>
        <p:spPr>
          <a:xfrm>
            <a:off x="3950059" y="3003084"/>
            <a:ext cx="1214282" cy="48939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4" name="Google Shape;4454;p35"/>
          <p:cNvSpPr/>
          <p:nvPr/>
        </p:nvSpPr>
        <p:spPr>
          <a:xfrm>
            <a:off x="1714051" y="1075933"/>
            <a:ext cx="1214282" cy="46469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5" name="Google Shape;4455;p35"/>
          <p:cNvSpPr/>
          <p:nvPr/>
        </p:nvSpPr>
        <p:spPr>
          <a:xfrm>
            <a:off x="6072637" y="1124722"/>
            <a:ext cx="1214282" cy="46469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7" name="Google Shape;4457;p35"/>
          <p:cNvSpPr txBox="1">
            <a:spLocks noGrp="1"/>
          </p:cNvSpPr>
          <p:nvPr>
            <p:ph type="title" idx="2"/>
          </p:nvPr>
        </p:nvSpPr>
        <p:spPr>
          <a:xfrm>
            <a:off x="1660643" y="1161251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b="1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8" name="Google Shape;4458;p35"/>
          <p:cNvSpPr txBox="1">
            <a:spLocks noGrp="1"/>
          </p:cNvSpPr>
          <p:nvPr>
            <p:ph type="subTitle" idx="1"/>
          </p:nvPr>
        </p:nvSpPr>
        <p:spPr>
          <a:xfrm>
            <a:off x="856815" y="1638065"/>
            <a:ext cx="292875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biểu đồ tranh</a:t>
            </a:r>
          </a:p>
        </p:txBody>
      </p:sp>
      <p:sp>
        <p:nvSpPr>
          <p:cNvPr id="4460" name="Google Shape;4460;p35"/>
          <p:cNvSpPr txBox="1">
            <a:spLocks noGrp="1"/>
          </p:cNvSpPr>
          <p:nvPr>
            <p:ph type="title" idx="4"/>
          </p:nvPr>
        </p:nvSpPr>
        <p:spPr>
          <a:xfrm>
            <a:off x="6042137" y="1230772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1" name="Google Shape;4461;p35"/>
          <p:cNvSpPr txBox="1">
            <a:spLocks noGrp="1"/>
          </p:cNvSpPr>
          <p:nvPr>
            <p:ph type="subTitle" idx="5"/>
          </p:nvPr>
        </p:nvSpPr>
        <p:spPr>
          <a:xfrm>
            <a:off x="5187152" y="1539454"/>
            <a:ext cx="2783364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mô tả được các số liệu trên biểu đồ tranh</a:t>
            </a:r>
          </a:p>
        </p:txBody>
      </p:sp>
      <p:sp>
        <p:nvSpPr>
          <p:cNvPr id="4463" name="Google Shape;4463;p35"/>
          <p:cNvSpPr txBox="1">
            <a:spLocks noGrp="1"/>
          </p:cNvSpPr>
          <p:nvPr>
            <p:ph type="title" idx="7"/>
          </p:nvPr>
        </p:nvSpPr>
        <p:spPr>
          <a:xfrm>
            <a:off x="3919550" y="3124554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4" name="Google Shape;4464;p35"/>
          <p:cNvSpPr txBox="1">
            <a:spLocks noGrp="1"/>
          </p:cNvSpPr>
          <p:nvPr>
            <p:ph type="subTitle" idx="8"/>
          </p:nvPr>
        </p:nvSpPr>
        <p:spPr>
          <a:xfrm>
            <a:off x="3135619" y="3461387"/>
            <a:ext cx="2974553" cy="306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một số nhận xét đơn giản từ biểu đồ tranh</a:t>
            </a:r>
            <a:endParaRPr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8" name="Google Shape;4468;p35"/>
          <p:cNvSpPr txBox="1">
            <a:spLocks noGrp="1"/>
          </p:cNvSpPr>
          <p:nvPr>
            <p:ph type="title" idx="15"/>
          </p:nvPr>
        </p:nvSpPr>
        <p:spPr>
          <a:xfrm>
            <a:off x="918304" y="3485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3600" b="1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57;p37"/>
          <p:cNvSpPr txBox="1">
            <a:spLocks noGrp="1"/>
          </p:cNvSpPr>
          <p:nvPr>
            <p:ph type="title"/>
          </p:nvPr>
        </p:nvSpPr>
        <p:spPr>
          <a:xfrm>
            <a:off x="1652530" y="2042654"/>
            <a:ext cx="5963109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  <a:endParaRPr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198991" y="-446430"/>
            <a:ext cx="11104418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99449" y="1827408"/>
            <a:ext cx="5024387" cy="1513637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40244" y="152366"/>
            <a:ext cx="1903080" cy="1477301"/>
            <a:chOff x="1690410" y="-89461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1690410" y="-89461"/>
              <a:ext cx="2537440" cy="1969734"/>
              <a:chOff x="2125917" y="-288610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125917" y="-288610"/>
                <a:ext cx="2521529" cy="1741054"/>
              </a:xfrm>
              <a:prstGeom prst="cloud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2232769" y="-188897"/>
                <a:ext cx="2327563" cy="1461076"/>
              </a:xfrm>
              <a:prstGeom prst="clou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973441" y="326367"/>
              <a:ext cx="1846681" cy="144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405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20092" y="572143"/>
            <a:ext cx="5491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YẾU TỐ THỐNG KÊ, XÁC SUẤT</a:t>
            </a:r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7703" y="1459552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</a:t>
              </a:r>
              <a:endPara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51074" y="2306999"/>
            <a:ext cx="452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TRANH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888" y="3418434"/>
            <a:ext cx="449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3135619" y="3211720"/>
            <a:ext cx="2974553" cy="152798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086208" y="1308281"/>
            <a:ext cx="2985252" cy="156660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11017" y="1301231"/>
            <a:ext cx="2974553" cy="157365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2" name="Google Shape;4452;p35"/>
          <p:cNvSpPr/>
          <p:nvPr/>
        </p:nvSpPr>
        <p:spPr>
          <a:xfrm>
            <a:off x="3950059" y="3003084"/>
            <a:ext cx="1214282" cy="48939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4" name="Google Shape;4454;p35"/>
          <p:cNvSpPr/>
          <p:nvPr/>
        </p:nvSpPr>
        <p:spPr>
          <a:xfrm>
            <a:off x="1714051" y="1075933"/>
            <a:ext cx="1214282" cy="46469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5" name="Google Shape;4455;p35"/>
          <p:cNvSpPr/>
          <p:nvPr/>
        </p:nvSpPr>
        <p:spPr>
          <a:xfrm>
            <a:off x="6072637" y="1124722"/>
            <a:ext cx="1214282" cy="46469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7" name="Google Shape;4457;p35"/>
          <p:cNvSpPr txBox="1">
            <a:spLocks noGrp="1"/>
          </p:cNvSpPr>
          <p:nvPr>
            <p:ph type="title" idx="2"/>
          </p:nvPr>
        </p:nvSpPr>
        <p:spPr>
          <a:xfrm>
            <a:off x="1660643" y="1161251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b="1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58" name="Google Shape;4458;p35"/>
          <p:cNvSpPr txBox="1">
            <a:spLocks noGrp="1"/>
          </p:cNvSpPr>
          <p:nvPr>
            <p:ph type="subTitle" idx="1"/>
          </p:nvPr>
        </p:nvSpPr>
        <p:spPr>
          <a:xfrm>
            <a:off x="856815" y="1638065"/>
            <a:ext cx="292875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biểu đồ tranh</a:t>
            </a:r>
          </a:p>
        </p:txBody>
      </p:sp>
      <p:sp>
        <p:nvSpPr>
          <p:cNvPr id="4460" name="Google Shape;4460;p35"/>
          <p:cNvSpPr txBox="1">
            <a:spLocks noGrp="1"/>
          </p:cNvSpPr>
          <p:nvPr>
            <p:ph type="title" idx="4"/>
          </p:nvPr>
        </p:nvSpPr>
        <p:spPr>
          <a:xfrm>
            <a:off x="6042137" y="1230772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1" name="Google Shape;4461;p35"/>
          <p:cNvSpPr txBox="1">
            <a:spLocks noGrp="1"/>
          </p:cNvSpPr>
          <p:nvPr>
            <p:ph type="subTitle" idx="5"/>
          </p:nvPr>
        </p:nvSpPr>
        <p:spPr>
          <a:xfrm>
            <a:off x="5187152" y="1539454"/>
            <a:ext cx="2783364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mô tả được các số liệu trên biểu đồ tranh</a:t>
            </a:r>
          </a:p>
        </p:txBody>
      </p:sp>
      <p:sp>
        <p:nvSpPr>
          <p:cNvPr id="4463" name="Google Shape;4463;p35"/>
          <p:cNvSpPr txBox="1">
            <a:spLocks noGrp="1"/>
          </p:cNvSpPr>
          <p:nvPr>
            <p:ph type="title" idx="7"/>
          </p:nvPr>
        </p:nvSpPr>
        <p:spPr>
          <a:xfrm>
            <a:off x="3919550" y="3124554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4" name="Google Shape;4464;p35"/>
          <p:cNvSpPr txBox="1">
            <a:spLocks noGrp="1"/>
          </p:cNvSpPr>
          <p:nvPr>
            <p:ph type="subTitle" idx="8"/>
          </p:nvPr>
        </p:nvSpPr>
        <p:spPr>
          <a:xfrm>
            <a:off x="3135619" y="3461387"/>
            <a:ext cx="2974553" cy="306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một số nhận xét đơn giản từ biểu đồ tranh</a:t>
            </a:r>
            <a:endParaRPr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8" name="Google Shape;4468;p35"/>
          <p:cNvSpPr txBox="1">
            <a:spLocks noGrp="1"/>
          </p:cNvSpPr>
          <p:nvPr>
            <p:ph type="title" idx="15"/>
          </p:nvPr>
        </p:nvSpPr>
        <p:spPr>
          <a:xfrm>
            <a:off x="918304" y="3485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3600" b="1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847415" y="568078"/>
            <a:ext cx="4875963" cy="2335006"/>
          </a:xfrm>
          <a:custGeom>
            <a:avLst/>
            <a:gdLst>
              <a:gd name="connsiteX0" fmla="*/ 114332 w 4875963"/>
              <a:gd name="connsiteY0" fmla="*/ 801533 h 2335006"/>
              <a:gd name="connsiteX1" fmla="*/ 224501 w 4875963"/>
              <a:gd name="connsiteY1" fmla="*/ 999837 h 2335006"/>
              <a:gd name="connsiteX2" fmla="*/ 246535 w 4875963"/>
              <a:gd name="connsiteY2" fmla="*/ 1176107 h 2335006"/>
              <a:gd name="connsiteX3" fmla="*/ 246535 w 4875963"/>
              <a:gd name="connsiteY3" fmla="*/ 1374410 h 2335006"/>
              <a:gd name="connsiteX4" fmla="*/ 169417 w 4875963"/>
              <a:gd name="connsiteY4" fmla="*/ 1484579 h 2335006"/>
              <a:gd name="connsiteX5" fmla="*/ 59248 w 4875963"/>
              <a:gd name="connsiteY5" fmla="*/ 1627798 h 2335006"/>
              <a:gd name="connsiteX6" fmla="*/ 4164 w 4875963"/>
              <a:gd name="connsiteY6" fmla="*/ 1771018 h 2335006"/>
              <a:gd name="connsiteX7" fmla="*/ 26197 w 4875963"/>
              <a:gd name="connsiteY7" fmla="*/ 1881186 h 2335006"/>
              <a:gd name="connsiteX8" fmla="*/ 202467 w 4875963"/>
              <a:gd name="connsiteY8" fmla="*/ 2024406 h 2335006"/>
              <a:gd name="connsiteX9" fmla="*/ 378737 w 4875963"/>
              <a:gd name="connsiteY9" fmla="*/ 2112541 h 2335006"/>
              <a:gd name="connsiteX10" fmla="*/ 687209 w 4875963"/>
              <a:gd name="connsiteY10" fmla="*/ 2101524 h 2335006"/>
              <a:gd name="connsiteX11" fmla="*/ 1039749 w 4875963"/>
              <a:gd name="connsiteY11" fmla="*/ 2046439 h 2335006"/>
              <a:gd name="connsiteX12" fmla="*/ 1359238 w 4875963"/>
              <a:gd name="connsiteY12" fmla="*/ 2035422 h 2335006"/>
              <a:gd name="connsiteX13" fmla="*/ 1799913 w 4875963"/>
              <a:gd name="connsiteY13" fmla="*/ 2178642 h 2335006"/>
              <a:gd name="connsiteX14" fmla="*/ 2196520 w 4875963"/>
              <a:gd name="connsiteY14" fmla="*/ 2277794 h 2335006"/>
              <a:gd name="connsiteX15" fmla="*/ 2912617 w 4875963"/>
              <a:gd name="connsiteY15" fmla="*/ 2299827 h 2335006"/>
              <a:gd name="connsiteX16" fmla="*/ 3408376 w 4875963"/>
              <a:gd name="connsiteY16" fmla="*/ 2332878 h 2335006"/>
              <a:gd name="connsiteX17" fmla="*/ 3694814 w 4875963"/>
              <a:gd name="connsiteY17" fmla="*/ 2233726 h 2335006"/>
              <a:gd name="connsiteX18" fmla="*/ 3882101 w 4875963"/>
              <a:gd name="connsiteY18" fmla="*/ 2145591 h 2335006"/>
              <a:gd name="connsiteX19" fmla="*/ 4146506 w 4875963"/>
              <a:gd name="connsiteY19" fmla="*/ 2189659 h 2335006"/>
              <a:gd name="connsiteX20" fmla="*/ 4631248 w 4875963"/>
              <a:gd name="connsiteY20" fmla="*/ 2057456 h 2335006"/>
              <a:gd name="connsiteX21" fmla="*/ 4862602 w 4875963"/>
              <a:gd name="connsiteY21" fmla="*/ 1782035 h 2335006"/>
              <a:gd name="connsiteX22" fmla="*/ 4829551 w 4875963"/>
              <a:gd name="connsiteY22" fmla="*/ 1572714 h 2335006"/>
              <a:gd name="connsiteX23" fmla="*/ 4675315 w 4875963"/>
              <a:gd name="connsiteY23" fmla="*/ 1286275 h 2335006"/>
              <a:gd name="connsiteX24" fmla="*/ 4620231 w 4875963"/>
              <a:gd name="connsiteY24" fmla="*/ 1143056 h 2335006"/>
              <a:gd name="connsiteX25" fmla="*/ 4730400 w 4875963"/>
              <a:gd name="connsiteY25" fmla="*/ 867635 h 2335006"/>
              <a:gd name="connsiteX26" fmla="*/ 4796501 w 4875963"/>
              <a:gd name="connsiteY26" fmla="*/ 592213 h 2335006"/>
              <a:gd name="connsiteX27" fmla="*/ 4532096 w 4875963"/>
              <a:gd name="connsiteY27" fmla="*/ 338825 h 2335006"/>
              <a:gd name="connsiteX28" fmla="*/ 4113455 w 4875963"/>
              <a:gd name="connsiteY28" fmla="*/ 140521 h 2335006"/>
              <a:gd name="connsiteX29" fmla="*/ 3816000 w 4875963"/>
              <a:gd name="connsiteY29" fmla="*/ 85437 h 2335006"/>
              <a:gd name="connsiteX30" fmla="*/ 3386342 w 4875963"/>
              <a:gd name="connsiteY30" fmla="*/ 8319 h 2335006"/>
              <a:gd name="connsiteX31" fmla="*/ 2978718 w 4875963"/>
              <a:gd name="connsiteY31" fmla="*/ 8319 h 2335006"/>
              <a:gd name="connsiteX32" fmla="*/ 2405841 w 4875963"/>
              <a:gd name="connsiteY32" fmla="*/ 63403 h 2335006"/>
              <a:gd name="connsiteX33" fmla="*/ 2075335 w 4875963"/>
              <a:gd name="connsiteY33" fmla="*/ 129504 h 2335006"/>
              <a:gd name="connsiteX34" fmla="*/ 1667711 w 4875963"/>
              <a:gd name="connsiteY34" fmla="*/ 96454 h 2335006"/>
              <a:gd name="connsiteX35" fmla="*/ 1138901 w 4875963"/>
              <a:gd name="connsiteY35" fmla="*/ 74420 h 2335006"/>
              <a:gd name="connsiteX36" fmla="*/ 830429 w 4875963"/>
              <a:gd name="connsiteY36" fmla="*/ 140521 h 2335006"/>
              <a:gd name="connsiteX37" fmla="*/ 422804 w 4875963"/>
              <a:gd name="connsiteY37" fmla="*/ 239673 h 2335006"/>
              <a:gd name="connsiteX38" fmla="*/ 191450 w 4875963"/>
              <a:gd name="connsiteY38" fmla="*/ 437977 h 2335006"/>
              <a:gd name="connsiteX39" fmla="*/ 103315 w 4875963"/>
              <a:gd name="connsiteY39" fmla="*/ 581196 h 2335006"/>
              <a:gd name="connsiteX40" fmla="*/ 114332 w 4875963"/>
              <a:gd name="connsiteY40" fmla="*/ 801533 h 23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875963" h="2335006">
                <a:moveTo>
                  <a:pt x="114332" y="801533"/>
                </a:moveTo>
                <a:cubicBezTo>
                  <a:pt x="134530" y="871307"/>
                  <a:pt x="202467" y="937408"/>
                  <a:pt x="224501" y="999837"/>
                </a:cubicBezTo>
                <a:cubicBezTo>
                  <a:pt x="246535" y="1062266"/>
                  <a:pt x="242863" y="1113678"/>
                  <a:pt x="246535" y="1176107"/>
                </a:cubicBezTo>
                <a:cubicBezTo>
                  <a:pt x="250207" y="1238536"/>
                  <a:pt x="259388" y="1322998"/>
                  <a:pt x="246535" y="1374410"/>
                </a:cubicBezTo>
                <a:cubicBezTo>
                  <a:pt x="233682" y="1425822"/>
                  <a:pt x="200631" y="1442348"/>
                  <a:pt x="169417" y="1484579"/>
                </a:cubicBezTo>
                <a:cubicBezTo>
                  <a:pt x="138203" y="1526810"/>
                  <a:pt x="86790" y="1580058"/>
                  <a:pt x="59248" y="1627798"/>
                </a:cubicBezTo>
                <a:cubicBezTo>
                  <a:pt x="31706" y="1675538"/>
                  <a:pt x="9672" y="1728787"/>
                  <a:pt x="4164" y="1771018"/>
                </a:cubicBezTo>
                <a:cubicBezTo>
                  <a:pt x="-1344" y="1813249"/>
                  <a:pt x="-6854" y="1838955"/>
                  <a:pt x="26197" y="1881186"/>
                </a:cubicBezTo>
                <a:cubicBezTo>
                  <a:pt x="59248" y="1923417"/>
                  <a:pt x="143710" y="1985847"/>
                  <a:pt x="202467" y="2024406"/>
                </a:cubicBezTo>
                <a:cubicBezTo>
                  <a:pt x="261224" y="2062965"/>
                  <a:pt x="297947" y="2099688"/>
                  <a:pt x="378737" y="2112541"/>
                </a:cubicBezTo>
                <a:cubicBezTo>
                  <a:pt x="459527" y="2125394"/>
                  <a:pt x="577041" y="2112541"/>
                  <a:pt x="687209" y="2101524"/>
                </a:cubicBezTo>
                <a:cubicBezTo>
                  <a:pt x="797377" y="2090507"/>
                  <a:pt x="927744" y="2057456"/>
                  <a:pt x="1039749" y="2046439"/>
                </a:cubicBezTo>
                <a:cubicBezTo>
                  <a:pt x="1151754" y="2035422"/>
                  <a:pt x="1232544" y="2013388"/>
                  <a:pt x="1359238" y="2035422"/>
                </a:cubicBezTo>
                <a:cubicBezTo>
                  <a:pt x="1485932" y="2057456"/>
                  <a:pt x="1660366" y="2138247"/>
                  <a:pt x="1799913" y="2178642"/>
                </a:cubicBezTo>
                <a:cubicBezTo>
                  <a:pt x="1939460" y="2219037"/>
                  <a:pt x="2011069" y="2257597"/>
                  <a:pt x="2196520" y="2277794"/>
                </a:cubicBezTo>
                <a:cubicBezTo>
                  <a:pt x="2381971" y="2297991"/>
                  <a:pt x="2710641" y="2290646"/>
                  <a:pt x="2912617" y="2299827"/>
                </a:cubicBezTo>
                <a:cubicBezTo>
                  <a:pt x="3114593" y="2309008"/>
                  <a:pt x="3278010" y="2343895"/>
                  <a:pt x="3408376" y="2332878"/>
                </a:cubicBezTo>
                <a:cubicBezTo>
                  <a:pt x="3538742" y="2321861"/>
                  <a:pt x="3615860" y="2264940"/>
                  <a:pt x="3694814" y="2233726"/>
                </a:cubicBezTo>
                <a:cubicBezTo>
                  <a:pt x="3773768" y="2202512"/>
                  <a:pt x="3806819" y="2152935"/>
                  <a:pt x="3882101" y="2145591"/>
                </a:cubicBezTo>
                <a:cubicBezTo>
                  <a:pt x="3957383" y="2138247"/>
                  <a:pt x="4021648" y="2204348"/>
                  <a:pt x="4146506" y="2189659"/>
                </a:cubicBezTo>
                <a:cubicBezTo>
                  <a:pt x="4271364" y="2174970"/>
                  <a:pt x="4511899" y="2125393"/>
                  <a:pt x="4631248" y="2057456"/>
                </a:cubicBezTo>
                <a:cubicBezTo>
                  <a:pt x="4750597" y="1989519"/>
                  <a:pt x="4829551" y="1862825"/>
                  <a:pt x="4862602" y="1782035"/>
                </a:cubicBezTo>
                <a:cubicBezTo>
                  <a:pt x="4895653" y="1701245"/>
                  <a:pt x="4860766" y="1655341"/>
                  <a:pt x="4829551" y="1572714"/>
                </a:cubicBezTo>
                <a:cubicBezTo>
                  <a:pt x="4798337" y="1490087"/>
                  <a:pt x="4710202" y="1357885"/>
                  <a:pt x="4675315" y="1286275"/>
                </a:cubicBezTo>
                <a:cubicBezTo>
                  <a:pt x="4640428" y="1214665"/>
                  <a:pt x="4611050" y="1212829"/>
                  <a:pt x="4620231" y="1143056"/>
                </a:cubicBezTo>
                <a:cubicBezTo>
                  <a:pt x="4629412" y="1073283"/>
                  <a:pt x="4701022" y="959442"/>
                  <a:pt x="4730400" y="867635"/>
                </a:cubicBezTo>
                <a:cubicBezTo>
                  <a:pt x="4759778" y="775828"/>
                  <a:pt x="4829552" y="680348"/>
                  <a:pt x="4796501" y="592213"/>
                </a:cubicBezTo>
                <a:cubicBezTo>
                  <a:pt x="4763450" y="504078"/>
                  <a:pt x="4645937" y="414107"/>
                  <a:pt x="4532096" y="338825"/>
                </a:cubicBezTo>
                <a:cubicBezTo>
                  <a:pt x="4418255" y="263543"/>
                  <a:pt x="4232804" y="182752"/>
                  <a:pt x="4113455" y="140521"/>
                </a:cubicBezTo>
                <a:cubicBezTo>
                  <a:pt x="3994106" y="98290"/>
                  <a:pt x="3816000" y="85437"/>
                  <a:pt x="3816000" y="85437"/>
                </a:cubicBezTo>
                <a:cubicBezTo>
                  <a:pt x="3694815" y="63403"/>
                  <a:pt x="3525889" y="21172"/>
                  <a:pt x="3386342" y="8319"/>
                </a:cubicBezTo>
                <a:cubicBezTo>
                  <a:pt x="3246795" y="-4534"/>
                  <a:pt x="3142135" y="-862"/>
                  <a:pt x="2978718" y="8319"/>
                </a:cubicBezTo>
                <a:cubicBezTo>
                  <a:pt x="2815301" y="17500"/>
                  <a:pt x="2556405" y="43205"/>
                  <a:pt x="2405841" y="63403"/>
                </a:cubicBezTo>
                <a:cubicBezTo>
                  <a:pt x="2255277" y="83601"/>
                  <a:pt x="2198357" y="123995"/>
                  <a:pt x="2075335" y="129504"/>
                </a:cubicBezTo>
                <a:cubicBezTo>
                  <a:pt x="1952313" y="135012"/>
                  <a:pt x="1823783" y="105635"/>
                  <a:pt x="1667711" y="96454"/>
                </a:cubicBezTo>
                <a:cubicBezTo>
                  <a:pt x="1511639" y="87273"/>
                  <a:pt x="1278448" y="67076"/>
                  <a:pt x="1138901" y="74420"/>
                </a:cubicBezTo>
                <a:cubicBezTo>
                  <a:pt x="999354" y="81764"/>
                  <a:pt x="949778" y="112979"/>
                  <a:pt x="830429" y="140521"/>
                </a:cubicBezTo>
                <a:cubicBezTo>
                  <a:pt x="711080" y="168063"/>
                  <a:pt x="529300" y="190097"/>
                  <a:pt x="422804" y="239673"/>
                </a:cubicBezTo>
                <a:cubicBezTo>
                  <a:pt x="316308" y="289249"/>
                  <a:pt x="244698" y="381057"/>
                  <a:pt x="191450" y="437977"/>
                </a:cubicBezTo>
                <a:cubicBezTo>
                  <a:pt x="138202" y="494897"/>
                  <a:pt x="114332" y="516931"/>
                  <a:pt x="103315" y="581196"/>
                </a:cubicBezTo>
                <a:cubicBezTo>
                  <a:pt x="92298" y="645461"/>
                  <a:pt x="94134" y="731759"/>
                  <a:pt x="114332" y="801533"/>
                </a:cubicBezTo>
                <a:close/>
              </a:path>
            </a:pathLst>
          </a:custGeom>
          <a:solidFill>
            <a:srgbClr val="B0CF59"/>
          </a:solidFill>
          <a:ln>
            <a:solidFill>
              <a:srgbClr val="B0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100000" l="6286" r="89143">
                        <a14:foregroundMark x1="14857" y1="42262" x2="25143" y2="55952"/>
                        <a14:foregroundMark x1="35429" y1="83929" x2="34286" y2="91071"/>
                        <a14:foregroundMark x1="30286" y1="13690" x2="22857" y2="22024"/>
                        <a14:backgroundMark x1="78857" y1="89286" x2="77143" y2="7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8557" y="36229"/>
            <a:ext cx="1666875" cy="160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9600" r="88800">
                        <a14:foregroundMark x1="56000" y1="81667" x2="64000" y2="93333"/>
                        <a14:foregroundMark x1="35200" y1="80000" x2="39200" y2="91667"/>
                        <a14:backgroundMark x1="16000" y1="41667" x2="16000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5110" y="557061"/>
            <a:ext cx="1190625" cy="1714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72" b="89474" l="0" r="948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609" y="822041"/>
            <a:ext cx="1104900" cy="542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72" b="89474" l="0" r="948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0977" y="2063609"/>
            <a:ext cx="1104900" cy="5429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72" b="89474" l="0" r="948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054885" y="1541807"/>
            <a:ext cx="1120736" cy="542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5000" l="0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1038" y="354860"/>
            <a:ext cx="1219200" cy="571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56" b="96296" l="0" r="956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211" y="1108364"/>
            <a:ext cx="1085850" cy="5143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81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161" y="1285092"/>
            <a:ext cx="1047750" cy="571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81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69611" y="2207582"/>
            <a:ext cx="1042561" cy="571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81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571222" y="1956115"/>
            <a:ext cx="1042561" cy="571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86" b="100000" l="0" r="100000">
                        <a14:foregroundMark x1="26316" y1="37500" x2="42105" y2="19643"/>
                        <a14:foregroundMark x1="42105" y1="19643" x2="75439" y2="17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8110" y="876470"/>
            <a:ext cx="1085850" cy="533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86" b="100000" l="0" r="100000">
                        <a14:foregroundMark x1="26316" y1="37500" x2="42105" y2="19643"/>
                        <a14:foregroundMark x1="42105" y1="19643" x2="75439" y2="17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403609" y="2384423"/>
            <a:ext cx="1106246" cy="533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86" b="8928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3893" y="2274916"/>
            <a:ext cx="1104900" cy="533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89286" l="88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7675" y="679307"/>
            <a:ext cx="1076325" cy="533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769" b="98077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5849" y="1831588"/>
            <a:ext cx="1104900" cy="4953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8475" b="98305" l="0" r="887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6549" y="1247474"/>
            <a:ext cx="1181100" cy="5619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8475" b="98305" l="0" r="887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7099" y="1686702"/>
            <a:ext cx="1181100" cy="5619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2593" l="263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567" y="1622714"/>
            <a:ext cx="1085850" cy="51435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6212068" y="83346"/>
            <a:ext cx="2348037" cy="1248863"/>
          </a:xfrm>
          <a:prstGeom prst="cloudCallout">
            <a:avLst>
              <a:gd name="adj1" fmla="val -61511"/>
              <a:gd name="adj2" fmla="val 5191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màu nào có nhiều nhất?</a:t>
            </a:r>
            <a:endParaRPr lang="en-US" sz="180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882408" y="2615563"/>
            <a:ext cx="2420823" cy="1003650"/>
          </a:xfrm>
          <a:prstGeom prst="wedgeRoundRectCallout">
            <a:avLst>
              <a:gd name="adj1" fmla="val -54055"/>
              <a:gd name="adj2" fmla="val -95587"/>
              <a:gd name="adj3" fmla="val 16667"/>
            </a:avLst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ô tô có thể phân thành mấy loại? Kể tên mỗi loại.</a:t>
            </a:r>
            <a:endParaRPr lang="en-US" sz="200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1336181" y="2952975"/>
            <a:ext cx="2663709" cy="666238"/>
          </a:xfrm>
          <a:prstGeom prst="wedgeRoundRectCallout">
            <a:avLst>
              <a:gd name="adj1" fmla="val -48571"/>
              <a:gd name="adj2" fmla="val -92013"/>
              <a:gd name="adj3" fmla="val 16667"/>
            </a:avLst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số ô tô mỗi loại.</a:t>
            </a:r>
            <a:endParaRPr lang="en-US" sz="200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7246" y="3663836"/>
            <a:ext cx="227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Ô tô màu vàng: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5110" y="3678575"/>
            <a:ext cx="227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27246" y="4076931"/>
            <a:ext cx="227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Ô tô màu xanh: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5110" y="4091670"/>
            <a:ext cx="227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3195" y="4459085"/>
            <a:ext cx="227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Ô tô màu đỏ: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95659" y="4473824"/>
            <a:ext cx="227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4" grpId="0"/>
      <p:bldP spid="27" grpId="0"/>
      <p:bldP spid="31" grpId="0"/>
      <p:bldP spid="36" grpId="0"/>
      <p:bldP spid="4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7508" y="593596"/>
            <a:ext cx="4825388" cy="4737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Ô TÔ THEO MỖI MÀU</a:t>
            </a:r>
            <a:endParaRPr lang="en-US" sz="26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7508" y="1179212"/>
            <a:ext cx="1534924" cy="2541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2744" y="1179211"/>
            <a:ext cx="1507037" cy="2541889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solidFill>
              <a:schemeClr val="tx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80093" y="1179212"/>
            <a:ext cx="1482803" cy="2541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508" y="3821678"/>
            <a:ext cx="1534924" cy="3858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4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4857" y="3821432"/>
            <a:ext cx="1534924" cy="385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54032" y="3821432"/>
            <a:ext cx="1534924" cy="3858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068" y="218827"/>
            <a:ext cx="3916979" cy="2240238"/>
          </a:xfrm>
          <a:custGeom>
            <a:avLst/>
            <a:gdLst>
              <a:gd name="connsiteX0" fmla="*/ 114332 w 4875963"/>
              <a:gd name="connsiteY0" fmla="*/ 801533 h 2335006"/>
              <a:gd name="connsiteX1" fmla="*/ 224501 w 4875963"/>
              <a:gd name="connsiteY1" fmla="*/ 999837 h 2335006"/>
              <a:gd name="connsiteX2" fmla="*/ 246535 w 4875963"/>
              <a:gd name="connsiteY2" fmla="*/ 1176107 h 2335006"/>
              <a:gd name="connsiteX3" fmla="*/ 246535 w 4875963"/>
              <a:gd name="connsiteY3" fmla="*/ 1374410 h 2335006"/>
              <a:gd name="connsiteX4" fmla="*/ 169417 w 4875963"/>
              <a:gd name="connsiteY4" fmla="*/ 1484579 h 2335006"/>
              <a:gd name="connsiteX5" fmla="*/ 59248 w 4875963"/>
              <a:gd name="connsiteY5" fmla="*/ 1627798 h 2335006"/>
              <a:gd name="connsiteX6" fmla="*/ 4164 w 4875963"/>
              <a:gd name="connsiteY6" fmla="*/ 1771018 h 2335006"/>
              <a:gd name="connsiteX7" fmla="*/ 26197 w 4875963"/>
              <a:gd name="connsiteY7" fmla="*/ 1881186 h 2335006"/>
              <a:gd name="connsiteX8" fmla="*/ 202467 w 4875963"/>
              <a:gd name="connsiteY8" fmla="*/ 2024406 h 2335006"/>
              <a:gd name="connsiteX9" fmla="*/ 378737 w 4875963"/>
              <a:gd name="connsiteY9" fmla="*/ 2112541 h 2335006"/>
              <a:gd name="connsiteX10" fmla="*/ 687209 w 4875963"/>
              <a:gd name="connsiteY10" fmla="*/ 2101524 h 2335006"/>
              <a:gd name="connsiteX11" fmla="*/ 1039749 w 4875963"/>
              <a:gd name="connsiteY11" fmla="*/ 2046439 h 2335006"/>
              <a:gd name="connsiteX12" fmla="*/ 1359238 w 4875963"/>
              <a:gd name="connsiteY12" fmla="*/ 2035422 h 2335006"/>
              <a:gd name="connsiteX13" fmla="*/ 1799913 w 4875963"/>
              <a:gd name="connsiteY13" fmla="*/ 2178642 h 2335006"/>
              <a:gd name="connsiteX14" fmla="*/ 2196520 w 4875963"/>
              <a:gd name="connsiteY14" fmla="*/ 2277794 h 2335006"/>
              <a:gd name="connsiteX15" fmla="*/ 2912617 w 4875963"/>
              <a:gd name="connsiteY15" fmla="*/ 2299827 h 2335006"/>
              <a:gd name="connsiteX16" fmla="*/ 3408376 w 4875963"/>
              <a:gd name="connsiteY16" fmla="*/ 2332878 h 2335006"/>
              <a:gd name="connsiteX17" fmla="*/ 3694814 w 4875963"/>
              <a:gd name="connsiteY17" fmla="*/ 2233726 h 2335006"/>
              <a:gd name="connsiteX18" fmla="*/ 3882101 w 4875963"/>
              <a:gd name="connsiteY18" fmla="*/ 2145591 h 2335006"/>
              <a:gd name="connsiteX19" fmla="*/ 4146506 w 4875963"/>
              <a:gd name="connsiteY19" fmla="*/ 2189659 h 2335006"/>
              <a:gd name="connsiteX20" fmla="*/ 4631248 w 4875963"/>
              <a:gd name="connsiteY20" fmla="*/ 2057456 h 2335006"/>
              <a:gd name="connsiteX21" fmla="*/ 4862602 w 4875963"/>
              <a:gd name="connsiteY21" fmla="*/ 1782035 h 2335006"/>
              <a:gd name="connsiteX22" fmla="*/ 4829551 w 4875963"/>
              <a:gd name="connsiteY22" fmla="*/ 1572714 h 2335006"/>
              <a:gd name="connsiteX23" fmla="*/ 4675315 w 4875963"/>
              <a:gd name="connsiteY23" fmla="*/ 1286275 h 2335006"/>
              <a:gd name="connsiteX24" fmla="*/ 4620231 w 4875963"/>
              <a:gd name="connsiteY24" fmla="*/ 1143056 h 2335006"/>
              <a:gd name="connsiteX25" fmla="*/ 4730400 w 4875963"/>
              <a:gd name="connsiteY25" fmla="*/ 867635 h 2335006"/>
              <a:gd name="connsiteX26" fmla="*/ 4796501 w 4875963"/>
              <a:gd name="connsiteY26" fmla="*/ 592213 h 2335006"/>
              <a:gd name="connsiteX27" fmla="*/ 4532096 w 4875963"/>
              <a:gd name="connsiteY27" fmla="*/ 338825 h 2335006"/>
              <a:gd name="connsiteX28" fmla="*/ 4113455 w 4875963"/>
              <a:gd name="connsiteY28" fmla="*/ 140521 h 2335006"/>
              <a:gd name="connsiteX29" fmla="*/ 3816000 w 4875963"/>
              <a:gd name="connsiteY29" fmla="*/ 85437 h 2335006"/>
              <a:gd name="connsiteX30" fmla="*/ 3386342 w 4875963"/>
              <a:gd name="connsiteY30" fmla="*/ 8319 h 2335006"/>
              <a:gd name="connsiteX31" fmla="*/ 2978718 w 4875963"/>
              <a:gd name="connsiteY31" fmla="*/ 8319 h 2335006"/>
              <a:gd name="connsiteX32" fmla="*/ 2405841 w 4875963"/>
              <a:gd name="connsiteY32" fmla="*/ 63403 h 2335006"/>
              <a:gd name="connsiteX33" fmla="*/ 2075335 w 4875963"/>
              <a:gd name="connsiteY33" fmla="*/ 129504 h 2335006"/>
              <a:gd name="connsiteX34" fmla="*/ 1667711 w 4875963"/>
              <a:gd name="connsiteY34" fmla="*/ 96454 h 2335006"/>
              <a:gd name="connsiteX35" fmla="*/ 1138901 w 4875963"/>
              <a:gd name="connsiteY35" fmla="*/ 74420 h 2335006"/>
              <a:gd name="connsiteX36" fmla="*/ 830429 w 4875963"/>
              <a:gd name="connsiteY36" fmla="*/ 140521 h 2335006"/>
              <a:gd name="connsiteX37" fmla="*/ 422804 w 4875963"/>
              <a:gd name="connsiteY37" fmla="*/ 239673 h 2335006"/>
              <a:gd name="connsiteX38" fmla="*/ 191450 w 4875963"/>
              <a:gd name="connsiteY38" fmla="*/ 437977 h 2335006"/>
              <a:gd name="connsiteX39" fmla="*/ 103315 w 4875963"/>
              <a:gd name="connsiteY39" fmla="*/ 581196 h 2335006"/>
              <a:gd name="connsiteX40" fmla="*/ 114332 w 4875963"/>
              <a:gd name="connsiteY40" fmla="*/ 801533 h 23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875963" h="2335006">
                <a:moveTo>
                  <a:pt x="114332" y="801533"/>
                </a:moveTo>
                <a:cubicBezTo>
                  <a:pt x="134530" y="871307"/>
                  <a:pt x="202467" y="937408"/>
                  <a:pt x="224501" y="999837"/>
                </a:cubicBezTo>
                <a:cubicBezTo>
                  <a:pt x="246535" y="1062266"/>
                  <a:pt x="242863" y="1113678"/>
                  <a:pt x="246535" y="1176107"/>
                </a:cubicBezTo>
                <a:cubicBezTo>
                  <a:pt x="250207" y="1238536"/>
                  <a:pt x="259388" y="1322998"/>
                  <a:pt x="246535" y="1374410"/>
                </a:cubicBezTo>
                <a:cubicBezTo>
                  <a:pt x="233682" y="1425822"/>
                  <a:pt x="200631" y="1442348"/>
                  <a:pt x="169417" y="1484579"/>
                </a:cubicBezTo>
                <a:cubicBezTo>
                  <a:pt x="138203" y="1526810"/>
                  <a:pt x="86790" y="1580058"/>
                  <a:pt x="59248" y="1627798"/>
                </a:cubicBezTo>
                <a:cubicBezTo>
                  <a:pt x="31706" y="1675538"/>
                  <a:pt x="9672" y="1728787"/>
                  <a:pt x="4164" y="1771018"/>
                </a:cubicBezTo>
                <a:cubicBezTo>
                  <a:pt x="-1344" y="1813249"/>
                  <a:pt x="-6854" y="1838955"/>
                  <a:pt x="26197" y="1881186"/>
                </a:cubicBezTo>
                <a:cubicBezTo>
                  <a:pt x="59248" y="1923417"/>
                  <a:pt x="143710" y="1985847"/>
                  <a:pt x="202467" y="2024406"/>
                </a:cubicBezTo>
                <a:cubicBezTo>
                  <a:pt x="261224" y="2062965"/>
                  <a:pt x="297947" y="2099688"/>
                  <a:pt x="378737" y="2112541"/>
                </a:cubicBezTo>
                <a:cubicBezTo>
                  <a:pt x="459527" y="2125394"/>
                  <a:pt x="577041" y="2112541"/>
                  <a:pt x="687209" y="2101524"/>
                </a:cubicBezTo>
                <a:cubicBezTo>
                  <a:pt x="797377" y="2090507"/>
                  <a:pt x="927744" y="2057456"/>
                  <a:pt x="1039749" y="2046439"/>
                </a:cubicBezTo>
                <a:cubicBezTo>
                  <a:pt x="1151754" y="2035422"/>
                  <a:pt x="1232544" y="2013388"/>
                  <a:pt x="1359238" y="2035422"/>
                </a:cubicBezTo>
                <a:cubicBezTo>
                  <a:pt x="1485932" y="2057456"/>
                  <a:pt x="1660366" y="2138247"/>
                  <a:pt x="1799913" y="2178642"/>
                </a:cubicBezTo>
                <a:cubicBezTo>
                  <a:pt x="1939460" y="2219037"/>
                  <a:pt x="2011069" y="2257597"/>
                  <a:pt x="2196520" y="2277794"/>
                </a:cubicBezTo>
                <a:cubicBezTo>
                  <a:pt x="2381971" y="2297991"/>
                  <a:pt x="2710641" y="2290646"/>
                  <a:pt x="2912617" y="2299827"/>
                </a:cubicBezTo>
                <a:cubicBezTo>
                  <a:pt x="3114593" y="2309008"/>
                  <a:pt x="3278010" y="2343895"/>
                  <a:pt x="3408376" y="2332878"/>
                </a:cubicBezTo>
                <a:cubicBezTo>
                  <a:pt x="3538742" y="2321861"/>
                  <a:pt x="3615860" y="2264940"/>
                  <a:pt x="3694814" y="2233726"/>
                </a:cubicBezTo>
                <a:cubicBezTo>
                  <a:pt x="3773768" y="2202512"/>
                  <a:pt x="3806819" y="2152935"/>
                  <a:pt x="3882101" y="2145591"/>
                </a:cubicBezTo>
                <a:cubicBezTo>
                  <a:pt x="3957383" y="2138247"/>
                  <a:pt x="4021648" y="2204348"/>
                  <a:pt x="4146506" y="2189659"/>
                </a:cubicBezTo>
                <a:cubicBezTo>
                  <a:pt x="4271364" y="2174970"/>
                  <a:pt x="4511899" y="2125393"/>
                  <a:pt x="4631248" y="2057456"/>
                </a:cubicBezTo>
                <a:cubicBezTo>
                  <a:pt x="4750597" y="1989519"/>
                  <a:pt x="4829551" y="1862825"/>
                  <a:pt x="4862602" y="1782035"/>
                </a:cubicBezTo>
                <a:cubicBezTo>
                  <a:pt x="4895653" y="1701245"/>
                  <a:pt x="4860766" y="1655341"/>
                  <a:pt x="4829551" y="1572714"/>
                </a:cubicBezTo>
                <a:cubicBezTo>
                  <a:pt x="4798337" y="1490087"/>
                  <a:pt x="4710202" y="1357885"/>
                  <a:pt x="4675315" y="1286275"/>
                </a:cubicBezTo>
                <a:cubicBezTo>
                  <a:pt x="4640428" y="1214665"/>
                  <a:pt x="4611050" y="1212829"/>
                  <a:pt x="4620231" y="1143056"/>
                </a:cubicBezTo>
                <a:cubicBezTo>
                  <a:pt x="4629412" y="1073283"/>
                  <a:pt x="4701022" y="959442"/>
                  <a:pt x="4730400" y="867635"/>
                </a:cubicBezTo>
                <a:cubicBezTo>
                  <a:pt x="4759778" y="775828"/>
                  <a:pt x="4829552" y="680348"/>
                  <a:pt x="4796501" y="592213"/>
                </a:cubicBezTo>
                <a:cubicBezTo>
                  <a:pt x="4763450" y="504078"/>
                  <a:pt x="4645937" y="414107"/>
                  <a:pt x="4532096" y="338825"/>
                </a:cubicBezTo>
                <a:cubicBezTo>
                  <a:pt x="4418255" y="263543"/>
                  <a:pt x="4232804" y="182752"/>
                  <a:pt x="4113455" y="140521"/>
                </a:cubicBezTo>
                <a:cubicBezTo>
                  <a:pt x="3994106" y="98290"/>
                  <a:pt x="3816000" y="85437"/>
                  <a:pt x="3816000" y="85437"/>
                </a:cubicBezTo>
                <a:cubicBezTo>
                  <a:pt x="3694815" y="63403"/>
                  <a:pt x="3525889" y="21172"/>
                  <a:pt x="3386342" y="8319"/>
                </a:cubicBezTo>
                <a:cubicBezTo>
                  <a:pt x="3246795" y="-4534"/>
                  <a:pt x="3142135" y="-862"/>
                  <a:pt x="2978718" y="8319"/>
                </a:cubicBezTo>
                <a:cubicBezTo>
                  <a:pt x="2815301" y="17500"/>
                  <a:pt x="2556405" y="43205"/>
                  <a:pt x="2405841" y="63403"/>
                </a:cubicBezTo>
                <a:cubicBezTo>
                  <a:pt x="2255277" y="83601"/>
                  <a:pt x="2198357" y="123995"/>
                  <a:pt x="2075335" y="129504"/>
                </a:cubicBezTo>
                <a:cubicBezTo>
                  <a:pt x="1952313" y="135012"/>
                  <a:pt x="1823783" y="105635"/>
                  <a:pt x="1667711" y="96454"/>
                </a:cubicBezTo>
                <a:cubicBezTo>
                  <a:pt x="1511639" y="87273"/>
                  <a:pt x="1278448" y="67076"/>
                  <a:pt x="1138901" y="74420"/>
                </a:cubicBezTo>
                <a:cubicBezTo>
                  <a:pt x="999354" y="81764"/>
                  <a:pt x="949778" y="112979"/>
                  <a:pt x="830429" y="140521"/>
                </a:cubicBezTo>
                <a:cubicBezTo>
                  <a:pt x="711080" y="168063"/>
                  <a:pt x="529300" y="190097"/>
                  <a:pt x="422804" y="239673"/>
                </a:cubicBezTo>
                <a:cubicBezTo>
                  <a:pt x="316308" y="289249"/>
                  <a:pt x="244698" y="381057"/>
                  <a:pt x="191450" y="437977"/>
                </a:cubicBezTo>
                <a:cubicBezTo>
                  <a:pt x="138202" y="494897"/>
                  <a:pt x="114332" y="516931"/>
                  <a:pt x="103315" y="581196"/>
                </a:cubicBezTo>
                <a:cubicBezTo>
                  <a:pt x="92298" y="645461"/>
                  <a:pt x="94134" y="731759"/>
                  <a:pt x="114332" y="801533"/>
                </a:cubicBezTo>
                <a:close/>
              </a:path>
            </a:pathLst>
          </a:custGeom>
          <a:solidFill>
            <a:srgbClr val="B0CF59"/>
          </a:solidFill>
          <a:ln>
            <a:solidFill>
              <a:srgbClr val="B0C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72" b="89474" l="0" r="948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213" y="355762"/>
            <a:ext cx="972546" cy="4778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72" b="89474" l="0" r="948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050" y="1745634"/>
            <a:ext cx="944293" cy="464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72" b="89474" l="0" r="948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042501" y="1154496"/>
            <a:ext cx="894357" cy="4332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000" l="0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9458" y="44820"/>
            <a:ext cx="1008717" cy="4728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6" b="96296" l="0" r="956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864" y="759113"/>
            <a:ext cx="937489" cy="4440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1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9310" y="935841"/>
            <a:ext cx="926288" cy="5052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1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055203" y="1782804"/>
            <a:ext cx="838396" cy="4595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1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18102" y="1515267"/>
            <a:ext cx="894027" cy="4900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86" b="100000" l="0" r="100000">
                        <a14:foregroundMark x1="26316" y1="37500" x2="42105" y2="19643"/>
                        <a14:foregroundMark x1="42105" y1="19643" x2="75439" y2="17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3763" y="527219"/>
            <a:ext cx="957889" cy="4705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86" b="100000" l="0" r="100000">
                        <a14:foregroundMark x1="26316" y1="37500" x2="42105" y2="19643"/>
                        <a14:foregroundMark x1="42105" y1="19643" x2="75439" y2="17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279691" y="2005345"/>
            <a:ext cx="839748" cy="4049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86" b="8928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8756" y="1962230"/>
            <a:ext cx="857694" cy="4140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286" l="88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329" y="330056"/>
            <a:ext cx="958456" cy="4749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769" b="98077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2015" y="1460198"/>
            <a:ext cx="930429" cy="4170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475" b="98305" l="0" r="887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1303" y="795471"/>
            <a:ext cx="970623" cy="4618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475" b="98305" l="0" r="887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0215" y="1283527"/>
            <a:ext cx="946504" cy="4503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93" l="263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220" y="1273463"/>
            <a:ext cx="947213" cy="448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6614" y="4215156"/>
            <a:ext cx="762000" cy="904875"/>
          </a:xfrm>
          <a:prstGeom prst="rect">
            <a:avLst/>
          </a:prstGeom>
        </p:spPr>
      </p:pic>
      <p:sp>
        <p:nvSpPr>
          <p:cNvPr id="49" name="Oval Callout 48"/>
          <p:cNvSpPr/>
          <p:nvPr/>
        </p:nvSpPr>
        <p:spPr>
          <a:xfrm>
            <a:off x="4366108" y="4307582"/>
            <a:ext cx="2314092" cy="673100"/>
          </a:xfrm>
          <a:prstGeom prst="wedgeEllipseCallout">
            <a:avLst>
              <a:gd name="adj1" fmla="val -63894"/>
              <a:gd name="adj2" fmla="val -24292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</a:t>
            </a:r>
          </a:p>
          <a:p>
            <a:pPr algn="ctr"/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tranh</a:t>
            </a:r>
            <a:r>
              <a:rPr 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19463" y="2591827"/>
            <a:ext cx="3317895" cy="212744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biểu đồ tranh, trả lời câu hỏi:</a:t>
            </a:r>
          </a:p>
          <a:p>
            <a:pPr algn="just"/>
            <a:r>
              <a:rPr lang="en-US" sz="200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Ô tô màu nào nhiều nhất?</a:t>
            </a:r>
          </a:p>
          <a:p>
            <a:pPr algn="just"/>
            <a:r>
              <a:rPr lang="en-US" sz="200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So sánh số ô tô màu vàng và số ô tô màu xanh?</a:t>
            </a:r>
            <a:endParaRPr lang="en-US" sz="200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69056" y="3455494"/>
            <a:ext cx="1643399" cy="40011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algn="just"/>
            <a:r>
              <a:rPr lang="en-US" sz="200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</a:t>
            </a:r>
            <a:r>
              <a:rPr lang="en-US" sz="200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r>
              <a:rPr lang="en-US" sz="200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nhất.</a:t>
            </a:r>
            <a:endParaRPr lang="en-US" sz="200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641089" y="4085332"/>
            <a:ext cx="1643399" cy="40011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algn="just"/>
            <a:r>
              <a:rPr lang="en-US" sz="200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</a:t>
            </a:r>
            <a:r>
              <a:rPr lang="en-US" sz="200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r>
              <a:rPr lang="en-US" sz="200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nhất.</a:t>
            </a:r>
            <a:endParaRPr lang="en-US" sz="200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7850" y="3803309"/>
            <a:ext cx="3076638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Số ô tô màu vàng bằng số ô tô màu xanh.</a:t>
            </a:r>
            <a:endParaRPr lang="en-US" sz="200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42122" y="2786025"/>
            <a:ext cx="3055065" cy="70788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biểu đồ, ta thấy:</a:t>
            </a:r>
          </a:p>
          <a:p>
            <a:pPr algn="just"/>
            <a:endParaRPr lang="en-US" sz="200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43663 0.24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85185E-6 L 0.31979 0.28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2.71605E-6 L 0.36042 0.188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9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0.01235 L 0.34289 0.16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8" y="7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988 L 0.24253 0.24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1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65677 0.154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30" y="7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17284E-7 L 0.65017 0.136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3951E-6 L 0.53924 0.277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4.69136E-6 L 0.44045 0.248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1.97531E-6 L 0.34514 0.275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70382 0.209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09877E-6 L 0.57865 0.2324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24" y="1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1605E-6 L 0.5382 0.230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0" y="1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7531E-6 L 0.62778 0.2422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9" y="12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3457E-7 L 0.52796 0.2916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1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9877E-6 L 0.82344 0.275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63" y="1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49" y="885824"/>
            <a:ext cx="5538477" cy="777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02000" y="982374"/>
            <a:ext cx="439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tranh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8600" y="1760250"/>
            <a:ext cx="619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biểu đồ biểu thị số liệu kiểm đếm bằng hình ảnh hoặc tranh vẽ theo cột hoặc hàng theo yêu cầu của việc kiểm đếm.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Giải Toán 4 VNEN Bài 14: Biểu đồ tranh | Hay nhất Giải bài tập Toán 4 V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603726"/>
            <a:ext cx="3860517" cy="3461497"/>
          </a:xfrm>
          <a:prstGeom prst="rect">
            <a:avLst/>
          </a:prstGeom>
        </p:spPr>
      </p:pic>
      <p:pic>
        <p:nvPicPr>
          <p:cNvPr id="1030" name="Picture 6" descr="Biểu đồ tranh | SGK Toán lớp 2 -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74" y="559027"/>
            <a:ext cx="4165680" cy="37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206" y="3095626"/>
            <a:ext cx="4381500" cy="2047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0"/>
            <a:ext cx="5355044" cy="30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2168" y="965578"/>
            <a:ext cx="6367800" cy="2529300"/>
          </a:xfrm>
        </p:spPr>
        <p:txBody>
          <a:bodyPr/>
          <a:lstStyle/>
          <a:p>
            <a:r>
              <a:rPr lang="en-US" sz="9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463</Words>
  <Application>Microsoft Office PowerPoint</Application>
  <PresentationFormat>On-screen Show (16:9)</PresentationFormat>
  <Paragraphs>73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Modak</vt:lpstr>
      <vt:lpstr>Times New Roman</vt:lpstr>
      <vt:lpstr>Nunito</vt:lpstr>
      <vt:lpstr>Arial</vt:lpstr>
      <vt:lpstr>Literacy Subject for Pre-K: Holding a Pencil, Marker or Crayon Correctly by Slidesgo</vt:lpstr>
      <vt:lpstr>CHÀO MỪNG CÁC EM ĐẾN VỚI TIẾT TOÁN! 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CHÀO TẠM BIỆT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TOÁN! </dc:title>
  <cp:lastModifiedBy>ACER</cp:lastModifiedBy>
  <cp:revision>27</cp:revision>
  <dcterms:modified xsi:type="dcterms:W3CDTF">2022-04-08T16:35:25Z</dcterms:modified>
</cp:coreProperties>
</file>