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8"/>
  </p:notesMasterIdLst>
  <p:sldIdLst>
    <p:sldId id="257" r:id="rId2"/>
    <p:sldId id="256" r:id="rId3"/>
    <p:sldId id="375" r:id="rId4"/>
    <p:sldId id="376" r:id="rId5"/>
    <p:sldId id="350" r:id="rId6"/>
    <p:sldId id="260" r:id="rId7"/>
    <p:sldId id="365" r:id="rId8"/>
    <p:sldId id="374" r:id="rId9"/>
    <p:sldId id="368" r:id="rId10"/>
    <p:sldId id="369" r:id="rId11"/>
    <p:sldId id="370" r:id="rId12"/>
    <p:sldId id="357" r:id="rId13"/>
    <p:sldId id="371" r:id="rId14"/>
    <p:sldId id="372" r:id="rId15"/>
    <p:sldId id="377" r:id="rId16"/>
    <p:sldId id="373" r:id="rId17"/>
  </p:sldIdLst>
  <p:sldSz cx="12192000" cy="6858000"/>
  <p:notesSz cx="6858000" cy="91440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SimSun" panose="02010600030101010101" pitchFamily="2" charset="-122"/>
      <p:regular r:id="rId31"/>
    </p:embeddedFont>
    <p:embeddedFont>
      <p:font typeface="Annie Use Your Telescope" panose="020B0604020202020204" charset="0"/>
      <p:regular r:id="rId32"/>
    </p:embeddedFont>
    <p:embeddedFont>
      <p:font typeface="Exo" panose="020B0604020202020204" charset="0"/>
      <p:regular r:id="rId33"/>
      <p:bold r:id="rId34"/>
      <p:italic r:id="rId35"/>
      <p:boldItalic r:id="rId36"/>
    </p:embeddedFont>
    <p:embeddedFont>
      <p:font typeface="HP001 4 hàng" panose="020B0603050302020204" pitchFamily="34" charset="0"/>
      <p:regular r:id="rId37"/>
      <p:bold r:id="rId38"/>
    </p:embeddedFont>
    <p:embeddedFont>
      <p:font typeface="Anaheim" panose="020B0604020202020204" charset="0"/>
      <p:regular r:id="rId39"/>
    </p:embeddedFont>
    <p:embeddedFont>
      <p:font typeface="Barlow Condensed" panose="00000506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C66"/>
    <a:srgbClr val="B491DA"/>
    <a:srgbClr val="FFE294"/>
    <a:srgbClr val="8ECBED"/>
    <a:srgbClr val="FFFF66"/>
    <a:srgbClr val="FFFF99"/>
    <a:srgbClr val="AA2668"/>
    <a:srgbClr val="E3B77A"/>
    <a:srgbClr val="FFF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52" autoAdjust="0"/>
  </p:normalViewPr>
  <p:slideViewPr>
    <p:cSldViewPr snapToGrid="0">
      <p:cViewPr varScale="1">
        <p:scale>
          <a:sx n="56" d="100"/>
          <a:sy n="56" d="100"/>
        </p:scale>
        <p:origin x="1194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heme" Target="theme/theme1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8210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3490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cc9050bdf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9" name="Google Shape;2959;gcc9050bdf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39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802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cc9050bdf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9" name="Google Shape;2959;gcc9050bdf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64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8877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203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lưu ý cho HS: Mỗi chấm tròn xanh biểu thị cho 1 con vật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558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GVHDHS quan sát trực quan là có thể biết nhiều nhất ít nhất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0624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GVHDHS quan sát trực quan là có thể biết nhiều nhất ít nhất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6014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GVHDHS quan sát trực quan là có thể biết nhiều nhất ít nhất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458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67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defTabSz="91439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439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197" lvl="0" indent="-38099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394" lvl="1" indent="-38099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591" lvl="2" indent="-38099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789" lvl="3" indent="-38099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5986" lvl="4" indent="-38099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183" lvl="5" indent="-38099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380" lvl="6" indent="-38099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577" lvl="7" indent="-38099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774" lvl="8" indent="-38099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1EAE-BB28-4830-9285-A3D55C100220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55B84-2188-4907-8BF5-8DF1D1435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9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17"/>
          <p:cNvGrpSpPr/>
          <p:nvPr/>
        </p:nvGrpSpPr>
        <p:grpSpPr>
          <a:xfrm rot="-1126758">
            <a:off x="10959655" y="5076495"/>
            <a:ext cx="2035425" cy="2010029"/>
            <a:chOff x="4045425" y="3839900"/>
            <a:chExt cx="559025" cy="552050"/>
          </a:xfrm>
        </p:grpSpPr>
        <p:sp>
          <p:nvSpPr>
            <p:cNvPr id="1539" name="Google Shape;1539;p17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</p:grpSp>
      <p:grpSp>
        <p:nvGrpSpPr>
          <p:cNvPr id="1549" name="Google Shape;1549;p17"/>
          <p:cNvGrpSpPr/>
          <p:nvPr/>
        </p:nvGrpSpPr>
        <p:grpSpPr>
          <a:xfrm rot="-2416688" flipH="1">
            <a:off x="10847897" y="5415407"/>
            <a:ext cx="1245295" cy="2010895"/>
            <a:chOff x="3377800" y="4037825"/>
            <a:chExt cx="342025" cy="552300"/>
          </a:xfrm>
        </p:grpSpPr>
        <p:sp>
          <p:nvSpPr>
            <p:cNvPr id="1550" name="Google Shape;1550;p17"/>
            <p:cNvSpPr/>
            <p:nvPr/>
          </p:nvSpPr>
          <p:spPr>
            <a:xfrm>
              <a:off x="3377800" y="4038125"/>
              <a:ext cx="342025" cy="468300"/>
            </a:xfrm>
            <a:custGeom>
              <a:avLst/>
              <a:gdLst/>
              <a:ahLst/>
              <a:cxnLst/>
              <a:rect l="l" t="t" r="r" b="b"/>
              <a:pathLst>
                <a:path w="13681" h="18732" extrusionOk="0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3377800" y="4037825"/>
              <a:ext cx="247675" cy="441175"/>
            </a:xfrm>
            <a:custGeom>
              <a:avLst/>
              <a:gdLst/>
              <a:ahLst/>
              <a:cxnLst/>
              <a:rect l="l" t="t" r="r" b="b"/>
              <a:pathLst>
                <a:path w="9907" h="17647" extrusionOk="0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3474525" y="4140925"/>
              <a:ext cx="92325" cy="449200"/>
            </a:xfrm>
            <a:custGeom>
              <a:avLst/>
              <a:gdLst/>
              <a:ahLst/>
              <a:cxnLst/>
              <a:rect l="l" t="t" r="r" b="b"/>
              <a:pathLst>
                <a:path w="3693" h="17968" extrusionOk="0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</p:grpSp>
      <p:grpSp>
        <p:nvGrpSpPr>
          <p:cNvPr id="1553" name="Google Shape;1553;p17"/>
          <p:cNvGrpSpPr/>
          <p:nvPr/>
        </p:nvGrpSpPr>
        <p:grpSpPr>
          <a:xfrm rot="-8220559" flipH="1">
            <a:off x="11336593" y="-705030"/>
            <a:ext cx="1116718" cy="2554667"/>
            <a:chOff x="5067575" y="3176425"/>
            <a:chExt cx="473000" cy="1081975"/>
          </a:xfrm>
        </p:grpSpPr>
        <p:sp>
          <p:nvSpPr>
            <p:cNvPr id="1554" name="Google Shape;1554;p17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</p:grpSp>
      <p:grpSp>
        <p:nvGrpSpPr>
          <p:cNvPr id="1558" name="Google Shape;1558;p17"/>
          <p:cNvGrpSpPr/>
          <p:nvPr/>
        </p:nvGrpSpPr>
        <p:grpSpPr>
          <a:xfrm rot="-6064755" flipH="1">
            <a:off x="11581426" y="-1130703"/>
            <a:ext cx="1365616" cy="2735809"/>
            <a:chOff x="3238525" y="2739250"/>
            <a:chExt cx="1148975" cy="2301800"/>
          </a:xfrm>
        </p:grpSpPr>
        <p:sp>
          <p:nvSpPr>
            <p:cNvPr id="1559" name="Google Shape;1559;p17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80" name="Google Shape;1580;p17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</p:grpSp>
      <p:sp>
        <p:nvSpPr>
          <p:cNvPr id="1618" name="Google Shape;1618;p17"/>
          <p:cNvSpPr/>
          <p:nvPr/>
        </p:nvSpPr>
        <p:spPr>
          <a:xfrm>
            <a:off x="-2306533" y="-399700"/>
            <a:ext cx="7056411" cy="7918189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/>
          </a:p>
        </p:txBody>
      </p:sp>
      <p:pic>
        <p:nvPicPr>
          <p:cNvPr id="1619" name="Google Shape;1619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043234" y="-1286765"/>
            <a:ext cx="3548171" cy="317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0" name="Google Shape;1620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043234" y="4633703"/>
            <a:ext cx="3548171" cy="3174133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17"/>
          <p:cNvSpPr txBox="1">
            <a:spLocks noGrp="1"/>
          </p:cNvSpPr>
          <p:nvPr>
            <p:ph type="subTitle" idx="1"/>
          </p:nvPr>
        </p:nvSpPr>
        <p:spPr>
          <a:xfrm>
            <a:off x="6114434" y="3719400"/>
            <a:ext cx="5117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2" name="Google Shape;1622;p17"/>
          <p:cNvSpPr txBox="1">
            <a:spLocks noGrp="1"/>
          </p:cNvSpPr>
          <p:nvPr>
            <p:ph type="title"/>
          </p:nvPr>
        </p:nvSpPr>
        <p:spPr>
          <a:xfrm>
            <a:off x="6114567" y="2037333"/>
            <a:ext cx="5117600" cy="16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467">
                <a:solidFill>
                  <a:srgbClr val="578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623" name="Google Shape;1623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350932" y="3343842"/>
            <a:ext cx="4990033" cy="446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350932" y="-1100826"/>
            <a:ext cx="4990033" cy="446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52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91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11700" y="954400"/>
            <a:ext cx="6231600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96" lvl="0" indent="-30479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33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4" r:id="rId10"/>
    <p:sldLayoutId id="2147483680" r:id="rId11"/>
    <p:sldLayoutId id="2147483681" r:id="rId12"/>
    <p:sldLayoutId id="2147483685" r:id="rId13"/>
    <p:sldLayoutId id="2147483686" r:id="rId14"/>
    <p:sldLayoutId id="214748368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openxmlformats.org/officeDocument/2006/relationships/image" Target="../media/image17.tm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openxmlformats.org/officeDocument/2006/relationships/image" Target="../media/image17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8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tmp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image" Target="../media/image8.tmp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5458" y="1242417"/>
            <a:ext cx="10341084" cy="283882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28343" y="-8504"/>
            <a:ext cx="1351213" cy="125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42562" y="1691898"/>
            <a:ext cx="7885782" cy="2221487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34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34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26216" y="4228829"/>
            <a:ext cx="4675643" cy="244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205857" y="143327"/>
            <a:ext cx="5995643" cy="1111712"/>
            <a:chOff x="1183343" y="1464304"/>
            <a:chExt cx="5395998" cy="1108962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4774578" cy="10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52" tIns="45813" rIns="91652" bIns="45813" anchor="t" anchorCtr="0">
              <a:spAutoFit/>
            </a:bodyPr>
            <a:lstStyle/>
            <a:p>
              <a:pPr algn="just"/>
              <a:r>
                <a:rPr lang="en-US" sz="3208"/>
                <a:t>Biểu đồ sau biểu thị số gà, số ngỗng, số vịt có trên sân:</a:t>
              </a:r>
              <a:endParaRPr lang="en-US" sz="3208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652" tIns="45813" rIns="91652" bIns="45813" anchor="ctr" anchorCtr="0">
              <a:noAutofit/>
            </a:bodyPr>
            <a:lstStyle/>
            <a:p>
              <a:pPr algn="ctr"/>
              <a:r>
                <a:rPr lang="en-US" sz="3609" b="1">
                  <a:solidFill>
                    <a:schemeClr val="lt1"/>
                  </a:solidFill>
                </a:rPr>
                <a:t>2</a:t>
              </a:r>
              <a:endParaRPr sz="1869"/>
            </a:p>
          </p:txBody>
        </p:sp>
      </p:grp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604364B-00A8-45DE-9648-1E2C7BD6EBB1}"/>
              </a:ext>
            </a:extLst>
          </p:cNvPr>
          <p:cNvGraphicFramePr>
            <a:graphicFrameLocks noGrp="1"/>
          </p:cNvGraphicFramePr>
          <p:nvPr/>
        </p:nvGraphicFramePr>
        <p:xfrm>
          <a:off x="7313621" y="402398"/>
          <a:ext cx="4672521" cy="605320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7507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7507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7507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2786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667" marR="91667" marT="45833" marB="45833"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53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 marL="91667" marR="91667" marT="45833" marB="45833"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 marL="91667" marR="91667" marT="45833" marB="45833"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 marL="91667" marR="91667" marT="45833" marB="45833"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32" name="Picture 31" descr="Screen Clipping">
            <a:extLst>
              <a:ext uri="{FF2B5EF4-FFF2-40B4-BE49-F238E27FC236}">
                <a16:creationId xmlns:a16="http://schemas.microsoft.com/office/drawing/2014/main" id="{B1B62D5F-2EEC-48E4-83BB-6F32A16134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7448588" y="5586810"/>
            <a:ext cx="723075" cy="872108"/>
          </a:xfrm>
          <a:prstGeom prst="rect">
            <a:avLst/>
          </a:prstGeom>
        </p:spPr>
      </p:pic>
      <p:pic>
        <p:nvPicPr>
          <p:cNvPr id="33" name="Picture 32" descr="Screen Clipping">
            <a:extLst>
              <a:ext uri="{FF2B5EF4-FFF2-40B4-BE49-F238E27FC236}">
                <a16:creationId xmlns:a16="http://schemas.microsoft.com/office/drawing/2014/main" id="{47EC9AFB-2589-4FB9-BE57-7594872C9C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897507" y="5586811"/>
            <a:ext cx="734541" cy="809426"/>
          </a:xfrm>
          <a:prstGeom prst="rect">
            <a:avLst/>
          </a:prstGeom>
        </p:spPr>
      </p:pic>
      <p:pic>
        <p:nvPicPr>
          <p:cNvPr id="34" name="Picture 33" descr="Screen Clipping">
            <a:extLst>
              <a:ext uri="{FF2B5EF4-FFF2-40B4-BE49-F238E27FC236}">
                <a16:creationId xmlns:a16="http://schemas.microsoft.com/office/drawing/2014/main" id="{823A098F-534E-4EE6-A8B2-3E5C2870C3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10599661" y="5496931"/>
            <a:ext cx="769694" cy="872108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35077112-1F95-4B30-8E33-FBC49D32606C}"/>
              </a:ext>
            </a:extLst>
          </p:cNvPr>
          <p:cNvSpPr/>
          <p:nvPr/>
        </p:nvSpPr>
        <p:spPr>
          <a:xfrm>
            <a:off x="7833461" y="4871152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2E9182E-A0AA-43CF-A0D3-A65E58AB75AD}"/>
              </a:ext>
            </a:extLst>
          </p:cNvPr>
          <p:cNvSpPr/>
          <p:nvPr/>
        </p:nvSpPr>
        <p:spPr>
          <a:xfrm>
            <a:off x="7833461" y="4291494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CF176A8-FFF2-4079-A43F-546B9E3CE8BD}"/>
              </a:ext>
            </a:extLst>
          </p:cNvPr>
          <p:cNvSpPr/>
          <p:nvPr/>
        </p:nvSpPr>
        <p:spPr>
          <a:xfrm>
            <a:off x="7833461" y="3692148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167341-6920-44D0-9AE9-A4DB97F8A009}"/>
              </a:ext>
            </a:extLst>
          </p:cNvPr>
          <p:cNvSpPr/>
          <p:nvPr/>
        </p:nvSpPr>
        <p:spPr>
          <a:xfrm>
            <a:off x="7833461" y="3112490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B46450A-852E-412A-87AE-176E81CF63CD}"/>
              </a:ext>
            </a:extLst>
          </p:cNvPr>
          <p:cNvSpPr/>
          <p:nvPr/>
        </p:nvSpPr>
        <p:spPr>
          <a:xfrm>
            <a:off x="7833461" y="2547905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DFD64C0-9AE3-4178-BAAC-C3C4014ED23E}"/>
              </a:ext>
            </a:extLst>
          </p:cNvPr>
          <p:cNvSpPr/>
          <p:nvPr/>
        </p:nvSpPr>
        <p:spPr>
          <a:xfrm>
            <a:off x="7833461" y="1968247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8E93CE-0C7B-423C-90C2-48B38AD12F0B}"/>
              </a:ext>
            </a:extLst>
          </p:cNvPr>
          <p:cNvSpPr/>
          <p:nvPr/>
        </p:nvSpPr>
        <p:spPr>
          <a:xfrm>
            <a:off x="7833461" y="1368901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0517C6A-7A1E-4480-A2CB-3D362BB4376C}"/>
              </a:ext>
            </a:extLst>
          </p:cNvPr>
          <p:cNvSpPr/>
          <p:nvPr/>
        </p:nvSpPr>
        <p:spPr>
          <a:xfrm>
            <a:off x="7833461" y="789243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9FC5AC-1500-4984-94C2-EF49E23B90C3}"/>
              </a:ext>
            </a:extLst>
          </p:cNvPr>
          <p:cNvSpPr/>
          <p:nvPr/>
        </p:nvSpPr>
        <p:spPr>
          <a:xfrm>
            <a:off x="9354295" y="4871152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DBB2ECD-13FA-4C71-8267-6588E25F96C8}"/>
              </a:ext>
            </a:extLst>
          </p:cNvPr>
          <p:cNvSpPr/>
          <p:nvPr/>
        </p:nvSpPr>
        <p:spPr>
          <a:xfrm>
            <a:off x="9354295" y="4291494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9289DFA-0DF8-48B8-A32F-FA0FAB6CD47E}"/>
              </a:ext>
            </a:extLst>
          </p:cNvPr>
          <p:cNvSpPr/>
          <p:nvPr/>
        </p:nvSpPr>
        <p:spPr>
          <a:xfrm>
            <a:off x="9354295" y="3692148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8310AB9-3B52-415E-A003-036CA7237C1B}"/>
              </a:ext>
            </a:extLst>
          </p:cNvPr>
          <p:cNvSpPr/>
          <p:nvPr/>
        </p:nvSpPr>
        <p:spPr>
          <a:xfrm>
            <a:off x="9354295" y="3112490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113CCBF-FF9D-4233-9454-216F4A060C1E}"/>
              </a:ext>
            </a:extLst>
          </p:cNvPr>
          <p:cNvSpPr/>
          <p:nvPr/>
        </p:nvSpPr>
        <p:spPr>
          <a:xfrm>
            <a:off x="9354295" y="2547905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253246A-E749-405F-B567-A5B78BA55A59}"/>
              </a:ext>
            </a:extLst>
          </p:cNvPr>
          <p:cNvSpPr/>
          <p:nvPr/>
        </p:nvSpPr>
        <p:spPr>
          <a:xfrm>
            <a:off x="10915571" y="4871152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ED4112E-B484-434C-BBF6-16A9EFF812AE}"/>
              </a:ext>
            </a:extLst>
          </p:cNvPr>
          <p:cNvSpPr/>
          <p:nvPr/>
        </p:nvSpPr>
        <p:spPr>
          <a:xfrm>
            <a:off x="10915571" y="4291494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3F5FED5-8547-489D-99C0-BA95722149CF}"/>
              </a:ext>
            </a:extLst>
          </p:cNvPr>
          <p:cNvSpPr/>
          <p:nvPr/>
        </p:nvSpPr>
        <p:spPr>
          <a:xfrm>
            <a:off x="10915571" y="3692148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4B880DC-F299-48E7-B031-437029CB7686}"/>
              </a:ext>
            </a:extLst>
          </p:cNvPr>
          <p:cNvSpPr/>
          <p:nvPr/>
        </p:nvSpPr>
        <p:spPr>
          <a:xfrm>
            <a:off x="10915571" y="3112490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9E56DA9-BE5C-4387-8682-1E383A4006EA}"/>
              </a:ext>
            </a:extLst>
          </p:cNvPr>
          <p:cNvSpPr/>
          <p:nvPr/>
        </p:nvSpPr>
        <p:spPr>
          <a:xfrm>
            <a:off x="10915571" y="2547905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354B398-9449-4481-945C-85A5F39B2D95}"/>
              </a:ext>
            </a:extLst>
          </p:cNvPr>
          <p:cNvSpPr/>
          <p:nvPr/>
        </p:nvSpPr>
        <p:spPr>
          <a:xfrm>
            <a:off x="10915571" y="1968247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B12C2E9-1172-4687-91AD-CDCA6644AADB}"/>
              </a:ext>
            </a:extLst>
          </p:cNvPr>
          <p:cNvSpPr txBox="1"/>
          <p:nvPr/>
        </p:nvSpPr>
        <p:spPr>
          <a:xfrm>
            <a:off x="561636" y="1424335"/>
            <a:ext cx="6990650" cy="1577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8"/>
              <a:t>Quan sát biểu đồ rồi trả lời câu hỏi:</a:t>
            </a:r>
          </a:p>
          <a:p>
            <a:pPr algn="just">
              <a:lnSpc>
                <a:spcPct val="150000"/>
              </a:lnSpc>
            </a:pPr>
            <a:r>
              <a:rPr lang="en-US" sz="3208"/>
              <a:t>b) Mỗi loại có bao nhiêu con?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A60351A-4BCB-41A2-BE6D-E609CDA2075A}"/>
              </a:ext>
            </a:extLst>
          </p:cNvPr>
          <p:cNvSpPr/>
          <p:nvPr/>
        </p:nvSpPr>
        <p:spPr>
          <a:xfrm>
            <a:off x="8276353" y="5798747"/>
            <a:ext cx="483797" cy="483797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7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328B3C5-8A5C-4584-8D34-941230A5C0B9}"/>
              </a:ext>
            </a:extLst>
          </p:cNvPr>
          <p:cNvSpPr/>
          <p:nvPr/>
        </p:nvSpPr>
        <p:spPr>
          <a:xfrm>
            <a:off x="9862855" y="5798747"/>
            <a:ext cx="483797" cy="483797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7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32BF2D5-8A2D-4AFD-8966-702CE97F4252}"/>
              </a:ext>
            </a:extLst>
          </p:cNvPr>
          <p:cNvSpPr/>
          <p:nvPr/>
        </p:nvSpPr>
        <p:spPr>
          <a:xfrm>
            <a:off x="11435851" y="5798747"/>
            <a:ext cx="483797" cy="483797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7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8550634-9069-40FB-ADA4-6362B2243CFF}"/>
              </a:ext>
            </a:extLst>
          </p:cNvPr>
          <p:cNvSpPr txBox="1"/>
          <p:nvPr/>
        </p:nvSpPr>
        <p:spPr>
          <a:xfrm>
            <a:off x="1064554" y="2976312"/>
            <a:ext cx="6990650" cy="2876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10"/>
              <a:t>Gà: 8 con.</a:t>
            </a:r>
          </a:p>
          <a:p>
            <a:pPr algn="just">
              <a:lnSpc>
                <a:spcPct val="150000"/>
              </a:lnSpc>
            </a:pPr>
            <a:r>
              <a:rPr lang="en-US" sz="4010"/>
              <a:t>Ngỗng: 5 con.</a:t>
            </a:r>
          </a:p>
          <a:p>
            <a:pPr algn="just">
              <a:lnSpc>
                <a:spcPct val="150000"/>
              </a:lnSpc>
            </a:pPr>
            <a:r>
              <a:rPr lang="en-US" sz="4010"/>
              <a:t>Vịt: 6 con.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52285" y="84113"/>
            <a:ext cx="4369165" cy="401102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en-US" sz="2005" b="1" dirty="0">
                <a:solidFill>
                  <a:schemeClr val="bg1"/>
                </a:solidFill>
              </a:rPr>
              <a:t>SỐ GÀ, NGỖNG, VỊT TRÊN SÂN</a:t>
            </a:r>
          </a:p>
        </p:txBody>
      </p:sp>
    </p:spTree>
    <p:extLst>
      <p:ext uri="{BB962C8B-B14F-4D97-AF65-F5344CB8AC3E}">
        <p14:creationId xmlns:p14="http://schemas.microsoft.com/office/powerpoint/2010/main" val="8243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uiExpand="1" build="p"/>
      <p:bldP spid="42" grpId="0" animBg="1"/>
      <p:bldP spid="55" grpId="0" animBg="1"/>
      <p:bldP spid="56" grpId="0" animBg="1"/>
      <p:bldP spid="5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205857" y="143327"/>
            <a:ext cx="5995643" cy="1111712"/>
            <a:chOff x="1183343" y="1464304"/>
            <a:chExt cx="5395998" cy="1108962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4774578" cy="10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52" tIns="45813" rIns="91652" bIns="45813" anchor="t" anchorCtr="0">
              <a:spAutoFit/>
            </a:bodyPr>
            <a:lstStyle/>
            <a:p>
              <a:pPr algn="just"/>
              <a:r>
                <a:rPr lang="en-US" sz="3208"/>
                <a:t>Biểu đồ sau biểu thị số gà, số ngỗng, số vịt có trên sân:</a:t>
              </a:r>
              <a:endParaRPr lang="en-US" sz="3208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652" tIns="45813" rIns="91652" bIns="45813" anchor="ctr" anchorCtr="0">
              <a:noAutofit/>
            </a:bodyPr>
            <a:lstStyle/>
            <a:p>
              <a:pPr algn="ctr"/>
              <a:r>
                <a:rPr lang="en-US" sz="3609" b="1">
                  <a:solidFill>
                    <a:schemeClr val="lt1"/>
                  </a:solidFill>
                </a:rPr>
                <a:t>2</a:t>
              </a:r>
              <a:endParaRPr sz="1869"/>
            </a:p>
          </p:txBody>
        </p:sp>
      </p:grp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604364B-00A8-45DE-9648-1E2C7BD6EBB1}"/>
              </a:ext>
            </a:extLst>
          </p:cNvPr>
          <p:cNvGraphicFramePr>
            <a:graphicFrameLocks noGrp="1"/>
          </p:cNvGraphicFramePr>
          <p:nvPr/>
        </p:nvGraphicFramePr>
        <p:xfrm>
          <a:off x="7313621" y="402398"/>
          <a:ext cx="4672522" cy="605320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7507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7507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7507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2786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667" marR="91667" marT="45833" marB="45833"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53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 marL="91667" marR="91667" marT="45833" marB="45833"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 marL="91667" marR="91667" marT="45833" marB="45833"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 marL="91667" marR="91667" marT="45833" marB="45833"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32" name="Picture 31" descr="Screen Clipping">
            <a:extLst>
              <a:ext uri="{FF2B5EF4-FFF2-40B4-BE49-F238E27FC236}">
                <a16:creationId xmlns:a16="http://schemas.microsoft.com/office/drawing/2014/main" id="{B1B62D5F-2EEC-48E4-83BB-6F32A16134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7735047" y="5567713"/>
            <a:ext cx="723075" cy="872108"/>
          </a:xfrm>
          <a:prstGeom prst="rect">
            <a:avLst/>
          </a:prstGeom>
        </p:spPr>
      </p:pic>
      <p:pic>
        <p:nvPicPr>
          <p:cNvPr id="33" name="Picture 32" descr="Screen Clipping">
            <a:extLst>
              <a:ext uri="{FF2B5EF4-FFF2-40B4-BE49-F238E27FC236}">
                <a16:creationId xmlns:a16="http://schemas.microsoft.com/office/drawing/2014/main" id="{47EC9AFB-2589-4FB9-BE57-7594872C9C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9183966" y="5567713"/>
            <a:ext cx="734541" cy="809426"/>
          </a:xfrm>
          <a:prstGeom prst="rect">
            <a:avLst/>
          </a:prstGeom>
        </p:spPr>
      </p:pic>
      <p:pic>
        <p:nvPicPr>
          <p:cNvPr id="34" name="Picture 33" descr="Screen Clipping">
            <a:extLst>
              <a:ext uri="{FF2B5EF4-FFF2-40B4-BE49-F238E27FC236}">
                <a16:creationId xmlns:a16="http://schemas.microsoft.com/office/drawing/2014/main" id="{823A098F-534E-4EE6-A8B2-3E5C2870C3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10886120" y="5477834"/>
            <a:ext cx="769694" cy="872108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35077112-1F95-4B30-8E33-FBC49D32606C}"/>
              </a:ext>
            </a:extLst>
          </p:cNvPr>
          <p:cNvSpPr/>
          <p:nvPr/>
        </p:nvSpPr>
        <p:spPr>
          <a:xfrm>
            <a:off x="7833461" y="4871152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2E9182E-A0AA-43CF-A0D3-A65E58AB75AD}"/>
              </a:ext>
            </a:extLst>
          </p:cNvPr>
          <p:cNvSpPr/>
          <p:nvPr/>
        </p:nvSpPr>
        <p:spPr>
          <a:xfrm>
            <a:off x="7833461" y="4291494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CF176A8-FFF2-4079-A43F-546B9E3CE8BD}"/>
              </a:ext>
            </a:extLst>
          </p:cNvPr>
          <p:cNvSpPr/>
          <p:nvPr/>
        </p:nvSpPr>
        <p:spPr>
          <a:xfrm>
            <a:off x="7833461" y="3692148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167341-6920-44D0-9AE9-A4DB97F8A009}"/>
              </a:ext>
            </a:extLst>
          </p:cNvPr>
          <p:cNvSpPr/>
          <p:nvPr/>
        </p:nvSpPr>
        <p:spPr>
          <a:xfrm>
            <a:off x="7833461" y="3112490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B46450A-852E-412A-87AE-176E81CF63CD}"/>
              </a:ext>
            </a:extLst>
          </p:cNvPr>
          <p:cNvSpPr/>
          <p:nvPr/>
        </p:nvSpPr>
        <p:spPr>
          <a:xfrm>
            <a:off x="7833461" y="2547905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DFD64C0-9AE3-4178-BAAC-C3C4014ED23E}"/>
              </a:ext>
            </a:extLst>
          </p:cNvPr>
          <p:cNvSpPr/>
          <p:nvPr/>
        </p:nvSpPr>
        <p:spPr>
          <a:xfrm>
            <a:off x="7833461" y="1968247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8E93CE-0C7B-423C-90C2-48B38AD12F0B}"/>
              </a:ext>
            </a:extLst>
          </p:cNvPr>
          <p:cNvSpPr/>
          <p:nvPr/>
        </p:nvSpPr>
        <p:spPr>
          <a:xfrm>
            <a:off x="7833461" y="1368901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0517C6A-7A1E-4480-A2CB-3D362BB4376C}"/>
              </a:ext>
            </a:extLst>
          </p:cNvPr>
          <p:cNvSpPr/>
          <p:nvPr/>
        </p:nvSpPr>
        <p:spPr>
          <a:xfrm>
            <a:off x="7833461" y="789243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9FC5AC-1500-4984-94C2-EF49E23B90C3}"/>
              </a:ext>
            </a:extLst>
          </p:cNvPr>
          <p:cNvSpPr/>
          <p:nvPr/>
        </p:nvSpPr>
        <p:spPr>
          <a:xfrm>
            <a:off x="9354295" y="4871152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DBB2ECD-13FA-4C71-8267-6588E25F96C8}"/>
              </a:ext>
            </a:extLst>
          </p:cNvPr>
          <p:cNvSpPr/>
          <p:nvPr/>
        </p:nvSpPr>
        <p:spPr>
          <a:xfrm>
            <a:off x="9354295" y="4291494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9289DFA-0DF8-48B8-A32F-FA0FAB6CD47E}"/>
              </a:ext>
            </a:extLst>
          </p:cNvPr>
          <p:cNvSpPr/>
          <p:nvPr/>
        </p:nvSpPr>
        <p:spPr>
          <a:xfrm>
            <a:off x="9354295" y="3692148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8310AB9-3B52-415E-A003-036CA7237C1B}"/>
              </a:ext>
            </a:extLst>
          </p:cNvPr>
          <p:cNvSpPr/>
          <p:nvPr/>
        </p:nvSpPr>
        <p:spPr>
          <a:xfrm>
            <a:off x="9354295" y="3112490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113CCBF-FF9D-4233-9454-216F4A060C1E}"/>
              </a:ext>
            </a:extLst>
          </p:cNvPr>
          <p:cNvSpPr/>
          <p:nvPr/>
        </p:nvSpPr>
        <p:spPr>
          <a:xfrm>
            <a:off x="9354295" y="2547905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253246A-E749-405F-B567-A5B78BA55A59}"/>
              </a:ext>
            </a:extLst>
          </p:cNvPr>
          <p:cNvSpPr/>
          <p:nvPr/>
        </p:nvSpPr>
        <p:spPr>
          <a:xfrm>
            <a:off x="10915571" y="4871152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ED4112E-B484-434C-BBF6-16A9EFF812AE}"/>
              </a:ext>
            </a:extLst>
          </p:cNvPr>
          <p:cNvSpPr/>
          <p:nvPr/>
        </p:nvSpPr>
        <p:spPr>
          <a:xfrm>
            <a:off x="10915571" y="4291494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3F5FED5-8547-489D-99C0-BA95722149CF}"/>
              </a:ext>
            </a:extLst>
          </p:cNvPr>
          <p:cNvSpPr/>
          <p:nvPr/>
        </p:nvSpPr>
        <p:spPr>
          <a:xfrm>
            <a:off x="10915571" y="3692148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4B880DC-F299-48E7-B031-437029CB7686}"/>
              </a:ext>
            </a:extLst>
          </p:cNvPr>
          <p:cNvSpPr/>
          <p:nvPr/>
        </p:nvSpPr>
        <p:spPr>
          <a:xfrm>
            <a:off x="10915571" y="3112490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9E56DA9-BE5C-4387-8682-1E383A4006EA}"/>
              </a:ext>
            </a:extLst>
          </p:cNvPr>
          <p:cNvSpPr/>
          <p:nvPr/>
        </p:nvSpPr>
        <p:spPr>
          <a:xfrm>
            <a:off x="10915571" y="2547905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354B398-9449-4481-945C-85A5F39B2D95}"/>
              </a:ext>
            </a:extLst>
          </p:cNvPr>
          <p:cNvSpPr/>
          <p:nvPr/>
        </p:nvSpPr>
        <p:spPr>
          <a:xfrm>
            <a:off x="10915571" y="1968247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B12C2E9-1172-4687-91AD-CDCA6644AADB}"/>
              </a:ext>
            </a:extLst>
          </p:cNvPr>
          <p:cNvSpPr txBox="1"/>
          <p:nvPr/>
        </p:nvSpPr>
        <p:spPr>
          <a:xfrm>
            <a:off x="561636" y="1424335"/>
            <a:ext cx="6990650" cy="321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8"/>
              <a:t>Quan sát biểu đồ rồi trả lời câu hỏi:</a:t>
            </a:r>
          </a:p>
          <a:p>
            <a:pPr algn="just">
              <a:lnSpc>
                <a:spcPct val="150000"/>
              </a:lnSpc>
            </a:pPr>
            <a:r>
              <a:rPr lang="en-US" sz="3208"/>
              <a:t>c) Số gà nhiều hơn ngỗng mấy con?</a:t>
            </a:r>
          </a:p>
          <a:p>
            <a:pPr algn="just">
              <a:lnSpc>
                <a:spcPct val="150000"/>
              </a:lnSpc>
            </a:pPr>
            <a:endParaRPr lang="en-US" sz="3208"/>
          </a:p>
          <a:p>
            <a:pPr algn="just">
              <a:lnSpc>
                <a:spcPct val="150000"/>
              </a:lnSpc>
              <a:spcBef>
                <a:spcPts val="1203"/>
              </a:spcBef>
            </a:pPr>
            <a:r>
              <a:rPr lang="en-US" sz="3208"/>
              <a:t>   Số ngỗng ít hơn số vịt mấy con? </a:t>
            </a:r>
            <a:endParaRPr lang="en-US" sz="3208" dirty="0"/>
          </a:p>
        </p:txBody>
      </p:sp>
      <p:sp>
        <p:nvSpPr>
          <p:cNvPr id="58" name="Rounded Rectangle 40">
            <a:extLst>
              <a:ext uri="{FF2B5EF4-FFF2-40B4-BE49-F238E27FC236}">
                <a16:creationId xmlns:a16="http://schemas.microsoft.com/office/drawing/2014/main" id="{CC6C6FF8-6F5E-438B-9F5C-0CE4D27C6B42}"/>
              </a:ext>
            </a:extLst>
          </p:cNvPr>
          <p:cNvSpPr/>
          <p:nvPr/>
        </p:nvSpPr>
        <p:spPr>
          <a:xfrm>
            <a:off x="7719441" y="653439"/>
            <a:ext cx="798810" cy="1913068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9" name="Rounded Rectangle 41">
            <a:extLst>
              <a:ext uri="{FF2B5EF4-FFF2-40B4-BE49-F238E27FC236}">
                <a16:creationId xmlns:a16="http://schemas.microsoft.com/office/drawing/2014/main" id="{E4832CB5-83DE-41CB-9FB0-FFA77C710143}"/>
              </a:ext>
            </a:extLst>
          </p:cNvPr>
          <p:cNvSpPr/>
          <p:nvPr/>
        </p:nvSpPr>
        <p:spPr>
          <a:xfrm>
            <a:off x="10813874" y="1766088"/>
            <a:ext cx="798810" cy="786877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60" name="Google Shape;4387;p6">
            <a:extLst>
              <a:ext uri="{FF2B5EF4-FFF2-40B4-BE49-F238E27FC236}">
                <a16:creationId xmlns:a16="http://schemas.microsoft.com/office/drawing/2014/main" id="{CEF04C0C-4201-46C5-AB00-5EB8B130915D}"/>
              </a:ext>
            </a:extLst>
          </p:cNvPr>
          <p:cNvSpPr txBox="1"/>
          <p:nvPr/>
        </p:nvSpPr>
        <p:spPr>
          <a:xfrm>
            <a:off x="839853" y="3152224"/>
            <a:ext cx="6473768" cy="58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2" tIns="45813" rIns="91652" bIns="45813" anchor="t" anchorCtr="0">
            <a:spAutoFit/>
          </a:bodyPr>
          <a:lstStyle/>
          <a:p>
            <a:pPr algn="just"/>
            <a:r>
              <a:rPr lang="en-US" sz="3208">
                <a:solidFill>
                  <a:srgbClr val="FF0000"/>
                </a:solidFill>
              </a:rPr>
              <a:t> Số gà nhiều hơn số ngỗng 3 con.</a:t>
            </a:r>
            <a:endParaRPr lang="en-US" sz="3208" dirty="0">
              <a:solidFill>
                <a:srgbClr val="FF0000"/>
              </a:solidFill>
            </a:endParaRPr>
          </a:p>
        </p:txBody>
      </p:sp>
      <p:sp>
        <p:nvSpPr>
          <p:cNvPr id="61" name="Google Shape;4387;p6">
            <a:extLst>
              <a:ext uri="{FF2B5EF4-FFF2-40B4-BE49-F238E27FC236}">
                <a16:creationId xmlns:a16="http://schemas.microsoft.com/office/drawing/2014/main" id="{98C74106-3462-4D8F-9DD4-6A7FE00BD0CD}"/>
              </a:ext>
            </a:extLst>
          </p:cNvPr>
          <p:cNvSpPr txBox="1"/>
          <p:nvPr/>
        </p:nvSpPr>
        <p:spPr>
          <a:xfrm>
            <a:off x="921101" y="4771153"/>
            <a:ext cx="6033054" cy="58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2" tIns="45813" rIns="91652" bIns="45813" anchor="t" anchorCtr="0">
            <a:spAutoFit/>
          </a:bodyPr>
          <a:lstStyle/>
          <a:p>
            <a:pPr algn="just"/>
            <a:r>
              <a:rPr lang="en-US" sz="3208">
                <a:solidFill>
                  <a:srgbClr val="FF0000"/>
                </a:solidFill>
              </a:rPr>
              <a:t>Số ngỗng ít hơn số vịt 1 con.</a:t>
            </a:r>
            <a:endParaRPr lang="en-US" sz="3208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52285" y="84113"/>
            <a:ext cx="4369165" cy="401102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en-US" sz="2005" b="1" dirty="0">
                <a:solidFill>
                  <a:schemeClr val="bg1"/>
                </a:solidFill>
              </a:rPr>
              <a:t>SỐ GÀ, NGỖNG, VỊT TRÊN SÂN</a:t>
            </a:r>
          </a:p>
        </p:txBody>
      </p:sp>
    </p:spTree>
    <p:extLst>
      <p:ext uri="{BB962C8B-B14F-4D97-AF65-F5344CB8AC3E}">
        <p14:creationId xmlns:p14="http://schemas.microsoft.com/office/powerpoint/2010/main" val="297775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uiExpand="1" build="p"/>
      <p:bldP spid="58" grpId="0" animBg="1"/>
      <p:bldP spid="59" grpId="0" animBg="1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3203" y="244988"/>
            <a:ext cx="9064249" cy="615606"/>
            <a:chOff x="1183343" y="1464304"/>
            <a:chExt cx="9041824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842040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52" tIns="45813" rIns="91652" bIns="45813" anchor="t" anchorCtr="0">
              <a:spAutoFit/>
            </a:bodyPr>
            <a:lstStyle/>
            <a:p>
              <a:r>
                <a:rPr lang="en-US" sz="3208">
                  <a:solidFill>
                    <a:schemeClr val="dk1"/>
                  </a:solidFill>
                </a:rPr>
                <a:t>Quan sát biểu đồ rồi trả lời câu hỏi.</a:t>
              </a:r>
              <a:endParaRPr sz="2005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652" tIns="45813" rIns="91652" bIns="45813" anchor="ctr" anchorCtr="0">
              <a:noAutofit/>
            </a:bodyPr>
            <a:lstStyle/>
            <a:p>
              <a:pPr algn="ctr"/>
              <a:r>
                <a:rPr lang="en-US" sz="3609" b="1">
                  <a:solidFill>
                    <a:schemeClr val="lt1"/>
                  </a:solidFill>
                </a:rPr>
                <a:t>3</a:t>
              </a:r>
              <a:endParaRPr sz="1869"/>
            </a:p>
          </p:txBody>
        </p:sp>
      </p:grp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6D8FCA13-AD3B-454A-96D4-0F814F55B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92" y="1962819"/>
            <a:ext cx="7109096" cy="24702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7B0ABA-FA3A-4F38-8440-85929B12D741}"/>
              </a:ext>
            </a:extLst>
          </p:cNvPr>
          <p:cNvSpPr txBox="1"/>
          <p:nvPr/>
        </p:nvSpPr>
        <p:spPr>
          <a:xfrm>
            <a:off x="3758343" y="1421818"/>
            <a:ext cx="6875006" cy="4628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6" dirty="0">
                <a:solidFill>
                  <a:schemeClr val="bg1"/>
                </a:solidFill>
              </a:rPr>
              <a:t>SỐ QUE TÍNH TRONG MỖI HỘP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A79991-3B83-4625-A32F-836A28E6DD0A}"/>
              </a:ext>
            </a:extLst>
          </p:cNvPr>
          <p:cNvGrpSpPr/>
          <p:nvPr/>
        </p:nvGrpSpPr>
        <p:grpSpPr>
          <a:xfrm>
            <a:off x="929764" y="1562926"/>
            <a:ext cx="2769126" cy="2870101"/>
            <a:chOff x="927464" y="1567543"/>
            <a:chExt cx="2762275" cy="2863000"/>
          </a:xfrm>
        </p:grpSpPr>
        <p:pic>
          <p:nvPicPr>
            <p:cNvPr id="13" name="Picture 12" descr="Screen Clipping">
              <a:extLst>
                <a:ext uri="{FF2B5EF4-FFF2-40B4-BE49-F238E27FC236}">
                  <a16:creationId xmlns:a16="http://schemas.microsoft.com/office/drawing/2014/main" id="{4789BF54-3780-4469-A01B-ED2BF24AD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433A068-CA78-4C1A-9A4A-01E1671BA53A}"/>
                </a:ext>
              </a:extLst>
            </p:cNvPr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15" name="Oval Callout 7">
                <a:extLst>
                  <a:ext uri="{FF2B5EF4-FFF2-40B4-BE49-F238E27FC236}">
                    <a16:creationId xmlns:a16="http://schemas.microsoft.com/office/drawing/2014/main" id="{F6D32D35-B245-4CF6-8D72-7FECA9979E7D}"/>
                  </a:ext>
                </a:extLst>
              </p:cNvPr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6" dirty="0" err="1">
                    <a:solidFill>
                      <a:schemeClr val="tx1"/>
                    </a:solidFill>
                  </a:rPr>
                  <a:t>Mỗi</a:t>
                </a:r>
                <a:r>
                  <a:rPr lang="en-US" sz="2406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6" dirty="0" err="1">
                    <a:solidFill>
                      <a:schemeClr val="tx1"/>
                    </a:solidFill>
                  </a:rPr>
                  <a:t>gồm</a:t>
                </a:r>
                <a:r>
                  <a:rPr lang="en-US" sz="2406" dirty="0">
                    <a:solidFill>
                      <a:schemeClr val="tx1"/>
                    </a:solidFill>
                  </a:rPr>
                  <a:t> 10 que </a:t>
                </a:r>
                <a:r>
                  <a:rPr lang="en-US" sz="2406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2005" dirty="0"/>
                  <a:t>.</a:t>
                </a:r>
              </a:p>
            </p:txBody>
          </p:sp>
          <p:pic>
            <p:nvPicPr>
              <p:cNvPr id="19" name="Picture 18" descr="Screen Clipping">
                <a:extLst>
                  <a:ext uri="{FF2B5EF4-FFF2-40B4-BE49-F238E27FC236}">
                    <a16:creationId xmlns:a16="http://schemas.microsoft.com/office/drawing/2014/main" id="{FAFE672B-6589-41A5-A598-25608087E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4369" y="1636121"/>
                <a:ext cx="421411" cy="504652"/>
              </a:xfrm>
              <a:prstGeom prst="rect">
                <a:avLst/>
              </a:prstGeom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3E79649-5B01-4653-A112-4E246865F026}"/>
              </a:ext>
            </a:extLst>
          </p:cNvPr>
          <p:cNvSpPr txBox="1"/>
          <p:nvPr/>
        </p:nvSpPr>
        <p:spPr>
          <a:xfrm>
            <a:off x="3627392" y="4480695"/>
            <a:ext cx="7968209" cy="231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636" indent="-515636">
              <a:lnSpc>
                <a:spcPct val="150000"/>
              </a:lnSpc>
              <a:buAutoNum type="alphaLcParenR"/>
            </a:pPr>
            <a:r>
              <a:rPr lang="en-US" sz="3208"/>
              <a:t>Mỗi hộp có bao nhiêu que tính?</a:t>
            </a:r>
          </a:p>
          <a:p>
            <a:pPr marL="515636" indent="-515636">
              <a:lnSpc>
                <a:spcPct val="150000"/>
              </a:lnSpc>
              <a:buAutoNum type="alphaLcParenR"/>
            </a:pPr>
            <a:r>
              <a:rPr lang="en-US" sz="3208"/>
              <a:t>Hộp nào có nhiều que tính nhất?</a:t>
            </a:r>
          </a:p>
          <a:p>
            <a:pPr>
              <a:lnSpc>
                <a:spcPct val="150000"/>
              </a:lnSpc>
            </a:pPr>
            <a:r>
              <a:rPr lang="en-US" sz="3208"/>
              <a:t>     Hộp nào có ít que tính nhất?</a:t>
            </a:r>
            <a:endParaRPr lang="en-US" sz="3208" dirty="0"/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3203" y="244988"/>
            <a:ext cx="9064249" cy="615606"/>
            <a:chOff x="1183343" y="1464304"/>
            <a:chExt cx="9041824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842040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52" tIns="45813" rIns="91652" bIns="45813" anchor="t" anchorCtr="0">
              <a:spAutoFit/>
            </a:bodyPr>
            <a:lstStyle/>
            <a:p>
              <a:r>
                <a:rPr lang="en-US" sz="3208">
                  <a:solidFill>
                    <a:schemeClr val="dk1"/>
                  </a:solidFill>
                </a:rPr>
                <a:t>Quan sát biểu đồ rồi trả lời câu hỏi.</a:t>
              </a:r>
              <a:endParaRPr sz="2005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652" tIns="45813" rIns="91652" bIns="45813" anchor="ctr" anchorCtr="0">
              <a:noAutofit/>
            </a:bodyPr>
            <a:lstStyle/>
            <a:p>
              <a:pPr algn="ctr"/>
              <a:r>
                <a:rPr lang="en-US" sz="3609" b="1">
                  <a:solidFill>
                    <a:schemeClr val="lt1"/>
                  </a:solidFill>
                </a:rPr>
                <a:t>3</a:t>
              </a:r>
              <a:endParaRPr sz="1869"/>
            </a:p>
          </p:txBody>
        </p:sp>
      </p:grp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6D8FCA13-AD3B-454A-96D4-0F814F55B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92" y="1523583"/>
            <a:ext cx="7109096" cy="24702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7B0ABA-FA3A-4F38-8440-85929B12D741}"/>
              </a:ext>
            </a:extLst>
          </p:cNvPr>
          <p:cNvSpPr txBox="1"/>
          <p:nvPr/>
        </p:nvSpPr>
        <p:spPr>
          <a:xfrm>
            <a:off x="3758343" y="982581"/>
            <a:ext cx="6875006" cy="4628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6" dirty="0">
                <a:solidFill>
                  <a:schemeClr val="bg1"/>
                </a:solidFill>
              </a:rPr>
              <a:t>SỐ QUE TÍNH TRONG MỖI HỘP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A79991-3B83-4625-A32F-836A28E6DD0A}"/>
              </a:ext>
            </a:extLst>
          </p:cNvPr>
          <p:cNvGrpSpPr/>
          <p:nvPr/>
        </p:nvGrpSpPr>
        <p:grpSpPr>
          <a:xfrm>
            <a:off x="929764" y="1123690"/>
            <a:ext cx="2769126" cy="2870101"/>
            <a:chOff x="927464" y="1567543"/>
            <a:chExt cx="2762275" cy="2863000"/>
          </a:xfrm>
        </p:grpSpPr>
        <p:pic>
          <p:nvPicPr>
            <p:cNvPr id="13" name="Picture 12" descr="Screen Clipping">
              <a:extLst>
                <a:ext uri="{FF2B5EF4-FFF2-40B4-BE49-F238E27FC236}">
                  <a16:creationId xmlns:a16="http://schemas.microsoft.com/office/drawing/2014/main" id="{4789BF54-3780-4469-A01B-ED2BF24AD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433A068-CA78-4C1A-9A4A-01E1671BA53A}"/>
                </a:ext>
              </a:extLst>
            </p:cNvPr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15" name="Oval Callout 7">
                <a:extLst>
                  <a:ext uri="{FF2B5EF4-FFF2-40B4-BE49-F238E27FC236}">
                    <a16:creationId xmlns:a16="http://schemas.microsoft.com/office/drawing/2014/main" id="{F6D32D35-B245-4CF6-8D72-7FECA9979E7D}"/>
                  </a:ext>
                </a:extLst>
              </p:cNvPr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6" dirty="0" err="1">
                    <a:solidFill>
                      <a:schemeClr val="tx1"/>
                    </a:solidFill>
                  </a:rPr>
                  <a:t>Mỗi</a:t>
                </a:r>
                <a:r>
                  <a:rPr lang="en-US" sz="2406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6" dirty="0" err="1">
                    <a:solidFill>
                      <a:schemeClr val="tx1"/>
                    </a:solidFill>
                  </a:rPr>
                  <a:t>gồm</a:t>
                </a:r>
                <a:r>
                  <a:rPr lang="en-US" sz="2406" dirty="0">
                    <a:solidFill>
                      <a:schemeClr val="tx1"/>
                    </a:solidFill>
                  </a:rPr>
                  <a:t> 10 que </a:t>
                </a:r>
                <a:r>
                  <a:rPr lang="en-US" sz="2406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2005" dirty="0"/>
                  <a:t>.</a:t>
                </a:r>
              </a:p>
            </p:txBody>
          </p:sp>
          <p:pic>
            <p:nvPicPr>
              <p:cNvPr id="19" name="Picture 18" descr="Screen Clipping">
                <a:extLst>
                  <a:ext uri="{FF2B5EF4-FFF2-40B4-BE49-F238E27FC236}">
                    <a16:creationId xmlns:a16="http://schemas.microsoft.com/office/drawing/2014/main" id="{FAFE672B-6589-41A5-A598-25608087E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4369" y="1636121"/>
                <a:ext cx="421411" cy="504652"/>
              </a:xfrm>
              <a:prstGeom prst="rect">
                <a:avLst/>
              </a:prstGeom>
            </p:spPr>
          </p:pic>
        </p:grp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45D133C8-30F8-4242-8531-B0F1B152F8D0}"/>
              </a:ext>
            </a:extLst>
          </p:cNvPr>
          <p:cNvSpPr/>
          <p:nvPr/>
        </p:nvSpPr>
        <p:spPr>
          <a:xfrm>
            <a:off x="10736487" y="1665437"/>
            <a:ext cx="611112" cy="611112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7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B0BB4AF-2260-4F14-B1F8-E57D1B72D20E}"/>
              </a:ext>
            </a:extLst>
          </p:cNvPr>
          <p:cNvSpPr/>
          <p:nvPr/>
        </p:nvSpPr>
        <p:spPr>
          <a:xfrm>
            <a:off x="10736487" y="2453130"/>
            <a:ext cx="611112" cy="611112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7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E97FEC4-2029-498A-BC84-A100933A514C}"/>
              </a:ext>
            </a:extLst>
          </p:cNvPr>
          <p:cNvSpPr/>
          <p:nvPr/>
        </p:nvSpPr>
        <p:spPr>
          <a:xfrm>
            <a:off x="10736487" y="3240822"/>
            <a:ext cx="611112" cy="611112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7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E79649-5B01-4653-A112-4E246865F026}"/>
              </a:ext>
            </a:extLst>
          </p:cNvPr>
          <p:cNvSpPr txBox="1"/>
          <p:nvPr/>
        </p:nvSpPr>
        <p:spPr>
          <a:xfrm>
            <a:off x="3627392" y="4003264"/>
            <a:ext cx="7968209" cy="83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636" indent="-515636">
              <a:lnSpc>
                <a:spcPct val="150000"/>
              </a:lnSpc>
              <a:buAutoNum type="alphaLcParenR"/>
            </a:pPr>
            <a:r>
              <a:rPr lang="en-US" sz="3208"/>
              <a:t>Mỗi hộp có bao nhiêu que tính?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752DE5-CDE4-41C1-BF34-C532A7B6B566}"/>
              </a:ext>
            </a:extLst>
          </p:cNvPr>
          <p:cNvSpPr txBox="1"/>
          <p:nvPr/>
        </p:nvSpPr>
        <p:spPr>
          <a:xfrm>
            <a:off x="3627392" y="4562018"/>
            <a:ext cx="7968209" cy="231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8"/>
              <a:t>Hộp A: </a:t>
            </a:r>
            <a:r>
              <a:rPr lang="en-US" sz="3208">
                <a:solidFill>
                  <a:srgbClr val="FF0000"/>
                </a:solidFill>
              </a:rPr>
              <a:t>40 que</a:t>
            </a:r>
            <a:r>
              <a:rPr lang="en-US" sz="3208"/>
              <a:t>.</a:t>
            </a:r>
          </a:p>
          <a:p>
            <a:pPr>
              <a:lnSpc>
                <a:spcPct val="150000"/>
              </a:lnSpc>
            </a:pPr>
            <a:r>
              <a:rPr lang="en-US" sz="3208"/>
              <a:t>Hộp B: </a:t>
            </a:r>
            <a:r>
              <a:rPr lang="en-US" sz="3208">
                <a:solidFill>
                  <a:srgbClr val="FF0000"/>
                </a:solidFill>
              </a:rPr>
              <a:t>80 que</a:t>
            </a:r>
            <a:r>
              <a:rPr lang="en-US" sz="3208"/>
              <a:t>.</a:t>
            </a:r>
          </a:p>
          <a:p>
            <a:pPr>
              <a:lnSpc>
                <a:spcPct val="150000"/>
              </a:lnSpc>
            </a:pPr>
            <a:r>
              <a:rPr lang="en-US" sz="3208"/>
              <a:t>Hộp C: </a:t>
            </a:r>
            <a:r>
              <a:rPr lang="en-US" sz="3208">
                <a:solidFill>
                  <a:srgbClr val="FF0000"/>
                </a:solidFill>
              </a:rPr>
              <a:t>60 que</a:t>
            </a:r>
            <a:r>
              <a:rPr lang="en-US" sz="3208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3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uiExpand="1" build="p"/>
      <p:bldP spid="1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3203" y="244988"/>
            <a:ext cx="9064249" cy="615606"/>
            <a:chOff x="1183343" y="1464304"/>
            <a:chExt cx="9041824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842040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52" tIns="45813" rIns="91652" bIns="45813" anchor="t" anchorCtr="0">
              <a:spAutoFit/>
            </a:bodyPr>
            <a:lstStyle/>
            <a:p>
              <a:r>
                <a:rPr lang="en-US" sz="3208">
                  <a:solidFill>
                    <a:schemeClr val="dk1"/>
                  </a:solidFill>
                </a:rPr>
                <a:t>Quan sát biểu đồ rồi trả lời câu hỏi.</a:t>
              </a:r>
              <a:endParaRPr sz="2005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652" tIns="45813" rIns="91652" bIns="45813" anchor="ctr" anchorCtr="0">
              <a:noAutofit/>
            </a:bodyPr>
            <a:lstStyle/>
            <a:p>
              <a:pPr algn="ctr"/>
              <a:r>
                <a:rPr lang="en-US" sz="3609" b="1">
                  <a:solidFill>
                    <a:schemeClr val="lt1"/>
                  </a:solidFill>
                </a:rPr>
                <a:t>3</a:t>
              </a:r>
              <a:endParaRPr sz="1869"/>
            </a:p>
          </p:txBody>
        </p:sp>
      </p:grp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6D8FCA13-AD3B-454A-96D4-0F814F55B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92" y="1523583"/>
            <a:ext cx="7109096" cy="24702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7B0ABA-FA3A-4F38-8440-85929B12D741}"/>
              </a:ext>
            </a:extLst>
          </p:cNvPr>
          <p:cNvSpPr txBox="1"/>
          <p:nvPr/>
        </p:nvSpPr>
        <p:spPr>
          <a:xfrm>
            <a:off x="3758343" y="982581"/>
            <a:ext cx="6875006" cy="4628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6" dirty="0">
                <a:solidFill>
                  <a:schemeClr val="bg1"/>
                </a:solidFill>
              </a:rPr>
              <a:t>SỐ QUE TÍNH TRONG MỖI HỘP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A79991-3B83-4625-A32F-836A28E6DD0A}"/>
              </a:ext>
            </a:extLst>
          </p:cNvPr>
          <p:cNvGrpSpPr/>
          <p:nvPr/>
        </p:nvGrpSpPr>
        <p:grpSpPr>
          <a:xfrm>
            <a:off x="929764" y="1123690"/>
            <a:ext cx="2769126" cy="2870101"/>
            <a:chOff x="927464" y="1567543"/>
            <a:chExt cx="2762275" cy="2863000"/>
          </a:xfrm>
        </p:grpSpPr>
        <p:pic>
          <p:nvPicPr>
            <p:cNvPr id="13" name="Picture 12" descr="Screen Clipping">
              <a:extLst>
                <a:ext uri="{FF2B5EF4-FFF2-40B4-BE49-F238E27FC236}">
                  <a16:creationId xmlns:a16="http://schemas.microsoft.com/office/drawing/2014/main" id="{4789BF54-3780-4469-A01B-ED2BF24AD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433A068-CA78-4C1A-9A4A-01E1671BA53A}"/>
                </a:ext>
              </a:extLst>
            </p:cNvPr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15" name="Oval Callout 7">
                <a:extLst>
                  <a:ext uri="{FF2B5EF4-FFF2-40B4-BE49-F238E27FC236}">
                    <a16:creationId xmlns:a16="http://schemas.microsoft.com/office/drawing/2014/main" id="{F6D32D35-B245-4CF6-8D72-7FECA9979E7D}"/>
                  </a:ext>
                </a:extLst>
              </p:cNvPr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6" dirty="0" err="1">
                    <a:solidFill>
                      <a:schemeClr val="tx1"/>
                    </a:solidFill>
                  </a:rPr>
                  <a:t>Mỗi</a:t>
                </a:r>
                <a:r>
                  <a:rPr lang="en-US" sz="2406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6" dirty="0" err="1">
                    <a:solidFill>
                      <a:schemeClr val="tx1"/>
                    </a:solidFill>
                  </a:rPr>
                  <a:t>gồm</a:t>
                </a:r>
                <a:r>
                  <a:rPr lang="en-US" sz="2406" dirty="0">
                    <a:solidFill>
                      <a:schemeClr val="tx1"/>
                    </a:solidFill>
                  </a:rPr>
                  <a:t> 10 que </a:t>
                </a:r>
                <a:r>
                  <a:rPr lang="en-US" sz="2406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2005" dirty="0"/>
                  <a:t>.</a:t>
                </a:r>
              </a:p>
            </p:txBody>
          </p:sp>
          <p:pic>
            <p:nvPicPr>
              <p:cNvPr id="19" name="Picture 18" descr="Screen Clipping">
                <a:extLst>
                  <a:ext uri="{FF2B5EF4-FFF2-40B4-BE49-F238E27FC236}">
                    <a16:creationId xmlns:a16="http://schemas.microsoft.com/office/drawing/2014/main" id="{FAFE672B-6589-41A5-A598-25608087E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4369" y="1636121"/>
                <a:ext cx="421411" cy="504652"/>
              </a:xfrm>
              <a:prstGeom prst="rect">
                <a:avLst/>
              </a:prstGeom>
            </p:spPr>
          </p:pic>
        </p:grp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45D133C8-30F8-4242-8531-B0F1B152F8D0}"/>
              </a:ext>
            </a:extLst>
          </p:cNvPr>
          <p:cNvSpPr/>
          <p:nvPr/>
        </p:nvSpPr>
        <p:spPr>
          <a:xfrm>
            <a:off x="10736487" y="1665437"/>
            <a:ext cx="611112" cy="611112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7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B0BB4AF-2260-4F14-B1F8-E57D1B72D20E}"/>
              </a:ext>
            </a:extLst>
          </p:cNvPr>
          <p:cNvSpPr/>
          <p:nvPr/>
        </p:nvSpPr>
        <p:spPr>
          <a:xfrm>
            <a:off x="10736487" y="2453130"/>
            <a:ext cx="611112" cy="611112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7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E97FEC4-2029-498A-BC84-A100933A514C}"/>
              </a:ext>
            </a:extLst>
          </p:cNvPr>
          <p:cNvSpPr/>
          <p:nvPr/>
        </p:nvSpPr>
        <p:spPr>
          <a:xfrm>
            <a:off x="10736487" y="3240822"/>
            <a:ext cx="611112" cy="611112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7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E79649-5B01-4653-A112-4E246865F026}"/>
              </a:ext>
            </a:extLst>
          </p:cNvPr>
          <p:cNvSpPr txBox="1"/>
          <p:nvPr/>
        </p:nvSpPr>
        <p:spPr>
          <a:xfrm>
            <a:off x="3627392" y="3965070"/>
            <a:ext cx="7968209" cy="231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8"/>
              <a:t>b) Hộp nào có nhiều que tính nhất?</a:t>
            </a:r>
          </a:p>
          <a:p>
            <a:pPr>
              <a:lnSpc>
                <a:spcPct val="150000"/>
              </a:lnSpc>
            </a:pPr>
            <a:endParaRPr lang="en-US" sz="3208"/>
          </a:p>
          <a:p>
            <a:pPr>
              <a:lnSpc>
                <a:spcPct val="150000"/>
              </a:lnSpc>
            </a:pPr>
            <a:r>
              <a:rPr lang="en-US" sz="3208"/>
              <a:t>    Hộp nào có ít que tính nhất?</a:t>
            </a:r>
            <a:endParaRPr lang="en-US" sz="3208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752DE5-CDE4-41C1-BF34-C532A7B6B566}"/>
              </a:ext>
            </a:extLst>
          </p:cNvPr>
          <p:cNvSpPr txBox="1"/>
          <p:nvPr/>
        </p:nvSpPr>
        <p:spPr>
          <a:xfrm>
            <a:off x="4078128" y="4697158"/>
            <a:ext cx="7968209" cy="83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8">
                <a:solidFill>
                  <a:srgbClr val="FF0000"/>
                </a:solidFill>
              </a:rPr>
              <a:t>Hộp B nhiều que tính nhất.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DA8747-2811-4D4A-BBCD-ECECCD237509}"/>
              </a:ext>
            </a:extLst>
          </p:cNvPr>
          <p:cNvSpPr txBox="1"/>
          <p:nvPr/>
        </p:nvSpPr>
        <p:spPr>
          <a:xfrm>
            <a:off x="4078128" y="6086721"/>
            <a:ext cx="7968209" cy="83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8">
                <a:solidFill>
                  <a:srgbClr val="FF0000"/>
                </a:solidFill>
              </a:rPr>
              <a:t>Hộp A ít que tính nhất.</a:t>
            </a:r>
          </a:p>
        </p:txBody>
      </p:sp>
    </p:spTree>
    <p:extLst>
      <p:ext uri="{BB962C8B-B14F-4D97-AF65-F5344CB8AC3E}">
        <p14:creationId xmlns:p14="http://schemas.microsoft.com/office/powerpoint/2010/main" val="389944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16" grpId="0" uiExpand="1" build="p"/>
      <p:bldP spid="1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3" name="Google Shape;2963;p42"/>
          <p:cNvGrpSpPr/>
          <p:nvPr/>
        </p:nvGrpSpPr>
        <p:grpSpPr>
          <a:xfrm>
            <a:off x="-528537" y="3226794"/>
            <a:ext cx="2955011" cy="3639711"/>
            <a:chOff x="1877250" y="786550"/>
            <a:chExt cx="3799500" cy="4240850"/>
          </a:xfrm>
          <a:solidFill>
            <a:srgbClr val="92D050"/>
          </a:solidFill>
        </p:grpSpPr>
        <p:sp>
          <p:nvSpPr>
            <p:cNvPr id="2964" name="Google Shape;2964;p42"/>
            <p:cNvSpPr/>
            <p:nvPr/>
          </p:nvSpPr>
          <p:spPr>
            <a:xfrm>
              <a:off x="3265825" y="4100875"/>
              <a:ext cx="1035775" cy="926525"/>
            </a:xfrm>
            <a:custGeom>
              <a:avLst/>
              <a:gdLst/>
              <a:ahLst/>
              <a:cxnLst/>
              <a:rect l="l" t="t" r="r" b="b"/>
              <a:pathLst>
                <a:path w="41431" h="37061" extrusionOk="0">
                  <a:moveTo>
                    <a:pt x="1" y="1"/>
                  </a:moveTo>
                  <a:lnTo>
                    <a:pt x="6772" y="34325"/>
                  </a:lnTo>
                  <a:cubicBezTo>
                    <a:pt x="6772" y="35860"/>
                    <a:pt x="13010" y="37060"/>
                    <a:pt x="20716" y="37060"/>
                  </a:cubicBezTo>
                  <a:cubicBezTo>
                    <a:pt x="28421" y="37060"/>
                    <a:pt x="34659" y="35860"/>
                    <a:pt x="34659" y="34325"/>
                  </a:cubicBezTo>
                  <a:lnTo>
                    <a:pt x="414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3265825" y="4100875"/>
              <a:ext cx="1035775" cy="244375"/>
            </a:xfrm>
            <a:custGeom>
              <a:avLst/>
              <a:gdLst/>
              <a:ahLst/>
              <a:cxnLst/>
              <a:rect l="l" t="t" r="r" b="b"/>
              <a:pathLst>
                <a:path w="41431" h="9775" extrusionOk="0">
                  <a:moveTo>
                    <a:pt x="1" y="1"/>
                  </a:moveTo>
                  <a:lnTo>
                    <a:pt x="802" y="5871"/>
                  </a:lnTo>
                  <a:cubicBezTo>
                    <a:pt x="802" y="8040"/>
                    <a:pt x="9708" y="9774"/>
                    <a:pt x="20716" y="9774"/>
                  </a:cubicBezTo>
                  <a:cubicBezTo>
                    <a:pt x="31724" y="9774"/>
                    <a:pt x="40630" y="8040"/>
                    <a:pt x="40630" y="5871"/>
                  </a:cubicBezTo>
                  <a:lnTo>
                    <a:pt x="414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66" name="Google Shape;2966;p42"/>
            <p:cNvSpPr/>
            <p:nvPr/>
          </p:nvSpPr>
          <p:spPr>
            <a:xfrm>
              <a:off x="3265825" y="3999150"/>
              <a:ext cx="1035775" cy="203500"/>
            </a:xfrm>
            <a:custGeom>
              <a:avLst/>
              <a:gdLst/>
              <a:ahLst/>
              <a:cxnLst/>
              <a:rect l="l" t="t" r="r" b="b"/>
              <a:pathLst>
                <a:path w="41431" h="8140" extrusionOk="0">
                  <a:moveTo>
                    <a:pt x="20716" y="0"/>
                  </a:moveTo>
                  <a:cubicBezTo>
                    <a:pt x="9274" y="0"/>
                    <a:pt x="1" y="1835"/>
                    <a:pt x="1" y="4070"/>
                  </a:cubicBezTo>
                  <a:cubicBezTo>
                    <a:pt x="1" y="6338"/>
                    <a:pt x="9274" y="8139"/>
                    <a:pt x="20716" y="8139"/>
                  </a:cubicBezTo>
                  <a:cubicBezTo>
                    <a:pt x="32157" y="8139"/>
                    <a:pt x="41431" y="6338"/>
                    <a:pt x="41431" y="4070"/>
                  </a:cubicBezTo>
                  <a:cubicBezTo>
                    <a:pt x="41431" y="1835"/>
                    <a:pt x="32157" y="0"/>
                    <a:pt x="207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67" name="Google Shape;2967;p42"/>
            <p:cNvSpPr/>
            <p:nvPr/>
          </p:nvSpPr>
          <p:spPr>
            <a:xfrm>
              <a:off x="3294200" y="4082840"/>
              <a:ext cx="995587" cy="203500"/>
            </a:xfrm>
            <a:custGeom>
              <a:avLst/>
              <a:gdLst/>
              <a:ahLst/>
              <a:cxnLst/>
              <a:rect l="l" t="t" r="r" b="b"/>
              <a:pathLst>
                <a:path w="41431" h="8140" extrusionOk="0">
                  <a:moveTo>
                    <a:pt x="20716" y="1"/>
                  </a:moveTo>
                  <a:cubicBezTo>
                    <a:pt x="9274" y="1"/>
                    <a:pt x="1" y="1835"/>
                    <a:pt x="1" y="4070"/>
                  </a:cubicBezTo>
                  <a:cubicBezTo>
                    <a:pt x="1" y="6338"/>
                    <a:pt x="9274" y="8140"/>
                    <a:pt x="20716" y="8140"/>
                  </a:cubicBezTo>
                  <a:cubicBezTo>
                    <a:pt x="32157" y="8140"/>
                    <a:pt x="41431" y="6338"/>
                    <a:pt x="41431" y="4070"/>
                  </a:cubicBezTo>
                  <a:cubicBezTo>
                    <a:pt x="41431" y="1835"/>
                    <a:pt x="32157" y="1"/>
                    <a:pt x="207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68" name="Google Shape;2968;p42"/>
            <p:cNvSpPr/>
            <p:nvPr/>
          </p:nvSpPr>
          <p:spPr>
            <a:xfrm>
              <a:off x="2747975" y="786550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69" name="Google Shape;2969;p42"/>
            <p:cNvSpPr/>
            <p:nvPr/>
          </p:nvSpPr>
          <p:spPr>
            <a:xfrm>
              <a:off x="3137150" y="2423000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0" name="Google Shape;2970;p42"/>
            <p:cNvSpPr/>
            <p:nvPr/>
          </p:nvSpPr>
          <p:spPr>
            <a:xfrm>
              <a:off x="3010570" y="2304600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2929956" y="2155325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2825219" y="1900975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2776250" y="1637450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2776250" y="1414800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2844825" y="1197125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2931075" y="1055375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3016175" y="918600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3294200" y="3081825"/>
              <a:ext cx="548750" cy="868125"/>
            </a:xfrm>
            <a:custGeom>
              <a:avLst/>
              <a:gdLst/>
              <a:ahLst/>
              <a:cxnLst/>
              <a:rect l="l" t="t" r="r" b="b"/>
              <a:pathLst>
                <a:path w="21950" h="34725" extrusionOk="0">
                  <a:moveTo>
                    <a:pt x="2002" y="0"/>
                  </a:moveTo>
                  <a:lnTo>
                    <a:pt x="0" y="834"/>
                  </a:lnTo>
                  <a:cubicBezTo>
                    <a:pt x="16045" y="14911"/>
                    <a:pt x="18747" y="34725"/>
                    <a:pt x="18747" y="34725"/>
                  </a:cubicBezTo>
                  <a:lnTo>
                    <a:pt x="21949" y="34725"/>
                  </a:lnTo>
                  <a:cubicBezTo>
                    <a:pt x="16612" y="6571"/>
                    <a:pt x="2002" y="0"/>
                    <a:pt x="20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3291700" y="1025350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3817900" y="2919200"/>
              <a:ext cx="524575" cy="1282600"/>
            </a:xfrm>
            <a:custGeom>
              <a:avLst/>
              <a:gdLst/>
              <a:ahLst/>
              <a:cxnLst/>
              <a:rect l="l" t="t" r="r" b="b"/>
              <a:pathLst>
                <a:path w="20983" h="51304" extrusionOk="0">
                  <a:moveTo>
                    <a:pt x="20982" y="0"/>
                  </a:moveTo>
                  <a:cubicBezTo>
                    <a:pt x="20982" y="0"/>
                    <a:pt x="0" y="16145"/>
                    <a:pt x="0" y="51304"/>
                  </a:cubicBezTo>
                  <a:lnTo>
                    <a:pt x="4704" y="51304"/>
                  </a:lnTo>
                  <a:cubicBezTo>
                    <a:pt x="4704" y="51304"/>
                    <a:pt x="1135" y="27553"/>
                    <a:pt x="20982" y="1735"/>
                  </a:cubicBezTo>
                  <a:lnTo>
                    <a:pt x="209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3906300" y="2708950"/>
              <a:ext cx="1770450" cy="346200"/>
            </a:xfrm>
            <a:custGeom>
              <a:avLst/>
              <a:gdLst/>
              <a:ahLst/>
              <a:cxnLst/>
              <a:rect l="l" t="t" r="r" b="b"/>
              <a:pathLst>
                <a:path w="70818" h="13848" extrusionOk="0">
                  <a:moveTo>
                    <a:pt x="49746" y="1"/>
                  </a:moveTo>
                  <a:cubicBezTo>
                    <a:pt x="46444" y="1"/>
                    <a:pt x="42985" y="647"/>
                    <a:pt x="41296" y="1606"/>
                  </a:cubicBezTo>
                  <a:cubicBezTo>
                    <a:pt x="40827" y="1878"/>
                    <a:pt x="40388" y="1965"/>
                    <a:pt x="39922" y="1965"/>
                  </a:cubicBezTo>
                  <a:cubicBezTo>
                    <a:pt x="39090" y="1965"/>
                    <a:pt x="38175" y="1687"/>
                    <a:pt x="36863" y="1687"/>
                  </a:cubicBezTo>
                  <a:cubicBezTo>
                    <a:pt x="34678" y="1687"/>
                    <a:pt x="31391" y="2459"/>
                    <a:pt x="25552" y="6576"/>
                  </a:cubicBezTo>
                  <a:cubicBezTo>
                    <a:pt x="25552" y="6576"/>
                    <a:pt x="12342" y="6943"/>
                    <a:pt x="8807" y="8410"/>
                  </a:cubicBezTo>
                  <a:cubicBezTo>
                    <a:pt x="5237" y="9845"/>
                    <a:pt x="0" y="13381"/>
                    <a:pt x="4103" y="13814"/>
                  </a:cubicBezTo>
                  <a:cubicBezTo>
                    <a:pt x="4316" y="13837"/>
                    <a:pt x="4534" y="13847"/>
                    <a:pt x="4757" y="13847"/>
                  </a:cubicBezTo>
                  <a:cubicBezTo>
                    <a:pt x="7757" y="13847"/>
                    <a:pt x="11616" y="11961"/>
                    <a:pt x="15589" y="11961"/>
                  </a:cubicBezTo>
                  <a:cubicBezTo>
                    <a:pt x="17050" y="11961"/>
                    <a:pt x="18527" y="12216"/>
                    <a:pt x="19981" y="12914"/>
                  </a:cubicBezTo>
                  <a:cubicBezTo>
                    <a:pt x="21102" y="13458"/>
                    <a:pt x="22228" y="13664"/>
                    <a:pt x="23343" y="13664"/>
                  </a:cubicBezTo>
                  <a:cubicBezTo>
                    <a:pt x="26864" y="13664"/>
                    <a:pt x="30275" y="11604"/>
                    <a:pt x="33066" y="11604"/>
                  </a:cubicBezTo>
                  <a:cubicBezTo>
                    <a:pt x="33888" y="11604"/>
                    <a:pt x="34657" y="11783"/>
                    <a:pt x="35359" y="12247"/>
                  </a:cubicBezTo>
                  <a:cubicBezTo>
                    <a:pt x="36275" y="12865"/>
                    <a:pt x="37490" y="13099"/>
                    <a:pt x="38856" y="13099"/>
                  </a:cubicBezTo>
                  <a:cubicBezTo>
                    <a:pt x="43068" y="13099"/>
                    <a:pt x="48707" y="10876"/>
                    <a:pt x="51367" y="10876"/>
                  </a:cubicBezTo>
                  <a:cubicBezTo>
                    <a:pt x="51425" y="10876"/>
                    <a:pt x="51482" y="10877"/>
                    <a:pt x="51537" y="10879"/>
                  </a:cubicBezTo>
                  <a:cubicBezTo>
                    <a:pt x="52520" y="10908"/>
                    <a:pt x="53609" y="10970"/>
                    <a:pt x="54774" y="10970"/>
                  </a:cubicBezTo>
                  <a:cubicBezTo>
                    <a:pt x="57641" y="10970"/>
                    <a:pt x="60968" y="10593"/>
                    <a:pt x="64313" y="8410"/>
                  </a:cubicBezTo>
                  <a:cubicBezTo>
                    <a:pt x="68983" y="5308"/>
                    <a:pt x="70817" y="7543"/>
                    <a:pt x="68116" y="3874"/>
                  </a:cubicBezTo>
                  <a:cubicBezTo>
                    <a:pt x="65447" y="205"/>
                    <a:pt x="58976" y="2173"/>
                    <a:pt x="55106" y="772"/>
                  </a:cubicBezTo>
                  <a:cubicBezTo>
                    <a:pt x="53655" y="234"/>
                    <a:pt x="51729" y="1"/>
                    <a:pt x="497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4600525" y="2834624"/>
              <a:ext cx="951585" cy="66279"/>
            </a:xfrm>
            <a:custGeom>
              <a:avLst/>
              <a:gdLst/>
              <a:ahLst/>
              <a:cxnLst/>
              <a:rect l="l" t="t" r="r" b="b"/>
              <a:pathLst>
                <a:path w="51037" h="5605" fill="none" extrusionOk="0">
                  <a:moveTo>
                    <a:pt x="51036" y="4371"/>
                  </a:moveTo>
                  <a:cubicBezTo>
                    <a:pt x="51036" y="4371"/>
                    <a:pt x="39528" y="1"/>
                    <a:pt x="28654" y="2803"/>
                  </a:cubicBezTo>
                  <a:cubicBezTo>
                    <a:pt x="17813" y="5605"/>
                    <a:pt x="5004" y="2870"/>
                    <a:pt x="0" y="234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5328135" y="2776413"/>
              <a:ext cx="203494" cy="75449"/>
            </a:xfrm>
            <a:custGeom>
              <a:avLst/>
              <a:gdLst/>
              <a:ahLst/>
              <a:cxnLst/>
              <a:rect l="l" t="t" r="r" b="b"/>
              <a:pathLst>
                <a:path w="10942" h="4137" fill="none" extrusionOk="0">
                  <a:moveTo>
                    <a:pt x="10942" y="0"/>
                  </a:moveTo>
                  <a:cubicBezTo>
                    <a:pt x="10942" y="0"/>
                    <a:pt x="4203" y="2435"/>
                    <a:pt x="0" y="4137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5152200" y="2749798"/>
              <a:ext cx="170966" cy="213504"/>
            </a:xfrm>
            <a:custGeom>
              <a:avLst/>
              <a:gdLst/>
              <a:ahLst/>
              <a:cxnLst/>
              <a:rect l="l" t="t" r="r" b="b"/>
              <a:pathLst>
                <a:path w="13945" h="14044" fill="none" extrusionOk="0">
                  <a:moveTo>
                    <a:pt x="13944" y="0"/>
                  </a:moveTo>
                  <a:cubicBezTo>
                    <a:pt x="13944" y="0"/>
                    <a:pt x="5738" y="5170"/>
                    <a:pt x="1" y="7706"/>
                  </a:cubicBezTo>
                  <a:cubicBezTo>
                    <a:pt x="6105" y="9240"/>
                    <a:pt x="8707" y="14044"/>
                    <a:pt x="8707" y="14044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4935350" y="2725622"/>
              <a:ext cx="228525" cy="261635"/>
            </a:xfrm>
            <a:custGeom>
              <a:avLst/>
              <a:gdLst/>
              <a:ahLst/>
              <a:cxnLst/>
              <a:rect l="l" t="t" r="r" b="b"/>
              <a:pathLst>
                <a:path w="9141" h="14344" fill="none" extrusionOk="0">
                  <a:moveTo>
                    <a:pt x="9141" y="0"/>
                  </a:moveTo>
                  <a:cubicBezTo>
                    <a:pt x="9141" y="0"/>
                    <a:pt x="1" y="5704"/>
                    <a:pt x="534" y="8273"/>
                  </a:cubicBezTo>
                  <a:cubicBezTo>
                    <a:pt x="1068" y="10841"/>
                    <a:pt x="6639" y="14344"/>
                    <a:pt x="6639" y="14344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4661825" y="2759575"/>
              <a:ext cx="248550" cy="239370"/>
            </a:xfrm>
            <a:custGeom>
              <a:avLst/>
              <a:gdLst/>
              <a:ahLst/>
              <a:cxnLst/>
              <a:rect l="l" t="t" r="r" b="b"/>
              <a:pathLst>
                <a:path w="9942" h="15546" fill="none" extrusionOk="0">
                  <a:moveTo>
                    <a:pt x="9941" y="1"/>
                  </a:moveTo>
                  <a:cubicBezTo>
                    <a:pt x="9941" y="1"/>
                    <a:pt x="2603" y="4237"/>
                    <a:pt x="3337" y="7173"/>
                  </a:cubicBezTo>
                  <a:cubicBezTo>
                    <a:pt x="1" y="11676"/>
                    <a:pt x="3570" y="15545"/>
                    <a:pt x="3570" y="15545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4546138" y="2780256"/>
              <a:ext cx="221025" cy="250070"/>
            </a:xfrm>
            <a:custGeom>
              <a:avLst/>
              <a:gdLst/>
              <a:ahLst/>
              <a:cxnLst/>
              <a:rect l="l" t="t" r="r" b="b"/>
              <a:pathLst>
                <a:path w="8841" h="13710" fill="none" extrusionOk="0">
                  <a:moveTo>
                    <a:pt x="1268" y="13710"/>
                  </a:moveTo>
                  <a:cubicBezTo>
                    <a:pt x="1268" y="13710"/>
                    <a:pt x="1" y="6605"/>
                    <a:pt x="5938" y="3836"/>
                  </a:cubicBezTo>
                  <a:cubicBezTo>
                    <a:pt x="8840" y="0"/>
                    <a:pt x="6239" y="134"/>
                    <a:pt x="6239" y="134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4071400" y="2865000"/>
              <a:ext cx="486225" cy="178475"/>
            </a:xfrm>
            <a:custGeom>
              <a:avLst/>
              <a:gdLst/>
              <a:ahLst/>
              <a:cxnLst/>
              <a:rect l="l" t="t" r="r" b="b"/>
              <a:pathLst>
                <a:path w="19449" h="7139" fill="none" extrusionOk="0">
                  <a:moveTo>
                    <a:pt x="19448" y="0"/>
                  </a:moveTo>
                  <a:cubicBezTo>
                    <a:pt x="19448" y="0"/>
                    <a:pt x="4037" y="3603"/>
                    <a:pt x="1" y="7139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1877250" y="2936625"/>
              <a:ext cx="1681325" cy="323525"/>
            </a:xfrm>
            <a:custGeom>
              <a:avLst/>
              <a:gdLst/>
              <a:ahLst/>
              <a:cxnLst/>
              <a:rect l="l" t="t" r="r" b="b"/>
              <a:pathLst>
                <a:path w="67253" h="12941" extrusionOk="0">
                  <a:moveTo>
                    <a:pt x="33531" y="0"/>
                  </a:moveTo>
                  <a:cubicBezTo>
                    <a:pt x="32648" y="0"/>
                    <a:pt x="31749" y="135"/>
                    <a:pt x="30860" y="504"/>
                  </a:cubicBezTo>
                  <a:cubicBezTo>
                    <a:pt x="27324" y="1972"/>
                    <a:pt x="22053" y="571"/>
                    <a:pt x="14948" y="3240"/>
                  </a:cubicBezTo>
                  <a:cubicBezTo>
                    <a:pt x="7877" y="5942"/>
                    <a:pt x="6309" y="7976"/>
                    <a:pt x="3040" y="9744"/>
                  </a:cubicBezTo>
                  <a:cubicBezTo>
                    <a:pt x="0" y="11357"/>
                    <a:pt x="5814" y="12941"/>
                    <a:pt x="13482" y="12941"/>
                  </a:cubicBezTo>
                  <a:cubicBezTo>
                    <a:pt x="14061" y="12941"/>
                    <a:pt x="14651" y="12932"/>
                    <a:pt x="15249" y="12913"/>
                  </a:cubicBezTo>
                  <a:cubicBezTo>
                    <a:pt x="23755" y="12613"/>
                    <a:pt x="27457" y="11612"/>
                    <a:pt x="31427" y="11212"/>
                  </a:cubicBezTo>
                  <a:cubicBezTo>
                    <a:pt x="31702" y="11182"/>
                    <a:pt x="31973" y="11168"/>
                    <a:pt x="32239" y="11168"/>
                  </a:cubicBezTo>
                  <a:cubicBezTo>
                    <a:pt x="34942" y="11168"/>
                    <a:pt x="37273" y="12577"/>
                    <a:pt x="41165" y="12577"/>
                  </a:cubicBezTo>
                  <a:cubicBezTo>
                    <a:pt x="42417" y="12577"/>
                    <a:pt x="43831" y="12431"/>
                    <a:pt x="45470" y="12046"/>
                  </a:cubicBezTo>
                  <a:cubicBezTo>
                    <a:pt x="52181" y="10469"/>
                    <a:pt x="52068" y="7315"/>
                    <a:pt x="58128" y="7315"/>
                  </a:cubicBezTo>
                  <a:cubicBezTo>
                    <a:pt x="58605" y="7315"/>
                    <a:pt x="59121" y="7335"/>
                    <a:pt x="59680" y="7376"/>
                  </a:cubicBezTo>
                  <a:cubicBezTo>
                    <a:pt x="60302" y="7422"/>
                    <a:pt x="60872" y="7444"/>
                    <a:pt x="61392" y="7444"/>
                  </a:cubicBezTo>
                  <a:cubicBezTo>
                    <a:pt x="67253" y="7444"/>
                    <a:pt x="66751" y="4693"/>
                    <a:pt x="63350" y="3406"/>
                  </a:cubicBezTo>
                  <a:cubicBezTo>
                    <a:pt x="62318" y="3003"/>
                    <a:pt x="61071" y="2858"/>
                    <a:pt x="59811" y="2858"/>
                  </a:cubicBezTo>
                  <a:cubicBezTo>
                    <a:pt x="56586" y="2858"/>
                    <a:pt x="53276" y="3807"/>
                    <a:pt x="53276" y="3807"/>
                  </a:cubicBezTo>
                  <a:cubicBezTo>
                    <a:pt x="53276" y="3807"/>
                    <a:pt x="53226" y="3810"/>
                    <a:pt x="53135" y="3810"/>
                  </a:cubicBezTo>
                  <a:cubicBezTo>
                    <a:pt x="52551" y="3810"/>
                    <a:pt x="50249" y="3685"/>
                    <a:pt x="48172" y="1839"/>
                  </a:cubicBezTo>
                  <a:cubicBezTo>
                    <a:pt x="47004" y="800"/>
                    <a:pt x="45599" y="504"/>
                    <a:pt x="44218" y="504"/>
                  </a:cubicBezTo>
                  <a:cubicBezTo>
                    <a:pt x="42760" y="504"/>
                    <a:pt x="41329" y="834"/>
                    <a:pt x="40233" y="971"/>
                  </a:cubicBezTo>
                  <a:cubicBezTo>
                    <a:pt x="40096" y="991"/>
                    <a:pt x="39952" y="999"/>
                    <a:pt x="39802" y="999"/>
                  </a:cubicBezTo>
                  <a:cubicBezTo>
                    <a:pt x="38208" y="999"/>
                    <a:pt x="35933" y="0"/>
                    <a:pt x="335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1960058" y="3026040"/>
              <a:ext cx="1205913" cy="196835"/>
            </a:xfrm>
            <a:custGeom>
              <a:avLst/>
              <a:gdLst/>
              <a:ahLst/>
              <a:cxnLst/>
              <a:rect l="l" t="t" r="r" b="b"/>
              <a:pathLst>
                <a:path w="52706" h="10175" fill="none" extrusionOk="0">
                  <a:moveTo>
                    <a:pt x="1" y="10175"/>
                  </a:moveTo>
                  <a:cubicBezTo>
                    <a:pt x="1" y="10175"/>
                    <a:pt x="10575" y="3904"/>
                    <a:pt x="21750" y="4804"/>
                  </a:cubicBezTo>
                  <a:cubicBezTo>
                    <a:pt x="32924" y="5705"/>
                    <a:pt x="48235" y="3437"/>
                    <a:pt x="52705" y="1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2062475" y="3100649"/>
              <a:ext cx="201850" cy="24225"/>
            </a:xfrm>
            <a:custGeom>
              <a:avLst/>
              <a:gdLst/>
              <a:ahLst/>
              <a:cxnLst/>
              <a:rect l="l" t="t" r="r" b="b"/>
              <a:pathLst>
                <a:path w="8074" h="969" fill="none" extrusionOk="0">
                  <a:moveTo>
                    <a:pt x="1" y="468"/>
                  </a:moveTo>
                  <a:cubicBezTo>
                    <a:pt x="1" y="468"/>
                    <a:pt x="3603" y="1"/>
                    <a:pt x="8073" y="968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2211775" y="3036675"/>
              <a:ext cx="269386" cy="213511"/>
            </a:xfrm>
            <a:custGeom>
              <a:avLst/>
              <a:gdLst/>
              <a:ahLst/>
              <a:cxnLst/>
              <a:rect l="l" t="t" r="r" b="b"/>
              <a:pathLst>
                <a:path w="15079" h="12944" fill="none" extrusionOk="0">
                  <a:moveTo>
                    <a:pt x="1" y="1"/>
                  </a:moveTo>
                  <a:cubicBezTo>
                    <a:pt x="1" y="1"/>
                    <a:pt x="8940" y="3670"/>
                    <a:pt x="15078" y="5205"/>
                  </a:cubicBezTo>
                  <a:cubicBezTo>
                    <a:pt x="9307" y="7740"/>
                    <a:pt x="7573" y="12943"/>
                    <a:pt x="7573" y="12943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2441208" y="3000464"/>
              <a:ext cx="250200" cy="226029"/>
            </a:xfrm>
            <a:custGeom>
              <a:avLst/>
              <a:gdLst/>
              <a:ahLst/>
              <a:cxnLst/>
              <a:rect l="l" t="t" r="r" b="b"/>
              <a:pathLst>
                <a:path w="10008" h="13678" fill="none" extrusionOk="0">
                  <a:moveTo>
                    <a:pt x="0" y="1"/>
                  </a:moveTo>
                  <a:cubicBezTo>
                    <a:pt x="0" y="1"/>
                    <a:pt x="10007" y="4037"/>
                    <a:pt x="9907" y="6672"/>
                  </a:cubicBezTo>
                  <a:cubicBezTo>
                    <a:pt x="9840" y="9274"/>
                    <a:pt x="4970" y="13677"/>
                    <a:pt x="4970" y="13677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2655050" y="2960109"/>
              <a:ext cx="326075" cy="286885"/>
            </a:xfrm>
            <a:custGeom>
              <a:avLst/>
              <a:gdLst/>
              <a:ahLst/>
              <a:cxnLst/>
              <a:rect l="l" t="t" r="r" b="b"/>
              <a:pathLst>
                <a:path w="13043" h="14211" fill="none" extrusionOk="0">
                  <a:moveTo>
                    <a:pt x="0" y="0"/>
                  </a:moveTo>
                  <a:cubicBezTo>
                    <a:pt x="0" y="0"/>
                    <a:pt x="9173" y="3936"/>
                    <a:pt x="8973" y="7005"/>
                  </a:cubicBezTo>
                  <a:cubicBezTo>
                    <a:pt x="13043" y="10841"/>
                    <a:pt x="8973" y="14210"/>
                    <a:pt x="8973" y="14210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2876807" y="2965030"/>
              <a:ext cx="246025" cy="259176"/>
            </a:xfrm>
            <a:custGeom>
              <a:avLst/>
              <a:gdLst/>
              <a:ahLst/>
              <a:cxnLst/>
              <a:rect l="l" t="t" r="r" b="b"/>
              <a:pathLst>
                <a:path w="9841" h="12510" fill="none" extrusionOk="0">
                  <a:moveTo>
                    <a:pt x="7572" y="12510"/>
                  </a:moveTo>
                  <a:cubicBezTo>
                    <a:pt x="7572" y="12510"/>
                    <a:pt x="9840" y="7173"/>
                    <a:pt x="3503" y="5472"/>
                  </a:cubicBezTo>
                  <a:cubicBezTo>
                    <a:pt x="0" y="2169"/>
                    <a:pt x="334" y="1"/>
                    <a:pt x="334" y="1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3106550" y="3038450"/>
              <a:ext cx="365388" cy="69250"/>
            </a:xfrm>
            <a:custGeom>
              <a:avLst/>
              <a:gdLst/>
              <a:ahLst/>
              <a:cxnLst/>
              <a:rect l="l" t="t" r="r" b="b"/>
              <a:pathLst>
                <a:path w="16713" h="2770" fill="none" extrusionOk="0">
                  <a:moveTo>
                    <a:pt x="1" y="568"/>
                  </a:moveTo>
                  <a:cubicBezTo>
                    <a:pt x="1" y="568"/>
                    <a:pt x="12143" y="1"/>
                    <a:pt x="16713" y="2769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3266675" y="4106725"/>
              <a:ext cx="1034100" cy="238525"/>
            </a:xfrm>
            <a:custGeom>
              <a:avLst/>
              <a:gdLst/>
              <a:ahLst/>
              <a:cxnLst/>
              <a:rect l="l" t="t" r="r" b="b"/>
              <a:pathLst>
                <a:path w="41364" h="9541" extrusionOk="0">
                  <a:moveTo>
                    <a:pt x="0" y="0"/>
                  </a:moveTo>
                  <a:lnTo>
                    <a:pt x="768" y="5637"/>
                  </a:lnTo>
                  <a:cubicBezTo>
                    <a:pt x="768" y="7806"/>
                    <a:pt x="9674" y="9540"/>
                    <a:pt x="20682" y="9540"/>
                  </a:cubicBezTo>
                  <a:cubicBezTo>
                    <a:pt x="31690" y="9540"/>
                    <a:pt x="40596" y="7806"/>
                    <a:pt x="40596" y="5637"/>
                  </a:cubicBezTo>
                  <a:lnTo>
                    <a:pt x="41363" y="0"/>
                  </a:lnTo>
                  <a:lnTo>
                    <a:pt x="41363" y="0"/>
                  </a:lnTo>
                  <a:cubicBezTo>
                    <a:pt x="40796" y="2135"/>
                    <a:pt x="31756" y="3836"/>
                    <a:pt x="20682" y="3836"/>
                  </a:cubicBezTo>
                  <a:cubicBezTo>
                    <a:pt x="9607" y="3836"/>
                    <a:pt x="567" y="21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3265825" y="4100875"/>
              <a:ext cx="875" cy="5875"/>
            </a:xfrm>
            <a:custGeom>
              <a:avLst/>
              <a:gdLst/>
              <a:ahLst/>
              <a:cxnLst/>
              <a:rect l="l" t="t" r="r" b="b"/>
              <a:pathLst>
                <a:path w="35" h="235" extrusionOk="0">
                  <a:moveTo>
                    <a:pt x="1" y="1"/>
                  </a:moveTo>
                  <a:cubicBezTo>
                    <a:pt x="1" y="67"/>
                    <a:pt x="1" y="134"/>
                    <a:pt x="34" y="234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4300750" y="4100875"/>
              <a:ext cx="850" cy="5875"/>
            </a:xfrm>
            <a:custGeom>
              <a:avLst/>
              <a:gdLst/>
              <a:ahLst/>
              <a:cxnLst/>
              <a:rect l="l" t="t" r="r" b="b"/>
              <a:pathLst>
                <a:path w="34" h="235" extrusionOk="0">
                  <a:moveTo>
                    <a:pt x="34" y="1"/>
                  </a:moveTo>
                  <a:lnTo>
                    <a:pt x="0" y="234"/>
                  </a:lnTo>
                  <a:cubicBezTo>
                    <a:pt x="34" y="134"/>
                    <a:pt x="34" y="67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302647" y="1143401"/>
            <a:ext cx="10299896" cy="293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1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1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 CẦU CẦN ĐẠT</a:t>
            </a:r>
            <a:endParaRPr lang="x-none" sz="401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9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nhận biết, đọc, mô tả, nhận xét (đơn giản) số liệu của biểu đồ tranh; biểu thị các con vật, đồ vật theo đơn vị khái quát hơn như chấm tròn, bó que tính,…..khi kiểm đếm số liệu dựa vào biểu đồ tranh.</a:t>
            </a:r>
            <a:endParaRPr lang="en-US" sz="3609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0128" y="2724204"/>
            <a:ext cx="9547181" cy="120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18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22168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123455" y="1312086"/>
            <a:ext cx="8220680" cy="137241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3"/>
              </a:spcBef>
              <a:spcAft>
                <a:spcPts val="1203"/>
              </a:spcAft>
            </a:pPr>
            <a:r>
              <a:rPr lang="en" sz="3609">
                <a:latin typeface="Arial" panose="020B0604020202020204" pitchFamily="34" charset="0"/>
                <a:cs typeface="Arial" panose="020B0604020202020204" pitchFamily="34" charset="0"/>
              </a:rPr>
              <a:t>CHỦ ĐỀ 13: 	LÀM QUEN VỚI YẾU TỐ</a:t>
            </a:r>
            <a:br>
              <a:rPr lang="en" sz="3609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609">
                <a:latin typeface="Arial" panose="020B0604020202020204" pitchFamily="34" charset="0"/>
                <a:cs typeface="Arial" panose="020B0604020202020204" pitchFamily="34" charset="0"/>
              </a:rPr>
              <a:t>			THỐNG KÊ, XÁC SUẤT</a:t>
            </a:r>
            <a:endParaRPr sz="601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8186"/>
            <a:ext cx="1096241" cy="1285100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5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5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5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5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1337" y="570400"/>
            <a:ext cx="578969" cy="440332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408017" y="979202"/>
            <a:ext cx="668524" cy="628214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96046" y="578602"/>
            <a:ext cx="727863" cy="684442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071933" y="3429001"/>
            <a:ext cx="9112424" cy="137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3"/>
              </a:spcBef>
              <a:spcAft>
                <a:spcPts val="1203"/>
              </a:spcAft>
            </a:pPr>
            <a:r>
              <a:rPr lang="en-US" sz="401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65: BIỂU ĐỒ TRANH</a:t>
            </a:r>
            <a:endParaRPr lang="vi-VN" sz="6617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3643C-841C-4234-B85F-D816828675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8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146730"/>
            <a:ext cx="12192001" cy="7358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699" name="TextBox 12"/>
          <p:cNvSpPr txBox="1">
            <a:spLocks noChangeArrowheads="1"/>
          </p:cNvSpPr>
          <p:nvPr/>
        </p:nvSpPr>
        <p:spPr bwMode="auto">
          <a:xfrm>
            <a:off x="2781300" y="2247900"/>
            <a:ext cx="2667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srgbClr val="0D0D0D"/>
                </a:solidFill>
                <a:latin typeface="HP001 4H"/>
                <a:cs typeface="Times New Roman" pitchFamily="18" charset="0"/>
              </a:rPr>
              <a:t> </a:t>
            </a:r>
            <a:endParaRPr lang="en-US" sz="2600" b="1">
              <a:solidFill>
                <a:srgbClr val="0D0D0D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53975"/>
            <a:ext cx="102616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66703" y="1306513"/>
            <a:ext cx="1198033" cy="14128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702" name="TextBox 14"/>
          <p:cNvSpPr txBox="1">
            <a:spLocks noChangeArrowheads="1"/>
          </p:cNvSpPr>
          <p:nvPr/>
        </p:nvSpPr>
        <p:spPr bwMode="auto">
          <a:xfrm>
            <a:off x="266701" y="1576389"/>
            <a:ext cx="13377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Vở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Toán</a:t>
            </a:r>
          </a:p>
        </p:txBody>
      </p:sp>
      <p:pic>
        <p:nvPicPr>
          <p:cNvPr id="29703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-52388"/>
            <a:ext cx="1327151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8"/>
          <p:cNvSpPr txBox="1">
            <a:spLocks noChangeArrowheads="1"/>
          </p:cNvSpPr>
          <p:nvPr/>
        </p:nvSpPr>
        <p:spPr bwMode="auto">
          <a:xfrm>
            <a:off x="2425184" y="315916"/>
            <a:ext cx="966893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191919"/>
                </a:solidFill>
                <a:latin typeface="HP001 4H"/>
                <a:cs typeface="Times New Roman" pitchFamily="18" charset="0"/>
              </a:rPr>
              <a:t>    </a:t>
            </a:r>
            <a:r>
              <a:rPr lang="en-US" sz="2800" b="1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Thứ </a:t>
            </a:r>
            <a:r>
              <a:rPr lang="en-US" sz="2800" b="1" smtClean="0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Sáu </a:t>
            </a:r>
            <a:r>
              <a:rPr lang="en-US" sz="2800" b="1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ngày </a:t>
            </a:r>
            <a:r>
              <a:rPr lang="en-US" sz="2800" b="1" smtClean="0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19 </a:t>
            </a:r>
            <a:r>
              <a:rPr lang="en-US" sz="2800" b="1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tháng 4 năm </a:t>
            </a:r>
            <a:r>
              <a:rPr lang="en-US" sz="2800" b="1" smtClean="0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2024</a:t>
            </a:r>
            <a:endParaRPr lang="en-US" sz="2800" b="1">
              <a:solidFill>
                <a:srgbClr val="800080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29705" name="TextBox 19"/>
          <p:cNvSpPr txBox="1">
            <a:spLocks noChangeArrowheads="1"/>
          </p:cNvSpPr>
          <p:nvPr/>
        </p:nvSpPr>
        <p:spPr bwMode="auto">
          <a:xfrm>
            <a:off x="5467840" y="884241"/>
            <a:ext cx="266911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191919"/>
                </a:solidFill>
                <a:latin typeface="HP001 4H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Toán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43937" y="1593686"/>
            <a:ext cx="51871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>
                <a:solidFill>
                  <a:srgbClr val="800080"/>
                </a:solidFill>
                <a:latin typeface="HP001 4 hàng" panose="020B0603050302020204" pitchFamily="34" charset="0"/>
              </a:rPr>
              <a:t>Bài 65: Biểu đồ tranh (tiết 2)</a:t>
            </a:r>
          </a:p>
        </p:txBody>
      </p:sp>
    </p:spTree>
    <p:extLst>
      <p:ext uri="{BB962C8B-B14F-4D97-AF65-F5344CB8AC3E}">
        <p14:creationId xmlns:p14="http://schemas.microsoft.com/office/powerpoint/2010/main" val="33235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3" name="Google Shape;2963;p42"/>
          <p:cNvGrpSpPr/>
          <p:nvPr/>
        </p:nvGrpSpPr>
        <p:grpSpPr>
          <a:xfrm>
            <a:off x="-528537" y="3226794"/>
            <a:ext cx="2955011" cy="3639711"/>
            <a:chOff x="1877250" y="786550"/>
            <a:chExt cx="3799500" cy="4240850"/>
          </a:xfrm>
          <a:solidFill>
            <a:srgbClr val="92D050"/>
          </a:solidFill>
        </p:grpSpPr>
        <p:sp>
          <p:nvSpPr>
            <p:cNvPr id="2964" name="Google Shape;2964;p42"/>
            <p:cNvSpPr/>
            <p:nvPr/>
          </p:nvSpPr>
          <p:spPr>
            <a:xfrm>
              <a:off x="3265825" y="4100875"/>
              <a:ext cx="1035775" cy="926525"/>
            </a:xfrm>
            <a:custGeom>
              <a:avLst/>
              <a:gdLst/>
              <a:ahLst/>
              <a:cxnLst/>
              <a:rect l="l" t="t" r="r" b="b"/>
              <a:pathLst>
                <a:path w="41431" h="37061" extrusionOk="0">
                  <a:moveTo>
                    <a:pt x="1" y="1"/>
                  </a:moveTo>
                  <a:lnTo>
                    <a:pt x="6772" y="34325"/>
                  </a:lnTo>
                  <a:cubicBezTo>
                    <a:pt x="6772" y="35860"/>
                    <a:pt x="13010" y="37060"/>
                    <a:pt x="20716" y="37060"/>
                  </a:cubicBezTo>
                  <a:cubicBezTo>
                    <a:pt x="28421" y="37060"/>
                    <a:pt x="34659" y="35860"/>
                    <a:pt x="34659" y="34325"/>
                  </a:cubicBezTo>
                  <a:lnTo>
                    <a:pt x="414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3265825" y="4100875"/>
              <a:ext cx="1035775" cy="244375"/>
            </a:xfrm>
            <a:custGeom>
              <a:avLst/>
              <a:gdLst/>
              <a:ahLst/>
              <a:cxnLst/>
              <a:rect l="l" t="t" r="r" b="b"/>
              <a:pathLst>
                <a:path w="41431" h="9775" extrusionOk="0">
                  <a:moveTo>
                    <a:pt x="1" y="1"/>
                  </a:moveTo>
                  <a:lnTo>
                    <a:pt x="802" y="5871"/>
                  </a:lnTo>
                  <a:cubicBezTo>
                    <a:pt x="802" y="8040"/>
                    <a:pt x="9708" y="9774"/>
                    <a:pt x="20716" y="9774"/>
                  </a:cubicBezTo>
                  <a:cubicBezTo>
                    <a:pt x="31724" y="9774"/>
                    <a:pt x="40630" y="8040"/>
                    <a:pt x="40630" y="5871"/>
                  </a:cubicBezTo>
                  <a:lnTo>
                    <a:pt x="414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66" name="Google Shape;2966;p42"/>
            <p:cNvSpPr/>
            <p:nvPr/>
          </p:nvSpPr>
          <p:spPr>
            <a:xfrm>
              <a:off x="3265825" y="3999150"/>
              <a:ext cx="1035775" cy="203500"/>
            </a:xfrm>
            <a:custGeom>
              <a:avLst/>
              <a:gdLst/>
              <a:ahLst/>
              <a:cxnLst/>
              <a:rect l="l" t="t" r="r" b="b"/>
              <a:pathLst>
                <a:path w="41431" h="8140" extrusionOk="0">
                  <a:moveTo>
                    <a:pt x="20716" y="0"/>
                  </a:moveTo>
                  <a:cubicBezTo>
                    <a:pt x="9274" y="0"/>
                    <a:pt x="1" y="1835"/>
                    <a:pt x="1" y="4070"/>
                  </a:cubicBezTo>
                  <a:cubicBezTo>
                    <a:pt x="1" y="6338"/>
                    <a:pt x="9274" y="8139"/>
                    <a:pt x="20716" y="8139"/>
                  </a:cubicBezTo>
                  <a:cubicBezTo>
                    <a:pt x="32157" y="8139"/>
                    <a:pt x="41431" y="6338"/>
                    <a:pt x="41431" y="4070"/>
                  </a:cubicBezTo>
                  <a:cubicBezTo>
                    <a:pt x="41431" y="1835"/>
                    <a:pt x="32157" y="0"/>
                    <a:pt x="207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67" name="Google Shape;2967;p42"/>
            <p:cNvSpPr/>
            <p:nvPr/>
          </p:nvSpPr>
          <p:spPr>
            <a:xfrm>
              <a:off x="3294200" y="4082840"/>
              <a:ext cx="995587" cy="203500"/>
            </a:xfrm>
            <a:custGeom>
              <a:avLst/>
              <a:gdLst/>
              <a:ahLst/>
              <a:cxnLst/>
              <a:rect l="l" t="t" r="r" b="b"/>
              <a:pathLst>
                <a:path w="41431" h="8140" extrusionOk="0">
                  <a:moveTo>
                    <a:pt x="20716" y="1"/>
                  </a:moveTo>
                  <a:cubicBezTo>
                    <a:pt x="9274" y="1"/>
                    <a:pt x="1" y="1835"/>
                    <a:pt x="1" y="4070"/>
                  </a:cubicBezTo>
                  <a:cubicBezTo>
                    <a:pt x="1" y="6338"/>
                    <a:pt x="9274" y="8140"/>
                    <a:pt x="20716" y="8140"/>
                  </a:cubicBezTo>
                  <a:cubicBezTo>
                    <a:pt x="32157" y="8140"/>
                    <a:pt x="41431" y="6338"/>
                    <a:pt x="41431" y="4070"/>
                  </a:cubicBezTo>
                  <a:cubicBezTo>
                    <a:pt x="41431" y="1835"/>
                    <a:pt x="32157" y="1"/>
                    <a:pt x="207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68" name="Google Shape;2968;p42"/>
            <p:cNvSpPr/>
            <p:nvPr/>
          </p:nvSpPr>
          <p:spPr>
            <a:xfrm>
              <a:off x="2747975" y="786550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69" name="Google Shape;2969;p42"/>
            <p:cNvSpPr/>
            <p:nvPr/>
          </p:nvSpPr>
          <p:spPr>
            <a:xfrm>
              <a:off x="3137150" y="2423000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0" name="Google Shape;2970;p42"/>
            <p:cNvSpPr/>
            <p:nvPr/>
          </p:nvSpPr>
          <p:spPr>
            <a:xfrm>
              <a:off x="3010570" y="2304600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2929956" y="2155325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2825219" y="1900975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2776250" y="1637450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2776250" y="1414800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2844825" y="1197125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2931075" y="1055375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3016175" y="918600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3294200" y="3081825"/>
              <a:ext cx="548750" cy="868125"/>
            </a:xfrm>
            <a:custGeom>
              <a:avLst/>
              <a:gdLst/>
              <a:ahLst/>
              <a:cxnLst/>
              <a:rect l="l" t="t" r="r" b="b"/>
              <a:pathLst>
                <a:path w="21950" h="34725" extrusionOk="0">
                  <a:moveTo>
                    <a:pt x="2002" y="0"/>
                  </a:moveTo>
                  <a:lnTo>
                    <a:pt x="0" y="834"/>
                  </a:lnTo>
                  <a:cubicBezTo>
                    <a:pt x="16045" y="14911"/>
                    <a:pt x="18747" y="34725"/>
                    <a:pt x="18747" y="34725"/>
                  </a:cubicBezTo>
                  <a:lnTo>
                    <a:pt x="21949" y="34725"/>
                  </a:lnTo>
                  <a:cubicBezTo>
                    <a:pt x="16612" y="6571"/>
                    <a:pt x="2002" y="0"/>
                    <a:pt x="20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3291700" y="1025350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3817900" y="2919200"/>
              <a:ext cx="524575" cy="1282600"/>
            </a:xfrm>
            <a:custGeom>
              <a:avLst/>
              <a:gdLst/>
              <a:ahLst/>
              <a:cxnLst/>
              <a:rect l="l" t="t" r="r" b="b"/>
              <a:pathLst>
                <a:path w="20983" h="51304" extrusionOk="0">
                  <a:moveTo>
                    <a:pt x="20982" y="0"/>
                  </a:moveTo>
                  <a:cubicBezTo>
                    <a:pt x="20982" y="0"/>
                    <a:pt x="0" y="16145"/>
                    <a:pt x="0" y="51304"/>
                  </a:cubicBezTo>
                  <a:lnTo>
                    <a:pt x="4704" y="51304"/>
                  </a:lnTo>
                  <a:cubicBezTo>
                    <a:pt x="4704" y="51304"/>
                    <a:pt x="1135" y="27553"/>
                    <a:pt x="20982" y="1735"/>
                  </a:cubicBezTo>
                  <a:lnTo>
                    <a:pt x="209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3906300" y="2708950"/>
              <a:ext cx="1770450" cy="346200"/>
            </a:xfrm>
            <a:custGeom>
              <a:avLst/>
              <a:gdLst/>
              <a:ahLst/>
              <a:cxnLst/>
              <a:rect l="l" t="t" r="r" b="b"/>
              <a:pathLst>
                <a:path w="70818" h="13848" extrusionOk="0">
                  <a:moveTo>
                    <a:pt x="49746" y="1"/>
                  </a:moveTo>
                  <a:cubicBezTo>
                    <a:pt x="46444" y="1"/>
                    <a:pt x="42985" y="647"/>
                    <a:pt x="41296" y="1606"/>
                  </a:cubicBezTo>
                  <a:cubicBezTo>
                    <a:pt x="40827" y="1878"/>
                    <a:pt x="40388" y="1965"/>
                    <a:pt x="39922" y="1965"/>
                  </a:cubicBezTo>
                  <a:cubicBezTo>
                    <a:pt x="39090" y="1965"/>
                    <a:pt x="38175" y="1687"/>
                    <a:pt x="36863" y="1687"/>
                  </a:cubicBezTo>
                  <a:cubicBezTo>
                    <a:pt x="34678" y="1687"/>
                    <a:pt x="31391" y="2459"/>
                    <a:pt x="25552" y="6576"/>
                  </a:cubicBezTo>
                  <a:cubicBezTo>
                    <a:pt x="25552" y="6576"/>
                    <a:pt x="12342" y="6943"/>
                    <a:pt x="8807" y="8410"/>
                  </a:cubicBezTo>
                  <a:cubicBezTo>
                    <a:pt x="5237" y="9845"/>
                    <a:pt x="0" y="13381"/>
                    <a:pt x="4103" y="13814"/>
                  </a:cubicBezTo>
                  <a:cubicBezTo>
                    <a:pt x="4316" y="13837"/>
                    <a:pt x="4534" y="13847"/>
                    <a:pt x="4757" y="13847"/>
                  </a:cubicBezTo>
                  <a:cubicBezTo>
                    <a:pt x="7757" y="13847"/>
                    <a:pt x="11616" y="11961"/>
                    <a:pt x="15589" y="11961"/>
                  </a:cubicBezTo>
                  <a:cubicBezTo>
                    <a:pt x="17050" y="11961"/>
                    <a:pt x="18527" y="12216"/>
                    <a:pt x="19981" y="12914"/>
                  </a:cubicBezTo>
                  <a:cubicBezTo>
                    <a:pt x="21102" y="13458"/>
                    <a:pt x="22228" y="13664"/>
                    <a:pt x="23343" y="13664"/>
                  </a:cubicBezTo>
                  <a:cubicBezTo>
                    <a:pt x="26864" y="13664"/>
                    <a:pt x="30275" y="11604"/>
                    <a:pt x="33066" y="11604"/>
                  </a:cubicBezTo>
                  <a:cubicBezTo>
                    <a:pt x="33888" y="11604"/>
                    <a:pt x="34657" y="11783"/>
                    <a:pt x="35359" y="12247"/>
                  </a:cubicBezTo>
                  <a:cubicBezTo>
                    <a:pt x="36275" y="12865"/>
                    <a:pt x="37490" y="13099"/>
                    <a:pt x="38856" y="13099"/>
                  </a:cubicBezTo>
                  <a:cubicBezTo>
                    <a:pt x="43068" y="13099"/>
                    <a:pt x="48707" y="10876"/>
                    <a:pt x="51367" y="10876"/>
                  </a:cubicBezTo>
                  <a:cubicBezTo>
                    <a:pt x="51425" y="10876"/>
                    <a:pt x="51482" y="10877"/>
                    <a:pt x="51537" y="10879"/>
                  </a:cubicBezTo>
                  <a:cubicBezTo>
                    <a:pt x="52520" y="10908"/>
                    <a:pt x="53609" y="10970"/>
                    <a:pt x="54774" y="10970"/>
                  </a:cubicBezTo>
                  <a:cubicBezTo>
                    <a:pt x="57641" y="10970"/>
                    <a:pt x="60968" y="10593"/>
                    <a:pt x="64313" y="8410"/>
                  </a:cubicBezTo>
                  <a:cubicBezTo>
                    <a:pt x="68983" y="5308"/>
                    <a:pt x="70817" y="7543"/>
                    <a:pt x="68116" y="3874"/>
                  </a:cubicBezTo>
                  <a:cubicBezTo>
                    <a:pt x="65447" y="205"/>
                    <a:pt x="58976" y="2173"/>
                    <a:pt x="55106" y="772"/>
                  </a:cubicBezTo>
                  <a:cubicBezTo>
                    <a:pt x="53655" y="234"/>
                    <a:pt x="51729" y="1"/>
                    <a:pt x="497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4600525" y="2834624"/>
              <a:ext cx="951585" cy="66279"/>
            </a:xfrm>
            <a:custGeom>
              <a:avLst/>
              <a:gdLst/>
              <a:ahLst/>
              <a:cxnLst/>
              <a:rect l="l" t="t" r="r" b="b"/>
              <a:pathLst>
                <a:path w="51037" h="5605" fill="none" extrusionOk="0">
                  <a:moveTo>
                    <a:pt x="51036" y="4371"/>
                  </a:moveTo>
                  <a:cubicBezTo>
                    <a:pt x="51036" y="4371"/>
                    <a:pt x="39528" y="1"/>
                    <a:pt x="28654" y="2803"/>
                  </a:cubicBezTo>
                  <a:cubicBezTo>
                    <a:pt x="17813" y="5605"/>
                    <a:pt x="5004" y="2870"/>
                    <a:pt x="0" y="234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5328135" y="2776413"/>
              <a:ext cx="203494" cy="75449"/>
            </a:xfrm>
            <a:custGeom>
              <a:avLst/>
              <a:gdLst/>
              <a:ahLst/>
              <a:cxnLst/>
              <a:rect l="l" t="t" r="r" b="b"/>
              <a:pathLst>
                <a:path w="10942" h="4137" fill="none" extrusionOk="0">
                  <a:moveTo>
                    <a:pt x="10942" y="0"/>
                  </a:moveTo>
                  <a:cubicBezTo>
                    <a:pt x="10942" y="0"/>
                    <a:pt x="4203" y="2435"/>
                    <a:pt x="0" y="4137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5152200" y="2749798"/>
              <a:ext cx="170966" cy="213504"/>
            </a:xfrm>
            <a:custGeom>
              <a:avLst/>
              <a:gdLst/>
              <a:ahLst/>
              <a:cxnLst/>
              <a:rect l="l" t="t" r="r" b="b"/>
              <a:pathLst>
                <a:path w="13945" h="14044" fill="none" extrusionOk="0">
                  <a:moveTo>
                    <a:pt x="13944" y="0"/>
                  </a:moveTo>
                  <a:cubicBezTo>
                    <a:pt x="13944" y="0"/>
                    <a:pt x="5738" y="5170"/>
                    <a:pt x="1" y="7706"/>
                  </a:cubicBezTo>
                  <a:cubicBezTo>
                    <a:pt x="6105" y="9240"/>
                    <a:pt x="8707" y="14044"/>
                    <a:pt x="8707" y="14044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4935350" y="2725622"/>
              <a:ext cx="228525" cy="261635"/>
            </a:xfrm>
            <a:custGeom>
              <a:avLst/>
              <a:gdLst/>
              <a:ahLst/>
              <a:cxnLst/>
              <a:rect l="l" t="t" r="r" b="b"/>
              <a:pathLst>
                <a:path w="9141" h="14344" fill="none" extrusionOk="0">
                  <a:moveTo>
                    <a:pt x="9141" y="0"/>
                  </a:moveTo>
                  <a:cubicBezTo>
                    <a:pt x="9141" y="0"/>
                    <a:pt x="1" y="5704"/>
                    <a:pt x="534" y="8273"/>
                  </a:cubicBezTo>
                  <a:cubicBezTo>
                    <a:pt x="1068" y="10841"/>
                    <a:pt x="6639" y="14344"/>
                    <a:pt x="6639" y="14344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4661825" y="2759575"/>
              <a:ext cx="248550" cy="239370"/>
            </a:xfrm>
            <a:custGeom>
              <a:avLst/>
              <a:gdLst/>
              <a:ahLst/>
              <a:cxnLst/>
              <a:rect l="l" t="t" r="r" b="b"/>
              <a:pathLst>
                <a:path w="9942" h="15546" fill="none" extrusionOk="0">
                  <a:moveTo>
                    <a:pt x="9941" y="1"/>
                  </a:moveTo>
                  <a:cubicBezTo>
                    <a:pt x="9941" y="1"/>
                    <a:pt x="2603" y="4237"/>
                    <a:pt x="3337" y="7173"/>
                  </a:cubicBezTo>
                  <a:cubicBezTo>
                    <a:pt x="1" y="11676"/>
                    <a:pt x="3570" y="15545"/>
                    <a:pt x="3570" y="15545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4546138" y="2780256"/>
              <a:ext cx="221025" cy="250070"/>
            </a:xfrm>
            <a:custGeom>
              <a:avLst/>
              <a:gdLst/>
              <a:ahLst/>
              <a:cxnLst/>
              <a:rect l="l" t="t" r="r" b="b"/>
              <a:pathLst>
                <a:path w="8841" h="13710" fill="none" extrusionOk="0">
                  <a:moveTo>
                    <a:pt x="1268" y="13710"/>
                  </a:moveTo>
                  <a:cubicBezTo>
                    <a:pt x="1268" y="13710"/>
                    <a:pt x="1" y="6605"/>
                    <a:pt x="5938" y="3836"/>
                  </a:cubicBezTo>
                  <a:cubicBezTo>
                    <a:pt x="8840" y="0"/>
                    <a:pt x="6239" y="134"/>
                    <a:pt x="6239" y="134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4071400" y="2865000"/>
              <a:ext cx="486225" cy="178475"/>
            </a:xfrm>
            <a:custGeom>
              <a:avLst/>
              <a:gdLst/>
              <a:ahLst/>
              <a:cxnLst/>
              <a:rect l="l" t="t" r="r" b="b"/>
              <a:pathLst>
                <a:path w="19449" h="7139" fill="none" extrusionOk="0">
                  <a:moveTo>
                    <a:pt x="19448" y="0"/>
                  </a:moveTo>
                  <a:cubicBezTo>
                    <a:pt x="19448" y="0"/>
                    <a:pt x="4037" y="3603"/>
                    <a:pt x="1" y="7139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1877250" y="2936625"/>
              <a:ext cx="1681325" cy="323525"/>
            </a:xfrm>
            <a:custGeom>
              <a:avLst/>
              <a:gdLst/>
              <a:ahLst/>
              <a:cxnLst/>
              <a:rect l="l" t="t" r="r" b="b"/>
              <a:pathLst>
                <a:path w="67253" h="12941" extrusionOk="0">
                  <a:moveTo>
                    <a:pt x="33531" y="0"/>
                  </a:moveTo>
                  <a:cubicBezTo>
                    <a:pt x="32648" y="0"/>
                    <a:pt x="31749" y="135"/>
                    <a:pt x="30860" y="504"/>
                  </a:cubicBezTo>
                  <a:cubicBezTo>
                    <a:pt x="27324" y="1972"/>
                    <a:pt x="22053" y="571"/>
                    <a:pt x="14948" y="3240"/>
                  </a:cubicBezTo>
                  <a:cubicBezTo>
                    <a:pt x="7877" y="5942"/>
                    <a:pt x="6309" y="7976"/>
                    <a:pt x="3040" y="9744"/>
                  </a:cubicBezTo>
                  <a:cubicBezTo>
                    <a:pt x="0" y="11357"/>
                    <a:pt x="5814" y="12941"/>
                    <a:pt x="13482" y="12941"/>
                  </a:cubicBezTo>
                  <a:cubicBezTo>
                    <a:pt x="14061" y="12941"/>
                    <a:pt x="14651" y="12932"/>
                    <a:pt x="15249" y="12913"/>
                  </a:cubicBezTo>
                  <a:cubicBezTo>
                    <a:pt x="23755" y="12613"/>
                    <a:pt x="27457" y="11612"/>
                    <a:pt x="31427" y="11212"/>
                  </a:cubicBezTo>
                  <a:cubicBezTo>
                    <a:pt x="31702" y="11182"/>
                    <a:pt x="31973" y="11168"/>
                    <a:pt x="32239" y="11168"/>
                  </a:cubicBezTo>
                  <a:cubicBezTo>
                    <a:pt x="34942" y="11168"/>
                    <a:pt x="37273" y="12577"/>
                    <a:pt x="41165" y="12577"/>
                  </a:cubicBezTo>
                  <a:cubicBezTo>
                    <a:pt x="42417" y="12577"/>
                    <a:pt x="43831" y="12431"/>
                    <a:pt x="45470" y="12046"/>
                  </a:cubicBezTo>
                  <a:cubicBezTo>
                    <a:pt x="52181" y="10469"/>
                    <a:pt x="52068" y="7315"/>
                    <a:pt x="58128" y="7315"/>
                  </a:cubicBezTo>
                  <a:cubicBezTo>
                    <a:pt x="58605" y="7315"/>
                    <a:pt x="59121" y="7335"/>
                    <a:pt x="59680" y="7376"/>
                  </a:cubicBezTo>
                  <a:cubicBezTo>
                    <a:pt x="60302" y="7422"/>
                    <a:pt x="60872" y="7444"/>
                    <a:pt x="61392" y="7444"/>
                  </a:cubicBezTo>
                  <a:cubicBezTo>
                    <a:pt x="67253" y="7444"/>
                    <a:pt x="66751" y="4693"/>
                    <a:pt x="63350" y="3406"/>
                  </a:cubicBezTo>
                  <a:cubicBezTo>
                    <a:pt x="62318" y="3003"/>
                    <a:pt x="61071" y="2858"/>
                    <a:pt x="59811" y="2858"/>
                  </a:cubicBezTo>
                  <a:cubicBezTo>
                    <a:pt x="56586" y="2858"/>
                    <a:pt x="53276" y="3807"/>
                    <a:pt x="53276" y="3807"/>
                  </a:cubicBezTo>
                  <a:cubicBezTo>
                    <a:pt x="53276" y="3807"/>
                    <a:pt x="53226" y="3810"/>
                    <a:pt x="53135" y="3810"/>
                  </a:cubicBezTo>
                  <a:cubicBezTo>
                    <a:pt x="52551" y="3810"/>
                    <a:pt x="50249" y="3685"/>
                    <a:pt x="48172" y="1839"/>
                  </a:cubicBezTo>
                  <a:cubicBezTo>
                    <a:pt x="47004" y="800"/>
                    <a:pt x="45599" y="504"/>
                    <a:pt x="44218" y="504"/>
                  </a:cubicBezTo>
                  <a:cubicBezTo>
                    <a:pt x="42760" y="504"/>
                    <a:pt x="41329" y="834"/>
                    <a:pt x="40233" y="971"/>
                  </a:cubicBezTo>
                  <a:cubicBezTo>
                    <a:pt x="40096" y="991"/>
                    <a:pt x="39952" y="999"/>
                    <a:pt x="39802" y="999"/>
                  </a:cubicBezTo>
                  <a:cubicBezTo>
                    <a:pt x="38208" y="999"/>
                    <a:pt x="35933" y="0"/>
                    <a:pt x="335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1960058" y="3026040"/>
              <a:ext cx="1205913" cy="196835"/>
            </a:xfrm>
            <a:custGeom>
              <a:avLst/>
              <a:gdLst/>
              <a:ahLst/>
              <a:cxnLst/>
              <a:rect l="l" t="t" r="r" b="b"/>
              <a:pathLst>
                <a:path w="52706" h="10175" fill="none" extrusionOk="0">
                  <a:moveTo>
                    <a:pt x="1" y="10175"/>
                  </a:moveTo>
                  <a:cubicBezTo>
                    <a:pt x="1" y="10175"/>
                    <a:pt x="10575" y="3904"/>
                    <a:pt x="21750" y="4804"/>
                  </a:cubicBezTo>
                  <a:cubicBezTo>
                    <a:pt x="32924" y="5705"/>
                    <a:pt x="48235" y="3437"/>
                    <a:pt x="52705" y="1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2062475" y="3100649"/>
              <a:ext cx="201850" cy="24225"/>
            </a:xfrm>
            <a:custGeom>
              <a:avLst/>
              <a:gdLst/>
              <a:ahLst/>
              <a:cxnLst/>
              <a:rect l="l" t="t" r="r" b="b"/>
              <a:pathLst>
                <a:path w="8074" h="969" fill="none" extrusionOk="0">
                  <a:moveTo>
                    <a:pt x="1" y="468"/>
                  </a:moveTo>
                  <a:cubicBezTo>
                    <a:pt x="1" y="468"/>
                    <a:pt x="3603" y="1"/>
                    <a:pt x="8073" y="968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2211775" y="3036675"/>
              <a:ext cx="269386" cy="213511"/>
            </a:xfrm>
            <a:custGeom>
              <a:avLst/>
              <a:gdLst/>
              <a:ahLst/>
              <a:cxnLst/>
              <a:rect l="l" t="t" r="r" b="b"/>
              <a:pathLst>
                <a:path w="15079" h="12944" fill="none" extrusionOk="0">
                  <a:moveTo>
                    <a:pt x="1" y="1"/>
                  </a:moveTo>
                  <a:cubicBezTo>
                    <a:pt x="1" y="1"/>
                    <a:pt x="8940" y="3670"/>
                    <a:pt x="15078" y="5205"/>
                  </a:cubicBezTo>
                  <a:cubicBezTo>
                    <a:pt x="9307" y="7740"/>
                    <a:pt x="7573" y="12943"/>
                    <a:pt x="7573" y="12943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2441208" y="3000464"/>
              <a:ext cx="250200" cy="226029"/>
            </a:xfrm>
            <a:custGeom>
              <a:avLst/>
              <a:gdLst/>
              <a:ahLst/>
              <a:cxnLst/>
              <a:rect l="l" t="t" r="r" b="b"/>
              <a:pathLst>
                <a:path w="10008" h="13678" fill="none" extrusionOk="0">
                  <a:moveTo>
                    <a:pt x="0" y="1"/>
                  </a:moveTo>
                  <a:cubicBezTo>
                    <a:pt x="0" y="1"/>
                    <a:pt x="10007" y="4037"/>
                    <a:pt x="9907" y="6672"/>
                  </a:cubicBezTo>
                  <a:cubicBezTo>
                    <a:pt x="9840" y="9274"/>
                    <a:pt x="4970" y="13677"/>
                    <a:pt x="4970" y="13677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2655050" y="2960109"/>
              <a:ext cx="326075" cy="286885"/>
            </a:xfrm>
            <a:custGeom>
              <a:avLst/>
              <a:gdLst/>
              <a:ahLst/>
              <a:cxnLst/>
              <a:rect l="l" t="t" r="r" b="b"/>
              <a:pathLst>
                <a:path w="13043" h="14211" fill="none" extrusionOk="0">
                  <a:moveTo>
                    <a:pt x="0" y="0"/>
                  </a:moveTo>
                  <a:cubicBezTo>
                    <a:pt x="0" y="0"/>
                    <a:pt x="9173" y="3936"/>
                    <a:pt x="8973" y="7005"/>
                  </a:cubicBezTo>
                  <a:cubicBezTo>
                    <a:pt x="13043" y="10841"/>
                    <a:pt x="8973" y="14210"/>
                    <a:pt x="8973" y="14210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2876807" y="2965030"/>
              <a:ext cx="246025" cy="259176"/>
            </a:xfrm>
            <a:custGeom>
              <a:avLst/>
              <a:gdLst/>
              <a:ahLst/>
              <a:cxnLst/>
              <a:rect l="l" t="t" r="r" b="b"/>
              <a:pathLst>
                <a:path w="9841" h="12510" fill="none" extrusionOk="0">
                  <a:moveTo>
                    <a:pt x="7572" y="12510"/>
                  </a:moveTo>
                  <a:cubicBezTo>
                    <a:pt x="7572" y="12510"/>
                    <a:pt x="9840" y="7173"/>
                    <a:pt x="3503" y="5472"/>
                  </a:cubicBezTo>
                  <a:cubicBezTo>
                    <a:pt x="0" y="2169"/>
                    <a:pt x="334" y="1"/>
                    <a:pt x="334" y="1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3106550" y="3038450"/>
              <a:ext cx="365388" cy="69250"/>
            </a:xfrm>
            <a:custGeom>
              <a:avLst/>
              <a:gdLst/>
              <a:ahLst/>
              <a:cxnLst/>
              <a:rect l="l" t="t" r="r" b="b"/>
              <a:pathLst>
                <a:path w="16713" h="2770" fill="none" extrusionOk="0">
                  <a:moveTo>
                    <a:pt x="1" y="568"/>
                  </a:moveTo>
                  <a:cubicBezTo>
                    <a:pt x="1" y="568"/>
                    <a:pt x="12143" y="1"/>
                    <a:pt x="16713" y="2769"/>
                  </a:cubicBezTo>
                </a:path>
              </a:pathLst>
            </a:custGeom>
            <a:grp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3266675" y="4106725"/>
              <a:ext cx="1034100" cy="238525"/>
            </a:xfrm>
            <a:custGeom>
              <a:avLst/>
              <a:gdLst/>
              <a:ahLst/>
              <a:cxnLst/>
              <a:rect l="l" t="t" r="r" b="b"/>
              <a:pathLst>
                <a:path w="41364" h="9541" extrusionOk="0">
                  <a:moveTo>
                    <a:pt x="0" y="0"/>
                  </a:moveTo>
                  <a:lnTo>
                    <a:pt x="768" y="5637"/>
                  </a:lnTo>
                  <a:cubicBezTo>
                    <a:pt x="768" y="7806"/>
                    <a:pt x="9674" y="9540"/>
                    <a:pt x="20682" y="9540"/>
                  </a:cubicBezTo>
                  <a:cubicBezTo>
                    <a:pt x="31690" y="9540"/>
                    <a:pt x="40596" y="7806"/>
                    <a:pt x="40596" y="5637"/>
                  </a:cubicBezTo>
                  <a:lnTo>
                    <a:pt x="41363" y="0"/>
                  </a:lnTo>
                  <a:lnTo>
                    <a:pt x="41363" y="0"/>
                  </a:lnTo>
                  <a:cubicBezTo>
                    <a:pt x="40796" y="2135"/>
                    <a:pt x="31756" y="3836"/>
                    <a:pt x="20682" y="3836"/>
                  </a:cubicBezTo>
                  <a:cubicBezTo>
                    <a:pt x="9607" y="3836"/>
                    <a:pt x="567" y="21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3265825" y="4100875"/>
              <a:ext cx="875" cy="5875"/>
            </a:xfrm>
            <a:custGeom>
              <a:avLst/>
              <a:gdLst/>
              <a:ahLst/>
              <a:cxnLst/>
              <a:rect l="l" t="t" r="r" b="b"/>
              <a:pathLst>
                <a:path w="35" h="235" extrusionOk="0">
                  <a:moveTo>
                    <a:pt x="1" y="1"/>
                  </a:moveTo>
                  <a:cubicBezTo>
                    <a:pt x="1" y="67"/>
                    <a:pt x="1" y="134"/>
                    <a:pt x="34" y="234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4300750" y="4100875"/>
              <a:ext cx="850" cy="5875"/>
            </a:xfrm>
            <a:custGeom>
              <a:avLst/>
              <a:gdLst/>
              <a:ahLst/>
              <a:cxnLst/>
              <a:rect l="l" t="t" r="r" b="b"/>
              <a:pathLst>
                <a:path w="34" h="235" extrusionOk="0">
                  <a:moveTo>
                    <a:pt x="34" y="1"/>
                  </a:moveTo>
                  <a:lnTo>
                    <a:pt x="0" y="234"/>
                  </a:lnTo>
                  <a:cubicBezTo>
                    <a:pt x="34" y="134"/>
                    <a:pt x="34" y="67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5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302647" y="1143401"/>
            <a:ext cx="10299896" cy="293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1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1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 CẦU CẦN ĐẠT</a:t>
            </a:r>
            <a:endParaRPr lang="x-none" sz="401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9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nhận biết, đọc, mô tả, nhận xét (đơn giản) số liệu của biểu đồ tranh; biểu thị các con vật, đồ vật theo đơn vị khái quát hơn như chấm tròn, bó que tính,…..khi kiểm đếm số liệu dựa vào biểu đồ tranh.</a:t>
            </a:r>
            <a:endParaRPr lang="en-US" sz="3609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54" y="1379668"/>
            <a:ext cx="6676543" cy="3338273"/>
          </a:xfrm>
          <a:prstGeom prst="rect">
            <a:avLst/>
          </a:prstGeom>
        </p:spPr>
      </p:pic>
      <p:sp>
        <p:nvSpPr>
          <p:cNvPr id="3" name="Google Shape;1615;p39">
            <a:extLst>
              <a:ext uri="{FF2B5EF4-FFF2-40B4-BE49-F238E27FC236}">
                <a16:creationId xmlns:a16="http://schemas.microsoft.com/office/drawing/2014/main" id="{4F754BAF-ACBC-4182-8EE1-26489BBF2BB9}"/>
              </a:ext>
            </a:extLst>
          </p:cNvPr>
          <p:cNvSpPr/>
          <p:nvPr/>
        </p:nvSpPr>
        <p:spPr>
          <a:xfrm>
            <a:off x="7441520" y="5111725"/>
            <a:ext cx="2200218" cy="6368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/>
          </a:p>
        </p:txBody>
      </p:sp>
      <p:sp>
        <p:nvSpPr>
          <p:cNvPr id="4" name="Google Shape;1616;p39">
            <a:extLst>
              <a:ext uri="{FF2B5EF4-FFF2-40B4-BE49-F238E27FC236}">
                <a16:creationId xmlns:a16="http://schemas.microsoft.com/office/drawing/2014/main" id="{BF5CBB8D-EDF9-4B83-9B88-A980C52E97CC}"/>
              </a:ext>
            </a:extLst>
          </p:cNvPr>
          <p:cNvSpPr txBox="1">
            <a:spLocks/>
          </p:cNvSpPr>
          <p:nvPr/>
        </p:nvSpPr>
        <p:spPr>
          <a:xfrm>
            <a:off x="7759708" y="5254337"/>
            <a:ext cx="1563841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141405" y="69981"/>
            <a:ext cx="4378753" cy="572003"/>
            <a:chOff x="1183343" y="1464304"/>
            <a:chExt cx="4060872" cy="570588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343945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52" tIns="45813" rIns="91652" bIns="45813" anchor="t" anchorCtr="0">
              <a:spAutoFit/>
            </a:bodyPr>
            <a:lstStyle/>
            <a:p>
              <a:pPr algn="just"/>
              <a:r>
                <a:rPr lang="en-US" sz="2807" dirty="0"/>
                <a:t>Cho </a:t>
              </a:r>
              <a:r>
                <a:rPr lang="en-US" sz="2807" dirty="0" err="1"/>
                <a:t>biểu</a:t>
              </a:r>
              <a:r>
                <a:rPr lang="en-US" sz="2807" dirty="0"/>
                <a:t> </a:t>
              </a:r>
              <a:r>
                <a:rPr lang="en-US" sz="2807" dirty="0" err="1"/>
                <a:t>đồ</a:t>
              </a:r>
              <a:r>
                <a:rPr lang="en-US" sz="2807" dirty="0"/>
                <a:t> </a:t>
              </a:r>
              <a:r>
                <a:rPr lang="en-US" sz="2807" dirty="0" err="1"/>
                <a:t>sau</a:t>
              </a:r>
              <a:r>
                <a:rPr lang="en-US" sz="2807" dirty="0"/>
                <a:t>:</a:t>
              </a:r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652" tIns="45813" rIns="91652" bIns="45813" anchor="ctr" anchorCtr="0">
              <a:noAutofit/>
            </a:bodyPr>
            <a:lstStyle/>
            <a:p>
              <a:pPr algn="ctr"/>
              <a:r>
                <a:rPr lang="en-US" sz="3609" b="1">
                  <a:solidFill>
                    <a:schemeClr val="lt1"/>
                  </a:solidFill>
                </a:rPr>
                <a:t>1</a:t>
              </a:r>
              <a:endParaRPr sz="1869"/>
            </a:p>
          </p:txBody>
        </p:sp>
      </p:grp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75B3F635-1F84-437F-9A25-EADD44D2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730275"/>
              </p:ext>
            </p:extLst>
          </p:nvPr>
        </p:nvGraphicFramePr>
        <p:xfrm>
          <a:off x="1446328" y="1092479"/>
          <a:ext cx="5181471" cy="573021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7157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7157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7157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27187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667" marR="91667" marT="45833" marB="45833"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583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 marL="91667" marR="91667" marT="45833" marB="4583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 marL="91667" marR="91667" marT="45833" marB="4583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 marL="91667" marR="91667" marT="45833" marB="4583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5F33B06B-86BF-4699-A0D5-C681BAD4F677}"/>
              </a:ext>
            </a:extLst>
          </p:cNvPr>
          <p:cNvGrpSpPr/>
          <p:nvPr/>
        </p:nvGrpSpPr>
        <p:grpSpPr>
          <a:xfrm>
            <a:off x="5303596" y="1124359"/>
            <a:ext cx="916796" cy="5160260"/>
            <a:chOff x="9905936" y="656406"/>
            <a:chExt cx="914528" cy="5147494"/>
          </a:xfrm>
        </p:grpSpPr>
        <p:pic>
          <p:nvPicPr>
            <p:cNvPr id="57" name="Picture 56" descr="Screen Clipping">
              <a:extLst>
                <a:ext uri="{FF2B5EF4-FFF2-40B4-BE49-F238E27FC236}">
                  <a16:creationId xmlns:a16="http://schemas.microsoft.com/office/drawing/2014/main" id="{C24227EF-96AC-428E-B952-EC32835200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58" name="Picture 57" descr="Screen Clipping">
              <a:extLst>
                <a:ext uri="{FF2B5EF4-FFF2-40B4-BE49-F238E27FC236}">
                  <a16:creationId xmlns:a16="http://schemas.microsoft.com/office/drawing/2014/main" id="{0ADDE446-DC71-4A00-A0CD-C9803EDC9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59" name="Picture 58" descr="Screen Clipping">
              <a:extLst>
                <a:ext uri="{FF2B5EF4-FFF2-40B4-BE49-F238E27FC236}">
                  <a16:creationId xmlns:a16="http://schemas.microsoft.com/office/drawing/2014/main" id="{B8844C60-2EDD-43DF-BDD4-4925D3218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60" name="Picture 59" descr="Screen Clipping">
              <a:extLst>
                <a:ext uri="{FF2B5EF4-FFF2-40B4-BE49-F238E27FC236}">
                  <a16:creationId xmlns:a16="http://schemas.microsoft.com/office/drawing/2014/main" id="{6F0BFEE9-EBDE-42AB-B000-5CBD62B62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61" name="Picture 60" descr="Screen Clipping">
              <a:extLst>
                <a:ext uri="{FF2B5EF4-FFF2-40B4-BE49-F238E27FC236}">
                  <a16:creationId xmlns:a16="http://schemas.microsoft.com/office/drawing/2014/main" id="{86A18BEE-F1F7-436B-93B2-40EAAB208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62" name="Picture 61" descr="Screen Clipping">
              <a:extLst>
                <a:ext uri="{FF2B5EF4-FFF2-40B4-BE49-F238E27FC236}">
                  <a16:creationId xmlns:a16="http://schemas.microsoft.com/office/drawing/2014/main" id="{098123EC-3C05-471B-B31A-CF59BA52D5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89FDF10-97F9-4222-A05C-59FC9D8FBF2B}"/>
              </a:ext>
            </a:extLst>
          </p:cNvPr>
          <p:cNvGrpSpPr/>
          <p:nvPr/>
        </p:nvGrpSpPr>
        <p:grpSpPr>
          <a:xfrm>
            <a:off x="1934459" y="1106795"/>
            <a:ext cx="792646" cy="5195388"/>
            <a:chOff x="6545134" y="638885"/>
            <a:chExt cx="790685" cy="5182535"/>
          </a:xfrm>
        </p:grpSpPr>
        <p:pic>
          <p:nvPicPr>
            <p:cNvPr id="64" name="Picture 63" descr="Screen Clipping">
              <a:extLst>
                <a:ext uri="{FF2B5EF4-FFF2-40B4-BE49-F238E27FC236}">
                  <a16:creationId xmlns:a16="http://schemas.microsoft.com/office/drawing/2014/main" id="{EEAF1E77-2D8E-466E-A557-75A46516D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65" name="Picture 64" descr="Screen Clipping">
              <a:extLst>
                <a:ext uri="{FF2B5EF4-FFF2-40B4-BE49-F238E27FC236}">
                  <a16:creationId xmlns:a16="http://schemas.microsoft.com/office/drawing/2014/main" id="{A2461B91-7D99-4CEA-B61F-8BB8C44B6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66" name="Picture 65" descr="Screen Clipping">
              <a:extLst>
                <a:ext uri="{FF2B5EF4-FFF2-40B4-BE49-F238E27FC236}">
                  <a16:creationId xmlns:a16="http://schemas.microsoft.com/office/drawing/2014/main" id="{C51648FA-2C05-4BA5-916C-FB1FB3292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67" name="Picture 66" descr="Screen Clipping">
              <a:extLst>
                <a:ext uri="{FF2B5EF4-FFF2-40B4-BE49-F238E27FC236}">
                  <a16:creationId xmlns:a16="http://schemas.microsoft.com/office/drawing/2014/main" id="{7A6A42D6-4575-4562-8626-F7FD09331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68" name="Picture 67" descr="Screen Clipping">
              <a:extLst>
                <a:ext uri="{FF2B5EF4-FFF2-40B4-BE49-F238E27FC236}">
                  <a16:creationId xmlns:a16="http://schemas.microsoft.com/office/drawing/2014/main" id="{B4EA3A80-D715-443C-8270-C3315E5F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69" name="Picture 68" descr="Screen Clipping">
              <a:extLst>
                <a:ext uri="{FF2B5EF4-FFF2-40B4-BE49-F238E27FC236}">
                  <a16:creationId xmlns:a16="http://schemas.microsoft.com/office/drawing/2014/main" id="{552D537D-92C0-43C0-B5C9-BE561AE3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C7ACAF0-5B6F-4C37-9D61-8EFDEEEC0F17}"/>
              </a:ext>
            </a:extLst>
          </p:cNvPr>
          <p:cNvGrpSpPr/>
          <p:nvPr/>
        </p:nvGrpSpPr>
        <p:grpSpPr>
          <a:xfrm>
            <a:off x="3688456" y="2872940"/>
            <a:ext cx="735346" cy="3429242"/>
            <a:chOff x="8294792" y="2400662"/>
            <a:chExt cx="733527" cy="3420758"/>
          </a:xfrm>
        </p:grpSpPr>
        <p:pic>
          <p:nvPicPr>
            <p:cNvPr id="71" name="Picture 70" descr="Screen Clipping">
              <a:extLst>
                <a:ext uri="{FF2B5EF4-FFF2-40B4-BE49-F238E27FC236}">
                  <a16:creationId xmlns:a16="http://schemas.microsoft.com/office/drawing/2014/main" id="{BDF99909-0B58-4F60-B7C3-A78DBC034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72" name="Picture 71" descr="Screen Clipping">
              <a:extLst>
                <a:ext uri="{FF2B5EF4-FFF2-40B4-BE49-F238E27FC236}">
                  <a16:creationId xmlns:a16="http://schemas.microsoft.com/office/drawing/2014/main" id="{70704208-69D3-4964-8348-232D449EE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73" name="Picture 72" descr="Screen Clipping">
              <a:extLst>
                <a:ext uri="{FF2B5EF4-FFF2-40B4-BE49-F238E27FC236}">
                  <a16:creationId xmlns:a16="http://schemas.microsoft.com/office/drawing/2014/main" id="{5C524DE9-8AF2-4632-BC42-9103BA5A9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74" name="Picture 73" descr="Screen Clipping">
              <a:extLst>
                <a:ext uri="{FF2B5EF4-FFF2-40B4-BE49-F238E27FC236}">
                  <a16:creationId xmlns:a16="http://schemas.microsoft.com/office/drawing/2014/main" id="{3CD64263-C9F5-48E2-BCD2-86473018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75" name="Rounded Rectangle 29">
            <a:extLst>
              <a:ext uri="{FF2B5EF4-FFF2-40B4-BE49-F238E27FC236}">
                <a16:creationId xmlns:a16="http://schemas.microsoft.com/office/drawing/2014/main" id="{56E8440A-0503-42C8-A7D0-917107859534}"/>
              </a:ext>
            </a:extLst>
          </p:cNvPr>
          <p:cNvSpPr/>
          <p:nvPr/>
        </p:nvSpPr>
        <p:spPr>
          <a:xfrm>
            <a:off x="8083656" y="681999"/>
            <a:ext cx="707143" cy="4845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C8D846C-91D7-4CFC-A5DA-7A6E3F0A7C5A}"/>
              </a:ext>
            </a:extLst>
          </p:cNvPr>
          <p:cNvSpPr txBox="1"/>
          <p:nvPr/>
        </p:nvSpPr>
        <p:spPr>
          <a:xfrm>
            <a:off x="7580653" y="660732"/>
            <a:ext cx="6705831" cy="52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636" indent="-515636">
              <a:buAutoNum type="alphaLcPeriod"/>
            </a:pPr>
            <a:r>
              <a:rPr lang="en-US" sz="2807" dirty="0" err="1"/>
              <a:t>Số</a:t>
            </a:r>
            <a:r>
              <a:rPr lang="en-US" sz="2807" dirty="0"/>
              <a:t>  ?</a:t>
            </a:r>
          </a:p>
        </p:txBody>
      </p:sp>
      <p:pic>
        <p:nvPicPr>
          <p:cNvPr id="77" name="Picture 76" descr="Screen Clipping">
            <a:extLst>
              <a:ext uri="{FF2B5EF4-FFF2-40B4-BE49-F238E27FC236}">
                <a16:creationId xmlns:a16="http://schemas.microsoft.com/office/drawing/2014/main" id="{57FCD1BE-8331-4452-AFFD-1E818DA2E56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8799995" y="1080644"/>
            <a:ext cx="1558471" cy="1957741"/>
          </a:xfrm>
          <a:prstGeom prst="rect">
            <a:avLst/>
          </a:prstGeom>
        </p:spPr>
      </p:pic>
      <p:pic>
        <p:nvPicPr>
          <p:cNvPr id="78" name="Picture 77" descr="Screen Clipping">
            <a:extLst>
              <a:ext uri="{FF2B5EF4-FFF2-40B4-BE49-F238E27FC236}">
                <a16:creationId xmlns:a16="http://schemas.microsoft.com/office/drawing/2014/main" id="{95492129-7D2E-4BE0-9350-640C5232D87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7296153" y="2872941"/>
            <a:ext cx="4566154" cy="2216805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36460442-C4B0-4E01-8E15-44ADC2CF524E}"/>
              </a:ext>
            </a:extLst>
          </p:cNvPr>
          <p:cNvSpPr txBox="1"/>
          <p:nvPr/>
        </p:nvSpPr>
        <p:spPr>
          <a:xfrm>
            <a:off x="7851479" y="4504238"/>
            <a:ext cx="262570" cy="4319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7" b="1" dirty="0">
                <a:solidFill>
                  <a:srgbClr val="F06858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11022DA-AD5D-4148-9CF2-84732C6274C4}"/>
              </a:ext>
            </a:extLst>
          </p:cNvPr>
          <p:cNvSpPr txBox="1"/>
          <p:nvPr/>
        </p:nvSpPr>
        <p:spPr>
          <a:xfrm>
            <a:off x="10669984" y="4504238"/>
            <a:ext cx="262570" cy="4319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7" b="1" dirty="0">
                <a:solidFill>
                  <a:srgbClr val="F06858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8943" y="681999"/>
            <a:ext cx="5814371" cy="380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5" b="1" dirty="0">
                <a:solidFill>
                  <a:schemeClr val="accent5">
                    <a:lumMod val="50000"/>
                  </a:schemeClr>
                </a:solidFill>
              </a:rPr>
              <a:t>SỐ BÚP BÊ VÀ THÚ BÔNG TRONG HỘP ĐỒ CHƠI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6950" y="5328146"/>
            <a:ext cx="5116941" cy="956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7" dirty="0"/>
              <a:t>b. </a:t>
            </a:r>
            <a:r>
              <a:rPr lang="en-US" sz="2807" dirty="0" err="1"/>
              <a:t>Số</a:t>
            </a:r>
            <a:r>
              <a:rPr lang="en-US" sz="2807" dirty="0"/>
              <a:t> </a:t>
            </a:r>
            <a:r>
              <a:rPr lang="en-US" sz="2807" dirty="0" err="1"/>
              <a:t>búp</a:t>
            </a:r>
            <a:r>
              <a:rPr lang="en-US" sz="2807" dirty="0"/>
              <a:t> </a:t>
            </a:r>
            <a:r>
              <a:rPr lang="en-US" sz="2807" dirty="0" err="1"/>
              <a:t>bê</a:t>
            </a:r>
            <a:r>
              <a:rPr lang="en-US" sz="2807" dirty="0"/>
              <a:t> </a:t>
            </a:r>
            <a:r>
              <a:rPr lang="en-US" sz="2807" dirty="0" err="1"/>
              <a:t>bằng</a:t>
            </a:r>
            <a:r>
              <a:rPr lang="en-US" sz="2807" dirty="0"/>
              <a:t> </a:t>
            </a:r>
            <a:r>
              <a:rPr lang="en-US" sz="2807" dirty="0" err="1"/>
              <a:t>số</a:t>
            </a:r>
            <a:r>
              <a:rPr lang="en-US" sz="2807" dirty="0"/>
              <a:t> </a:t>
            </a:r>
            <a:r>
              <a:rPr lang="en-US" sz="2807" dirty="0" err="1"/>
              <a:t>thú</a:t>
            </a:r>
            <a:r>
              <a:rPr lang="en-US" sz="2807" dirty="0"/>
              <a:t> </a:t>
            </a:r>
            <a:r>
              <a:rPr lang="en-US" sz="2807" dirty="0" err="1"/>
              <a:t>bông</a:t>
            </a:r>
            <a:endParaRPr lang="en-US" sz="2807" dirty="0"/>
          </a:p>
          <a:p>
            <a:r>
              <a:rPr lang="en-US" sz="2807" dirty="0"/>
              <a:t> </a:t>
            </a:r>
            <a:r>
              <a:rPr lang="en-US" sz="2807" dirty="0" err="1"/>
              <a:t>loại</a:t>
            </a:r>
            <a:r>
              <a:rPr lang="en-US" sz="2807" dirty="0"/>
              <a:t> </a:t>
            </a:r>
            <a:r>
              <a:rPr lang="en-US" sz="2807" dirty="0" err="1"/>
              <a:t>nào</a:t>
            </a:r>
            <a:r>
              <a:rPr lang="en-US" sz="2807" dirty="0"/>
              <a:t>?</a:t>
            </a:r>
          </a:p>
        </p:txBody>
      </p:sp>
      <p:sp>
        <p:nvSpPr>
          <p:cNvPr id="34" name="Rounded Rectangle 40">
            <a:extLst>
              <a:ext uri="{FF2B5EF4-FFF2-40B4-BE49-F238E27FC236}">
                <a16:creationId xmlns:a16="http://schemas.microsoft.com/office/drawing/2014/main" id="{2237EE86-0ACC-4EE2-BFAA-0D45E99EC8BE}"/>
              </a:ext>
            </a:extLst>
          </p:cNvPr>
          <p:cNvSpPr/>
          <p:nvPr/>
        </p:nvSpPr>
        <p:spPr>
          <a:xfrm>
            <a:off x="1757468" y="1124359"/>
            <a:ext cx="1146626" cy="516026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5" name="Rounded Rectangle 40">
            <a:extLst>
              <a:ext uri="{FF2B5EF4-FFF2-40B4-BE49-F238E27FC236}">
                <a16:creationId xmlns:a16="http://schemas.microsoft.com/office/drawing/2014/main" id="{2237EE86-0ACC-4EE2-BFAA-0D45E99EC8BE}"/>
              </a:ext>
            </a:extLst>
          </p:cNvPr>
          <p:cNvSpPr/>
          <p:nvPr/>
        </p:nvSpPr>
        <p:spPr>
          <a:xfrm>
            <a:off x="5188681" y="1141922"/>
            <a:ext cx="1146626" cy="516026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9" grpId="0" animBg="1"/>
      <p:bldP spid="80" grpId="0" animBg="1"/>
      <p:bldP spid="3" grpId="0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205857" y="143327"/>
            <a:ext cx="5995643" cy="1111712"/>
            <a:chOff x="1183343" y="1464304"/>
            <a:chExt cx="5395998" cy="1108962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4774578" cy="10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52" tIns="45813" rIns="91652" bIns="45813" anchor="t" anchorCtr="0">
              <a:spAutoFit/>
            </a:bodyPr>
            <a:lstStyle/>
            <a:p>
              <a:pPr algn="just"/>
              <a:r>
                <a:rPr lang="en-US" sz="3208"/>
                <a:t>Biểu đồ sau biểu thị số gà, số ngỗng, số vịt có trên sân:</a:t>
              </a:r>
              <a:endParaRPr lang="en-US" sz="3208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652" tIns="45813" rIns="91652" bIns="45813" anchor="ctr" anchorCtr="0">
              <a:noAutofit/>
            </a:bodyPr>
            <a:lstStyle/>
            <a:p>
              <a:pPr algn="ctr"/>
              <a:r>
                <a:rPr lang="en-US" sz="3609" b="1">
                  <a:solidFill>
                    <a:schemeClr val="lt1"/>
                  </a:solidFill>
                </a:rPr>
                <a:t>2</a:t>
              </a:r>
              <a:endParaRPr sz="1869"/>
            </a:p>
          </p:txBody>
        </p:sp>
      </p:grp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604364B-00A8-45DE-9648-1E2C7BD6E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905165"/>
              </p:ext>
            </p:extLst>
          </p:nvPr>
        </p:nvGraphicFramePr>
        <p:xfrm>
          <a:off x="7313621" y="577144"/>
          <a:ext cx="4672522" cy="587845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7507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7507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7507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979826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667" marR="91667" marT="45833" marB="45833"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898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 marL="91667" marR="91667" marT="45833" marB="45833"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 marL="91667" marR="91667" marT="45833" marB="45833"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 marL="91667" marR="91667" marT="45833" marB="45833"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32" name="Picture 31" descr="Screen Clipping">
            <a:extLst>
              <a:ext uri="{FF2B5EF4-FFF2-40B4-BE49-F238E27FC236}">
                <a16:creationId xmlns:a16="http://schemas.microsoft.com/office/drawing/2014/main" id="{B1B62D5F-2EEC-48E4-83BB-6F32A16134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7704104" y="5569526"/>
            <a:ext cx="723075" cy="872108"/>
          </a:xfrm>
          <a:prstGeom prst="rect">
            <a:avLst/>
          </a:prstGeom>
        </p:spPr>
      </p:pic>
      <p:pic>
        <p:nvPicPr>
          <p:cNvPr id="33" name="Picture 32" descr="Screen Clipping">
            <a:extLst>
              <a:ext uri="{FF2B5EF4-FFF2-40B4-BE49-F238E27FC236}">
                <a16:creationId xmlns:a16="http://schemas.microsoft.com/office/drawing/2014/main" id="{47EC9AFB-2589-4FB9-BE57-7594872C9C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9282612" y="5586811"/>
            <a:ext cx="734541" cy="809426"/>
          </a:xfrm>
          <a:prstGeom prst="rect">
            <a:avLst/>
          </a:prstGeom>
        </p:spPr>
      </p:pic>
      <p:pic>
        <p:nvPicPr>
          <p:cNvPr id="34" name="Picture 33" descr="Screen Clipping">
            <a:extLst>
              <a:ext uri="{FF2B5EF4-FFF2-40B4-BE49-F238E27FC236}">
                <a16:creationId xmlns:a16="http://schemas.microsoft.com/office/drawing/2014/main" id="{823A098F-534E-4EE6-A8B2-3E5C2870C3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10808477" y="5524129"/>
            <a:ext cx="769694" cy="872108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35077112-1F95-4B30-8E33-FBC49D32606C}"/>
              </a:ext>
            </a:extLst>
          </p:cNvPr>
          <p:cNvSpPr/>
          <p:nvPr/>
        </p:nvSpPr>
        <p:spPr>
          <a:xfrm>
            <a:off x="7833461" y="4871152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2E9182E-A0AA-43CF-A0D3-A65E58AB75AD}"/>
              </a:ext>
            </a:extLst>
          </p:cNvPr>
          <p:cNvSpPr/>
          <p:nvPr/>
        </p:nvSpPr>
        <p:spPr>
          <a:xfrm>
            <a:off x="7833461" y="4291494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CF176A8-FFF2-4079-A43F-546B9E3CE8BD}"/>
              </a:ext>
            </a:extLst>
          </p:cNvPr>
          <p:cNvSpPr/>
          <p:nvPr/>
        </p:nvSpPr>
        <p:spPr>
          <a:xfrm>
            <a:off x="7833461" y="3692148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167341-6920-44D0-9AE9-A4DB97F8A009}"/>
              </a:ext>
            </a:extLst>
          </p:cNvPr>
          <p:cNvSpPr/>
          <p:nvPr/>
        </p:nvSpPr>
        <p:spPr>
          <a:xfrm>
            <a:off x="7833461" y="3112490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B46450A-852E-412A-87AE-176E81CF63CD}"/>
              </a:ext>
            </a:extLst>
          </p:cNvPr>
          <p:cNvSpPr/>
          <p:nvPr/>
        </p:nvSpPr>
        <p:spPr>
          <a:xfrm>
            <a:off x="7833461" y="2547905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DFD64C0-9AE3-4178-BAAC-C3C4014ED23E}"/>
              </a:ext>
            </a:extLst>
          </p:cNvPr>
          <p:cNvSpPr/>
          <p:nvPr/>
        </p:nvSpPr>
        <p:spPr>
          <a:xfrm>
            <a:off x="7833461" y="1968247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8E93CE-0C7B-423C-90C2-48B38AD12F0B}"/>
              </a:ext>
            </a:extLst>
          </p:cNvPr>
          <p:cNvSpPr/>
          <p:nvPr/>
        </p:nvSpPr>
        <p:spPr>
          <a:xfrm>
            <a:off x="7833461" y="1368901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0517C6A-7A1E-4480-A2CB-3D362BB4376C}"/>
              </a:ext>
            </a:extLst>
          </p:cNvPr>
          <p:cNvSpPr/>
          <p:nvPr/>
        </p:nvSpPr>
        <p:spPr>
          <a:xfrm>
            <a:off x="7833461" y="789243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9FC5AC-1500-4984-94C2-EF49E23B90C3}"/>
              </a:ext>
            </a:extLst>
          </p:cNvPr>
          <p:cNvSpPr/>
          <p:nvPr/>
        </p:nvSpPr>
        <p:spPr>
          <a:xfrm>
            <a:off x="9354295" y="4871152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DBB2ECD-13FA-4C71-8267-6588E25F96C8}"/>
              </a:ext>
            </a:extLst>
          </p:cNvPr>
          <p:cNvSpPr/>
          <p:nvPr/>
        </p:nvSpPr>
        <p:spPr>
          <a:xfrm>
            <a:off x="9354295" y="4291494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9289DFA-0DF8-48B8-A32F-FA0FAB6CD47E}"/>
              </a:ext>
            </a:extLst>
          </p:cNvPr>
          <p:cNvSpPr/>
          <p:nvPr/>
        </p:nvSpPr>
        <p:spPr>
          <a:xfrm>
            <a:off x="9354295" y="3692148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8310AB9-3B52-415E-A003-036CA7237C1B}"/>
              </a:ext>
            </a:extLst>
          </p:cNvPr>
          <p:cNvSpPr/>
          <p:nvPr/>
        </p:nvSpPr>
        <p:spPr>
          <a:xfrm>
            <a:off x="9354295" y="3112490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113CCBF-FF9D-4233-9454-216F4A060C1E}"/>
              </a:ext>
            </a:extLst>
          </p:cNvPr>
          <p:cNvSpPr/>
          <p:nvPr/>
        </p:nvSpPr>
        <p:spPr>
          <a:xfrm>
            <a:off x="9354295" y="2547905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253246A-E749-405F-B567-A5B78BA55A59}"/>
              </a:ext>
            </a:extLst>
          </p:cNvPr>
          <p:cNvSpPr/>
          <p:nvPr/>
        </p:nvSpPr>
        <p:spPr>
          <a:xfrm>
            <a:off x="10915571" y="4871152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ED4112E-B484-434C-BBF6-16A9EFF812AE}"/>
              </a:ext>
            </a:extLst>
          </p:cNvPr>
          <p:cNvSpPr/>
          <p:nvPr/>
        </p:nvSpPr>
        <p:spPr>
          <a:xfrm>
            <a:off x="10915571" y="4291494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3F5FED5-8547-489D-99C0-BA95722149CF}"/>
              </a:ext>
            </a:extLst>
          </p:cNvPr>
          <p:cNvSpPr/>
          <p:nvPr/>
        </p:nvSpPr>
        <p:spPr>
          <a:xfrm>
            <a:off x="10915571" y="3692148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4B880DC-F299-48E7-B031-437029CB7686}"/>
              </a:ext>
            </a:extLst>
          </p:cNvPr>
          <p:cNvSpPr/>
          <p:nvPr/>
        </p:nvSpPr>
        <p:spPr>
          <a:xfrm>
            <a:off x="10915571" y="3112490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9E56DA9-BE5C-4387-8682-1E383A4006EA}"/>
              </a:ext>
            </a:extLst>
          </p:cNvPr>
          <p:cNvSpPr/>
          <p:nvPr/>
        </p:nvSpPr>
        <p:spPr>
          <a:xfrm>
            <a:off x="10915571" y="2547905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354B398-9449-4481-945C-85A5F39B2D95}"/>
              </a:ext>
            </a:extLst>
          </p:cNvPr>
          <p:cNvSpPr/>
          <p:nvPr/>
        </p:nvSpPr>
        <p:spPr>
          <a:xfrm>
            <a:off x="10915571" y="1968247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B12C2E9-1172-4687-91AD-CDCA6644AADB}"/>
              </a:ext>
            </a:extLst>
          </p:cNvPr>
          <p:cNvSpPr txBox="1"/>
          <p:nvPr/>
        </p:nvSpPr>
        <p:spPr>
          <a:xfrm>
            <a:off x="561636" y="1424335"/>
            <a:ext cx="6990650" cy="454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8"/>
              <a:t>Quan sát biểu đồ rồi trả lời câu hỏi:</a:t>
            </a:r>
          </a:p>
          <a:p>
            <a:pPr marL="515636" indent="-515636" algn="just">
              <a:lnSpc>
                <a:spcPct val="150000"/>
              </a:lnSpc>
              <a:buAutoNum type="alphaLcParenR"/>
            </a:pPr>
            <a:r>
              <a:rPr lang="en-US" sz="3208"/>
              <a:t>Con vật nào nhiều nhất?</a:t>
            </a:r>
          </a:p>
          <a:p>
            <a:pPr algn="just">
              <a:lnSpc>
                <a:spcPct val="150000"/>
              </a:lnSpc>
            </a:pPr>
            <a:r>
              <a:rPr lang="en-US" sz="3208"/>
              <a:t>    Con vật nào ít nhất?</a:t>
            </a:r>
          </a:p>
          <a:p>
            <a:pPr algn="just">
              <a:lnSpc>
                <a:spcPct val="150000"/>
              </a:lnSpc>
            </a:pPr>
            <a:r>
              <a:rPr lang="en-US" sz="3208"/>
              <a:t>b) Mỗi loại có bao nhiêu con?</a:t>
            </a:r>
          </a:p>
          <a:p>
            <a:pPr algn="just">
              <a:lnSpc>
                <a:spcPct val="150000"/>
              </a:lnSpc>
            </a:pPr>
            <a:r>
              <a:rPr lang="en-US" sz="3208"/>
              <a:t>c) Số gà </a:t>
            </a:r>
            <a:r>
              <a:rPr lang="en-US" sz="3208" dirty="0" err="1"/>
              <a:t>nhiều</a:t>
            </a:r>
            <a:r>
              <a:rPr lang="en-US" sz="3208" dirty="0"/>
              <a:t> </a:t>
            </a:r>
            <a:r>
              <a:rPr lang="en-US" sz="3208" err="1"/>
              <a:t>hơn</a:t>
            </a:r>
            <a:r>
              <a:rPr lang="en-US" sz="3208"/>
              <a:t> ngỗng mấy </a:t>
            </a:r>
            <a:r>
              <a:rPr lang="en-US" sz="3208" dirty="0"/>
              <a:t>con?</a:t>
            </a:r>
          </a:p>
          <a:p>
            <a:pPr algn="just">
              <a:lnSpc>
                <a:spcPct val="150000"/>
              </a:lnSpc>
            </a:pPr>
            <a:r>
              <a:rPr lang="en-US" sz="3208"/>
              <a:t>Số ngỗng </a:t>
            </a:r>
            <a:r>
              <a:rPr lang="en-US" sz="3208" dirty="0" err="1"/>
              <a:t>ít</a:t>
            </a:r>
            <a:r>
              <a:rPr lang="en-US" sz="3208" dirty="0"/>
              <a:t> </a:t>
            </a:r>
            <a:r>
              <a:rPr lang="en-US" sz="3208" err="1"/>
              <a:t>hơn</a:t>
            </a:r>
            <a:r>
              <a:rPr lang="en-US" sz="3208"/>
              <a:t> số vịt mấy </a:t>
            </a:r>
            <a:r>
              <a:rPr lang="en-US" sz="3208" dirty="0"/>
              <a:t>con?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2285" y="84113"/>
            <a:ext cx="4369165" cy="401102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en-US" sz="2005" b="1" dirty="0">
                <a:solidFill>
                  <a:schemeClr val="bg1"/>
                </a:solidFill>
              </a:rPr>
              <a:t>SỐ GÀ, NGỖNG, VỊT TRÊN SÂN</a:t>
            </a:r>
          </a:p>
        </p:txBody>
      </p:sp>
    </p:spTree>
    <p:extLst>
      <p:ext uri="{BB962C8B-B14F-4D97-AF65-F5344CB8AC3E}">
        <p14:creationId xmlns:p14="http://schemas.microsoft.com/office/powerpoint/2010/main" val="27997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146730"/>
            <a:ext cx="12192001" cy="7358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699" name="TextBox 12"/>
          <p:cNvSpPr txBox="1">
            <a:spLocks noChangeArrowheads="1"/>
          </p:cNvSpPr>
          <p:nvPr/>
        </p:nvSpPr>
        <p:spPr bwMode="auto">
          <a:xfrm>
            <a:off x="2781300" y="2247900"/>
            <a:ext cx="2667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srgbClr val="0D0D0D"/>
                </a:solidFill>
                <a:latin typeface="HP001 4H"/>
                <a:cs typeface="Times New Roman" pitchFamily="18" charset="0"/>
              </a:rPr>
              <a:t> </a:t>
            </a:r>
            <a:endParaRPr lang="en-US" sz="2600" b="1">
              <a:solidFill>
                <a:srgbClr val="0D0D0D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53975"/>
            <a:ext cx="102616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66703" y="1306513"/>
            <a:ext cx="1198033" cy="14128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702" name="TextBox 14"/>
          <p:cNvSpPr txBox="1">
            <a:spLocks noChangeArrowheads="1"/>
          </p:cNvSpPr>
          <p:nvPr/>
        </p:nvSpPr>
        <p:spPr bwMode="auto">
          <a:xfrm>
            <a:off x="266701" y="1576389"/>
            <a:ext cx="13377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Vở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Toán</a:t>
            </a:r>
          </a:p>
        </p:txBody>
      </p:sp>
      <p:pic>
        <p:nvPicPr>
          <p:cNvPr id="29703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-52388"/>
            <a:ext cx="1327151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8"/>
          <p:cNvSpPr txBox="1">
            <a:spLocks noChangeArrowheads="1"/>
          </p:cNvSpPr>
          <p:nvPr/>
        </p:nvSpPr>
        <p:spPr bwMode="auto">
          <a:xfrm>
            <a:off x="2425184" y="315916"/>
            <a:ext cx="966893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191919"/>
                </a:solidFill>
                <a:latin typeface="HP001 4H"/>
                <a:cs typeface="Times New Roman" pitchFamily="18" charset="0"/>
              </a:rPr>
              <a:t>    </a:t>
            </a:r>
            <a:r>
              <a:rPr lang="en-US" sz="2800" b="1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Thứ </a:t>
            </a:r>
            <a:r>
              <a:rPr lang="en-US" sz="2800" b="1" smtClean="0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Sáu </a:t>
            </a:r>
            <a:r>
              <a:rPr lang="en-US" sz="2800" b="1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ngày </a:t>
            </a:r>
            <a:r>
              <a:rPr lang="en-US" sz="2800" b="1" smtClean="0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19 </a:t>
            </a:r>
            <a:r>
              <a:rPr lang="en-US" sz="2800" b="1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tháng 4 năm </a:t>
            </a:r>
            <a:r>
              <a:rPr lang="en-US" sz="2800" b="1" smtClean="0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2024</a:t>
            </a:r>
            <a:endParaRPr lang="en-US" sz="2800" b="1">
              <a:solidFill>
                <a:srgbClr val="800080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29705" name="TextBox 19"/>
          <p:cNvSpPr txBox="1">
            <a:spLocks noChangeArrowheads="1"/>
          </p:cNvSpPr>
          <p:nvPr/>
        </p:nvSpPr>
        <p:spPr bwMode="auto">
          <a:xfrm>
            <a:off x="5467840" y="884241"/>
            <a:ext cx="266911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191919"/>
                </a:solidFill>
                <a:latin typeface="HP001 4H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Toán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43937" y="1593686"/>
            <a:ext cx="51871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>
                <a:solidFill>
                  <a:srgbClr val="800080"/>
                </a:solidFill>
                <a:latin typeface="HP001 4 hàng" panose="020B0603050302020204" pitchFamily="34" charset="0"/>
              </a:rPr>
              <a:t>Bài 65: Biểu đồ tranh (tiết 2)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71724" y="3305281"/>
            <a:ext cx="6692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Con </a:t>
            </a:r>
            <a:r>
              <a:rPr lang="en-US" sz="2800" b="1">
                <a:solidFill>
                  <a:srgbClr val="FF0000"/>
                </a:solidFill>
                <a:latin typeface="HP001 4 hàng" pitchFamily="34" charset="-93"/>
                <a:ea typeface="SimSun" pitchFamily="2" charset="-122"/>
              </a:rPr>
              <a:t>…….</a:t>
            </a:r>
            <a:r>
              <a:rPr lang="en-US" sz="2800" b="1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 ít nhất </a:t>
            </a:r>
            <a:endParaRPr lang="vi-VN" sz="2800" b="1">
              <a:solidFill>
                <a:srgbClr val="800080"/>
              </a:solidFill>
              <a:latin typeface="HP001 4 hàng" pitchFamily="34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2227" y="2158603"/>
            <a:ext cx="1293939" cy="523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800080"/>
                </a:solidFill>
                <a:latin typeface="HP001 4 hàng" panose="020B0603050302020204" pitchFamily="34" charset="0"/>
              </a:rPr>
              <a:t>Bài 2: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91167" y="2735556"/>
            <a:ext cx="3778327" cy="523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800080"/>
                </a:solidFill>
                <a:latin typeface="HP001 4 hàng" panose="020B0603050302020204" pitchFamily="34" charset="0"/>
              </a:rPr>
              <a:t>a) Con </a:t>
            </a:r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……</a:t>
            </a:r>
            <a:r>
              <a:rPr lang="en-US" sz="2800" b="1">
                <a:solidFill>
                  <a:srgbClr val="800080"/>
                </a:solidFill>
                <a:latin typeface="HP001 4 hàng" panose="020B0603050302020204" pitchFamily="34" charset="0"/>
              </a:rPr>
              <a:t> nhiều nhất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845656" y="3857591"/>
            <a:ext cx="4387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b) Con gà: </a:t>
            </a:r>
            <a:r>
              <a:rPr lang="en-US" sz="2800" b="1">
                <a:solidFill>
                  <a:srgbClr val="FF0000"/>
                </a:solidFill>
                <a:latin typeface="HP001 4 hàng" pitchFamily="34" charset="-93"/>
                <a:ea typeface="SimSun" pitchFamily="2" charset="-122"/>
              </a:rPr>
              <a:t>……… </a:t>
            </a:r>
            <a:endParaRPr lang="vi-VN" sz="2800" b="1">
              <a:solidFill>
                <a:srgbClr val="FF0000"/>
              </a:solidFill>
              <a:latin typeface="HP001 4 hàng" pitchFamily="34" charset="-93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79666" y="4426893"/>
            <a:ext cx="4387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Con ngỗng: </a:t>
            </a:r>
            <a:r>
              <a:rPr lang="en-US" sz="2800" b="1">
                <a:solidFill>
                  <a:srgbClr val="FF0000"/>
                </a:solidFill>
                <a:latin typeface="HP001 4 hàng" pitchFamily="34" charset="-93"/>
                <a:ea typeface="SimSun" pitchFamily="2" charset="-122"/>
              </a:rPr>
              <a:t>……….. </a:t>
            </a:r>
            <a:endParaRPr lang="vi-VN" sz="2800" b="1">
              <a:solidFill>
                <a:srgbClr val="FF0000"/>
              </a:solidFill>
              <a:latin typeface="HP001 4 hàng" pitchFamily="34" charset="-93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879666" y="4977938"/>
            <a:ext cx="4387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Con vịt:  </a:t>
            </a:r>
            <a:r>
              <a:rPr lang="en-US" sz="2800" b="1">
                <a:solidFill>
                  <a:srgbClr val="FF0000"/>
                </a:solidFill>
                <a:latin typeface="HP001 4 hàng" pitchFamily="34" charset="-93"/>
                <a:ea typeface="SimSun" pitchFamily="2" charset="-122"/>
              </a:rPr>
              <a:t>………..</a:t>
            </a:r>
            <a:endParaRPr lang="vi-VN" sz="2800" b="1">
              <a:solidFill>
                <a:srgbClr val="FF0000"/>
              </a:solidFill>
              <a:latin typeface="HP001 4 hàng" pitchFamily="34" charset="-93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876819" y="5548505"/>
            <a:ext cx="6324450" cy="52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c) Số gà nhiều hơn số ngỗng </a:t>
            </a:r>
            <a:r>
              <a:rPr lang="en-US" sz="2800" b="1">
                <a:solidFill>
                  <a:srgbClr val="FF0000"/>
                </a:solidFill>
                <a:latin typeface="HP001 4 hàng" pitchFamily="34" charset="-93"/>
                <a:ea typeface="SimSun" pitchFamily="2" charset="-122"/>
              </a:rPr>
              <a:t>……..</a:t>
            </a:r>
            <a:r>
              <a:rPr lang="en-US" sz="2800" b="1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 con.  </a:t>
            </a:r>
            <a:endParaRPr lang="vi-VN" sz="2800" b="1">
              <a:solidFill>
                <a:srgbClr val="800080"/>
              </a:solidFill>
              <a:latin typeface="HP001 4 hàng" pitchFamily="34" charset="-93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842228" y="6119456"/>
            <a:ext cx="6324450" cy="52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Số ngỗng ít hơn số vịt </a:t>
            </a:r>
            <a:r>
              <a:rPr lang="en-US" sz="2800" b="1">
                <a:solidFill>
                  <a:srgbClr val="FF0000"/>
                </a:solidFill>
                <a:latin typeface="HP001 4 hàng" pitchFamily="34" charset="-93"/>
                <a:ea typeface="SimSun" pitchFamily="2" charset="-122"/>
              </a:rPr>
              <a:t>…………</a:t>
            </a:r>
            <a:r>
              <a:rPr lang="en-US" sz="2800" b="1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 con. </a:t>
            </a:r>
            <a:endParaRPr lang="vi-VN" sz="2800" b="1">
              <a:solidFill>
                <a:srgbClr val="80008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981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205857" y="143327"/>
            <a:ext cx="5995643" cy="1111712"/>
            <a:chOff x="1183343" y="1464304"/>
            <a:chExt cx="5395998" cy="1108962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4774578" cy="10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652" tIns="45813" rIns="91652" bIns="45813" anchor="t" anchorCtr="0">
              <a:spAutoFit/>
            </a:bodyPr>
            <a:lstStyle/>
            <a:p>
              <a:pPr algn="just"/>
              <a:r>
                <a:rPr lang="en-US" sz="3208"/>
                <a:t>Biểu đồ sau biểu thị số gà, số ngỗng, số vịt có trên sân:</a:t>
              </a:r>
              <a:endParaRPr lang="en-US" sz="3208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652" tIns="45813" rIns="91652" bIns="45813" anchor="ctr" anchorCtr="0">
              <a:noAutofit/>
            </a:bodyPr>
            <a:lstStyle/>
            <a:p>
              <a:pPr algn="ctr"/>
              <a:r>
                <a:rPr lang="en-US" sz="3609" b="1">
                  <a:solidFill>
                    <a:schemeClr val="lt1"/>
                  </a:solidFill>
                </a:rPr>
                <a:t>2</a:t>
              </a:r>
              <a:endParaRPr sz="1869"/>
            </a:p>
          </p:txBody>
        </p:sp>
      </p:grp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604364B-00A8-45DE-9648-1E2C7BD6EBB1}"/>
              </a:ext>
            </a:extLst>
          </p:cNvPr>
          <p:cNvGraphicFramePr>
            <a:graphicFrameLocks noGrp="1"/>
          </p:cNvGraphicFramePr>
          <p:nvPr/>
        </p:nvGraphicFramePr>
        <p:xfrm>
          <a:off x="7313621" y="402398"/>
          <a:ext cx="4672522" cy="605320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7507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7507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7507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2786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667" marR="91667" marT="45833" marB="45833"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53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 marL="91667" marR="91667" marT="45833" marB="45833"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 marL="91667" marR="91667" marT="45833" marB="45833"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 marL="91667" marR="91667" marT="45833" marB="45833"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32" name="Picture 31" descr="Screen Clipping">
            <a:extLst>
              <a:ext uri="{FF2B5EF4-FFF2-40B4-BE49-F238E27FC236}">
                <a16:creationId xmlns:a16="http://schemas.microsoft.com/office/drawing/2014/main" id="{B1B62D5F-2EEC-48E4-83BB-6F32A16134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7704104" y="5569526"/>
            <a:ext cx="723075" cy="872108"/>
          </a:xfrm>
          <a:prstGeom prst="rect">
            <a:avLst/>
          </a:prstGeom>
        </p:spPr>
      </p:pic>
      <p:pic>
        <p:nvPicPr>
          <p:cNvPr id="33" name="Picture 32" descr="Screen Clipping">
            <a:extLst>
              <a:ext uri="{FF2B5EF4-FFF2-40B4-BE49-F238E27FC236}">
                <a16:creationId xmlns:a16="http://schemas.microsoft.com/office/drawing/2014/main" id="{47EC9AFB-2589-4FB9-BE57-7594872C9C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9282612" y="5586811"/>
            <a:ext cx="734541" cy="809426"/>
          </a:xfrm>
          <a:prstGeom prst="rect">
            <a:avLst/>
          </a:prstGeom>
        </p:spPr>
      </p:pic>
      <p:pic>
        <p:nvPicPr>
          <p:cNvPr id="34" name="Picture 33" descr="Screen Clipping">
            <a:extLst>
              <a:ext uri="{FF2B5EF4-FFF2-40B4-BE49-F238E27FC236}">
                <a16:creationId xmlns:a16="http://schemas.microsoft.com/office/drawing/2014/main" id="{823A098F-534E-4EE6-A8B2-3E5C2870C3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10808477" y="5524129"/>
            <a:ext cx="769694" cy="872108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35077112-1F95-4B30-8E33-FBC49D32606C}"/>
              </a:ext>
            </a:extLst>
          </p:cNvPr>
          <p:cNvSpPr/>
          <p:nvPr/>
        </p:nvSpPr>
        <p:spPr>
          <a:xfrm>
            <a:off x="7833461" y="4871152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2E9182E-A0AA-43CF-A0D3-A65E58AB75AD}"/>
              </a:ext>
            </a:extLst>
          </p:cNvPr>
          <p:cNvSpPr/>
          <p:nvPr/>
        </p:nvSpPr>
        <p:spPr>
          <a:xfrm>
            <a:off x="7833461" y="4291494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CF176A8-FFF2-4079-A43F-546B9E3CE8BD}"/>
              </a:ext>
            </a:extLst>
          </p:cNvPr>
          <p:cNvSpPr/>
          <p:nvPr/>
        </p:nvSpPr>
        <p:spPr>
          <a:xfrm>
            <a:off x="7833461" y="3692148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167341-6920-44D0-9AE9-A4DB97F8A009}"/>
              </a:ext>
            </a:extLst>
          </p:cNvPr>
          <p:cNvSpPr/>
          <p:nvPr/>
        </p:nvSpPr>
        <p:spPr>
          <a:xfrm>
            <a:off x="7833461" y="3112490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B46450A-852E-412A-87AE-176E81CF63CD}"/>
              </a:ext>
            </a:extLst>
          </p:cNvPr>
          <p:cNvSpPr/>
          <p:nvPr/>
        </p:nvSpPr>
        <p:spPr>
          <a:xfrm>
            <a:off x="7833461" y="2547905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DFD64C0-9AE3-4178-BAAC-C3C4014ED23E}"/>
              </a:ext>
            </a:extLst>
          </p:cNvPr>
          <p:cNvSpPr/>
          <p:nvPr/>
        </p:nvSpPr>
        <p:spPr>
          <a:xfrm>
            <a:off x="7833461" y="1968247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8E93CE-0C7B-423C-90C2-48B38AD12F0B}"/>
              </a:ext>
            </a:extLst>
          </p:cNvPr>
          <p:cNvSpPr/>
          <p:nvPr/>
        </p:nvSpPr>
        <p:spPr>
          <a:xfrm>
            <a:off x="7833461" y="1368901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0517C6A-7A1E-4480-A2CB-3D362BB4376C}"/>
              </a:ext>
            </a:extLst>
          </p:cNvPr>
          <p:cNvSpPr/>
          <p:nvPr/>
        </p:nvSpPr>
        <p:spPr>
          <a:xfrm>
            <a:off x="7833461" y="789243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9FC5AC-1500-4984-94C2-EF49E23B90C3}"/>
              </a:ext>
            </a:extLst>
          </p:cNvPr>
          <p:cNvSpPr/>
          <p:nvPr/>
        </p:nvSpPr>
        <p:spPr>
          <a:xfrm>
            <a:off x="9354295" y="4871152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DBB2ECD-13FA-4C71-8267-6588E25F96C8}"/>
              </a:ext>
            </a:extLst>
          </p:cNvPr>
          <p:cNvSpPr/>
          <p:nvPr/>
        </p:nvSpPr>
        <p:spPr>
          <a:xfrm>
            <a:off x="9354295" y="4291494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9289DFA-0DF8-48B8-A32F-FA0FAB6CD47E}"/>
              </a:ext>
            </a:extLst>
          </p:cNvPr>
          <p:cNvSpPr/>
          <p:nvPr/>
        </p:nvSpPr>
        <p:spPr>
          <a:xfrm>
            <a:off x="9354295" y="3692148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8310AB9-3B52-415E-A003-036CA7237C1B}"/>
              </a:ext>
            </a:extLst>
          </p:cNvPr>
          <p:cNvSpPr/>
          <p:nvPr/>
        </p:nvSpPr>
        <p:spPr>
          <a:xfrm>
            <a:off x="9354295" y="3112490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113CCBF-FF9D-4233-9454-216F4A060C1E}"/>
              </a:ext>
            </a:extLst>
          </p:cNvPr>
          <p:cNvSpPr/>
          <p:nvPr/>
        </p:nvSpPr>
        <p:spPr>
          <a:xfrm>
            <a:off x="9354295" y="2547905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253246A-E749-405F-B567-A5B78BA55A59}"/>
              </a:ext>
            </a:extLst>
          </p:cNvPr>
          <p:cNvSpPr/>
          <p:nvPr/>
        </p:nvSpPr>
        <p:spPr>
          <a:xfrm>
            <a:off x="10915571" y="4871152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ED4112E-B484-434C-BBF6-16A9EFF812AE}"/>
              </a:ext>
            </a:extLst>
          </p:cNvPr>
          <p:cNvSpPr/>
          <p:nvPr/>
        </p:nvSpPr>
        <p:spPr>
          <a:xfrm>
            <a:off x="10915571" y="4291494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3F5FED5-8547-489D-99C0-BA95722149CF}"/>
              </a:ext>
            </a:extLst>
          </p:cNvPr>
          <p:cNvSpPr/>
          <p:nvPr/>
        </p:nvSpPr>
        <p:spPr>
          <a:xfrm>
            <a:off x="10915571" y="3692148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4B880DC-F299-48E7-B031-437029CB7686}"/>
              </a:ext>
            </a:extLst>
          </p:cNvPr>
          <p:cNvSpPr/>
          <p:nvPr/>
        </p:nvSpPr>
        <p:spPr>
          <a:xfrm>
            <a:off x="10915571" y="3112490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9E56DA9-BE5C-4387-8682-1E383A4006EA}"/>
              </a:ext>
            </a:extLst>
          </p:cNvPr>
          <p:cNvSpPr/>
          <p:nvPr/>
        </p:nvSpPr>
        <p:spPr>
          <a:xfrm>
            <a:off x="10915571" y="2547905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354B398-9449-4481-945C-85A5F39B2D95}"/>
              </a:ext>
            </a:extLst>
          </p:cNvPr>
          <p:cNvSpPr/>
          <p:nvPr/>
        </p:nvSpPr>
        <p:spPr>
          <a:xfrm>
            <a:off x="10915571" y="1968247"/>
            <a:ext cx="555506" cy="539216"/>
          </a:xfrm>
          <a:prstGeom prst="ellipse">
            <a:avLst/>
          </a:prstGeom>
          <a:solidFill>
            <a:srgbClr val="00CC6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B12C2E9-1172-4687-91AD-CDCA6644AADB}"/>
              </a:ext>
            </a:extLst>
          </p:cNvPr>
          <p:cNvSpPr txBox="1"/>
          <p:nvPr/>
        </p:nvSpPr>
        <p:spPr>
          <a:xfrm>
            <a:off x="561636" y="1424335"/>
            <a:ext cx="6990650" cy="231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8"/>
              <a:t>Quan sát biểu đồ rồi trả lời câu hỏi:</a:t>
            </a:r>
          </a:p>
          <a:p>
            <a:pPr marL="515636" indent="-515636" algn="just">
              <a:lnSpc>
                <a:spcPct val="150000"/>
              </a:lnSpc>
              <a:buAutoNum type="alphaLcParenR"/>
            </a:pPr>
            <a:r>
              <a:rPr lang="en-US" sz="3208"/>
              <a:t>Con vật nào nhiều nhất?</a:t>
            </a:r>
          </a:p>
          <a:p>
            <a:pPr algn="just">
              <a:lnSpc>
                <a:spcPct val="150000"/>
              </a:lnSpc>
            </a:pPr>
            <a:r>
              <a:rPr lang="en-US" sz="3208"/>
              <a:t>    Con vật nào ít nhất?</a:t>
            </a:r>
          </a:p>
        </p:txBody>
      </p:sp>
      <p:sp>
        <p:nvSpPr>
          <p:cNvPr id="29" name="Rounded Rectangle 40">
            <a:extLst>
              <a:ext uri="{FF2B5EF4-FFF2-40B4-BE49-F238E27FC236}">
                <a16:creationId xmlns:a16="http://schemas.microsoft.com/office/drawing/2014/main" id="{2237EE86-0ACC-4EE2-BFAA-0D45E99EC8BE}"/>
              </a:ext>
            </a:extLst>
          </p:cNvPr>
          <p:cNvSpPr/>
          <p:nvPr/>
        </p:nvSpPr>
        <p:spPr>
          <a:xfrm>
            <a:off x="7711573" y="687219"/>
            <a:ext cx="798810" cy="483691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30" name="Rounded Rectangle 40">
            <a:extLst>
              <a:ext uri="{FF2B5EF4-FFF2-40B4-BE49-F238E27FC236}">
                <a16:creationId xmlns:a16="http://schemas.microsoft.com/office/drawing/2014/main" id="{5104A910-B5B0-48F3-A585-DA8C08437154}"/>
              </a:ext>
            </a:extLst>
          </p:cNvPr>
          <p:cNvSpPr/>
          <p:nvPr/>
        </p:nvSpPr>
        <p:spPr>
          <a:xfrm>
            <a:off x="9223099" y="2507463"/>
            <a:ext cx="798810" cy="293253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9"/>
          </a:p>
        </p:txBody>
      </p:sp>
      <p:sp>
        <p:nvSpPr>
          <p:cNvPr id="42" name="Rectangle 41"/>
          <p:cNvSpPr/>
          <p:nvPr/>
        </p:nvSpPr>
        <p:spPr>
          <a:xfrm>
            <a:off x="7552285" y="84113"/>
            <a:ext cx="4369165" cy="401102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en-US" sz="2005" b="1" dirty="0">
                <a:solidFill>
                  <a:schemeClr val="bg1"/>
                </a:solidFill>
              </a:rPr>
              <a:t>SỐ GÀ, NGỖNG, VỊT TRÊN SÂN</a:t>
            </a:r>
          </a:p>
        </p:txBody>
      </p:sp>
    </p:spTree>
    <p:extLst>
      <p:ext uri="{BB962C8B-B14F-4D97-AF65-F5344CB8AC3E}">
        <p14:creationId xmlns:p14="http://schemas.microsoft.com/office/powerpoint/2010/main" val="41174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uiExpand="1" build="p"/>
      <p:bldP spid="29" grpId="0" uiExpand="1" animBg="1"/>
      <p:bldP spid="30" grpId="0" animBg="1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774</Words>
  <Application>Microsoft Office PowerPoint</Application>
  <PresentationFormat>Widescreen</PresentationFormat>
  <Paragraphs>124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Boogaloo</vt:lpstr>
      <vt:lpstr>Times New Roman</vt:lpstr>
      <vt:lpstr>Open Sans</vt:lpstr>
      <vt:lpstr>Calibri</vt:lpstr>
      <vt:lpstr>Arial</vt:lpstr>
      <vt:lpstr>Lato</vt:lpstr>
      <vt:lpstr>RocknRoll One</vt:lpstr>
      <vt:lpstr>SimSun</vt:lpstr>
      <vt:lpstr>Barriecito</vt:lpstr>
      <vt:lpstr>Annie Use Your Telescope</vt:lpstr>
      <vt:lpstr>HP001 4H</vt:lpstr>
      <vt:lpstr>Exo</vt:lpstr>
      <vt:lpstr>HP001 4 hàng</vt:lpstr>
      <vt:lpstr>Anaheim</vt:lpstr>
      <vt:lpstr>Dekko</vt:lpstr>
      <vt:lpstr>Barlow Condensed</vt:lpstr>
      <vt:lpstr>Math Subject for Middle School - 7th Grade: Ratio, Proportion and Percent by Slidesgo</vt:lpstr>
      <vt:lpstr>PowerPoint Presentation</vt:lpstr>
      <vt:lpstr>CHỦ ĐỀ 13:  LÀM QUEN VỚI YẾU TỐ    THỐNG KÊ, XÁC SUẤT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166</cp:revision>
  <dcterms:modified xsi:type="dcterms:W3CDTF">2024-03-29T03:39:41Z</dcterms:modified>
</cp:coreProperties>
</file>