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8" r:id="rId3"/>
    <p:sldId id="269" r:id="rId4"/>
    <p:sldId id="27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3" r:id="rId16"/>
    <p:sldId id="274" r:id="rId17"/>
    <p:sldId id="275" r:id="rId18"/>
    <p:sldId id="267" r:id="rId19"/>
    <p:sldId id="272" r:id="rId20"/>
    <p:sldId id="271" r:id="rId21"/>
  </p:sldIdLst>
  <p:sldSz cx="12192000" cy="6858000"/>
  <p:notesSz cx="6858000" cy="9144000"/>
  <p:embeddedFontLst>
    <p:embeddedFont>
      <p:font typeface="#9Slide07 Itim" panose="020B0604020202020204" charset="-34"/>
      <p:regular r:id="rId22"/>
    </p:embeddedFont>
    <p:embeddedFont>
      <p:font typeface="Cambria Math" panose="02040503050406030204" pitchFamily="18" charset="0"/>
      <p:regular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#9Slide07 Cadena" panose="020B060402020202020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#9Slide07 Baloo Tamma" panose="020B0604020202020204" charset="0"/>
      <p:regular r:id="rId31"/>
    </p:embeddedFont>
    <p:embeddedFont>
      <p:font typeface="#9Slide07 Koni" panose="020B0604020202020204" charset="0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A576EA"/>
    <a:srgbClr val="C1A1F1"/>
    <a:srgbClr val="CC66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18" y="6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83CB-812C-4550-AF64-9FA0041FB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4AB97C-5BC0-45F2-A74B-F1B919CBD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4CAAB-C652-4544-8B43-5382A07C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37081-14E0-4EBE-B0C1-6245FB36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4215E-A683-44E3-9F71-BFA465255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B956-5B32-46AC-A8C2-F53EF97D3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B77849-302E-49BF-92B3-345B44927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3DAC2-B186-4257-8AB3-D8F4B1801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D1430-1A28-4617-BA75-36DE62A4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E4B18-14A2-448A-9D02-7E2C97777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5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16E006-1914-4828-A3A7-B65ADE5F1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65D50C-DC6B-49E7-98B8-D452C4F3D8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A8988-41C8-4EEA-82C8-7D2BA940F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A14AB-4308-4C50-8260-4ADD030C9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53E4D-A6F6-4ECB-8B00-575646D87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3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C3EF0-6015-415D-ADFA-299AC92F8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AA922-35D3-4201-B75E-CC29B6FB6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F6CFE-B6A4-405C-A5DE-3EFAA5AF4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100A5-91D1-43E3-96BB-9175C401A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C14B1-1388-4326-917B-12D8E81F9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76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81A6F-1CFA-4C79-B66C-CB58D81F8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81F23-5853-49C1-B876-62C0D8B70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168EE-CC70-4C7D-A4AA-2C0471914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A8F2E-5A8F-4C22-AE83-AD7EF33E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C249B-A8F4-4272-95FD-3B227F080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36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E12B8-5D86-4AA5-BDF6-BC71278F7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BA097-0BB0-4B3A-9639-0F82D9775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1620D-D4BD-4BFF-A446-C10AA5E32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80645-5257-4441-A405-4DB062A49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DA26E-DD5A-4823-8E2E-9CA7C7BCC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34458-618A-46F6-84A4-EFF884E19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09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7BE49-E50C-4697-9DD4-3C73DCBD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2EFED-7AE1-4C4F-AF3C-6310E9E0A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561FA5-E67F-451A-A4FE-29871B14B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AFB0FE-69D7-4608-80F2-E5232A28F1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4A6C1F-80C0-41AD-8FD0-E18BFC1068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17BF39-FB8C-4C40-AF25-530646D7B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ABC3C9-7EB4-4990-AAFD-8E3249F4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D50CA7-64CC-48D2-9512-D2C7617A9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5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C948E-89BE-422C-85C1-BABDD1699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AC2110-8CCC-4794-9487-2F0F170DF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D25675-238E-4F17-BD6D-DC1D029ED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D9BFC-6D3C-4F7A-BB47-25DEAA7F3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4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F8EF-B610-485F-A546-01AE536E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2694C-0608-44C6-85A7-5874FBE98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E9521-9267-42D4-A202-7B4B5E362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17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4188-058C-4AC5-82EB-4F4FB9108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BFE11-C0C7-4AB5-9A5F-CEA6951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52A6B-8DF9-4336-A83B-6CD7694AE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89F27-9387-4A17-B19E-6527AF6A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EDD62-8092-46B2-9948-C21CE8A9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13F14-9D9F-40FD-8E6B-2B9E84EE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28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27752-4714-4B96-9130-812057E3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591E47-8545-4252-95AB-0A035FDB0C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5A833-6786-4DE3-B14A-07F7D0A4F2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69815-B6B3-464A-8E8A-D0DA1F207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FF428-3449-4F0E-9EFB-FC52F114065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5301C3-8E6E-4374-81D1-E90E9B456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2796C-784C-4D14-8F67-8AFC6DC77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89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06DA9D-DC11-4BEC-AC08-D2BFF505E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0193E-FB62-4317-9A3E-787B42B73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96980-460C-4BC4-8F5B-649D67751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FF428-3449-4F0E-9EFB-FC52F114065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6CDBD-7EA3-48AE-96C0-8BC665153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A3F75-3C52-4AE3-9FDB-1D5F848A0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AE54B-1BB1-4013-8045-83D70CB75DA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Background cây xanh đẹp - Anh Dũng SEO - Wiki ADS">
            <a:extLst>
              <a:ext uri="{FF2B5EF4-FFF2-40B4-BE49-F238E27FC236}">
                <a16:creationId xmlns:a16="http://schemas.microsoft.com/office/drawing/2014/main" id="{0EF22BA8-FD59-42D9-85B0-D19599EFF5C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1.jpe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5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3610D-4B87-4F5B-9274-0D7D51AEF8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98920-4184-4415-A013-DABCC49550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ackground cây xanh đẹp - Anh Dũng SEO - Wiki ADS">
            <a:extLst>
              <a:ext uri="{FF2B5EF4-FFF2-40B4-BE49-F238E27FC236}">
                <a16:creationId xmlns:a16="http://schemas.microsoft.com/office/drawing/2014/main" id="{1530A9BF-FAE0-4D99-86FF-6CC86DACE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65C2A1-348C-411E-8ACD-620F514B92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2" t="6763" r="58261" b="7439"/>
          <a:stretch/>
        </p:blipFill>
        <p:spPr>
          <a:xfrm>
            <a:off x="1900327" y="2304473"/>
            <a:ext cx="2128333" cy="43547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75CB74-9174-44C0-A0CE-5099A901F0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3" t="16366" b="16366"/>
          <a:stretch/>
        </p:blipFill>
        <p:spPr>
          <a:xfrm>
            <a:off x="7227405" y="2304473"/>
            <a:ext cx="2746512" cy="3855246"/>
          </a:xfrm>
          <a:prstGeom prst="rect">
            <a:avLst/>
          </a:prstGeom>
        </p:spPr>
      </p:pic>
      <p:pic>
        <p:nvPicPr>
          <p:cNvPr id="5122" name="Picture 2" descr="Butterfly Clip art Portable Network Graphics Vẽ Cartoon - png tải về - Miễn  phí trong suốt Bướm png Tải về.">
            <a:extLst>
              <a:ext uri="{FF2B5EF4-FFF2-40B4-BE49-F238E27FC236}">
                <a16:creationId xmlns:a16="http://schemas.microsoft.com/office/drawing/2014/main" id="{ACBE2141-BBE9-454F-A452-D9A107C3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7" b="98370" l="0" r="96778">
                        <a14:foregroundMark x1="54556" y1="5217" x2="54556" y2="5217"/>
                        <a14:foregroundMark x1="54000" y1="1957" x2="54000" y2="1957"/>
                        <a14:foregroundMark x1="4333" y1="56630" x2="4333" y2="56630"/>
                        <a14:foregroundMark x1="222" y1="60326" x2="222" y2="60326"/>
                        <a14:foregroundMark x1="39333" y1="93696" x2="39333" y2="93696"/>
                        <a14:foregroundMark x1="37556" y1="98370" x2="37556" y2="98370"/>
                        <a14:foregroundMark x1="96778" y1="50217" x2="96778" y2="50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734" y="3226953"/>
            <a:ext cx="478666" cy="48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him hoạt hình, cỏ, Cỏ nhân tạo, bó cỏ png | PNGEgg">
            <a:extLst>
              <a:ext uri="{FF2B5EF4-FFF2-40B4-BE49-F238E27FC236}">
                <a16:creationId xmlns:a16="http://schemas.microsoft.com/office/drawing/2014/main" id="{D448E86E-087C-4B53-A928-E33EC0B25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8333" y1="78525" x2="58333" y2="78525"/>
                        <a14:foregroundMark x1="54333" y1="76573" x2="54333" y2="76573"/>
                        <a14:foregroundMark x1="57778" y1="77223" x2="59111" y2="79610"/>
                        <a14:foregroundMark x1="57889" y1="81128" x2="55000" y2="80260"/>
                        <a14:foregroundMark x1="58222" y1="74187" x2="58667" y2="78742"/>
                        <a14:foregroundMark x1="60222" y1="72017" x2="59000" y2="77223"/>
                        <a14:foregroundMark x1="60000" y1="72451" x2="57000" y2="81562"/>
                        <a14:foregroundMark x1="57000" y1="81562" x2="56333" y2="80260"/>
                        <a14:backgroundMark x1="56509" y1="81014" x2="55667" y2="83948"/>
                        <a14:backgroundMark x1="55667" y1="83948" x2="48333" y2="86334"/>
                        <a14:backgroundMark x1="48333" y1="86334" x2="47556" y2="85900"/>
                        <a14:backgroundMark x1="51444" y1="43384" x2="51444" y2="43384"/>
                        <a14:backgroundMark x1="57889" y1="39479" x2="57889" y2="39479"/>
                        <a14:backgroundMark x1="61778" y1="42733" x2="61778" y2="42733"/>
                        <a14:backgroundMark x1="66111" y1="47722" x2="66111" y2="47722"/>
                        <a14:backgroundMark x1="65444" y1="42733" x2="65444" y2="42733"/>
                        <a14:backgroundMark x1="46778" y1="44035" x2="46778" y2="44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94" t="26331" r="17417" b="14894"/>
          <a:stretch/>
        </p:blipFill>
        <p:spPr bwMode="auto">
          <a:xfrm>
            <a:off x="9814449" y="4429919"/>
            <a:ext cx="2324395" cy="11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iểu Tượng Hoạt Hình - đơn giản đáng yêu con chuồn chuồn 510*510 minh bạch  Png Tải về miễn phí - Màu Vàng, Trái Cam, Cánh Quạt.">
            <a:extLst>
              <a:ext uri="{FF2B5EF4-FFF2-40B4-BE49-F238E27FC236}">
                <a16:creationId xmlns:a16="http://schemas.microsoft.com/office/drawing/2014/main" id="{F1F59A2B-8515-4D96-BB36-9449AF243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t="20621" r="11449" b="17468"/>
          <a:stretch/>
        </p:blipFill>
        <p:spPr bwMode="auto">
          <a:xfrm rot="13771521">
            <a:off x="1736341" y="769557"/>
            <a:ext cx="768062" cy="64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him phim Hoạt hình Vẽ Clip nghệ thuật - phim hoạt hình, lồng chim png tải  về - Miễn phí trong suốt Con Chim Nước png Tải về.">
            <a:extLst>
              <a:ext uri="{FF2B5EF4-FFF2-40B4-BE49-F238E27FC236}">
                <a16:creationId xmlns:a16="http://schemas.microsoft.com/office/drawing/2014/main" id="{1BF80ABE-0DD5-48A9-B5BB-995F650AD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25" b="92500" l="10000" r="90000">
                        <a14:foregroundMark x1="64111" y1="6125" x2="64111" y2="6125"/>
                        <a14:foregroundMark x1="63778" y1="2125" x2="63778" y2="2125"/>
                        <a14:foregroundMark x1="31111" y1="92500" x2="31111" y2="92500"/>
                        <a14:foregroundMark x1="70222" y1="31250" x2="71000" y2="41750"/>
                        <a14:foregroundMark x1="68556" y1="31875" x2="65111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99" t="906" r="16506" b="2899"/>
          <a:stretch/>
        </p:blipFill>
        <p:spPr bwMode="auto">
          <a:xfrm>
            <a:off x="5249169" y="62155"/>
            <a:ext cx="846831" cy="11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99BE38-1D8D-4F62-BD8F-F15F7976379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811" b="52298" l="72698" r="96966">
                        <a14:foregroundMark x1="73802" y1="26759" x2="73802" y2="26759"/>
                        <a14:foregroundMark x1="76667" y1="34444" x2="76667" y2="34444"/>
                        <a14:foregroundMark x1="74948" y1="24167" x2="74948" y2="2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64" b="41891"/>
          <a:stretch/>
        </p:blipFill>
        <p:spPr>
          <a:xfrm>
            <a:off x="8645276" y="228403"/>
            <a:ext cx="399200" cy="430134"/>
          </a:xfrm>
          <a:prstGeom prst="ellipse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D0B6F5E-A5B1-49EA-9E6F-B41BF86C9CAF}"/>
              </a:ext>
            </a:extLst>
          </p:cNvPr>
          <p:cNvSpPr/>
          <p:nvPr/>
        </p:nvSpPr>
        <p:spPr>
          <a:xfrm>
            <a:off x="490566" y="450762"/>
            <a:ext cx="4571911" cy="1526630"/>
          </a:xfrm>
          <a:prstGeom prst="wedgeRoundRectCallout">
            <a:avLst>
              <a:gd name="adj1" fmla="val -7663"/>
              <a:gd name="adj2" fmla="val 86080"/>
              <a:gd name="adj3" fmla="val 16667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Chào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cậu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!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Chúng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tớ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là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những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nhà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côn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trùng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học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! 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3050CE8-3C57-41ED-9909-EE1C34F0AF85}"/>
              </a:ext>
            </a:extLst>
          </p:cNvPr>
          <p:cNvSpPr/>
          <p:nvPr/>
        </p:nvSpPr>
        <p:spPr>
          <a:xfrm>
            <a:off x="7067401" y="228403"/>
            <a:ext cx="4571911" cy="1895024"/>
          </a:xfrm>
          <a:prstGeom prst="wedgeRoundRectCallout">
            <a:avLst>
              <a:gd name="adj1" fmla="val -21471"/>
              <a:gd name="adj2" fmla="val 66774"/>
              <a:gd name="adj3" fmla="val 16667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Hôm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nay,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chúng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tớ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sẽ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dẫn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cậu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cùng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đi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khám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phá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côn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trùng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ở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khu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rừng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này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 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031DD537-CD2A-433C-B230-8215FF18FE4C}"/>
              </a:ext>
            </a:extLst>
          </p:cNvPr>
          <p:cNvSpPr/>
          <p:nvPr/>
        </p:nvSpPr>
        <p:spPr>
          <a:xfrm>
            <a:off x="2862471" y="499770"/>
            <a:ext cx="5020806" cy="1526630"/>
          </a:xfrm>
          <a:prstGeom prst="wedgeRoundRectCallout">
            <a:avLst>
              <a:gd name="adj1" fmla="val -7663"/>
              <a:gd name="adj2" fmla="val 86080"/>
              <a:gd name="adj3" fmla="val 16667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</a:t>
            </a:r>
            <a:r>
              <a:rPr lang="vi-VN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ớc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khi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đi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cậu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phải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v</a:t>
            </a:r>
            <a:r>
              <a:rPr lang="vi-VN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ợt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qua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thử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thách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sau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đây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6568E8-4B1C-404C-9B8A-1CF158DD102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7" t="7922" r="38696" b="9382"/>
          <a:stretch/>
        </p:blipFill>
        <p:spPr>
          <a:xfrm>
            <a:off x="4304774" y="2287105"/>
            <a:ext cx="2228548" cy="4110786"/>
          </a:xfrm>
          <a:prstGeom prst="rect">
            <a:avLst/>
          </a:prstGeom>
        </p:spPr>
      </p:pic>
      <p:pic>
        <p:nvPicPr>
          <p:cNvPr id="6" name="Tieng-con-trung-va-chim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1CEC99A1-94B3-432A-85C6-3C30774FF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45201" y="-763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9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8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20" grpId="0" animBg="1"/>
      <p:bldP spid="20" grpId="1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EDEDF8-5F76-4B60-8F6D-797981DBED18}"/>
              </a:ext>
            </a:extLst>
          </p:cNvPr>
          <p:cNvSpPr/>
          <p:nvPr/>
        </p:nvSpPr>
        <p:spPr>
          <a:xfrm>
            <a:off x="442499" y="1873956"/>
            <a:ext cx="11307002" cy="4682242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4DB157-4FBE-4E98-9CC4-35AB2A4BBEE7}"/>
              </a:ext>
            </a:extLst>
          </p:cNvPr>
          <p:cNvGrpSpPr/>
          <p:nvPr/>
        </p:nvGrpSpPr>
        <p:grpSpPr>
          <a:xfrm>
            <a:off x="1072451" y="262470"/>
            <a:ext cx="10054872" cy="1487308"/>
            <a:chOff x="2137125" y="392859"/>
            <a:chExt cx="10054872" cy="100584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0FC77D7D-E85A-46BD-91C8-8522FB68E4E0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omfortaa SemiBold" pitchFamily="2" charset="0"/>
              </a:endParaRP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F979D326-7AE4-436C-ABA0-88DE285BB344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#9Slide07 Cadena" panose="02000503000000020004" pitchFamily="2" charset="0"/>
                </a:rPr>
                <a:t>Ở </a:t>
              </a:r>
              <a:r>
                <a:rPr lang="en-US" sz="2800" dirty="0" err="1">
                  <a:latin typeface="#9Slide07 Cadena" panose="02000503000000020004" pitchFamily="2" charset="0"/>
                </a:rPr>
                <a:t>giai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đoạn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nào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trong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quá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trình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phát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triển</a:t>
              </a:r>
              <a:r>
                <a:rPr lang="en-US" sz="2800" dirty="0">
                  <a:latin typeface="#9Slide07 Cadena" panose="02000503000000020004" pitchFamily="2" charset="0"/>
                </a:rPr>
                <a:t>, </a:t>
              </a:r>
            </a:p>
            <a:p>
              <a:pPr algn="ctr"/>
              <a:r>
                <a:rPr lang="en-US" sz="2800" dirty="0">
                  <a:latin typeface="#9Slide07 Cadena" panose="02000503000000020004" pitchFamily="2" charset="0"/>
                </a:rPr>
                <a:t>b</a:t>
              </a:r>
              <a:r>
                <a:rPr lang="vi-VN" sz="2800" dirty="0">
                  <a:latin typeface="#9Slide07 Cadena" panose="02000503000000020004" pitchFamily="2" charset="0"/>
                </a:rPr>
                <a:t>ư</a:t>
              </a:r>
              <a:r>
                <a:rPr lang="en-US" sz="2800" dirty="0" err="1">
                  <a:latin typeface="#9Slide07 Cadena" panose="02000503000000020004" pitchFamily="2" charset="0"/>
                </a:rPr>
                <a:t>ớm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cải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gây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thiệt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hại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nhất</a:t>
              </a:r>
              <a:r>
                <a:rPr lang="en-US" sz="2800" dirty="0">
                  <a:latin typeface="#9Slide07 Cadena" panose="02000503000000020004" pitchFamily="2" charset="0"/>
                </a:rPr>
                <a:t> 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FF8A397-E548-4D59-9FCF-4B28F331E810}"/>
              </a:ext>
            </a:extLst>
          </p:cNvPr>
          <p:cNvSpPr txBox="1"/>
          <p:nvPr/>
        </p:nvSpPr>
        <p:spPr>
          <a:xfrm>
            <a:off x="1072451" y="2445362"/>
            <a:ext cx="915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#9Slide07 Cadena" panose="02000503000000020004" pitchFamily="2" charset="0"/>
              </a:rPr>
              <a:t>B</a:t>
            </a:r>
            <a:r>
              <a:rPr lang="vi-VN" sz="2800" dirty="0">
                <a:latin typeface="#9Slide07 Cadena" panose="02000503000000020004" pitchFamily="2" charset="0"/>
              </a:rPr>
              <a:t>ư</a:t>
            </a:r>
            <a:r>
              <a:rPr lang="en-US" sz="2800" dirty="0" err="1">
                <a:latin typeface="#9Slide07 Cadena" panose="02000503000000020004" pitchFamily="2" charset="0"/>
              </a:rPr>
              <a:t>ớm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cải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gây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thiệt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hại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nhất</a:t>
            </a:r>
            <a:r>
              <a:rPr lang="en-US" sz="2800" dirty="0">
                <a:latin typeface="#9Slide07 Cadena" panose="02000503000000020004" pitchFamily="2" charset="0"/>
              </a:rPr>
              <a:t> ở </a:t>
            </a:r>
            <a:r>
              <a:rPr lang="en-US" sz="2800" dirty="0" err="1">
                <a:latin typeface="#9Slide07 Cadena" panose="02000503000000020004" pitchFamily="2" charset="0"/>
              </a:rPr>
              <a:t>giai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đoạn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là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ấu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trùng</a:t>
            </a:r>
            <a:r>
              <a:rPr lang="en-US" sz="2800" dirty="0">
                <a:latin typeface="#9Slide07 Cadena" panose="02000503000000020004" pitchFamily="2" charset="0"/>
              </a:rPr>
              <a:t> (</a:t>
            </a:r>
            <a:r>
              <a:rPr lang="en-US" sz="2800" dirty="0" err="1">
                <a:latin typeface="#9Slide07 Cadena" panose="02000503000000020004" pitchFamily="2" charset="0"/>
              </a:rPr>
              <a:t>sâu</a:t>
            </a:r>
            <a:r>
              <a:rPr lang="en-US" sz="2800" dirty="0">
                <a:latin typeface="#9Slide07 Cadena" panose="02000503000000020004" pitchFamily="2" charset="0"/>
              </a:rPr>
              <a:t>).</a:t>
            </a:r>
            <a:endParaRPr lang="en-US" sz="3200" dirty="0">
              <a:latin typeface="#9Slide07 Cadena" panose="02000503000000020004" pitchFamily="2" charset="0"/>
            </a:endParaRPr>
          </a:p>
        </p:txBody>
      </p:sp>
      <p:pic>
        <p:nvPicPr>
          <p:cNvPr id="2050" name="Picture 2" descr="Ficheiro:Lagartas da couve com um dia.jpg – Wikipédia, a enciclopédia livre">
            <a:extLst>
              <a:ext uri="{FF2B5EF4-FFF2-40B4-BE49-F238E27FC236}">
                <a16:creationId xmlns:a16="http://schemas.microsoft.com/office/drawing/2014/main" id="{292ADD55-F834-4F3F-A763-243E18E0D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92" y="339079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llout: Line 1">
            <a:extLst>
              <a:ext uri="{FF2B5EF4-FFF2-40B4-BE49-F238E27FC236}">
                <a16:creationId xmlns:a16="http://schemas.microsoft.com/office/drawing/2014/main" id="{AB0E656E-3186-4C62-A618-632C320A72A3}"/>
              </a:ext>
            </a:extLst>
          </p:cNvPr>
          <p:cNvSpPr/>
          <p:nvPr/>
        </p:nvSpPr>
        <p:spPr>
          <a:xfrm>
            <a:off x="7586133" y="3539988"/>
            <a:ext cx="3352800" cy="1935123"/>
          </a:xfrm>
          <a:prstGeom prst="borderCallout1">
            <a:avLst>
              <a:gd name="adj1" fmla="val 45585"/>
              <a:gd name="adj2" fmla="val -7619"/>
              <a:gd name="adj3" fmla="val 83332"/>
              <a:gd name="adj4" fmla="val -51904"/>
            </a:avLst>
          </a:prstGeom>
          <a:solidFill>
            <a:srgbClr val="C1A1F1"/>
          </a:solidFill>
          <a:ln>
            <a:solidFill>
              <a:srgbClr val="A576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Sâu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lá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dần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khoảng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30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sâu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ngừng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22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EDEDF8-5F76-4B60-8F6D-797981DBED18}"/>
              </a:ext>
            </a:extLst>
          </p:cNvPr>
          <p:cNvSpPr/>
          <p:nvPr/>
        </p:nvSpPr>
        <p:spPr>
          <a:xfrm>
            <a:off x="442499" y="1873956"/>
            <a:ext cx="11307002" cy="4682242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4DB157-4FBE-4E98-9CC4-35AB2A4BBEE7}"/>
              </a:ext>
            </a:extLst>
          </p:cNvPr>
          <p:cNvGrpSpPr/>
          <p:nvPr/>
        </p:nvGrpSpPr>
        <p:grpSpPr>
          <a:xfrm>
            <a:off x="1072451" y="262470"/>
            <a:ext cx="10054872" cy="1487308"/>
            <a:chOff x="2137125" y="392859"/>
            <a:chExt cx="10054872" cy="100584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0FC77D7D-E85A-46BD-91C8-8522FB68E4E0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omfortaa SemiBold" pitchFamily="2" charset="0"/>
              </a:endParaRP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F979D326-7AE4-436C-ABA0-88DE285BB344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#9Slide07 Cadena" panose="02000503000000020004" pitchFamily="2" charset="0"/>
                </a:rPr>
                <a:t>Trong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trồng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trọt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có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thể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làm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gì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để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giảm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thiệt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hại</a:t>
              </a:r>
              <a:r>
                <a:rPr lang="en-US" sz="2800" dirty="0">
                  <a:latin typeface="#9Slide07 Cadena" panose="02000503000000020004" pitchFamily="2" charset="0"/>
                </a:rPr>
                <a:t> do </a:t>
              </a:r>
              <a:r>
                <a:rPr lang="en-US" sz="2800" dirty="0" err="1">
                  <a:latin typeface="#9Slide07 Cadena" panose="02000503000000020004" pitchFamily="2" charset="0"/>
                </a:rPr>
                <a:t>côn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trùng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gây</a:t>
              </a:r>
              <a:r>
                <a:rPr lang="en-US" sz="2800" dirty="0">
                  <a:latin typeface="#9Slide07 Cadena" panose="02000503000000020004" pitchFamily="2" charset="0"/>
                </a:rPr>
                <a:t> ra </a:t>
              </a:r>
              <a:r>
                <a:rPr lang="en-US" sz="2800" dirty="0" err="1">
                  <a:latin typeface="#9Slide07 Cadena" panose="02000503000000020004" pitchFamily="2" charset="0"/>
                </a:rPr>
                <a:t>đối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với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cây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cối</a:t>
              </a:r>
              <a:r>
                <a:rPr lang="en-US" sz="2800" dirty="0">
                  <a:latin typeface="#9Slide07 Cadena" panose="02000503000000020004" pitchFamily="2" charset="0"/>
                </a:rPr>
                <a:t>, </a:t>
              </a:r>
              <a:r>
                <a:rPr lang="en-US" sz="2800" dirty="0" err="1">
                  <a:latin typeface="#9Slide07 Cadena" panose="02000503000000020004" pitchFamily="2" charset="0"/>
                </a:rPr>
                <a:t>hoa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màu</a:t>
              </a:r>
              <a:r>
                <a:rPr lang="en-US" sz="2800" dirty="0">
                  <a:latin typeface="#9Slide07 Cadena" panose="02000503000000020004" pitchFamily="2" charset="0"/>
                </a:rPr>
                <a:t> ?</a:t>
              </a:r>
              <a:endParaRPr lang="en-US" sz="2800" dirty="0">
                <a:latin typeface="#9Slide07 Cadena" panose="02000503000000020004" pitchFamily="2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FF8A397-E548-4D59-9FCF-4B28F331E810}"/>
              </a:ext>
            </a:extLst>
          </p:cNvPr>
          <p:cNvSpPr txBox="1"/>
          <p:nvPr/>
        </p:nvSpPr>
        <p:spPr>
          <a:xfrm>
            <a:off x="971622" y="2553272"/>
            <a:ext cx="1625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7 Cadena" panose="02000503000000020004" pitchFamily="2" charset="0"/>
              </a:rPr>
              <a:t>Bắt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sâu</a:t>
            </a:r>
            <a:endParaRPr lang="en-US" sz="2800" dirty="0">
              <a:latin typeface="#9Slide07 Cadena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26D101-7029-4107-AEC8-30CB37034F0F}"/>
              </a:ext>
            </a:extLst>
          </p:cNvPr>
          <p:cNvSpPr txBox="1"/>
          <p:nvPr/>
        </p:nvSpPr>
        <p:spPr>
          <a:xfrm>
            <a:off x="9829248" y="2568551"/>
            <a:ext cx="1789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7 Cadena" panose="02000503000000020004" pitchFamily="2" charset="0"/>
              </a:rPr>
              <a:t>Bắt</a:t>
            </a:r>
            <a:r>
              <a:rPr lang="en-US" sz="2800" dirty="0">
                <a:latin typeface="#9Slide07 Cadena" panose="02000503000000020004" pitchFamily="2" charset="0"/>
              </a:rPr>
              <a:t> b</a:t>
            </a:r>
            <a:r>
              <a:rPr lang="vi-VN" sz="2800" dirty="0">
                <a:latin typeface="#9Slide07 Cadena" panose="02000503000000020004" pitchFamily="2" charset="0"/>
              </a:rPr>
              <a:t>ư</a:t>
            </a:r>
            <a:r>
              <a:rPr lang="en-US" sz="2800" dirty="0" err="1">
                <a:latin typeface="#9Slide07 Cadena" panose="02000503000000020004" pitchFamily="2" charset="0"/>
              </a:rPr>
              <a:t>ớm</a:t>
            </a:r>
            <a:endParaRPr lang="en-US" sz="2800" dirty="0">
              <a:latin typeface="#9Slide07 Cadena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89B57E-5CCA-4005-A749-71CC3BF03E50}"/>
              </a:ext>
            </a:extLst>
          </p:cNvPr>
          <p:cNvSpPr txBox="1"/>
          <p:nvPr/>
        </p:nvSpPr>
        <p:spPr>
          <a:xfrm>
            <a:off x="292024" y="4923183"/>
            <a:ext cx="2435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7 Cadena" panose="02000503000000020004" pitchFamily="2" charset="0"/>
              </a:rPr>
              <a:t>Ngắt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bỏ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nhộng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sâu</a:t>
            </a:r>
            <a:endParaRPr lang="en-US" sz="2800" dirty="0">
              <a:latin typeface="#9Slide07 Cadena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57D659-EB1E-4049-90ED-D61AAA11A79F}"/>
              </a:ext>
            </a:extLst>
          </p:cNvPr>
          <p:cNvSpPr txBox="1"/>
          <p:nvPr/>
        </p:nvSpPr>
        <p:spPr>
          <a:xfrm>
            <a:off x="9727663" y="5166794"/>
            <a:ext cx="2123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7 Cadena" panose="02000503000000020004" pitchFamily="2" charset="0"/>
              </a:rPr>
              <a:t>Phun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thuốc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trừ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sâu</a:t>
            </a:r>
            <a:endParaRPr lang="en-US" sz="2800" dirty="0">
              <a:latin typeface="#9Slide07 Cadena" panose="02000503000000020004" pitchFamily="2" charset="0"/>
            </a:endParaRPr>
          </a:p>
        </p:txBody>
      </p:sp>
      <p:pic>
        <p:nvPicPr>
          <p:cNvPr id="3074" name="Picture 2" descr="bắt sâu | iFarm">
            <a:extLst>
              <a:ext uri="{FF2B5EF4-FFF2-40B4-BE49-F238E27FC236}">
                <a16:creationId xmlns:a16="http://schemas.microsoft.com/office/drawing/2014/main" id="{49389894-4BCF-49AF-81E0-14DB90B62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1" r="18018"/>
          <a:stretch/>
        </p:blipFill>
        <p:spPr bwMode="auto">
          <a:xfrm>
            <a:off x="3003957" y="2046377"/>
            <a:ext cx="2830143" cy="153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ừng cho trẻ bắt bướm bay vào nhà, nguy hiểm">
            <a:extLst>
              <a:ext uri="{FF2B5EF4-FFF2-40B4-BE49-F238E27FC236}">
                <a16:creationId xmlns:a16="http://schemas.microsoft.com/office/drawing/2014/main" id="{D08EBE5E-A9EF-42FD-BADD-EEF39BFF0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3" y="2046376"/>
            <a:ext cx="2561682" cy="153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ôn trùng, sâu hóa bướm, quá trình sâu lột xác thành bướm">
            <a:extLst>
              <a:ext uri="{FF2B5EF4-FFF2-40B4-BE49-F238E27FC236}">
                <a16:creationId xmlns:a16="http://schemas.microsoft.com/office/drawing/2014/main" id="{F5AF05DD-EAB6-4485-BDDB-08974D255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28" b="9910"/>
          <a:stretch/>
        </p:blipFill>
        <p:spPr bwMode="auto">
          <a:xfrm>
            <a:off x="2715625" y="4548100"/>
            <a:ext cx="3105856" cy="192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5 loại rau này hay bị phun thuốc, bạn có thể nhận biết được nhờ tư vấn từ  Viện Dinh Dưỡng">
            <a:extLst>
              <a:ext uri="{FF2B5EF4-FFF2-40B4-BE49-F238E27FC236}">
                <a16:creationId xmlns:a16="http://schemas.microsoft.com/office/drawing/2014/main" id="{C284DEA8-505B-4647-89AF-9B3331CC3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r="10283" b="23127"/>
          <a:stretch/>
        </p:blipFill>
        <p:spPr bwMode="auto">
          <a:xfrm>
            <a:off x="6360644" y="4548100"/>
            <a:ext cx="3468604" cy="192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55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6C77A3-B8D4-4C33-8829-2F8FEA27F192}"/>
              </a:ext>
            </a:extLst>
          </p:cNvPr>
          <p:cNvSpPr/>
          <p:nvPr/>
        </p:nvSpPr>
        <p:spPr>
          <a:xfrm>
            <a:off x="442499" y="756356"/>
            <a:ext cx="4840701" cy="579984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Vòng đời của bướm - 4 giai đoạn phát triển">
            <a:extLst>
              <a:ext uri="{FF2B5EF4-FFF2-40B4-BE49-F238E27FC236}">
                <a16:creationId xmlns:a16="http://schemas.microsoft.com/office/drawing/2014/main" id="{D19526B6-F7B3-4FE6-9EF3-081441349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25" b="95000" l="3250" r="95375">
                        <a14:foregroundMark x1="47250" y1="9875" x2="47250" y2="9875"/>
                        <a14:foregroundMark x1="46750" y1="7125" x2="46750" y2="7125"/>
                        <a14:foregroundMark x1="51750" y1="4125" x2="51750" y2="4125"/>
                        <a14:foregroundMark x1="24500" y1="11125" x2="24500" y2="11125"/>
                        <a14:foregroundMark x1="36875" y1="23875" x2="36875" y2="23875"/>
                        <a14:foregroundMark x1="12375" y1="47375" x2="12375" y2="47375"/>
                        <a14:foregroundMark x1="10000" y1="42250" x2="10000" y2="42250"/>
                        <a14:foregroundMark x1="6000" y1="36250" x2="6000" y2="36250"/>
                        <a14:foregroundMark x1="14375" y1="78000" x2="14375" y2="78000"/>
                        <a14:foregroundMark x1="48000" y1="83500" x2="48000" y2="83500"/>
                        <a14:foregroundMark x1="45000" y1="69375" x2="45000" y2="69375"/>
                        <a14:foregroundMark x1="47250" y1="82250" x2="47250" y2="82250"/>
                        <a14:foregroundMark x1="49000" y1="95000" x2="49000" y2="95000"/>
                        <a14:foregroundMark x1="76125" y1="84875" x2="76125" y2="84875"/>
                        <a14:foregroundMark x1="88000" y1="51625" x2="88000" y2="51625"/>
                        <a14:foregroundMark x1="95375" y1="50625" x2="95375" y2="50625"/>
                        <a14:foregroundMark x1="49250" y1="76250" x2="49250" y2="76250"/>
                        <a14:foregroundMark x1="76125" y1="85625" x2="76125" y2="85625"/>
                        <a14:foregroundMark x1="15125" y1="78000" x2="15125" y2="78000"/>
                        <a14:foregroundMark x1="3250" y1="52125" x2="3250" y2="52125"/>
                        <a14:foregroundMark x1="5250" y1="56250" x2="5250" y2="56250"/>
                        <a14:foregroundMark x1="85500" y1="21750" x2="85500" y2="21750"/>
                        <a14:foregroundMark x1="3500" y1="51875" x2="3500" y2="51875"/>
                        <a14:backgroundMark x1="13375" y1="60750" x2="5750" y2="6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2" y="1483078"/>
            <a:ext cx="4377265" cy="437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llout: Bent Line 3">
            <a:extLst>
              <a:ext uri="{FF2B5EF4-FFF2-40B4-BE49-F238E27FC236}">
                <a16:creationId xmlns:a16="http://schemas.microsoft.com/office/drawing/2014/main" id="{6A77444A-7C78-40AD-935A-B8D575FABE86}"/>
              </a:ext>
            </a:extLst>
          </p:cNvPr>
          <p:cNvSpPr/>
          <p:nvPr/>
        </p:nvSpPr>
        <p:spPr>
          <a:xfrm>
            <a:off x="6703366" y="1911712"/>
            <a:ext cx="5255271" cy="4064882"/>
          </a:xfrm>
          <a:prstGeom prst="borderCallout2">
            <a:avLst>
              <a:gd name="adj1" fmla="val 19786"/>
              <a:gd name="adj2" fmla="val -503"/>
              <a:gd name="adj3" fmla="val 19804"/>
              <a:gd name="adj4" fmla="val -9061"/>
              <a:gd name="adj5" fmla="val 35816"/>
              <a:gd name="adj6" fmla="val -25637"/>
            </a:avLst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</a:t>
            </a:r>
            <a:r>
              <a:rPr lang="vi-VN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ớm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cải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đẻ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trứng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mặt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d</a:t>
            </a:r>
            <a:r>
              <a:rPr lang="vi-VN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ới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Sâu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càng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lớn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càng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ăn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nhiều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rau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gây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thiệt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Để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giảm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thiệt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 ng</a:t>
            </a:r>
            <a:r>
              <a:rPr lang="vi-VN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ta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dùng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pháp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bắt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sâu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phun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thuốc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diệt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b</a:t>
            </a:r>
            <a:r>
              <a:rPr lang="vi-VN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ớm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,…</a:t>
            </a:r>
            <a:r>
              <a:rPr lang="en-US" sz="28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5C2E1C-F6DA-47C9-8E67-EAADA135DBB1}"/>
              </a:ext>
            </a:extLst>
          </p:cNvPr>
          <p:cNvSpPr txBox="1"/>
          <p:nvPr/>
        </p:nvSpPr>
        <p:spPr>
          <a:xfrm>
            <a:off x="1733902" y="2990046"/>
            <a:ext cx="2122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Vòng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b</a:t>
            </a:r>
            <a:r>
              <a:rPr lang="vi-VN" sz="2800" dirty="0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ớm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89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71A859-BF90-4D53-B660-AF73AFD198EA}"/>
              </a:ext>
            </a:extLst>
          </p:cNvPr>
          <p:cNvGrpSpPr/>
          <p:nvPr/>
        </p:nvGrpSpPr>
        <p:grpSpPr>
          <a:xfrm>
            <a:off x="1072451" y="262470"/>
            <a:ext cx="10054872" cy="1487308"/>
            <a:chOff x="2137125" y="392859"/>
            <a:chExt cx="10054872" cy="1005840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1E024AE8-670A-4E21-B49A-294820B7E629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omfortaa SemiBold" pitchFamily="2" charset="0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7CF90FBB-7E2C-47E8-B5A3-1B37AF93E953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#9Slide07 Cadena" panose="02000503000000020004" pitchFamily="2" charset="0"/>
                </a:rPr>
                <a:t>Em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hãy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quan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sát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hình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và</a:t>
              </a:r>
              <a:r>
                <a:rPr lang="en-US" sz="3200" dirty="0">
                  <a:latin typeface="#9Slide07 Cadena" panose="02000503000000020004" pitchFamily="2" charset="0"/>
                </a:rPr>
                <a:t> chia </a:t>
              </a:r>
              <a:r>
                <a:rPr lang="en-US" sz="3200" dirty="0" err="1">
                  <a:latin typeface="#9Slide07 Cadena" panose="02000503000000020004" pitchFamily="2" charset="0"/>
                </a:rPr>
                <a:t>sẻ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hiểu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biết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của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mình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</a:p>
            <a:p>
              <a:pPr algn="ctr"/>
              <a:r>
                <a:rPr lang="en-US" sz="3200" dirty="0" err="1">
                  <a:latin typeface="#9Slide07 Cadena" panose="02000503000000020004" pitchFamily="2" charset="0"/>
                </a:rPr>
                <a:t>về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sự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sinh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sản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của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ruồi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và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gián</a:t>
              </a:r>
              <a:r>
                <a:rPr lang="en-US" sz="3200" dirty="0">
                  <a:latin typeface="#9Slide07 Cadena" panose="02000503000000020004" pitchFamily="2" charset="0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AD8296B-252B-4ED8-92AA-AFF239081A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593" t="29455" r="24537" b="30361"/>
          <a:stretch/>
        </p:blipFill>
        <p:spPr>
          <a:xfrm>
            <a:off x="722488" y="2837832"/>
            <a:ext cx="5226756" cy="27544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EB9744-743A-419E-852C-D666AEF09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686" t="29290" r="24444" b="25914"/>
          <a:stretch/>
        </p:blipFill>
        <p:spPr>
          <a:xfrm>
            <a:off x="6242756" y="2837832"/>
            <a:ext cx="5226756" cy="27498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222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BD5F518-813B-41C0-99CE-D5F202FA5B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378361"/>
              </p:ext>
            </p:extLst>
          </p:nvPr>
        </p:nvGraphicFramePr>
        <p:xfrm>
          <a:off x="145774" y="1181246"/>
          <a:ext cx="11940208" cy="566754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88896">
                  <a:extLst>
                    <a:ext uri="{9D8B030D-6E8A-4147-A177-3AD203B41FA5}">
                      <a16:colId xmlns:a16="http://schemas.microsoft.com/office/drawing/2014/main" val="661303400"/>
                    </a:ext>
                  </a:extLst>
                </a:gridCol>
                <a:gridCol w="4425656">
                  <a:extLst>
                    <a:ext uri="{9D8B030D-6E8A-4147-A177-3AD203B41FA5}">
                      <a16:colId xmlns:a16="http://schemas.microsoft.com/office/drawing/2014/main" val="721038342"/>
                    </a:ext>
                  </a:extLst>
                </a:gridCol>
                <a:gridCol w="4425656">
                  <a:extLst>
                    <a:ext uri="{9D8B030D-6E8A-4147-A177-3AD203B41FA5}">
                      <a16:colId xmlns:a16="http://schemas.microsoft.com/office/drawing/2014/main" val="3161584815"/>
                    </a:ext>
                  </a:extLst>
                </a:gridCol>
              </a:tblGrid>
              <a:tr h="60875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Chu </a:t>
                      </a:r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trình</a:t>
                      </a:r>
                      <a:r>
                        <a:rPr lang="en-US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 </a:t>
                      </a:r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sinh</a:t>
                      </a:r>
                      <a:r>
                        <a:rPr lang="en-US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 </a:t>
                      </a:r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sản</a:t>
                      </a:r>
                      <a:endParaRPr lang="en-US" sz="2800" b="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Ruồi</a:t>
                      </a:r>
                      <a:endParaRPr lang="en-US" sz="2800" b="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Gián</a:t>
                      </a:r>
                      <a:endParaRPr lang="en-US" sz="2800" b="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030947"/>
                  </a:ext>
                </a:extLst>
              </a:tr>
              <a:tr h="72184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Giống</a:t>
                      </a:r>
                      <a:r>
                        <a:rPr lang="en-US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 </a:t>
                      </a:r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nhau</a:t>
                      </a:r>
                      <a:endParaRPr lang="en-US" sz="2800" b="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6450706"/>
                  </a:ext>
                </a:extLst>
              </a:tr>
              <a:tr h="143727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Khác</a:t>
                      </a:r>
                      <a:r>
                        <a:rPr lang="en-US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 </a:t>
                      </a:r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nhau</a:t>
                      </a:r>
                      <a:endParaRPr lang="en-US" sz="2800" b="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8600974"/>
                  </a:ext>
                </a:extLst>
              </a:tr>
              <a:tr h="981488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N</a:t>
                      </a:r>
                      <a:r>
                        <a:rPr lang="vi-VN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ơ</a:t>
                      </a:r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i</a:t>
                      </a:r>
                      <a:r>
                        <a:rPr lang="en-US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 </a:t>
                      </a:r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đẻ</a:t>
                      </a:r>
                      <a:r>
                        <a:rPr lang="en-US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 </a:t>
                      </a:r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trứng</a:t>
                      </a:r>
                      <a:endParaRPr lang="en-US" sz="2800" b="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3361823"/>
                  </a:ext>
                </a:extLst>
              </a:tr>
              <a:tr h="191818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Cách</a:t>
                      </a:r>
                      <a:r>
                        <a:rPr lang="en-US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 </a:t>
                      </a:r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tiêu</a:t>
                      </a:r>
                      <a:r>
                        <a:rPr lang="en-US" sz="2800" b="0" dirty="0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 </a:t>
                      </a:r>
                      <a:r>
                        <a:rPr lang="en-US" sz="2800" b="0" dirty="0" err="1">
                          <a:latin typeface="#9Slide07 Baloo Tamma" panose="03080902040302020200" pitchFamily="66" charset="0"/>
                          <a:cs typeface="#9Slide07 Baloo Tamma" panose="03080902040302020200" pitchFamily="66" charset="0"/>
                        </a:rPr>
                        <a:t>diệt</a:t>
                      </a:r>
                      <a:endParaRPr lang="en-US" sz="2800" b="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686636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4EB5F1F-20D4-4C20-90CB-CD4C3F983658}"/>
              </a:ext>
            </a:extLst>
          </p:cNvPr>
          <p:cNvSpPr txBox="1"/>
          <p:nvPr/>
        </p:nvSpPr>
        <p:spPr>
          <a:xfrm>
            <a:off x="6528439" y="1889409"/>
            <a:ext cx="2231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Đẻ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trứng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D8321E-81D7-424B-81F6-254F9093943D}"/>
              </a:ext>
            </a:extLst>
          </p:cNvPr>
          <p:cNvSpPr txBox="1"/>
          <p:nvPr/>
        </p:nvSpPr>
        <p:spPr>
          <a:xfrm>
            <a:off x="3250966" y="2548792"/>
            <a:ext cx="41678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Trứng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nở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hóa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nhộng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ấu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trùng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Nhộng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nở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ruồi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94038A-E7F8-4C2F-A1FE-0E189D1016A6}"/>
              </a:ext>
            </a:extLst>
          </p:cNvPr>
          <p:cNvSpPr txBox="1"/>
          <p:nvPr/>
        </p:nvSpPr>
        <p:spPr>
          <a:xfrm>
            <a:off x="7663884" y="2548792"/>
            <a:ext cx="4287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Trứng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nở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qua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đoạn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FE9D27-C2CA-4734-BD70-5058229BBB80}"/>
              </a:ext>
            </a:extLst>
          </p:cNvPr>
          <p:cNvSpPr txBox="1"/>
          <p:nvPr/>
        </p:nvSpPr>
        <p:spPr>
          <a:xfrm>
            <a:off x="3250966" y="3977185"/>
            <a:ext cx="4167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ơ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phân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rác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thải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xác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2740B9-03F7-48EE-BD09-18EC5C93CF77}"/>
              </a:ext>
            </a:extLst>
          </p:cNvPr>
          <p:cNvSpPr txBox="1"/>
          <p:nvPr/>
        </p:nvSpPr>
        <p:spPr>
          <a:xfrm>
            <a:off x="7663884" y="3977185"/>
            <a:ext cx="4287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Xó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bếp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ngăn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tủ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bếp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tủ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quần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05505-9130-4CDD-9D3B-7123AA4721D5}"/>
              </a:ext>
            </a:extLst>
          </p:cNvPr>
          <p:cNvSpPr txBox="1"/>
          <p:nvPr/>
        </p:nvSpPr>
        <p:spPr>
          <a:xfrm>
            <a:off x="3250966" y="4980105"/>
            <a:ext cx="4435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Giữ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vệ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sinh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môi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tr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ờng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</a:p>
          <a:p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nhà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ở,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nhà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VS,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chuồng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trại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,...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Phun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thuốc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diệt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ruồi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CFEBDC-4466-404C-8B06-8CEA60F1BD24}"/>
              </a:ext>
            </a:extLst>
          </p:cNvPr>
          <p:cNvSpPr txBox="1"/>
          <p:nvPr/>
        </p:nvSpPr>
        <p:spPr>
          <a:xfrm>
            <a:off x="7663884" y="4984301"/>
            <a:ext cx="42672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Giữ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vệ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sinh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môi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tr</a:t>
            </a:r>
            <a:r>
              <a:rPr lang="vi-VN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ờng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nhà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ở,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nhà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bếp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nhà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VS,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ngăn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tủ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,...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Phun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thuốc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diệt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gián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#9Slide07 Baloo Tamma" panose="03080902040302020200" pitchFamily="66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0B4B6E-C53A-4DB7-9E75-C6D2B4E642FA}"/>
              </a:ext>
            </a:extLst>
          </p:cNvPr>
          <p:cNvGrpSpPr/>
          <p:nvPr/>
        </p:nvGrpSpPr>
        <p:grpSpPr>
          <a:xfrm>
            <a:off x="2083769" y="31313"/>
            <a:ext cx="8031792" cy="1105604"/>
            <a:chOff x="2137125" y="392859"/>
            <a:chExt cx="10054872" cy="1005840"/>
          </a:xfrm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87223C61-D0F2-421B-8A4E-3A324A2ABE0C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#9Slide07 Cadena" panose="02000503000000020004" pitchFamily="2" charset="0"/>
                </a:rPr>
                <a:t>Dựa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vào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hình</a:t>
              </a:r>
              <a:r>
                <a:rPr lang="en-US" sz="2800" dirty="0">
                  <a:latin typeface="#9Slide07 Cadena" panose="02000503000000020004" pitchFamily="2" charset="0"/>
                </a:rPr>
                <a:t> 6, 7 </a:t>
              </a:r>
              <a:r>
                <a:rPr lang="en-US" sz="2800" dirty="0" err="1">
                  <a:latin typeface="#9Slide07 Cadena" panose="02000503000000020004" pitchFamily="2" charset="0"/>
                </a:rPr>
                <a:t>trang</a:t>
              </a:r>
              <a:r>
                <a:rPr lang="en-US" sz="2800" dirty="0">
                  <a:latin typeface="#9Slide07 Cadena" panose="02000503000000020004" pitchFamily="2" charset="0"/>
                </a:rPr>
                <a:t> 115 SGK, </a:t>
              </a:r>
            </a:p>
            <a:p>
              <a:pPr algn="ctr"/>
              <a:r>
                <a:rPr lang="en-US" sz="2800" dirty="0" err="1">
                  <a:latin typeface="#9Slide07 Cadena" panose="02000503000000020004" pitchFamily="2" charset="0"/>
                </a:rPr>
                <a:t>thảo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luận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nhóm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để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hoàn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thành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bảng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sau</a:t>
              </a:r>
              <a:r>
                <a:rPr lang="en-US" sz="2800" dirty="0">
                  <a:latin typeface="#9Slide07 Cadena" panose="02000503000000020004" pitchFamily="2" charset="0"/>
                </a:rPr>
                <a:t>.</a:t>
              </a:r>
            </a:p>
          </p:txBody>
        </p:sp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9ABF5DF4-D4FB-43DF-8FB0-6D23B80A3850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#9Slide07 Cadena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54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C765AF-BF44-43D4-86DE-9A1E28DB6170}"/>
              </a:ext>
            </a:extLst>
          </p:cNvPr>
          <p:cNvGrpSpPr/>
          <p:nvPr/>
        </p:nvGrpSpPr>
        <p:grpSpPr>
          <a:xfrm>
            <a:off x="2083769" y="31313"/>
            <a:ext cx="8031792" cy="1105604"/>
            <a:chOff x="2137125" y="392859"/>
            <a:chExt cx="10054872" cy="100584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A66822F8-A694-43D9-A68F-6E9FF6C72324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#9Slide07 Cadena" panose="02000503000000020004" pitchFamily="2" charset="0"/>
                </a:rPr>
                <a:t>Một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số</a:t>
              </a:r>
              <a:r>
                <a:rPr lang="en-US" sz="2800" dirty="0">
                  <a:latin typeface="#9Slide07 Cadena" panose="02000503000000020004" pitchFamily="2" charset="0"/>
                </a:rPr>
                <a:t> n</a:t>
              </a:r>
              <a:r>
                <a:rPr lang="vi-VN" sz="2800" dirty="0">
                  <a:latin typeface="#9Slide07 Cadena" panose="02000503000000020004" pitchFamily="2" charset="0"/>
                </a:rPr>
                <a:t>ơ</a:t>
              </a:r>
              <a:r>
                <a:rPr lang="en-US" sz="2800" dirty="0" err="1">
                  <a:latin typeface="#9Slide07 Cadena" panose="02000503000000020004" pitchFamily="2" charset="0"/>
                </a:rPr>
                <a:t>i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ruồi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và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gián</a:t>
              </a:r>
              <a:r>
                <a:rPr lang="en-US" sz="2800" dirty="0">
                  <a:latin typeface="#9Slide07 Cadena" panose="02000503000000020004" pitchFamily="2" charset="0"/>
                </a:rPr>
                <a:t> hay </a:t>
              </a:r>
              <a:r>
                <a:rPr lang="en-US" sz="2800" dirty="0" err="1">
                  <a:latin typeface="#9Slide07 Cadena" panose="02000503000000020004" pitchFamily="2" charset="0"/>
                </a:rPr>
                <a:t>đẻ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trứng</a:t>
              </a:r>
              <a:r>
                <a:rPr lang="en-US" sz="2800" dirty="0">
                  <a:latin typeface="#9Slide07 Cadena" panose="02000503000000020004" pitchFamily="2" charset="0"/>
                </a:rPr>
                <a:t>.</a:t>
              </a:r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3E8AFDFF-098D-4964-A0DD-1C4FF5A3FCA6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#9Slide07 Cadena" panose="02000503000000020004" pitchFamily="2" charset="0"/>
              </a:endParaRPr>
            </a:p>
          </p:txBody>
        </p:sp>
      </p:grpSp>
      <p:pic>
        <p:nvPicPr>
          <p:cNvPr id="4098" name="Picture 2" descr="Kỹ Thuật Nuôi Bò Thịt Nhốt Chuồng">
            <a:extLst>
              <a:ext uri="{FF2B5EF4-FFF2-40B4-BE49-F238E27FC236}">
                <a16:creationId xmlns:a16="http://schemas.microsoft.com/office/drawing/2014/main" id="{BC0E69DC-02A5-496D-8BB9-3C78A17AC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"/>
          <a:stretch/>
        </p:blipFill>
        <p:spPr bwMode="auto">
          <a:xfrm>
            <a:off x="854094" y="1771407"/>
            <a:ext cx="3582487" cy="217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Đuổi ruồi bay sạch khỏi nhà chỉ với vài mẹo đơn giản">
            <a:extLst>
              <a:ext uri="{FF2B5EF4-FFF2-40B4-BE49-F238E27FC236}">
                <a16:creationId xmlns:a16="http://schemas.microsoft.com/office/drawing/2014/main" id="{51219485-3F9E-4B51-AE14-7CB7DF891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53" y="1744728"/>
            <a:ext cx="3684756" cy="220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4 lối sống cần thay đổi để cứu lấy môi trường">
            <a:extLst>
              <a:ext uri="{FF2B5EF4-FFF2-40B4-BE49-F238E27FC236}">
                <a16:creationId xmlns:a16="http://schemas.microsoft.com/office/drawing/2014/main" id="{18AB6375-2C16-491A-9D02-D388C0A2C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62" y="4235057"/>
            <a:ext cx="3333750" cy="25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ẹo Sắp Xếp Tủ Quần Áo Đơn Giản &amp;quot;CỨU&amp;quot; Bạn Mỗi Buổi Sáng Khi Tìm Đồ |  Cleanipedia">
            <a:extLst>
              <a:ext uri="{FF2B5EF4-FFF2-40B4-BE49-F238E27FC236}">
                <a16:creationId xmlns:a16="http://schemas.microsoft.com/office/drawing/2014/main" id="{7783BC11-A80D-4ECC-8ED3-73E2CE895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4" t="5566" r="9457" b="2956"/>
          <a:stretch/>
        </p:blipFill>
        <p:spPr bwMode="auto">
          <a:xfrm>
            <a:off x="4436581" y="4235056"/>
            <a:ext cx="2702157" cy="25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iển cấm đổ rác vô hiệu - Hànộimới">
            <a:extLst>
              <a:ext uri="{FF2B5EF4-FFF2-40B4-BE49-F238E27FC236}">
                <a16:creationId xmlns:a16="http://schemas.microsoft.com/office/drawing/2014/main" id="{FA178ACD-1F4B-4CE9-A35D-AF240CD3E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107" y="4224358"/>
            <a:ext cx="4319524" cy="242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Nhếch nhác nhà vệ sinh công cộng - Báo Người lao động">
            <a:extLst>
              <a:ext uri="{FF2B5EF4-FFF2-40B4-BE49-F238E27FC236}">
                <a16:creationId xmlns:a16="http://schemas.microsoft.com/office/drawing/2014/main" id="{0834040F-41F5-412B-B073-257EB4AB3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881" y="1435830"/>
            <a:ext cx="3333750" cy="25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83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D842B86-E30C-481A-979A-771BB8E44DD4}"/>
              </a:ext>
            </a:extLst>
          </p:cNvPr>
          <p:cNvGrpSpPr/>
          <p:nvPr/>
        </p:nvGrpSpPr>
        <p:grpSpPr>
          <a:xfrm>
            <a:off x="2083769" y="95481"/>
            <a:ext cx="8031792" cy="1105604"/>
            <a:chOff x="2137125" y="392859"/>
            <a:chExt cx="10054872" cy="100584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06E853BF-34C6-42F7-BEFB-B88350EA14A7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#9Slide07 Cadena" panose="02000503000000020004" pitchFamily="2" charset="0"/>
                </a:rPr>
                <a:t>Cách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ngăn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chặn</a:t>
              </a:r>
              <a:r>
                <a:rPr lang="en-US" sz="2800" dirty="0">
                  <a:latin typeface="#9Slide07 Cadena" panose="02000503000000020004" pitchFamily="2" charset="0"/>
                </a:rPr>
                <a:t>, </a:t>
              </a:r>
              <a:r>
                <a:rPr lang="en-US" sz="2800" dirty="0" err="1">
                  <a:latin typeface="#9Slide07 Cadena" panose="02000503000000020004" pitchFamily="2" charset="0"/>
                </a:rPr>
                <a:t>tiêu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diệt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ruồi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và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gián</a:t>
              </a:r>
              <a:endParaRPr lang="en-US" sz="2800" dirty="0">
                <a:latin typeface="#9Slide07 Cadena" panose="02000503000000020004" pitchFamily="2" charset="0"/>
              </a:endParaRPr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51056744-3647-4D83-88B4-7803CF42AA58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#9Slide07 Cadena" panose="02000503000000020004" pitchFamily="2" charset="0"/>
              </a:endParaRPr>
            </a:p>
          </p:txBody>
        </p:sp>
      </p:grpSp>
      <p:pic>
        <p:nvPicPr>
          <p:cNvPr id="6146" name="Picture 2" descr="Combo 10 miếng dán dính ruồi nhặng | Shopee Việt Nam">
            <a:extLst>
              <a:ext uri="{FF2B5EF4-FFF2-40B4-BE49-F238E27FC236}">
                <a16:creationId xmlns:a16="http://schemas.microsoft.com/office/drawing/2014/main" id="{ACE21FF3-439D-4CD5-A5D9-A5F5CFB2D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915" y="1475242"/>
            <a:ext cx="2582779" cy="258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ách tẩy sàn nhà vệ sinh vô cùng hiệu quả bạn nên biết">
            <a:extLst>
              <a:ext uri="{FF2B5EF4-FFF2-40B4-BE49-F238E27FC236}">
                <a16:creationId xmlns:a16="http://schemas.microsoft.com/office/drawing/2014/main" id="{624F62D8-E92B-4573-BD13-289F87438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03" y="1470564"/>
            <a:ext cx="3881186" cy="258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op 10 thuốc diệt ruồi hiệu quả nhất - Top10tphcm">
            <a:extLst>
              <a:ext uri="{FF2B5EF4-FFF2-40B4-BE49-F238E27FC236}">
                <a16:creationId xmlns:a16="http://schemas.microsoft.com/office/drawing/2014/main" id="{21497F90-5E06-4947-A1A3-FBCF0382B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2192" r="9449" b="3997"/>
          <a:stretch/>
        </p:blipFill>
        <p:spPr bwMode="auto">
          <a:xfrm>
            <a:off x="8694821" y="1470564"/>
            <a:ext cx="2314337" cy="258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ồng bàn úp đậy đĩa bát đựng đồ ăn nhiều màu | Shopee Việt Nam">
            <a:extLst>
              <a:ext uri="{FF2B5EF4-FFF2-40B4-BE49-F238E27FC236}">
                <a16:creationId xmlns:a16="http://schemas.microsoft.com/office/drawing/2014/main" id="{53553513-BB81-49A4-ACFA-C96CE94AE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1" b="14151"/>
          <a:stretch/>
        </p:blipFill>
        <p:spPr bwMode="auto">
          <a:xfrm>
            <a:off x="610603" y="4305174"/>
            <a:ext cx="3429000" cy="232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Nhận dọn nhà, lau quét dọn nhà dân">
            <a:extLst>
              <a:ext uri="{FF2B5EF4-FFF2-40B4-BE49-F238E27FC236}">
                <a16:creationId xmlns:a16="http://schemas.microsoft.com/office/drawing/2014/main" id="{3A87CDD1-BF0C-4034-BA56-72323E8EE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5"/>
          <a:stretch/>
        </p:blipFill>
        <p:spPr bwMode="auto">
          <a:xfrm>
            <a:off x="4491789" y="4305172"/>
            <a:ext cx="3429000" cy="23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ử dụng thuốc diệt gián có nguy hiểm với sức khỏe không?">
            <a:extLst>
              <a:ext uri="{FF2B5EF4-FFF2-40B4-BE49-F238E27FC236}">
                <a16:creationId xmlns:a16="http://schemas.microsoft.com/office/drawing/2014/main" id="{298B28F4-EB1B-42B1-9019-49B089437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975" y="4281683"/>
            <a:ext cx="3548324" cy="235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76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3114EA-2500-46A5-815C-40B87348727C}"/>
              </a:ext>
            </a:extLst>
          </p:cNvPr>
          <p:cNvGrpSpPr/>
          <p:nvPr/>
        </p:nvGrpSpPr>
        <p:grpSpPr>
          <a:xfrm>
            <a:off x="2083769" y="31313"/>
            <a:ext cx="8031792" cy="1105604"/>
            <a:chOff x="2137125" y="392859"/>
            <a:chExt cx="10054872" cy="100584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B339865A-BC1D-43A9-B312-58B8A8F054FF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#9Slide07 Cadena" panose="02000503000000020004" pitchFamily="2" charset="0"/>
                </a:rPr>
                <a:t>Cách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ngăn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chặn</a:t>
              </a:r>
              <a:r>
                <a:rPr lang="en-US" sz="2800" dirty="0">
                  <a:latin typeface="#9Slide07 Cadena" panose="02000503000000020004" pitchFamily="2" charset="0"/>
                </a:rPr>
                <a:t>, </a:t>
              </a:r>
              <a:r>
                <a:rPr lang="en-US" sz="2800" dirty="0" err="1">
                  <a:latin typeface="#9Slide07 Cadena" panose="02000503000000020004" pitchFamily="2" charset="0"/>
                </a:rPr>
                <a:t>tiêu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diệt</a:t>
              </a:r>
              <a:r>
                <a:rPr lang="en-US" sz="2800" dirty="0">
                  <a:latin typeface="#9Slide07 Cadena" panose="02000503000000020004" pitchFamily="2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</a:rPr>
                <a:t>gián</a:t>
              </a:r>
              <a:endParaRPr lang="en-US" sz="2800" dirty="0">
                <a:latin typeface="#9Slide07 Cadena" panose="02000503000000020004" pitchFamily="2" charset="0"/>
              </a:endParaRPr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7555B251-125F-4FED-AFBA-5F8B648A5544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#9Slide07 Cadena" panose="02000503000000020004" pitchFamily="2" charset="0"/>
              </a:endParaRPr>
            </a:p>
          </p:txBody>
        </p:sp>
      </p:grpSp>
      <p:pic>
        <p:nvPicPr>
          <p:cNvPr id="7170" name="Picture 2" descr="Sử dụng thuốc diệt gián có nguy hiểm với sức khỏe không?">
            <a:extLst>
              <a:ext uri="{FF2B5EF4-FFF2-40B4-BE49-F238E27FC236}">
                <a16:creationId xmlns:a16="http://schemas.microsoft.com/office/drawing/2014/main" id="{C79232C1-0275-4F15-9EA0-49231ADEF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6" y="1651334"/>
            <a:ext cx="36195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40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3D912C-EDD2-436D-A04B-C1A220104A49}"/>
              </a:ext>
            </a:extLst>
          </p:cNvPr>
          <p:cNvSpPr/>
          <p:nvPr/>
        </p:nvSpPr>
        <p:spPr>
          <a:xfrm>
            <a:off x="442498" y="2133600"/>
            <a:ext cx="11444701" cy="351322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Tất</a:t>
            </a:r>
            <a:r>
              <a:rPr lang="en-US" sz="3600" dirty="0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cả</a:t>
            </a:r>
            <a:r>
              <a:rPr lang="en-US" sz="3600" dirty="0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3600" dirty="0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côn</a:t>
            </a:r>
            <a:r>
              <a:rPr lang="en-US" sz="3600" dirty="0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trùng</a:t>
            </a:r>
            <a:r>
              <a:rPr lang="en-US" sz="3600" dirty="0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đều</a:t>
            </a:r>
            <a:r>
              <a:rPr lang="en-US" sz="3600" dirty="0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đẻ</a:t>
            </a:r>
            <a:r>
              <a:rPr lang="en-US" sz="3600" dirty="0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trứng</a:t>
            </a:r>
            <a:r>
              <a:rPr lang="en-US" sz="3600" dirty="0">
                <a:solidFill>
                  <a:srgbClr val="FFC0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giảm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thiệt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hại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do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loài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côn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trùng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gây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ra,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ta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áp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dụng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biện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pháp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bắt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sâu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phun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thuốc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giữ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vệ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sinh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nhà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ở,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choồng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trại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chăn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nuôi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nơi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rác</a:t>
            </a:r>
            <a:r>
              <a:rPr lang="en-US" sz="3600" dirty="0">
                <a:solidFill>
                  <a:srgbClr val="0070C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5911A0-EA99-4782-B407-F548EC17CE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t="2339" r="79737" b="54620"/>
          <a:stretch/>
        </p:blipFill>
        <p:spPr>
          <a:xfrm>
            <a:off x="946483" y="22280"/>
            <a:ext cx="1860885" cy="23777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67A01B9-848F-4A6D-868F-F5BB900822B0}"/>
              </a:ext>
            </a:extLst>
          </p:cNvPr>
          <p:cNvGrpSpPr/>
          <p:nvPr/>
        </p:nvGrpSpPr>
        <p:grpSpPr>
          <a:xfrm>
            <a:off x="3023084" y="160420"/>
            <a:ext cx="6145831" cy="1105604"/>
            <a:chOff x="2137125" y="392859"/>
            <a:chExt cx="10054872" cy="100584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D153C992-EB84-4F22-BF30-28A9B1FCC255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latin typeface="#9Slide07 Cadena" panose="02000503000000020004" pitchFamily="2" charset="0"/>
                </a:rPr>
                <a:t>Ghi</a:t>
              </a:r>
              <a:r>
                <a:rPr lang="en-US" sz="4000" dirty="0">
                  <a:latin typeface="#9Slide07 Cadena" panose="02000503000000020004" pitchFamily="2" charset="0"/>
                </a:rPr>
                <a:t> </a:t>
              </a:r>
              <a:r>
                <a:rPr lang="en-US" sz="4000" dirty="0" err="1">
                  <a:latin typeface="#9Slide07 Cadena" panose="02000503000000020004" pitchFamily="2" charset="0"/>
                </a:rPr>
                <a:t>nhớ</a:t>
              </a:r>
              <a:endParaRPr lang="en-US" sz="4000" dirty="0">
                <a:latin typeface="#9Slide07 Cadena" panose="02000503000000020004" pitchFamily="2" charset="0"/>
              </a:endParaRP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50566587-25E9-4B0C-8EAB-C6B9F8E9055A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#9Slide07 Cadena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352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A6E41F2-C2B0-43A5-B405-6AEC567912F4}"/>
              </a:ext>
            </a:extLst>
          </p:cNvPr>
          <p:cNvSpPr/>
          <p:nvPr/>
        </p:nvSpPr>
        <p:spPr>
          <a:xfrm>
            <a:off x="442499" y="2743200"/>
            <a:ext cx="11307002" cy="3792182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4E23CF-D583-40E8-A890-84539A0D60DD}"/>
              </a:ext>
            </a:extLst>
          </p:cNvPr>
          <p:cNvSpPr txBox="1"/>
          <p:nvPr/>
        </p:nvSpPr>
        <p:spPr>
          <a:xfrm>
            <a:off x="716812" y="3242533"/>
            <a:ext cx="107583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Xác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định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quá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trình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phát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triển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một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số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côn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trùng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(b</a:t>
            </a:r>
            <a:r>
              <a:rPr lang="vi-VN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ớm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cải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,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ruồi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,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gián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Nêu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đặc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điểm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chung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sự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sinh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côn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trùng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Vận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dụng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những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hiểu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biết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về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quá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trình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phát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triển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côn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trùng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để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biện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pháp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tiêu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diệt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những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côn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trùng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hại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đối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với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cây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cối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hoa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màu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đối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với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sức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khỏe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con ng</a:t>
            </a:r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ời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FEED52-9629-48A1-A6B6-06DB64F881C5}"/>
              </a:ext>
            </a:extLst>
          </p:cNvPr>
          <p:cNvGrpSpPr/>
          <p:nvPr/>
        </p:nvGrpSpPr>
        <p:grpSpPr>
          <a:xfrm>
            <a:off x="1407043" y="166097"/>
            <a:ext cx="9377913" cy="1284668"/>
            <a:chOff x="2137125" y="392859"/>
            <a:chExt cx="10054872" cy="1005840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3C46D9D7-6001-457B-AC0C-21AA372C3804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omfortaa SemiBold" pitchFamily="2" charset="0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E808E7C9-ED46-4705-8BFE-95DCEDCD1443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Sau </a:t>
              </a:r>
              <a:r>
                <a:rPr lang="en-US" sz="44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bài</a:t>
              </a:r>
              <a:r>
                <a:rPr lang="en-US" sz="44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44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học</a:t>
              </a:r>
              <a:r>
                <a:rPr lang="en-US" sz="44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, </a:t>
              </a:r>
              <a:r>
                <a:rPr lang="en-US" sz="44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các</a:t>
              </a:r>
              <a:r>
                <a:rPr lang="en-US" sz="44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44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bạn</a:t>
              </a:r>
              <a:r>
                <a:rPr lang="en-US" sz="44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44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biết</a:t>
              </a:r>
              <a:r>
                <a:rPr lang="en-US" sz="44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F1FDF80-B1D3-4417-86A6-E265138B6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811" y="1187116"/>
            <a:ext cx="1598492" cy="191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0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91FD04A-BBDC-44FE-AFAC-DDB63D82E654}"/>
              </a:ext>
            </a:extLst>
          </p:cNvPr>
          <p:cNvGrpSpPr/>
          <p:nvPr/>
        </p:nvGrpSpPr>
        <p:grpSpPr>
          <a:xfrm>
            <a:off x="1407043" y="166097"/>
            <a:ext cx="9377913" cy="1284668"/>
            <a:chOff x="2137125" y="392859"/>
            <a:chExt cx="10054872" cy="100584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F183560F-7D05-4C0B-98C8-43157EECCBE9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omfortaa SemiBold" pitchFamily="2" charset="0"/>
              </a:endParaRPr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D52F02C9-8271-42EA-BDA8-5609E497BC3C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          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Kể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tên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một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số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loài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côn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trùng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và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nêu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</a:p>
            <a:p>
              <a:pPr algn="ctr"/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            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đặc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điểm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chung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của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chúng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mà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bạn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32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biết</a:t>
              </a:r>
              <a:r>
                <a:rPr lang="en-US" sz="32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.</a:t>
              </a:r>
            </a:p>
          </p:txBody>
        </p:sp>
      </p:grpSp>
      <p:pic>
        <p:nvPicPr>
          <p:cNvPr id="1026" name="Picture 2" descr="Sở Giáo Dục Và Đào Tạo Vĩnh Phúc">
            <a:extLst>
              <a:ext uri="{FF2B5EF4-FFF2-40B4-BE49-F238E27FC236}">
                <a16:creationId xmlns:a16="http://schemas.microsoft.com/office/drawing/2014/main" id="{93EED0AD-402C-4209-B102-32E6ECF49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525" r="68484" b="69383"/>
          <a:stretch/>
        </p:blipFill>
        <p:spPr bwMode="auto">
          <a:xfrm>
            <a:off x="304091" y="1679207"/>
            <a:ext cx="2103120" cy="11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ở Giáo Dục Và Đào Tạo Vĩnh Phúc">
            <a:extLst>
              <a:ext uri="{FF2B5EF4-FFF2-40B4-BE49-F238E27FC236}">
                <a16:creationId xmlns:a16="http://schemas.microsoft.com/office/drawing/2014/main" id="{7F24A9EE-B3D7-4EE9-8150-0F9F8C15FA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7" r="68795" b="37521"/>
          <a:stretch/>
        </p:blipFill>
        <p:spPr bwMode="auto">
          <a:xfrm>
            <a:off x="304091" y="3285617"/>
            <a:ext cx="2103120" cy="11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ở Giáo Dục Và Đào Tạo Vĩnh Phúc">
            <a:extLst>
              <a:ext uri="{FF2B5EF4-FFF2-40B4-BE49-F238E27FC236}">
                <a16:creationId xmlns:a16="http://schemas.microsoft.com/office/drawing/2014/main" id="{A2742DC6-DB5D-4E6C-B9C6-0BE7A56A9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5" t="32387" r="37590" b="37521"/>
          <a:stretch/>
        </p:blipFill>
        <p:spPr bwMode="auto">
          <a:xfrm>
            <a:off x="2778973" y="1668336"/>
            <a:ext cx="2103120" cy="11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ở Giáo Dục Và Đào Tạo Vĩnh Phúc">
            <a:extLst>
              <a:ext uri="{FF2B5EF4-FFF2-40B4-BE49-F238E27FC236}">
                <a16:creationId xmlns:a16="http://schemas.microsoft.com/office/drawing/2014/main" id="{C9118EDB-B485-41B7-ACBE-16200C47F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79" r="68795"/>
          <a:stretch/>
        </p:blipFill>
        <p:spPr bwMode="auto">
          <a:xfrm>
            <a:off x="304091" y="5184331"/>
            <a:ext cx="2103120" cy="141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ở Giáo Dục Và Đào Tạo Vĩnh Phúc">
            <a:extLst>
              <a:ext uri="{FF2B5EF4-FFF2-40B4-BE49-F238E27FC236}">
                <a16:creationId xmlns:a16="http://schemas.microsoft.com/office/drawing/2014/main" id="{43651B42-91BA-4F34-8DB7-EFD9BD48F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5" t="66704" r="37590" b="3204"/>
          <a:stretch/>
        </p:blipFill>
        <p:spPr bwMode="auto">
          <a:xfrm>
            <a:off x="2767231" y="3337011"/>
            <a:ext cx="2103120" cy="11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hám phá thế giới côn trùng tại thegioicontrung.net - Điện Máy Phát Đạt">
            <a:extLst>
              <a:ext uri="{FF2B5EF4-FFF2-40B4-BE49-F238E27FC236}">
                <a16:creationId xmlns:a16="http://schemas.microsoft.com/office/drawing/2014/main" id="{53424590-7108-4DDC-A653-A620DB4D8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 t="3790" b="61497"/>
          <a:stretch/>
        </p:blipFill>
        <p:spPr bwMode="auto">
          <a:xfrm>
            <a:off x="5231533" y="1724279"/>
            <a:ext cx="2103120" cy="129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hám phá thế giới côn trùng tại thegioicontrung.net - Điện Máy Phát Đạt">
            <a:extLst>
              <a:ext uri="{FF2B5EF4-FFF2-40B4-BE49-F238E27FC236}">
                <a16:creationId xmlns:a16="http://schemas.microsoft.com/office/drawing/2014/main" id="{5E8EF140-D64B-456F-903F-3601110DE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3" t="60860" b="5779"/>
          <a:stretch/>
        </p:blipFill>
        <p:spPr bwMode="auto">
          <a:xfrm>
            <a:off x="5231534" y="3338524"/>
            <a:ext cx="2103120" cy="124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hám phá thế giới côn trùng tại thegioicontrung.net - Điện Máy Phát Đạt">
            <a:extLst>
              <a:ext uri="{FF2B5EF4-FFF2-40B4-BE49-F238E27FC236}">
                <a16:creationId xmlns:a16="http://schemas.microsoft.com/office/drawing/2014/main" id="{C1630ED3-E8A5-4D30-8F17-EEBD10A22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74" r="68783" b="3214"/>
          <a:stretch/>
        </p:blipFill>
        <p:spPr bwMode="auto">
          <a:xfrm>
            <a:off x="2778973" y="5295795"/>
            <a:ext cx="2103120" cy="129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Khám phá thế giới côn trùng tại thegioicontrung.net - Điện Máy Phát Đạt">
            <a:extLst>
              <a:ext uri="{FF2B5EF4-FFF2-40B4-BE49-F238E27FC236}">
                <a16:creationId xmlns:a16="http://schemas.microsoft.com/office/drawing/2014/main" id="{CC80C8FE-643B-4EAA-8FEF-8A22227545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63079" r="35032" b="2265"/>
          <a:stretch/>
        </p:blipFill>
        <p:spPr bwMode="auto">
          <a:xfrm>
            <a:off x="5231538" y="5295795"/>
            <a:ext cx="2103120" cy="129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10AC36-5DCD-4582-922D-673AAD82FD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79" r="73076" b="9952"/>
          <a:stretch/>
        </p:blipFill>
        <p:spPr>
          <a:xfrm>
            <a:off x="1642699" y="-107932"/>
            <a:ext cx="1814342" cy="1598453"/>
          </a:xfrm>
          <a:prstGeom prst="rect">
            <a:avLst/>
          </a:prstGeom>
        </p:spPr>
      </p:pic>
      <p:sp>
        <p:nvSpPr>
          <p:cNvPr id="9" name="Callout: Line 8">
            <a:extLst>
              <a:ext uri="{FF2B5EF4-FFF2-40B4-BE49-F238E27FC236}">
                <a16:creationId xmlns:a16="http://schemas.microsoft.com/office/drawing/2014/main" id="{5CC72A15-ECEC-4099-BE8D-0C1D60655B88}"/>
              </a:ext>
            </a:extLst>
          </p:cNvPr>
          <p:cNvSpPr/>
          <p:nvPr/>
        </p:nvSpPr>
        <p:spPr>
          <a:xfrm>
            <a:off x="7989678" y="1999697"/>
            <a:ext cx="4138154" cy="914400"/>
          </a:xfrm>
          <a:prstGeom prst="borderCallout1">
            <a:avLst>
              <a:gd name="adj1" fmla="val 60855"/>
              <a:gd name="adj2" fmla="val -2894"/>
              <a:gd name="adj3" fmla="val 219517"/>
              <a:gd name="adj4" fmla="val -1457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C</a:t>
            </a:r>
            <a:r>
              <a:rPr lang="vi-V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ơ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thể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không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x</a:t>
            </a:r>
            <a:r>
              <a:rPr lang="vi-V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ơng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sống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20" name="Callout: Line 19">
            <a:extLst>
              <a:ext uri="{FF2B5EF4-FFF2-40B4-BE49-F238E27FC236}">
                <a16:creationId xmlns:a16="http://schemas.microsoft.com/office/drawing/2014/main" id="{E56E8559-D38F-48FA-A5BD-E06493F6486F}"/>
              </a:ext>
            </a:extLst>
          </p:cNvPr>
          <p:cNvSpPr/>
          <p:nvPr/>
        </p:nvSpPr>
        <p:spPr>
          <a:xfrm>
            <a:off x="7989677" y="3563352"/>
            <a:ext cx="4138154" cy="914400"/>
          </a:xfrm>
          <a:prstGeom prst="borderCallout1">
            <a:avLst>
              <a:gd name="adj1" fmla="val 52083"/>
              <a:gd name="adj2" fmla="val -1282"/>
              <a:gd name="adj3" fmla="val 52851"/>
              <a:gd name="adj4" fmla="val -1532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C</a:t>
            </a:r>
            <a:r>
              <a:rPr lang="vi-VN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ơ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thể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làm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3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phần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21" name="Callout: Line 20">
            <a:extLst>
              <a:ext uri="{FF2B5EF4-FFF2-40B4-BE49-F238E27FC236}">
                <a16:creationId xmlns:a16="http://schemas.microsoft.com/office/drawing/2014/main" id="{5E02E7D6-3B07-4C51-ADFC-4AF36F771565}"/>
              </a:ext>
            </a:extLst>
          </p:cNvPr>
          <p:cNvSpPr/>
          <p:nvPr/>
        </p:nvSpPr>
        <p:spPr>
          <a:xfrm>
            <a:off x="7989677" y="5127007"/>
            <a:ext cx="4138154" cy="914400"/>
          </a:xfrm>
          <a:prstGeom prst="borderCallout1">
            <a:avLst>
              <a:gd name="adj1" fmla="val 60855"/>
              <a:gd name="adj2" fmla="val -2894"/>
              <a:gd name="adj3" fmla="val -113816"/>
              <a:gd name="adj4" fmla="val -1490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Có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3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cặp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chân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05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DC4083-0ED3-4A1C-9AE2-15AC763B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3" r="55921" b="13919"/>
          <a:stretch/>
        </p:blipFill>
        <p:spPr>
          <a:xfrm>
            <a:off x="304799" y="954505"/>
            <a:ext cx="2598821" cy="590349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2417061-8AD9-4A01-8027-D002D3DA96D4}"/>
              </a:ext>
            </a:extLst>
          </p:cNvPr>
          <p:cNvSpPr/>
          <p:nvPr/>
        </p:nvSpPr>
        <p:spPr>
          <a:xfrm>
            <a:off x="3810044" y="306383"/>
            <a:ext cx="6505030" cy="1827218"/>
          </a:xfrm>
          <a:prstGeom prst="wedgeRoundRectCallout">
            <a:avLst>
              <a:gd name="adj1" fmla="val -66620"/>
              <a:gd name="adj2" fmla="val 75487"/>
              <a:gd name="adj3" fmla="val 16667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Buổi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khám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phá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về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côn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trùng</a:t>
            </a:r>
            <a:endParaRPr lang="en-US" sz="2800" b="1" dirty="0">
              <a:ln w="12700">
                <a:solidFill>
                  <a:schemeClr val="accent3">
                    <a:lumMod val="75000"/>
                  </a:schemeClr>
                </a:solidFill>
              </a:ln>
              <a:solidFill>
                <a:prstClr val="black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  <a:p>
            <a:pPr algn="ctr"/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đã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kết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thúc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nhưng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chúng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tớ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có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một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bài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kiểm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tra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năng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lực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cho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cậu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624033B-220F-4B3D-A7DF-1ECCAE16C0CB}"/>
              </a:ext>
            </a:extLst>
          </p:cNvPr>
          <p:cNvSpPr/>
          <p:nvPr/>
        </p:nvSpPr>
        <p:spPr>
          <a:xfrm>
            <a:off x="3810044" y="306383"/>
            <a:ext cx="6505030" cy="1827218"/>
          </a:xfrm>
          <a:prstGeom prst="wedgeRoundRectCallout">
            <a:avLst>
              <a:gd name="adj1" fmla="val -66620"/>
              <a:gd name="adj2" fmla="val 75487"/>
              <a:gd name="adj3" fmla="val 16667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Xem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video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sau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và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vẽ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lại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vòng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đời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</a:p>
          <a:p>
            <a:pPr algn="ctr"/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ve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hoặc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bọ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chét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. Sau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đó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nêu</a:t>
            </a:r>
            <a:endParaRPr lang="en-US" sz="2800" b="1" dirty="0">
              <a:ln w="12700">
                <a:solidFill>
                  <a:schemeClr val="accent3">
                    <a:lumMod val="75000"/>
                  </a:schemeClr>
                </a:solidFill>
              </a:ln>
              <a:solidFill>
                <a:prstClr val="black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  <a:p>
            <a:pPr algn="ctr"/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cách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tiêu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diệt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ngăn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chặn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chúng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!</a:t>
            </a:r>
          </a:p>
        </p:txBody>
      </p:sp>
      <p:pic>
        <p:nvPicPr>
          <p:cNvPr id="8" name="Vòng đời của ve và bọ chét - Bravecto">
            <a:hlinkClick r:id="" action="ppaction://media"/>
            <a:extLst>
              <a:ext uri="{FF2B5EF4-FFF2-40B4-BE49-F238E27FC236}">
                <a16:creationId xmlns:a16="http://schemas.microsoft.com/office/drawing/2014/main" id="{2B633835-67BC-4DEA-8003-A8C7DC9D41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1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97FF7E-C889-4BC3-84CB-F5F8C91E0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9" b="79259" l="71094" r="98646">
                        <a14:foregroundMark x1="72969" y1="61574" x2="72969" y2="61574"/>
                        <a14:foregroundMark x1="71094" y1="57963" x2="71094" y2="57963"/>
                        <a14:foregroundMark x1="86979" y1="48796" x2="86979" y2="48796"/>
                        <a14:foregroundMark x1="96771" y1="28704" x2="96771" y2="28704"/>
                        <a14:foregroundMark x1="86302" y1="20741" x2="86302" y2="20741"/>
                        <a14:foregroundMark x1="78073" y1="1019" x2="78073" y2="1019"/>
                        <a14:foregroundMark x1="98646" y1="79259" x2="98646" y2="7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87" b="12215"/>
          <a:stretch/>
        </p:blipFill>
        <p:spPr>
          <a:xfrm>
            <a:off x="3578351" y="643421"/>
            <a:ext cx="2517649" cy="403459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2DC725-6470-4680-989D-7593CA703C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04" b="81852" l="24167" r="42500">
                        <a14:foregroundMark x1="28802" y1="79907" x2="28802" y2="79907"/>
                        <a14:foregroundMark x1="36302" y1="81852" x2="36302" y2="81852"/>
                        <a14:foregroundMark x1="35833" y1="10000" x2="35833" y2="10000"/>
                        <a14:foregroundMark x1="34219" y1="6296" x2="34219" y2="6296"/>
                        <a14:foregroundMark x1="42500" y1="17870" x2="42500" y2="1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7" r="55652" b="13817"/>
          <a:stretch/>
        </p:blipFill>
        <p:spPr>
          <a:xfrm>
            <a:off x="7222435" y="1963260"/>
            <a:ext cx="2093844" cy="4533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C7088F-00CB-4410-B2C7-00E7EF617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5" b="59444" l="43594" r="61198">
                        <a14:foregroundMark x1="45104" y1="9074" x2="45104" y2="9074"/>
                        <a14:foregroundMark x1="49219" y1="4444" x2="49219" y2="4444"/>
                        <a14:foregroundMark x1="52917" y1="11574" x2="54323" y2="14815"/>
                        <a14:foregroundMark x1="50313" y1="13889" x2="50313" y2="16574"/>
                        <a14:foregroundMark x1="45677" y1="9259" x2="48490" y2="6111"/>
                        <a14:foregroundMark x1="50104" y1="2315" x2="51406" y2="2315"/>
                        <a14:foregroundMark x1="43594" y1="12500" x2="43594" y2="12500"/>
                        <a14:foregroundMark x1="47500" y1="19722" x2="47500" y2="19722"/>
                        <a14:foregroundMark x1="46979" y1="19722" x2="46979" y2="19722"/>
                        <a14:foregroundMark x1="61198" y1="13148" x2="61198" y2="13148"/>
                        <a14:foregroundMark x1="52396" y1="55278" x2="52396" y2="55278"/>
                        <a14:foregroundMark x1="49896" y1="58519" x2="49896" y2="58519"/>
                        <a14:foregroundMark x1="54010" y1="57963" x2="54010" y2="57963"/>
                        <a14:foregroundMark x1="50313" y1="59444" x2="50313" y2="59444"/>
                        <a14:foregroundMark x1="50417" y1="58519" x2="49219" y2="56204"/>
                        <a14:foregroundMark x1="53594" y1="57593" x2="52812" y2="57593"/>
                        <a14:foregroundMark x1="47083" y1="20093" x2="47083" y2="2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62" r="37608" b="38937"/>
          <a:stretch/>
        </p:blipFill>
        <p:spPr>
          <a:xfrm>
            <a:off x="99451" y="2478156"/>
            <a:ext cx="2060654" cy="3699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AF75DE-9C4C-444A-8771-F55FCB6C08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1" t="13913" r="29022"/>
          <a:stretch/>
        </p:blipFill>
        <p:spPr>
          <a:xfrm>
            <a:off x="9164523" y="2338045"/>
            <a:ext cx="2240264" cy="4158489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9F2A76C3-E9D5-4E0B-982B-6500C9B6D75A}"/>
              </a:ext>
            </a:extLst>
          </p:cNvPr>
          <p:cNvSpPr/>
          <p:nvPr/>
        </p:nvSpPr>
        <p:spPr>
          <a:xfrm>
            <a:off x="99451" y="450762"/>
            <a:ext cx="5486399" cy="1526630"/>
          </a:xfrm>
          <a:prstGeom prst="wedgeRoundRectCallout">
            <a:avLst>
              <a:gd name="adj1" fmla="val -34862"/>
              <a:gd name="adj2" fmla="val 79136"/>
              <a:gd name="adj3" fmla="val 16667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Bài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học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hôm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nay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là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khám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phá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về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</a:p>
          <a:p>
            <a:pPr algn="ctr"/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Sự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sinh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sản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côn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C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trùng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3B0D981-7D15-488D-9720-5353F0D84D8B}"/>
              </a:ext>
            </a:extLst>
          </p:cNvPr>
          <p:cNvSpPr/>
          <p:nvPr/>
        </p:nvSpPr>
        <p:spPr>
          <a:xfrm>
            <a:off x="6023172" y="155214"/>
            <a:ext cx="5486399" cy="1526630"/>
          </a:xfrm>
          <a:prstGeom prst="wedgeRoundRectCallout">
            <a:avLst>
              <a:gd name="adj1" fmla="val -18291"/>
              <a:gd name="adj2" fmla="val 86080"/>
              <a:gd name="adj3" fmla="val 16667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Tốt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lắm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cậu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đã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hoàn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thành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thử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thách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Nào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,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chúng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ta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hãy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bắt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đầu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khám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phá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nhé</a:t>
            </a:r>
            <a:r>
              <a:rPr lang="en-US" sz="2800" b="1" dirty="0">
                <a:ln w="12700">
                  <a:solidFill>
                    <a:schemeClr val="accent3">
                      <a:lumMod val="75000"/>
                    </a:schemeClr>
                  </a:solidFill>
                </a:ln>
                <a:solidFill>
                  <a:prstClr val="black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151361-C341-4579-9B54-BA60D21DBE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8" t="14988" r="23261" b="34564"/>
          <a:stretch/>
        </p:blipFill>
        <p:spPr>
          <a:xfrm>
            <a:off x="2213113" y="1345977"/>
            <a:ext cx="7765962" cy="34835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7E0A0D-FD2C-44F5-B09D-2D6FC4865C67}"/>
              </a:ext>
            </a:extLst>
          </p:cNvPr>
          <p:cNvSpPr txBox="1"/>
          <p:nvPr/>
        </p:nvSpPr>
        <p:spPr>
          <a:xfrm>
            <a:off x="3220276" y="2426046"/>
            <a:ext cx="6559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0066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Koni" pitchFamily="2" charset="0"/>
              </a:rPr>
              <a:t>Bài</a:t>
            </a:r>
            <a:r>
              <a:rPr lang="en-US" sz="44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0066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Koni" pitchFamily="2" charset="0"/>
              </a:rPr>
              <a:t> 56: SỰ SINH SẢN </a:t>
            </a:r>
          </a:p>
          <a:p>
            <a:pPr algn="ctr"/>
            <a:r>
              <a:rPr lang="en-US" sz="44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0066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Koni" pitchFamily="2" charset="0"/>
              </a:rPr>
              <a:t>CỦA CÔN TRÙNG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98D868-C4F9-42E9-BAF0-ADA9A873DF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52" b="43519" l="26875" r="99635">
                        <a14:foregroundMark x1="32083" y1="7037" x2="32083" y2="7037"/>
                        <a14:foregroundMark x1="30938" y1="41481" x2="30938" y2="41481"/>
                        <a14:foregroundMark x1="35521" y1="43519" x2="35521" y2="43519"/>
                        <a14:foregroundMark x1="45938" y1="29167" x2="45938" y2="29167"/>
                        <a14:foregroundMark x1="48698" y1="29167" x2="48698" y2="29167"/>
                        <a14:foregroundMark x1="99635" y1="28796" x2="99635" y2="28796"/>
                        <a14:backgroundMark x1="70156" y1="32870" x2="70156" y2="32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03" t="4179" r="50000" b="54427"/>
          <a:stretch/>
        </p:blipFill>
        <p:spPr>
          <a:xfrm>
            <a:off x="10542969" y="2268273"/>
            <a:ext cx="1377643" cy="125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3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2 0.02384 L -0.68541 0.0238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87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A6E41F2-C2B0-43A5-B405-6AEC567912F4}"/>
              </a:ext>
            </a:extLst>
          </p:cNvPr>
          <p:cNvSpPr/>
          <p:nvPr/>
        </p:nvSpPr>
        <p:spPr>
          <a:xfrm>
            <a:off x="442499" y="2534656"/>
            <a:ext cx="11307002" cy="3519466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4E23CF-D583-40E8-A890-84539A0D60DD}"/>
              </a:ext>
            </a:extLst>
          </p:cNvPr>
          <p:cNvSpPr txBox="1"/>
          <p:nvPr/>
        </p:nvSpPr>
        <p:spPr>
          <a:xfrm>
            <a:off x="716811" y="2863615"/>
            <a:ext cx="107583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Xác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định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quá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trình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phát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triển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một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số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côn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trùng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(b</a:t>
            </a:r>
            <a:r>
              <a:rPr lang="vi-VN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ớm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cải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,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ruồi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, </a:t>
            </a:r>
            <a:r>
              <a:rPr lang="en-US" sz="3200" dirty="0" err="1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gián</a:t>
            </a:r>
            <a:r>
              <a:rPr lang="en-US" sz="3200" dirty="0">
                <a:solidFill>
                  <a:srgbClr val="A576EA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Nêu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đặc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điểm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chung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sự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sinh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côn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trùng</a:t>
            </a:r>
            <a:r>
              <a:rPr lang="en-US" sz="3200" dirty="0">
                <a:solidFill>
                  <a:srgbClr val="FF0066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Vận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dụng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những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hiểu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biết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về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quá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trình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phát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triển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của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côn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trùng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để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biện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pháp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tiêu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diệt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những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côn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trùng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hại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đối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với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cây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cối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hoa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màu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đối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với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sức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khỏe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con ng</a:t>
            </a:r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ời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FEED52-9629-48A1-A6B6-06DB64F881C5}"/>
              </a:ext>
            </a:extLst>
          </p:cNvPr>
          <p:cNvGrpSpPr/>
          <p:nvPr/>
        </p:nvGrpSpPr>
        <p:grpSpPr>
          <a:xfrm>
            <a:off x="3542974" y="282041"/>
            <a:ext cx="5106051" cy="1284668"/>
            <a:chOff x="2137125" y="392859"/>
            <a:chExt cx="10054872" cy="1005840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3C46D9D7-6001-457B-AC0C-21AA372C3804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omfortaa SemiBold" pitchFamily="2" charset="0"/>
              </a:endParaRP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E808E7C9-ED46-4705-8BFE-95DCEDCD1443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Mục</a:t>
              </a:r>
              <a:r>
                <a:rPr lang="en-US" sz="44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44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tiêu</a:t>
              </a:r>
              <a:endParaRPr lang="en-US" sz="4400" dirty="0">
                <a:latin typeface="#9Slide07 Baloo Tamma" panose="03080902040302020200" pitchFamily="66" charset="0"/>
                <a:cs typeface="#9Slide07 Baloo Tamma" panose="03080902040302020200" pitchFamily="66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F1FDF80-B1D3-4417-86A6-E265138B6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564" y="920910"/>
            <a:ext cx="1494961" cy="185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0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505088-B2FC-40C7-9B15-3476155A56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1" t="12622" r="1" b="1746"/>
          <a:stretch/>
        </p:blipFill>
        <p:spPr>
          <a:xfrm>
            <a:off x="7235687" y="3015039"/>
            <a:ext cx="4797284" cy="3412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0EC930-844F-4E05-A4A1-60AA87EBD7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44" b="9372"/>
          <a:stretch/>
        </p:blipFill>
        <p:spPr>
          <a:xfrm>
            <a:off x="1397242" y="2027583"/>
            <a:ext cx="2129446" cy="36852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AF2C09-4053-4B0F-95B0-196BB607FA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12367" r="73588" b="47053"/>
          <a:stretch/>
        </p:blipFill>
        <p:spPr>
          <a:xfrm>
            <a:off x="9389163" y="6164008"/>
            <a:ext cx="541632" cy="5265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167328-610E-4999-8F9B-B106694316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561" r="15761" b="46263"/>
          <a:stretch/>
        </p:blipFill>
        <p:spPr>
          <a:xfrm>
            <a:off x="5221356" y="604534"/>
            <a:ext cx="636105" cy="4303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B3D27D-15EF-4F84-BCAE-6035499B97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6" t="48309" r="47935" b="10119"/>
          <a:stretch/>
        </p:blipFill>
        <p:spPr>
          <a:xfrm>
            <a:off x="773526" y="1148474"/>
            <a:ext cx="675862" cy="62943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787D63C-9912-4B94-96A3-151D13F8A4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3CDAAF5-496F-4591-8D82-C4ECAB5B8368}"/>
              </a:ext>
            </a:extLst>
          </p:cNvPr>
          <p:cNvSpPr/>
          <p:nvPr/>
        </p:nvSpPr>
        <p:spPr>
          <a:xfrm>
            <a:off x="2678245" y="1777909"/>
            <a:ext cx="1251284" cy="1260679"/>
          </a:xfrm>
          <a:prstGeom prst="ellipse">
            <a:avLst/>
          </a:prstGeom>
          <a:solidFill>
            <a:schemeClr val="accent4">
              <a:lumMod val="40000"/>
              <a:lumOff val="60000"/>
              <a:alpha val="69000"/>
            </a:schemeClr>
          </a:solidFill>
          <a:ln w="19050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ình ảnh Một Con Bướm Trắng đang Bay, Bươm Bướm, Insect, Sinh Học trong  suốt PNG và Vector để tải xuống miễn phí">
            <a:hlinkClick r:id="rId6" action="ppaction://hlinksldjump"/>
            <a:extLst>
              <a:ext uri="{FF2B5EF4-FFF2-40B4-BE49-F238E27FC236}">
                <a16:creationId xmlns:a16="http://schemas.microsoft.com/office/drawing/2014/main" id="{6A3D7A25-7D48-4939-BD77-575611B07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3594" y1="38125" x2="67500" y2="25625"/>
                        <a14:backgroundMark x1="64531" y1="30781" x2="61719" y2="38594"/>
                        <a14:backgroundMark x1="61719" y1="38594" x2="61719" y2="38750"/>
                        <a14:backgroundMark x1="67656" y1="26875" x2="66406" y2="2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49" t="23322" r="30149" b="25409"/>
          <a:stretch/>
        </p:blipFill>
        <p:spPr bwMode="auto">
          <a:xfrm rot="18406104" flipH="1">
            <a:off x="12697251" y="1909911"/>
            <a:ext cx="774949" cy="88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6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339 2.96296E-6 C -0.80339 -0.06991 -0.71354 -0.12385 -0.60443 -0.12385 C -0.49193 -0.12385 -0.40183 -0.06991 -0.40183 2.96296E-6 C -0.40183 0.06967 -0.31185 0.12384 -0.19935 0.12384 C -0.09024 0.12384 -0.00013 0.06967 -0.00013 2.96296E-6 " pathEditMode="relative" rAng="0" ptsTypes="AAAAA">
                                      <p:cBhvr>
                                        <p:cTn id="6" dur="2000" spd="-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D1B9F000-DC3D-4F4B-B8EA-4F8C19CEB99E}"/>
              </a:ext>
            </a:extLst>
          </p:cNvPr>
          <p:cNvGrpSpPr/>
          <p:nvPr/>
        </p:nvGrpSpPr>
        <p:grpSpPr>
          <a:xfrm>
            <a:off x="1068564" y="22169"/>
            <a:ext cx="10054872" cy="1461403"/>
            <a:chOff x="2137125" y="392859"/>
            <a:chExt cx="10054872" cy="1005840"/>
          </a:xfrm>
        </p:grpSpPr>
        <p:sp>
          <p:nvSpPr>
            <p:cNvPr id="25" name="Arrow: Pentagon 24">
              <a:extLst>
                <a:ext uri="{FF2B5EF4-FFF2-40B4-BE49-F238E27FC236}">
                  <a16:creationId xmlns:a16="http://schemas.microsoft.com/office/drawing/2014/main" id="{6C512886-5E48-433E-90D2-81D2B07C85A6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omfortaa SemiBold" pitchFamily="2" charset="0"/>
              </a:endParaRPr>
            </a:p>
          </p:txBody>
        </p:sp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48B0DC55-FFEC-474E-8543-F4208B814017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Quan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sát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các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hình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d</a:t>
              </a:r>
              <a:r>
                <a:rPr lang="vi-VN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ư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ới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đây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,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mô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tả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quá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trình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sinh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sản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của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b</a:t>
              </a:r>
              <a:r>
                <a:rPr lang="vi-VN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ư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ớm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cải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và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chỉ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ra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đâu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là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trứng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,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sâu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,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nhộng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và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 b</a:t>
              </a:r>
              <a:r>
                <a:rPr lang="vi-VN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ư</a:t>
              </a:r>
              <a:r>
                <a:rPr lang="en-US" sz="2800" dirty="0" err="1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ớm</a:t>
              </a:r>
              <a:r>
                <a: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rPr>
                <a:t>.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3B07EB-5361-45F3-9F9F-C02DD649C75F}"/>
              </a:ext>
            </a:extLst>
          </p:cNvPr>
          <p:cNvSpPr/>
          <p:nvPr/>
        </p:nvSpPr>
        <p:spPr>
          <a:xfrm>
            <a:off x="451557" y="1665027"/>
            <a:ext cx="11307002" cy="4896135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E759BA-BB47-4EE8-B677-F169B4E97F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80" t="24615" r="62145" b="57466"/>
          <a:stretch/>
        </p:blipFill>
        <p:spPr>
          <a:xfrm>
            <a:off x="2035293" y="1943780"/>
            <a:ext cx="1694462" cy="1694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8D85B2-D390-4CB9-94EF-A4D130A89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58" t="16301" r="24329" b="53833"/>
          <a:stretch/>
        </p:blipFill>
        <p:spPr>
          <a:xfrm>
            <a:off x="5090561" y="1782206"/>
            <a:ext cx="4244455" cy="20471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ADA8F5-BA34-4750-A6B9-FFC3F0394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25" t="53447" r="56008" b="20981"/>
          <a:stretch/>
        </p:blipFill>
        <p:spPr>
          <a:xfrm>
            <a:off x="8971475" y="4113094"/>
            <a:ext cx="2019869" cy="17528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542703-BE5B-44C2-8404-3AC6FCB65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20" t="52539" r="37313" b="20384"/>
          <a:stretch/>
        </p:blipFill>
        <p:spPr>
          <a:xfrm>
            <a:off x="4158590" y="4048147"/>
            <a:ext cx="2019869" cy="1856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C651FE-001A-40B5-90F3-142AC08586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06" t="56525" r="24683" b="26154"/>
          <a:stretch/>
        </p:blipFill>
        <p:spPr>
          <a:xfrm>
            <a:off x="1200656" y="4190836"/>
            <a:ext cx="1583927" cy="1481739"/>
          </a:xfrm>
          <a:prstGeom prst="ellipse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904FC7B-D347-437C-AF3A-2BD3913D56BD}"/>
              </a:ext>
            </a:extLst>
          </p:cNvPr>
          <p:cNvSpPr/>
          <p:nvPr/>
        </p:nvSpPr>
        <p:spPr>
          <a:xfrm>
            <a:off x="958164" y="2654553"/>
            <a:ext cx="464023" cy="5095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3A18194-1981-4218-B1ED-B304B6B06CFA}"/>
              </a:ext>
            </a:extLst>
          </p:cNvPr>
          <p:cNvSpPr/>
          <p:nvPr/>
        </p:nvSpPr>
        <p:spPr>
          <a:xfrm>
            <a:off x="9788292" y="2712612"/>
            <a:ext cx="464023" cy="5095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21D34AF-07F6-4B3B-8A90-0550B758094C}"/>
              </a:ext>
            </a:extLst>
          </p:cNvPr>
          <p:cNvSpPr/>
          <p:nvPr/>
        </p:nvSpPr>
        <p:spPr>
          <a:xfrm>
            <a:off x="9656107" y="5921849"/>
            <a:ext cx="464023" cy="5095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26CA06A-AB6F-4EA6-A853-708F657DD229}"/>
              </a:ext>
            </a:extLst>
          </p:cNvPr>
          <p:cNvSpPr/>
          <p:nvPr/>
        </p:nvSpPr>
        <p:spPr>
          <a:xfrm>
            <a:off x="4936512" y="5963692"/>
            <a:ext cx="464023" cy="5095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CB0E326-3791-4B89-9425-53B17AEA6BFA}"/>
              </a:ext>
            </a:extLst>
          </p:cNvPr>
          <p:cNvSpPr/>
          <p:nvPr/>
        </p:nvSpPr>
        <p:spPr>
          <a:xfrm>
            <a:off x="1865089" y="6000549"/>
            <a:ext cx="464023" cy="5095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8A723ABF-6FE8-4AAC-9E51-BD4D7F133818}"/>
              </a:ext>
            </a:extLst>
          </p:cNvPr>
          <p:cNvSpPr/>
          <p:nvPr/>
        </p:nvSpPr>
        <p:spPr>
          <a:xfrm>
            <a:off x="186305" y="2562371"/>
            <a:ext cx="1644557" cy="622300"/>
          </a:xfrm>
          <a:prstGeom prst="round2DiagRect">
            <a:avLst>
              <a:gd name="adj1" fmla="val 48762"/>
              <a:gd name="adj2" fmla="val 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Cadena" panose="02000503000000020004" pitchFamily="2" charset="0"/>
              </a:rPr>
              <a:t>Trứng</a:t>
            </a:r>
            <a:endParaRPr lang="en-US" sz="2800" dirty="0">
              <a:latin typeface="#9Slide07 Cadena" panose="02000503000000020004" pitchFamily="2" charset="0"/>
            </a:endParaRPr>
          </a:p>
        </p:txBody>
      </p:sp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0461DEF6-3398-451E-BE89-495A16DB134B}"/>
              </a:ext>
            </a:extLst>
          </p:cNvPr>
          <p:cNvSpPr/>
          <p:nvPr/>
        </p:nvSpPr>
        <p:spPr>
          <a:xfrm>
            <a:off x="9644682" y="2706054"/>
            <a:ext cx="1644557" cy="622300"/>
          </a:xfrm>
          <a:prstGeom prst="round2DiagRect">
            <a:avLst>
              <a:gd name="adj1" fmla="val 48762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Cadena" panose="02000503000000020004" pitchFamily="2" charset="0"/>
              </a:rPr>
              <a:t>Sâu</a:t>
            </a:r>
            <a:endParaRPr lang="en-US" sz="2800" dirty="0">
              <a:latin typeface="#9Slide07 Cadena" panose="02000503000000020004" pitchFamily="2" charset="0"/>
            </a:endParaRP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82B0AEB2-3731-4125-A74A-D1D270CA96C9}"/>
              </a:ext>
            </a:extLst>
          </p:cNvPr>
          <p:cNvSpPr/>
          <p:nvPr/>
        </p:nvSpPr>
        <p:spPr>
          <a:xfrm>
            <a:off x="9111410" y="5864455"/>
            <a:ext cx="1644557" cy="622300"/>
          </a:xfrm>
          <a:prstGeom prst="round2DiagRect">
            <a:avLst>
              <a:gd name="adj1" fmla="val 48762"/>
              <a:gd name="adj2" fmla="val 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7 Cadena" panose="02000503000000020004" pitchFamily="2" charset="0"/>
              </a:rPr>
              <a:t>Nhộng</a:t>
            </a:r>
            <a:endParaRPr lang="en-US" sz="2800" dirty="0">
              <a:latin typeface="#9Slide07 Cadena" panose="02000503000000020004" pitchFamily="2" charset="0"/>
            </a:endParaRPr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8FF92BEA-4302-4B0D-BEC1-7561A8E55014}"/>
              </a:ext>
            </a:extLst>
          </p:cNvPr>
          <p:cNvSpPr/>
          <p:nvPr/>
        </p:nvSpPr>
        <p:spPr>
          <a:xfrm>
            <a:off x="523629" y="5904242"/>
            <a:ext cx="2771095" cy="861621"/>
          </a:xfrm>
          <a:prstGeom prst="round2DiagRect">
            <a:avLst>
              <a:gd name="adj1" fmla="val 48762"/>
              <a:gd name="adj2" fmla="val 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7 Cadena" panose="02000503000000020004" pitchFamily="2" charset="0"/>
              </a:rPr>
              <a:t>B</a:t>
            </a:r>
            <a:r>
              <a:rPr lang="vi-VN" sz="2800" dirty="0">
                <a:latin typeface="#9Slide07 Cadena" panose="02000503000000020004" pitchFamily="2" charset="0"/>
              </a:rPr>
              <a:t>ư</a:t>
            </a:r>
            <a:r>
              <a:rPr lang="en-US" sz="2800" dirty="0" err="1">
                <a:latin typeface="#9Slide07 Cadena" panose="02000503000000020004" pitchFamily="2" charset="0"/>
              </a:rPr>
              <a:t>ớm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</a:p>
          <a:p>
            <a:pPr algn="ctr"/>
            <a:r>
              <a:rPr lang="en-US" sz="2800" dirty="0">
                <a:latin typeface="#9Slide07 Cadena" panose="02000503000000020004" pitchFamily="2" charset="0"/>
              </a:rPr>
              <a:t>tr</a:t>
            </a:r>
            <a:r>
              <a:rPr lang="vi-VN" sz="2800" dirty="0">
                <a:latin typeface="#9Slide07 Cadena" panose="02000503000000020004" pitchFamily="2" charset="0"/>
              </a:rPr>
              <a:t>ư</a:t>
            </a:r>
            <a:r>
              <a:rPr lang="en-US" sz="2800" dirty="0" err="1">
                <a:latin typeface="#9Slide07 Cadena" panose="02000503000000020004" pitchFamily="2" charset="0"/>
              </a:rPr>
              <a:t>ởng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thành</a:t>
            </a:r>
            <a:endParaRPr lang="en-US" sz="2800" dirty="0">
              <a:latin typeface="#9Slide07 Cadena" panose="02000503000000020004" pitchFamily="2" charset="0"/>
            </a:endParaRPr>
          </a:p>
        </p:txBody>
      </p: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21867760-3BE8-4DA2-9C0D-1AE4836FB52E}"/>
              </a:ext>
            </a:extLst>
          </p:cNvPr>
          <p:cNvSpPr/>
          <p:nvPr/>
        </p:nvSpPr>
        <p:spPr>
          <a:xfrm>
            <a:off x="4376117" y="5907293"/>
            <a:ext cx="1644557" cy="622300"/>
          </a:xfrm>
          <a:prstGeom prst="round2DiagRect">
            <a:avLst>
              <a:gd name="adj1" fmla="val 48762"/>
              <a:gd name="adj2" fmla="val 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7 Cadena" panose="02000503000000020004" pitchFamily="2" charset="0"/>
              </a:rPr>
              <a:t>B</a:t>
            </a:r>
            <a:r>
              <a:rPr lang="vi-VN" sz="2800" dirty="0">
                <a:latin typeface="#9Slide07 Cadena" panose="02000503000000020004" pitchFamily="2" charset="0"/>
              </a:rPr>
              <a:t>ư</a:t>
            </a:r>
            <a:r>
              <a:rPr lang="en-US" sz="2800" dirty="0" err="1">
                <a:latin typeface="#9Slide07 Cadena" panose="02000503000000020004" pitchFamily="2" charset="0"/>
              </a:rPr>
              <a:t>ớm</a:t>
            </a:r>
            <a:endParaRPr lang="en-US" sz="2800" dirty="0">
              <a:latin typeface="#9Slide07 Cadena" panose="02000503000000020004" pitchFamily="2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F84DC4-31CB-416E-9FE5-7034A687EADA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3729755" y="2791011"/>
            <a:ext cx="1360806" cy="147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DB61D43-E41C-433C-A270-05BC18C9EAC0}"/>
              </a:ext>
            </a:extLst>
          </p:cNvPr>
          <p:cNvCxnSpPr>
            <a:cxnSpLocks/>
            <a:stCxn id="10" idx="3"/>
            <a:endCxn id="11" idx="0"/>
          </p:cNvCxnSpPr>
          <p:nvPr/>
        </p:nvCxnSpPr>
        <p:spPr>
          <a:xfrm>
            <a:off x="9335016" y="2805789"/>
            <a:ext cx="646394" cy="13073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1FE18B4-D5B5-498F-9F91-A5BA02E9AF63}"/>
              </a:ext>
            </a:extLst>
          </p:cNvPr>
          <p:cNvCxnSpPr>
            <a:stCxn id="11" idx="1"/>
            <a:endCxn id="12" idx="3"/>
          </p:cNvCxnSpPr>
          <p:nvPr/>
        </p:nvCxnSpPr>
        <p:spPr>
          <a:xfrm flipH="1" flipV="1">
            <a:off x="6178459" y="4976195"/>
            <a:ext cx="2793016" cy="133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2CB39F4-4711-4DBF-8712-A3CA87D2DA23}"/>
              </a:ext>
            </a:extLst>
          </p:cNvPr>
          <p:cNvCxnSpPr>
            <a:cxnSpLocks/>
            <a:stCxn id="12" idx="1"/>
            <a:endCxn id="13" idx="6"/>
          </p:cNvCxnSpPr>
          <p:nvPr/>
        </p:nvCxnSpPr>
        <p:spPr>
          <a:xfrm flipH="1" flipV="1">
            <a:off x="2784583" y="4931706"/>
            <a:ext cx="1374007" cy="444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D818581-D6E5-4007-BC20-703B86931FA3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>
          <a:xfrm flipV="1">
            <a:off x="1992620" y="3638242"/>
            <a:ext cx="889904" cy="5525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41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EDEDF8-5F76-4B60-8F6D-797981DBED18}"/>
              </a:ext>
            </a:extLst>
          </p:cNvPr>
          <p:cNvSpPr/>
          <p:nvPr/>
        </p:nvSpPr>
        <p:spPr>
          <a:xfrm>
            <a:off x="442499" y="1873956"/>
            <a:ext cx="11307002" cy="4682242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4DB157-4FBE-4E98-9CC4-35AB2A4BBEE7}"/>
              </a:ext>
            </a:extLst>
          </p:cNvPr>
          <p:cNvGrpSpPr/>
          <p:nvPr/>
        </p:nvGrpSpPr>
        <p:grpSpPr>
          <a:xfrm>
            <a:off x="1072451" y="262470"/>
            <a:ext cx="10054872" cy="1487308"/>
            <a:chOff x="2137125" y="392859"/>
            <a:chExt cx="10054872" cy="100584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0FC77D7D-E85A-46BD-91C8-8522FB68E4E0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omfortaa SemiBold" pitchFamily="2" charset="0"/>
              </a:endParaRP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F979D326-7AE4-436C-ABA0-88DE285BB344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Xem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video 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về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quá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trình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sinh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sản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của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b</a:t>
              </a:r>
              <a:r>
                <a:rPr lang="vi-VN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ư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ớm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và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trả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lời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câu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 </a:t>
              </a:r>
              <a:r>
                <a:rPr lang="en-US" sz="2800" dirty="0" err="1">
                  <a:latin typeface="#9Slide07 Cadena" panose="02000503000000020004" pitchFamily="2" charset="0"/>
                  <a:ea typeface="Cambria Math" panose="02040503050406030204" pitchFamily="18" charset="0"/>
                </a:rPr>
                <a:t>hỏi</a:t>
              </a:r>
              <a:r>
                <a:rPr lang="en-US" sz="2800" dirty="0">
                  <a:latin typeface="#9Slide07 Cadena" panose="02000503000000020004" pitchFamily="2" charset="0"/>
                  <a:ea typeface="Cambria Math" panose="02040503050406030204" pitchFamily="18" charset="0"/>
                </a:rPr>
                <a:t>: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FF8A397-E548-4D59-9FCF-4B28F331E810}"/>
              </a:ext>
            </a:extLst>
          </p:cNvPr>
          <p:cNvSpPr txBox="1"/>
          <p:nvPr/>
        </p:nvSpPr>
        <p:spPr>
          <a:xfrm>
            <a:off x="1072451" y="2445362"/>
            <a:ext cx="10054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3200" dirty="0">
                <a:latin typeface="#9Slide07 Cadena" panose="02000503000000020004" pitchFamily="2" charset="0"/>
              </a:rPr>
              <a:t>B</a:t>
            </a:r>
            <a:r>
              <a:rPr lang="vi-VN" sz="3200" dirty="0">
                <a:latin typeface="#9Slide07 Cadena" panose="02000503000000020004" pitchFamily="2" charset="0"/>
              </a:rPr>
              <a:t>ư</a:t>
            </a:r>
            <a:r>
              <a:rPr lang="en-US" sz="3200" dirty="0" err="1">
                <a:latin typeface="#9Slide07 Cadena" panose="02000503000000020004" pitchFamily="2" charset="0"/>
              </a:rPr>
              <a:t>ớm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th</a:t>
            </a:r>
            <a:r>
              <a:rPr lang="vi-VN" sz="3200" dirty="0">
                <a:latin typeface="#9Slide07 Cadena" panose="02000503000000020004" pitchFamily="2" charset="0"/>
              </a:rPr>
              <a:t>ư</a:t>
            </a:r>
            <a:r>
              <a:rPr lang="en-US" sz="3200" dirty="0" err="1">
                <a:latin typeface="#9Slide07 Cadena" panose="02000503000000020004" pitchFamily="2" charset="0"/>
              </a:rPr>
              <a:t>ờng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đẻ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trứng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vào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mặt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trên</a:t>
            </a:r>
            <a:r>
              <a:rPr lang="en-US" sz="3200" dirty="0">
                <a:latin typeface="#9Slide07 Cadena" panose="02000503000000020004" pitchFamily="2" charset="0"/>
              </a:rPr>
              <a:t> hay </a:t>
            </a:r>
            <a:r>
              <a:rPr lang="en-US" sz="3200" dirty="0" err="1">
                <a:latin typeface="#9Slide07 Cadena" panose="02000503000000020004" pitchFamily="2" charset="0"/>
              </a:rPr>
              <a:t>mặt</a:t>
            </a:r>
            <a:r>
              <a:rPr lang="en-US" sz="3200" dirty="0">
                <a:latin typeface="#9Slide07 Cadena" panose="02000503000000020004" pitchFamily="2" charset="0"/>
              </a:rPr>
              <a:t> d</a:t>
            </a:r>
            <a:r>
              <a:rPr lang="vi-VN" sz="3200" dirty="0">
                <a:latin typeface="#9Slide07 Cadena" panose="02000503000000020004" pitchFamily="2" charset="0"/>
              </a:rPr>
              <a:t>ư</a:t>
            </a:r>
            <a:r>
              <a:rPr lang="en-US" sz="3200" dirty="0" err="1">
                <a:latin typeface="#9Slide07 Cadena" panose="02000503000000020004" pitchFamily="2" charset="0"/>
              </a:rPr>
              <a:t>ới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của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lá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rau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cải</a:t>
            </a:r>
            <a:r>
              <a:rPr lang="en-US" sz="3200" dirty="0">
                <a:latin typeface="#9Slide07 Cadena" panose="02000503000000020004" pitchFamily="2" charset="0"/>
              </a:rPr>
              <a:t> 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#9Slide07 Cadena" panose="02000503000000020004" pitchFamily="2" charset="0"/>
              </a:rPr>
              <a:t> Ở </a:t>
            </a:r>
            <a:r>
              <a:rPr lang="en-US" sz="3200" dirty="0" err="1">
                <a:latin typeface="#9Slide07 Cadena" panose="02000503000000020004" pitchFamily="2" charset="0"/>
              </a:rPr>
              <a:t>giai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đoạn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nào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trong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quá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trình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phát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triển</a:t>
            </a:r>
            <a:r>
              <a:rPr lang="en-US" sz="3200" dirty="0">
                <a:latin typeface="#9Slide07 Cadena" panose="02000503000000020004" pitchFamily="2" charset="0"/>
              </a:rPr>
              <a:t>, b</a:t>
            </a:r>
            <a:r>
              <a:rPr lang="vi-VN" sz="3200" dirty="0">
                <a:latin typeface="#9Slide07 Cadena" panose="02000503000000020004" pitchFamily="2" charset="0"/>
              </a:rPr>
              <a:t>ư</a:t>
            </a:r>
            <a:r>
              <a:rPr lang="en-US" sz="3200" dirty="0" err="1">
                <a:latin typeface="#9Slide07 Cadena" panose="02000503000000020004" pitchFamily="2" charset="0"/>
              </a:rPr>
              <a:t>ớm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cải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gây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thiệt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hại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nhất</a:t>
            </a:r>
            <a:r>
              <a:rPr lang="en-US" sz="3200" dirty="0">
                <a:latin typeface="#9Slide07 Cadena" panose="02000503000000020004" pitchFamily="2" charset="0"/>
              </a:rPr>
              <a:t> 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Trong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trồng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trọt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có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thể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làm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gì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để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giảm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thiệt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hại</a:t>
            </a:r>
            <a:r>
              <a:rPr lang="en-US" sz="3200" dirty="0">
                <a:latin typeface="#9Slide07 Cadena" panose="02000503000000020004" pitchFamily="2" charset="0"/>
              </a:rPr>
              <a:t> do </a:t>
            </a:r>
            <a:r>
              <a:rPr lang="en-US" sz="3200" dirty="0" err="1">
                <a:latin typeface="#9Slide07 Cadena" panose="02000503000000020004" pitchFamily="2" charset="0"/>
              </a:rPr>
              <a:t>côn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trùng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gây</a:t>
            </a:r>
            <a:r>
              <a:rPr lang="en-US" sz="3200" dirty="0">
                <a:latin typeface="#9Slide07 Cadena" panose="02000503000000020004" pitchFamily="2" charset="0"/>
              </a:rPr>
              <a:t> ra </a:t>
            </a:r>
            <a:r>
              <a:rPr lang="en-US" sz="3200" dirty="0" err="1">
                <a:latin typeface="#9Slide07 Cadena" panose="02000503000000020004" pitchFamily="2" charset="0"/>
              </a:rPr>
              <a:t>đối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với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cây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cối</a:t>
            </a:r>
            <a:r>
              <a:rPr lang="en-US" sz="3200" dirty="0">
                <a:latin typeface="#9Slide07 Cadena" panose="02000503000000020004" pitchFamily="2" charset="0"/>
              </a:rPr>
              <a:t>, </a:t>
            </a:r>
            <a:r>
              <a:rPr lang="en-US" sz="3200" dirty="0" err="1">
                <a:latin typeface="#9Slide07 Cadena" panose="02000503000000020004" pitchFamily="2" charset="0"/>
              </a:rPr>
              <a:t>hoa</a:t>
            </a:r>
            <a:r>
              <a:rPr lang="en-US" sz="3200" dirty="0">
                <a:latin typeface="#9Slide07 Cadena" panose="02000503000000020004" pitchFamily="2" charset="0"/>
              </a:rPr>
              <a:t> </a:t>
            </a:r>
            <a:r>
              <a:rPr lang="en-US" sz="3200" dirty="0" err="1">
                <a:latin typeface="#9Slide07 Cadena" panose="02000503000000020004" pitchFamily="2" charset="0"/>
              </a:rPr>
              <a:t>màu</a:t>
            </a:r>
            <a:r>
              <a:rPr lang="en-US" sz="3200" dirty="0">
                <a:latin typeface="#9Slide07 Cadena" panose="02000503000000020004" pitchFamily="2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94179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B9073-6FFD-4D29-B6D8-DBCDC3FC6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òng Đời Của Loài Bướm - Kiến Thức Của Bé - Hi Pencil Studio">
            <a:hlinkClick r:id="" action="ppaction://media"/>
            <a:extLst>
              <a:ext uri="{FF2B5EF4-FFF2-40B4-BE49-F238E27FC236}">
                <a16:creationId xmlns:a16="http://schemas.microsoft.com/office/drawing/2014/main" id="{85E37AB2-E1D5-471D-B2B9-67EDC7EBC6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75034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EDEDF8-5F76-4B60-8F6D-797981DBED18}"/>
              </a:ext>
            </a:extLst>
          </p:cNvPr>
          <p:cNvSpPr/>
          <p:nvPr/>
        </p:nvSpPr>
        <p:spPr>
          <a:xfrm>
            <a:off x="442499" y="1873956"/>
            <a:ext cx="11307002" cy="4682242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4DB157-4FBE-4E98-9CC4-35AB2A4BBEE7}"/>
              </a:ext>
            </a:extLst>
          </p:cNvPr>
          <p:cNvGrpSpPr/>
          <p:nvPr/>
        </p:nvGrpSpPr>
        <p:grpSpPr>
          <a:xfrm>
            <a:off x="1072451" y="233783"/>
            <a:ext cx="10054872" cy="1487308"/>
            <a:chOff x="2137125" y="392859"/>
            <a:chExt cx="10054872" cy="100584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0FC77D7D-E85A-46BD-91C8-8522FB68E4E0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omfortaa SemiBold" pitchFamily="2" charset="0"/>
              </a:endParaRPr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F979D326-7AE4-436C-ABA0-88DE285BB344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#9Slide07 Cadena" panose="02000503000000020004" pitchFamily="2" charset="0"/>
                </a:rPr>
                <a:t>B</a:t>
              </a:r>
              <a:r>
                <a:rPr lang="vi-VN" sz="3200" dirty="0">
                  <a:latin typeface="#9Slide07 Cadena" panose="02000503000000020004" pitchFamily="2" charset="0"/>
                </a:rPr>
                <a:t>ư</a:t>
              </a:r>
              <a:r>
                <a:rPr lang="en-US" sz="3200" dirty="0" err="1">
                  <a:latin typeface="#9Slide07 Cadena" panose="02000503000000020004" pitchFamily="2" charset="0"/>
                </a:rPr>
                <a:t>ớm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th</a:t>
              </a:r>
              <a:r>
                <a:rPr lang="vi-VN" sz="3200" dirty="0">
                  <a:latin typeface="#9Slide07 Cadena" panose="02000503000000020004" pitchFamily="2" charset="0"/>
                </a:rPr>
                <a:t>ư</a:t>
              </a:r>
              <a:r>
                <a:rPr lang="en-US" sz="3200" dirty="0" err="1">
                  <a:latin typeface="#9Slide07 Cadena" panose="02000503000000020004" pitchFamily="2" charset="0"/>
                </a:rPr>
                <a:t>ờng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đẻ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trứng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vào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mặt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trên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</a:p>
            <a:p>
              <a:pPr algn="ctr"/>
              <a:r>
                <a:rPr lang="en-US" sz="3200" dirty="0">
                  <a:latin typeface="#9Slide07 Cadena" panose="02000503000000020004" pitchFamily="2" charset="0"/>
                </a:rPr>
                <a:t>hay </a:t>
              </a:r>
              <a:r>
                <a:rPr lang="en-US" sz="3200" dirty="0" err="1">
                  <a:latin typeface="#9Slide07 Cadena" panose="02000503000000020004" pitchFamily="2" charset="0"/>
                </a:rPr>
                <a:t>mặt</a:t>
              </a:r>
              <a:r>
                <a:rPr lang="en-US" sz="3200" dirty="0">
                  <a:latin typeface="#9Slide07 Cadena" panose="02000503000000020004" pitchFamily="2" charset="0"/>
                </a:rPr>
                <a:t> d</a:t>
              </a:r>
              <a:r>
                <a:rPr lang="vi-VN" sz="3200" dirty="0">
                  <a:latin typeface="#9Slide07 Cadena" panose="02000503000000020004" pitchFamily="2" charset="0"/>
                </a:rPr>
                <a:t>ư</a:t>
              </a:r>
              <a:r>
                <a:rPr lang="en-US" sz="3200" dirty="0" err="1">
                  <a:latin typeface="#9Slide07 Cadena" panose="02000503000000020004" pitchFamily="2" charset="0"/>
                </a:rPr>
                <a:t>ới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của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lá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rau</a:t>
              </a:r>
              <a:r>
                <a:rPr lang="en-US" sz="3200" dirty="0">
                  <a:latin typeface="#9Slide07 Cadena" panose="02000503000000020004" pitchFamily="2" charset="0"/>
                </a:rPr>
                <a:t> </a:t>
              </a:r>
              <a:r>
                <a:rPr lang="en-US" sz="3200" dirty="0" err="1">
                  <a:latin typeface="#9Slide07 Cadena" panose="02000503000000020004" pitchFamily="2" charset="0"/>
                </a:rPr>
                <a:t>cải</a:t>
              </a:r>
              <a:r>
                <a:rPr lang="en-US" sz="3200" dirty="0">
                  <a:latin typeface="#9Slide07 Cadena" panose="02000503000000020004" pitchFamily="2" charset="0"/>
                </a:rPr>
                <a:t> 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FF8A397-E548-4D59-9FCF-4B28F331E810}"/>
              </a:ext>
            </a:extLst>
          </p:cNvPr>
          <p:cNvSpPr txBox="1"/>
          <p:nvPr/>
        </p:nvSpPr>
        <p:spPr>
          <a:xfrm>
            <a:off x="1072451" y="2242558"/>
            <a:ext cx="6953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#9Slide07 Cadena" panose="02000503000000020004" pitchFamily="2" charset="0"/>
              </a:rPr>
              <a:t>B</a:t>
            </a:r>
            <a:r>
              <a:rPr lang="vi-VN" sz="2800" dirty="0">
                <a:latin typeface="#9Slide07 Cadena" panose="02000503000000020004" pitchFamily="2" charset="0"/>
              </a:rPr>
              <a:t>ư</a:t>
            </a:r>
            <a:r>
              <a:rPr lang="en-US" sz="2800" dirty="0" err="1">
                <a:latin typeface="#9Slide07 Cadena" panose="02000503000000020004" pitchFamily="2" charset="0"/>
              </a:rPr>
              <a:t>ớm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th</a:t>
            </a:r>
            <a:r>
              <a:rPr lang="vi-VN" sz="2800" dirty="0">
                <a:latin typeface="#9Slide07 Cadena" panose="02000503000000020004" pitchFamily="2" charset="0"/>
              </a:rPr>
              <a:t>ư</a:t>
            </a:r>
            <a:r>
              <a:rPr lang="en-US" sz="2800" dirty="0" err="1">
                <a:latin typeface="#9Slide07 Cadena" panose="02000503000000020004" pitchFamily="2" charset="0"/>
              </a:rPr>
              <a:t>ờng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đẻ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trứng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vào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mặt</a:t>
            </a:r>
            <a:r>
              <a:rPr lang="en-US" sz="2800" dirty="0">
                <a:latin typeface="#9Slide07 Cadena" panose="02000503000000020004" pitchFamily="2" charset="0"/>
              </a:rPr>
              <a:t> d</a:t>
            </a:r>
            <a:r>
              <a:rPr lang="vi-VN" sz="2800" dirty="0">
                <a:latin typeface="#9Slide07 Cadena" panose="02000503000000020004" pitchFamily="2" charset="0"/>
              </a:rPr>
              <a:t>ư</a:t>
            </a:r>
            <a:r>
              <a:rPr lang="en-US" sz="2800" dirty="0" err="1">
                <a:latin typeface="#9Slide07 Cadena" panose="02000503000000020004" pitchFamily="2" charset="0"/>
              </a:rPr>
              <a:t>ới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của</a:t>
            </a:r>
            <a:r>
              <a:rPr lang="en-US" sz="2800" dirty="0"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latin typeface="#9Slide07 Cadena" panose="02000503000000020004" pitchFamily="2" charset="0"/>
              </a:rPr>
              <a:t>lá</a:t>
            </a:r>
            <a:r>
              <a:rPr lang="en-US" sz="2800" dirty="0">
                <a:latin typeface="#9Slide07 Cadena" panose="02000503000000020004" pitchFamily="2" charset="0"/>
              </a:rPr>
              <a:t>.</a:t>
            </a:r>
          </a:p>
        </p:txBody>
      </p:sp>
      <p:pic>
        <p:nvPicPr>
          <p:cNvPr id="1026" name="Picture 2" descr="Cách xác định và kiểm soát sâu bắp cải">
            <a:extLst>
              <a:ext uri="{FF2B5EF4-FFF2-40B4-BE49-F238E27FC236}">
                <a16:creationId xmlns:a16="http://schemas.microsoft.com/office/drawing/2014/main" id="{2987F4A3-4128-4049-A52F-737522FCE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3" r="45127" b="749"/>
          <a:stretch/>
        </p:blipFill>
        <p:spPr bwMode="auto">
          <a:xfrm>
            <a:off x="2190044" y="2918643"/>
            <a:ext cx="3297871" cy="331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llout: Bent Line 1">
            <a:extLst>
              <a:ext uri="{FF2B5EF4-FFF2-40B4-BE49-F238E27FC236}">
                <a16:creationId xmlns:a16="http://schemas.microsoft.com/office/drawing/2014/main" id="{C61C2086-182B-4CAB-86EA-32D83948B31D}"/>
              </a:ext>
            </a:extLst>
          </p:cNvPr>
          <p:cNvSpPr/>
          <p:nvPr/>
        </p:nvSpPr>
        <p:spPr>
          <a:xfrm>
            <a:off x="7078132" y="3657600"/>
            <a:ext cx="4278489" cy="16594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1275"/>
              <a:gd name="adj6" fmla="val -29482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Trứng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th</a:t>
            </a:r>
            <a:r>
              <a:rPr lang="vi-VN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ư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ờng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đ</a:t>
            </a:r>
            <a:r>
              <a:rPr lang="vi-VN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ư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ợc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đẻ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hè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8-9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trứng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nở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Cadena" panose="02000503000000020004" pitchFamily="2" charset="0"/>
              </a:rPr>
              <a:t>sâu</a:t>
            </a:r>
            <a:r>
              <a:rPr lang="en-US" sz="2800" dirty="0">
                <a:solidFill>
                  <a:schemeClr val="tx1"/>
                </a:solidFill>
                <a:latin typeface="#9Slide07 Cadena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421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962</Words>
  <Application>Microsoft Office PowerPoint</Application>
  <PresentationFormat>Widescreen</PresentationFormat>
  <Paragraphs>90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#9Slide07 Itim</vt:lpstr>
      <vt:lpstr>Cambria Math</vt:lpstr>
      <vt:lpstr>Arial</vt:lpstr>
      <vt:lpstr>Calibri Light</vt:lpstr>
      <vt:lpstr>#9Slide07 Cadena</vt:lpstr>
      <vt:lpstr>Comfortaa SemiBold</vt:lpstr>
      <vt:lpstr>Calibri</vt:lpstr>
      <vt:lpstr>Wingdings</vt:lpstr>
      <vt:lpstr>#9Slide07 Baloo Tamma</vt:lpstr>
      <vt:lpstr>#9Slide07 Koni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39</cp:revision>
  <dcterms:created xsi:type="dcterms:W3CDTF">2022-02-26T07:34:10Z</dcterms:created>
  <dcterms:modified xsi:type="dcterms:W3CDTF">2024-04-01T05:27:48Z</dcterms:modified>
</cp:coreProperties>
</file>