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7" r:id="rId2"/>
    <p:sldId id="291" r:id="rId3"/>
    <p:sldId id="292" r:id="rId4"/>
    <p:sldId id="293" r:id="rId5"/>
    <p:sldId id="256" r:id="rId6"/>
    <p:sldId id="273" r:id="rId7"/>
    <p:sldId id="258" r:id="rId8"/>
    <p:sldId id="298" r:id="rId9"/>
    <p:sldId id="260" r:id="rId10"/>
    <p:sldId id="287" r:id="rId11"/>
    <p:sldId id="277" r:id="rId12"/>
    <p:sldId id="261" r:id="rId13"/>
    <p:sldId id="263" r:id="rId14"/>
    <p:sldId id="262" r:id="rId15"/>
    <p:sldId id="299" r:id="rId16"/>
    <p:sldId id="300" r:id="rId17"/>
    <p:sldId id="279" r:id="rId18"/>
    <p:sldId id="301" r:id="rId19"/>
    <p:sldId id="302" r:id="rId20"/>
    <p:sldId id="278" r:id="rId21"/>
    <p:sldId id="266" r:id="rId22"/>
    <p:sldId id="267" r:id="rId23"/>
    <p:sldId id="282" r:id="rId24"/>
    <p:sldId id="289" r:id="rId25"/>
    <p:sldId id="284" r:id="rId26"/>
    <p:sldId id="270" r:id="rId27"/>
    <p:sldId id="271" r:id="rId28"/>
    <p:sldId id="304" r:id="rId29"/>
    <p:sldId id="305" r:id="rId30"/>
    <p:sldId id="272" r:id="rId31"/>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141" d="100"/>
          <a:sy n="141" d="100"/>
        </p:scale>
        <p:origin x="-10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8/3/2022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a:t>
            </a:fld>
            <a:endParaRPr lang="zh-CN" altLang="en-US"/>
          </a:p>
        </p:txBody>
      </p:sp>
    </p:spTree>
    <p:extLst>
      <p:ext uri="{BB962C8B-B14F-4D97-AF65-F5344CB8AC3E}">
        <p14:creationId xmlns:p14="http://schemas.microsoft.com/office/powerpoint/2010/main" val="261646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46579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08473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03024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8/3/2022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algn="ctr"/>
            <a:r>
              <a:rPr lang="en-US" sz="4400" b="1">
                <a:ln w="3175">
                  <a:solidFill>
                    <a:schemeClr val="bg1"/>
                  </a:solidFill>
                </a:ln>
                <a:solidFill>
                  <a:srgbClr val="FF0000"/>
                </a:solidFill>
                <a:latin typeface="Arial-SGK-TV" pitchFamily="2" charset="0"/>
                <a:ea typeface="Arial-Rounded" pitchFamily="34" charset="0"/>
                <a:cs typeface="Arial-SGK-TV" pitchFamily="2" charset="0"/>
              </a:rPr>
              <a:t>TIẾNG VIỆT</a:t>
            </a:r>
          </a:p>
          <a:p>
            <a:pPr algn="ctr"/>
            <a:r>
              <a:rPr lang="en-US" sz="4400" b="1">
                <a:ln w="3175">
                  <a:solidFill>
                    <a:schemeClr val="bg1"/>
                  </a:solidFill>
                </a:ln>
                <a:solidFill>
                  <a:srgbClr val="FF0000"/>
                </a:solidFill>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3066779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1910" y="438150"/>
            <a:ext cx="8977746" cy="4031752"/>
          </a:xfrm>
          <a:prstGeom prst="rect">
            <a:avLst/>
          </a:prstGeom>
          <a:noFill/>
        </p:spPr>
        <p:txBody>
          <a:bodyPr wrap="square" lIns="91317" tIns="45660" rIns="91317" bIns="45660" rtlCol="0">
            <a:spAutoFit/>
          </a:bodyPr>
          <a:lstStyle/>
          <a:p>
            <a:pPr algn="just"/>
            <a:r>
              <a:rPr lang="en-US" sz="32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a:p>
            <a:pPr algn="r"/>
            <a:r>
              <a:rPr lang="en-US" sz="3200">
                <a:latin typeface="Arial" pitchFamily="34" charset="0"/>
                <a:ea typeface="Arial-Rounded" pitchFamily="34" charset="0"/>
                <a:cs typeface="Arial" pitchFamily="34" charset="0"/>
              </a:rPr>
              <a:t>				 (Theo </a:t>
            </a:r>
            <a:r>
              <a:rPr lang="en-US" sz="3200" i="1">
                <a:latin typeface="Arial" pitchFamily="34" charset="0"/>
                <a:ea typeface="Arial-Rounded" pitchFamily="34" charset="0"/>
                <a:cs typeface="Arial" pitchFamily="34" charset="0"/>
              </a:rPr>
              <a:t>Truyện cổ Grim</a:t>
            </a:r>
            <a:r>
              <a:rPr lang="en-US" sz="3200">
                <a:latin typeface="Arial" pitchFamily="34" charset="0"/>
                <a:ea typeface="Arial-Rounded" pitchFamily="34" charset="0"/>
                <a:cs typeface="Arial" pitchFamily="34" charset="0"/>
              </a:rPr>
              <a:t>)</a:t>
            </a:r>
          </a:p>
        </p:txBody>
      </p:sp>
      <p:cxnSp>
        <p:nvCxnSpPr>
          <p:cNvPr id="5" name="Straight Connector 4"/>
          <p:cNvCxnSpPr/>
          <p:nvPr/>
        </p:nvCxnSpPr>
        <p:spPr>
          <a:xfrm flipH="1">
            <a:off x="2622990" y="971550"/>
            <a:ext cx="806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09900" y="38671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47893" y="3409950"/>
            <a:ext cx="759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8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6350"/>
            <a:ext cx="5943600" cy="3886200"/>
          </a:xfrm>
        </p:spPr>
        <p:txBody>
          <a:bodyPr>
            <a:normAutofit/>
          </a:bodyPr>
          <a:lstStyle/>
          <a:p>
            <a:pPr algn="l"/>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sói</a:t>
            </a:r>
            <a:r>
              <a:rPr lang="en-US" dirty="0">
                <a:latin typeface="Arial" pitchFamily="34" charset="0"/>
                <a:cs typeface="Arial" pitchFamily="34" charset="0"/>
              </a:rPr>
              <a:t/>
            </a:r>
            <a:br>
              <a:rPr lang="en-US" dirty="0">
                <a:latin typeface="Arial" pitchFamily="34" charset="0"/>
                <a:cs typeface="Arial" pitchFamily="34" charset="0"/>
              </a:rPr>
            </a:br>
            <a:r>
              <a:rPr lang="en-US" dirty="0" err="1">
                <a:latin typeface="Arial" pitchFamily="34" charset="0"/>
                <a:cs typeface="Arial" pitchFamily="34" charset="0"/>
              </a:rPr>
              <a:t>sống</a:t>
            </a:r>
            <a:r>
              <a:rPr lang="en-US" dirty="0">
                <a:latin typeface="Arial" pitchFamily="34" charset="0"/>
                <a:cs typeface="Arial" pitchFamily="34" charset="0"/>
              </a:rPr>
              <a:t>			</a:t>
            </a:r>
            <a:r>
              <a:rPr lang="en-US" dirty="0" err="1">
                <a:latin typeface="Arial" pitchFamily="34" charset="0"/>
                <a:cs typeface="Arial" pitchFamily="34" charset="0"/>
              </a:rPr>
              <a:t>xa</a:t>
            </a:r>
            <a:r>
              <a:rPr lang="en-US" dirty="0">
                <a:latin typeface="Arial" pitchFamily="34" charset="0"/>
                <a:cs typeface="Arial" pitchFamily="34" charset="0"/>
              </a:rPr>
              <a:t/>
            </a:r>
            <a:br>
              <a:rPr lang="en-US" dirty="0">
                <a:latin typeface="Arial" pitchFamily="34" charset="0"/>
                <a:cs typeface="Arial" pitchFamily="34" charset="0"/>
              </a:rPr>
            </a:b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sau</a:t>
            </a:r>
            <a:r>
              <a:rPr lang="en-US" dirty="0">
                <a:latin typeface="Arial" pitchFamily="34" charset="0"/>
                <a:cs typeface="Arial" pitchFamily="34" charset="0"/>
              </a:rPr>
              <a:t/>
            </a:r>
            <a:br>
              <a:rPr lang="en-US" dirty="0">
                <a:latin typeface="Arial" pitchFamily="34" charset="0"/>
                <a:cs typeface="Arial" pitchFamily="34" charset="0"/>
              </a:rPr>
            </a:b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xoa</a:t>
            </a:r>
            <a:r>
              <a:rPr lang="en-US" dirty="0">
                <a:latin typeface="Arial" pitchFamily="34" charset="0"/>
                <a:cs typeface="Arial" pitchFamily="34" charset="0"/>
              </a:rPr>
              <a:t/>
            </a:r>
            <a:br>
              <a:rPr lang="en-US" dirty="0">
                <a:latin typeface="Arial" pitchFamily="34" charset="0"/>
                <a:cs typeface="Arial" pitchFamily="34" charset="0"/>
              </a:rPr>
            </a:br>
            <a:r>
              <a:rPr lang="en-US" dirty="0" err="1">
                <a:latin typeface="Arial" pitchFamily="34" charset="0"/>
                <a:cs typeface="Arial" pitchFamily="34" charset="0"/>
              </a:rPr>
              <a:t>ngoan</a:t>
            </a:r>
            <a:endParaRPr lang="en-US" dirty="0">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 từ</a:t>
            </a: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vi-VN" sz="3200" dirty="0">
                <a:latin typeface="Arial" pitchFamily="34" charset="0"/>
                <a:ea typeface="Arial-Rounded" pitchFamily="34" charset="0"/>
                <a:cs typeface="Arial" pitchFamily="34" charset="0"/>
              </a:rPr>
              <a:t>Bài đọc có mấy câu?</a:t>
            </a:r>
            <a:endParaRPr lang="en-US" sz="3200" dirty="0">
              <a:latin typeface="Arial" pitchFamily="34" charset="0"/>
              <a:ea typeface="Arial-Rounded" pitchFamily="34" charset="0"/>
              <a:cs typeface="Arial" pitchFamily="34" charset="0"/>
            </a:endParaRPr>
          </a:p>
        </p:txBody>
      </p:sp>
      <p:sp>
        <p:nvSpPr>
          <p:cNvPr id="10" name="TextBox 9"/>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11" name="TextBox 10"/>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TextBox 7">
            <a:extLst>
              <a:ext uri="{FF2B5EF4-FFF2-40B4-BE49-F238E27FC236}">
                <a16:creationId xmlns="" xmlns:a16="http://schemas.microsoft.com/office/drawing/2014/main" id="{4B216100-5F3D-4612-922C-4399A890751C}"/>
              </a:ext>
            </a:extLst>
          </p:cNvPr>
          <p:cNvSpPr txBox="1"/>
          <p:nvPr/>
        </p:nvSpPr>
        <p:spPr>
          <a:xfrm>
            <a:off x="0" y="4480233"/>
            <a:ext cx="5947064" cy="584666"/>
          </a:xfrm>
          <a:prstGeom prst="rect">
            <a:avLst/>
          </a:prstGeom>
          <a:solidFill>
            <a:srgbClr val="B9EDFF"/>
          </a:solidFill>
        </p:spPr>
        <p:txBody>
          <a:bodyPr wrap="square" lIns="91330" tIns="45666" rIns="91330" bIns="45666" rtlCol="0">
            <a:spAutoFit/>
          </a:bodyPr>
          <a:lstStyle/>
          <a:p>
            <a:pPr algn="ctr"/>
            <a:r>
              <a:rPr lang="vi-VN" sz="3200" dirty="0">
                <a:solidFill>
                  <a:srgbClr val="FF0000"/>
                </a:solidFill>
                <a:latin typeface="Arial" pitchFamily="34" charset="0"/>
                <a:ea typeface="Arial-Rounded" pitchFamily="34" charset="0"/>
                <a:cs typeface="Arial" pitchFamily="34" charset="0"/>
              </a:rPr>
              <a:t>Bài đọc có 15 câu.</a:t>
            </a:r>
            <a:endParaRPr lang="en-US" sz="3200" dirty="0">
              <a:solidFill>
                <a:srgbClr val="FF000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Trong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nọ</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sống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cùng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114800" y="185902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Đợi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gõ</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giọng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7338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954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09800" y="23406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7146" y="289380"/>
            <a:ext cx="8744856" cy="4801193"/>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spcAft>
                <a:spcPts val="600"/>
              </a:spcAft>
            </a:pPr>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spcBef>
                <a:spcPts val="1200"/>
              </a:spcBef>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spcBef>
                <a:spcPts val="600"/>
              </a:spcBef>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6005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197247"/>
            <a:ext cx="527050" cy="138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90273" y="-2701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grpSp>
        <p:nvGrpSpPr>
          <p:cNvPr id="13" name="Group 12"/>
          <p:cNvGrpSpPr/>
          <p:nvPr/>
        </p:nvGrpSpPr>
        <p:grpSpPr>
          <a:xfrm>
            <a:off x="8610600" y="814034"/>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512869" y="2286922"/>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74002" y="4285919"/>
            <a:ext cx="98712" cy="435617"/>
            <a:chOff x="2590800" y="2272159"/>
            <a:chExt cx="98712" cy="435617"/>
          </a:xfrm>
        </p:grpSpPr>
        <p:cxnSp>
          <p:nvCxnSpPr>
            <p:cNvPr id="22" name="Straight Connector 2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4" y="2446533"/>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570299"/>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43047" y="18054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7" name="TextBox 26"/>
          <p:cNvSpPr txBox="1"/>
          <p:nvPr/>
        </p:nvSpPr>
        <p:spPr>
          <a:xfrm>
            <a:off x="-45684" y="345595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3</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4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1657350"/>
            <a:ext cx="8744856" cy="1338707"/>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spcAft>
                <a:spcPts val="600"/>
              </a:spcAft>
            </a:pPr>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75" y="152802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04127" y="1340958"/>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25" name="TextBox 24"/>
          <p:cNvSpPr txBox="1"/>
          <p:nvPr/>
        </p:nvSpPr>
        <p:spPr>
          <a:xfrm>
            <a:off x="-19957" y="1938269"/>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Tree>
    <p:extLst>
      <p:ext uri="{BB962C8B-B14F-4D97-AF65-F5344CB8AC3E}">
        <p14:creationId xmlns:p14="http://schemas.microsoft.com/office/powerpoint/2010/main" val="810429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9144" y="1704724"/>
            <a:ext cx="8744856" cy="1261763"/>
          </a:xfrm>
          <a:prstGeom prst="rect">
            <a:avLst/>
          </a:prstGeom>
          <a:noFill/>
        </p:spPr>
        <p:txBody>
          <a:bodyPr wrap="square" lIns="91317" tIns="45660" rIns="91317" bIns="45660" rtlCol="0">
            <a:spAutoFit/>
          </a:bodyPr>
          <a:lstStyle/>
          <a:p>
            <a:pPr algn="just"/>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428750"/>
            <a:ext cx="527050" cy="143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1941899"/>
            <a:ext cx="381000" cy="461544"/>
          </a:xfrm>
          <a:prstGeom prst="rect">
            <a:avLst/>
          </a:prstGeom>
          <a:noFill/>
        </p:spPr>
        <p:txBody>
          <a:bodyPr wrap="square" lIns="91317" tIns="45660" rIns="91317" bIns="45660" rtlCol="0">
            <a:spAutoFit/>
          </a:bodyPr>
          <a:lstStyle/>
          <a:p>
            <a:pPr algn="ctr"/>
            <a:r>
              <a:rPr lang="en-US" sz="2400" b="1" dirty="0">
                <a:latin typeface="Arial" pitchFamily="34" charset="0"/>
                <a:ea typeface="Arial-Rounded" pitchFamily="34" charset="0"/>
                <a:cs typeface="Arial" pitchFamily="34" charset="0"/>
              </a:rPr>
              <a:t>2</a:t>
            </a:r>
          </a:p>
        </p:txBody>
      </p:sp>
      <p:cxnSp>
        <p:nvCxnSpPr>
          <p:cNvPr id="3" name="Straight Connector 2">
            <a:extLst>
              <a:ext uri="{FF2B5EF4-FFF2-40B4-BE49-F238E27FC236}">
                <a16:creationId xmlns="" xmlns:a16="http://schemas.microsoft.com/office/drawing/2014/main" id="{5083EDD3-400E-48EE-9DA4-4F9146A9C587}"/>
              </a:ext>
            </a:extLst>
          </p:cNvPr>
          <p:cNvCxnSpPr/>
          <p:nvPr/>
        </p:nvCxnSpPr>
        <p:spPr>
          <a:xfrm>
            <a:off x="6477000" y="2038350"/>
            <a:ext cx="914400"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4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16573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rgbClr val="FF0000"/>
                </a:solidFill>
                <a:latin typeface="Arial" pitchFamily="34" charset="0"/>
                <a:cs typeface="Arial" pitchFamily="34" charset="0"/>
              </a:rPr>
              <a:t>Giả</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giọng</a:t>
            </a:r>
            <a:r>
              <a:rPr lang="en-US" b="1" dirty="0">
                <a:latin typeface="Arial" pitchFamily="34" charset="0"/>
                <a:cs typeface="Arial" pitchFamily="34" charset="0"/>
              </a:rPr>
              <a:t>:</a:t>
            </a:r>
            <a:r>
              <a:rPr lang="en-US" b="1" dirty="0">
                <a:solidFill>
                  <a:srgbClr val="FF0000"/>
                </a:solidFill>
                <a:latin typeface="Arial" pitchFamily="34" charset="0"/>
                <a:cs typeface="Arial" pitchFamily="34" charset="0"/>
              </a:rPr>
              <a:t> </a:t>
            </a:r>
            <a:r>
              <a:rPr lang="en-US" dirty="0" err="1">
                <a:latin typeface="Arial" pitchFamily="34" charset="0"/>
                <a:cs typeface="Arial" pitchFamily="34" charset="0"/>
              </a:rPr>
              <a:t>cố</a:t>
            </a:r>
            <a:r>
              <a:rPr lang="en-US" dirty="0">
                <a:latin typeface="Arial" pitchFamily="34" charset="0"/>
                <a:cs typeface="Arial" pitchFamily="34" charset="0"/>
              </a:rPr>
              <a:t> ý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giống</a:t>
            </a:r>
            <a:r>
              <a:rPr lang="en-US" dirty="0">
                <a:latin typeface="Arial" pitchFamily="34" charset="0"/>
                <a:cs typeface="Arial" pitchFamily="34" charset="0"/>
              </a:rPr>
              <a:t> </a:t>
            </a: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khác</a:t>
            </a:r>
            <a:r>
              <a:rPr lang="en-US" dirty="0">
                <a:latin typeface="Arial" pitchFamily="34" charset="0"/>
                <a:cs typeface="Arial" pitchFamily="34" charset="0"/>
              </a:rPr>
              <a:t>.</a:t>
            </a: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7225" y="1502287"/>
            <a:ext cx="8744856" cy="2138926"/>
          </a:xfrm>
          <a:prstGeom prst="rect">
            <a:avLst/>
          </a:prstGeom>
          <a:noFill/>
        </p:spPr>
        <p:txBody>
          <a:bodyPr wrap="square" lIns="91317" tIns="45660" rIns="91317" bIns="45660" rtlCol="0">
            <a:spAutoFit/>
          </a:bodyPr>
          <a:lstStyle/>
          <a:p>
            <a:pPr algn="just"/>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73" y="1140532"/>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8630" y="2221394"/>
            <a:ext cx="381000" cy="461544"/>
          </a:xfrm>
          <a:prstGeom prst="rect">
            <a:avLst/>
          </a:prstGeom>
          <a:noFill/>
        </p:spPr>
        <p:txBody>
          <a:bodyPr wrap="square" lIns="91317" tIns="45660" rIns="91317" bIns="45660" rtlCol="0">
            <a:spAutoFit/>
          </a:bodyPr>
          <a:lstStyle/>
          <a:p>
            <a:pPr algn="ctr"/>
            <a:r>
              <a:rPr lang="en-US" sz="2400" b="1" dirty="0">
                <a:latin typeface="Arial" pitchFamily="34" charset="0"/>
                <a:ea typeface="Arial-Rounded" pitchFamily="34" charset="0"/>
                <a:cs typeface="Arial" pitchFamily="34" charset="0"/>
              </a:rPr>
              <a:t>3</a:t>
            </a:r>
          </a:p>
        </p:txBody>
      </p:sp>
      <p:cxnSp>
        <p:nvCxnSpPr>
          <p:cNvPr id="28" name="Straight Connector 27">
            <a:extLst>
              <a:ext uri="{FF2B5EF4-FFF2-40B4-BE49-F238E27FC236}">
                <a16:creationId xmlns="" xmlns:a16="http://schemas.microsoft.com/office/drawing/2014/main" id="{4D0BB478-83E5-4FCD-BB77-98196CE58A64}"/>
              </a:ext>
            </a:extLst>
          </p:cNvPr>
          <p:cNvCxnSpPr>
            <a:cxnSpLocks/>
          </p:cNvCxnSpPr>
          <p:nvPr/>
        </p:nvCxnSpPr>
        <p:spPr>
          <a:xfrm>
            <a:off x="8458200" y="1809750"/>
            <a:ext cx="703881"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01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a:latin typeface="Arial" pitchFamily="34" charset="0"/>
                <a:cs typeface="Arial" pitchFamily="34" charset="0"/>
              </a:rPr>
              <a:t>Giải nghĩa từ khó:</a:t>
            </a:r>
          </a:p>
        </p:txBody>
      </p:sp>
      <p:sp>
        <p:nvSpPr>
          <p:cNvPr id="6" name="Title 1"/>
          <p:cNvSpPr txBox="1">
            <a:spLocks/>
          </p:cNvSpPr>
          <p:nvPr/>
        </p:nvSpPr>
        <p:spPr>
          <a:xfrm>
            <a:off x="352586" y="1657350"/>
            <a:ext cx="89154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rgbClr val="FF0000"/>
                </a:solidFill>
                <a:latin typeface="Arial" pitchFamily="34" charset="0"/>
                <a:cs typeface="Arial" pitchFamily="34" charset="0"/>
              </a:rPr>
              <a:t>Tíu</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tít</a:t>
            </a:r>
            <a:r>
              <a:rPr lang="en-US" b="1" dirty="0">
                <a:latin typeface="Arial" pitchFamily="34" charset="0"/>
                <a:cs typeface="Arial" pitchFamily="34" charset="0"/>
              </a:rPr>
              <a:t>:</a:t>
            </a:r>
            <a:r>
              <a:rPr lang="en-US" b="1" dirty="0">
                <a:solidFill>
                  <a:srgbClr val="FF0000"/>
                </a:solidFill>
                <a:latin typeface="Arial" pitchFamily="34" charset="0"/>
                <a:cs typeface="Arial" pitchFamily="34" charset="0"/>
              </a:rPr>
              <a:t> </a:t>
            </a:r>
            <a:r>
              <a:rPr lang="en-US" dirty="0" err="1">
                <a:latin typeface="Arial" pitchFamily="34" charset="0"/>
                <a:cs typeface="Arial" pitchFamily="34" charset="0"/>
              </a:rPr>
              <a:t>tả</a:t>
            </a:r>
            <a:r>
              <a:rPr lang="en-US" dirty="0">
                <a:latin typeface="Arial" pitchFamily="34" charset="0"/>
                <a:cs typeface="Arial" pitchFamily="34" charset="0"/>
              </a:rPr>
              <a:t> </a:t>
            </a: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cười</a:t>
            </a:r>
            <a:r>
              <a:rPr lang="en-US" dirty="0">
                <a:latin typeface="Arial" pitchFamily="34" charset="0"/>
                <a:cs typeface="Arial" pitchFamily="34" charset="0"/>
              </a:rPr>
              <a:t> </a:t>
            </a:r>
            <a:r>
              <a:rPr lang="en-US" dirty="0" err="1">
                <a:latin typeface="Arial" pitchFamily="34" charset="0"/>
                <a:cs typeface="Arial" pitchFamily="34" charset="0"/>
              </a:rPr>
              <a:t>liên</a:t>
            </a:r>
            <a:r>
              <a:rPr lang="en-US" dirty="0">
                <a:latin typeface="Arial" pitchFamily="34" charset="0"/>
                <a:cs typeface="Arial" pitchFamily="34" charset="0"/>
              </a:rPr>
              <a:t> </a:t>
            </a:r>
            <a:r>
              <a:rPr lang="en-US" dirty="0" err="1">
                <a:latin typeface="Arial" pitchFamily="34" charset="0"/>
                <a:cs typeface="Arial" pitchFamily="34" charset="0"/>
              </a:rPr>
              <a:t>tiếp</a:t>
            </a:r>
            <a:r>
              <a:rPr lang="en-US" dirty="0">
                <a:latin typeface="Arial" pitchFamily="34" charset="0"/>
                <a:cs typeface="Arial" pitchFamily="34" charset="0"/>
              </a:rPr>
              <a:t> </a:t>
            </a:r>
            <a:r>
              <a:rPr lang="en-US" dirty="0" err="1">
                <a:latin typeface="Arial" pitchFamily="34" charset="0"/>
                <a:cs typeface="Arial" pitchFamily="34" charset="0"/>
              </a:rPr>
              <a:t>không</a:t>
            </a:r>
            <a:r>
              <a:rPr lang="en-US" dirty="0">
                <a:latin typeface="Arial" pitchFamily="34" charset="0"/>
                <a:cs typeface="Arial" pitchFamily="34" charset="0"/>
              </a:rPr>
              <a:t> </a:t>
            </a:r>
            <a:r>
              <a:rPr lang="en-US" dirty="0" err="1">
                <a:latin typeface="Arial" pitchFamily="34" charset="0"/>
                <a:cs typeface="Arial" pitchFamily="34" charset="0"/>
              </a:rPr>
              <a:t>ngừng</a:t>
            </a:r>
            <a:r>
              <a:rPr lang="en-US" dirty="0">
                <a:latin typeface="Arial" pitchFamily="34" charset="0"/>
                <a:cs typeface="Arial" pitchFamily="34" charset="0"/>
              </a:rPr>
              <a:t>.</a:t>
            </a:r>
          </a:p>
        </p:txBody>
      </p:sp>
    </p:spTree>
    <p:extLst>
      <p:ext uri="{BB962C8B-B14F-4D97-AF65-F5344CB8AC3E}">
        <p14:creationId xmlns:p14="http://schemas.microsoft.com/office/powerpoint/2010/main" val="428211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4516515"/>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toàn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bài</a:t>
            </a:r>
            <a:endParaRPr lang="en-US" sz="3200" dirty="0">
              <a:latin typeface="Arial" pitchFamily="34" charset="0"/>
              <a:ea typeface="Arial-Rounded" pitchFamily="34" charset="0"/>
              <a:cs typeface="Arial" pitchFamily="34" charset="0"/>
            </a:endParaRPr>
          </a:p>
        </p:txBody>
      </p:sp>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269313"/>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371600" y="23863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68785"/>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90273" y="435085"/>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12" name="TextBox 11"/>
          <p:cNvSpPr txBox="1"/>
          <p:nvPr/>
        </p:nvSpPr>
        <p:spPr>
          <a:xfrm>
            <a:off x="71910" y="932911"/>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 Ai đến gọi cửa, các con đừng mở nhé! Chỉ mở cửa khi nghe tiếng mẹ.</a:t>
            </a:r>
          </a:p>
          <a:p>
            <a:pPr algn="just"/>
            <a:r>
              <a:rPr lang="en-US" sz="19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Nhớ lời mẹ, đàn dê con nói: </a:t>
            </a:r>
          </a:p>
          <a:p>
            <a:pPr algn="just"/>
            <a:r>
              <a:rPr lang="en-US" sz="1900">
                <a:latin typeface="Arial" pitchFamily="34" charset="0"/>
                <a:ea typeface="Arial-Rounded" pitchFamily="34" charset="0"/>
                <a:cs typeface="Arial" pitchFamily="34" charset="0"/>
              </a:rPr>
              <a:t>	- Không phải giọng mẹ. Không mở.</a:t>
            </a:r>
          </a:p>
          <a:p>
            <a:pPr algn="just"/>
            <a:r>
              <a:rPr lang="en-US" sz="1900">
                <a:latin typeface="Arial" pitchFamily="34" charset="0"/>
                <a:ea typeface="Arial-Rounded" pitchFamily="34" charset="0"/>
                <a:cs typeface="Arial" pitchFamily="34" charset="0"/>
              </a:rPr>
              <a:t>	Sói đành bỏ đi.</a:t>
            </a:r>
          </a:p>
          <a:p>
            <a:pPr algn="just"/>
            <a:r>
              <a:rPr lang="en-US" sz="19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Dê mẹ xoa đầu con:</a:t>
            </a:r>
          </a:p>
          <a:p>
            <a:pPr algn="just"/>
            <a:r>
              <a:rPr lang="en-US" sz="1900">
                <a:latin typeface="Arial" pitchFamily="34" charset="0"/>
                <a:ea typeface="Arial-Rounded" pitchFamily="34" charset="0"/>
                <a:cs typeface="Arial" pitchFamily="34" charset="0"/>
              </a:rPr>
              <a:t>	- Các con ngoan lắm!</a:t>
            </a:r>
          </a:p>
          <a:p>
            <a:pPr algn="r"/>
            <a:r>
              <a:rPr lang="en-US" sz="1900">
                <a:latin typeface="Arial" pitchFamily="34" charset="0"/>
                <a:ea typeface="Arial-Rounded" pitchFamily="34" charset="0"/>
                <a:cs typeface="Arial" pitchFamily="34" charset="0"/>
              </a:rPr>
              <a:t>				 (Theo </a:t>
            </a:r>
            <a:r>
              <a:rPr lang="en-US" sz="1900" i="1">
                <a:latin typeface="Arial" pitchFamily="34" charset="0"/>
                <a:ea typeface="Arial-Rounded" pitchFamily="34" charset="0"/>
                <a:cs typeface="Arial" pitchFamily="34" charset="0"/>
              </a:rPr>
              <a:t>Truyện cổ Grim</a:t>
            </a:r>
            <a:r>
              <a:rPr lang="en-US" sz="190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spcAft>
                <a:spcPts val="600"/>
              </a:spcAft>
            </a:pPr>
            <a:r>
              <a:rPr lang="en-US" sz="3200">
                <a:latin typeface="Arial" pitchFamily="34" charset="0"/>
                <a:ea typeface="Arial-Rounded" pitchFamily="34" charset="0"/>
                <a:cs typeface="Arial" pitchFamily="34" charset="0"/>
              </a:rPr>
              <a:t>	- Ai đến gọi cửa, các con đừng mở nhé! Chỉ mở cửa khi nghe tiếng mẹ.</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0" y="43243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Loài vật nào được nhắc đến trong đoạn trên?</a:t>
            </a:r>
          </a:p>
        </p:txBody>
      </p:sp>
      <p:sp>
        <p:nvSpPr>
          <p:cNvPr id="7" name="TextBox 6"/>
          <p:cNvSpPr txBox="1"/>
          <p:nvPr/>
        </p:nvSpPr>
        <p:spPr>
          <a:xfrm>
            <a:off x="0" y="4324181"/>
            <a:ext cx="9144000" cy="584666"/>
          </a:xfrm>
          <a:prstGeom prst="rect">
            <a:avLst/>
          </a:prstGeom>
          <a:solidFill>
            <a:srgbClr val="B9EDFF"/>
          </a:solidFill>
        </p:spPr>
        <p:txBody>
          <a:bodyPr wrap="square" lIns="91330" tIns="45666" rIns="91330" bIns="45666" rtlCol="0">
            <a:spAutoFit/>
          </a:bodyPr>
          <a:lstStyle/>
          <a:p>
            <a:pPr algn="ctr"/>
            <a:r>
              <a:rPr lang="vi-VN" sz="3200" dirty="0">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để</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con ở </a:t>
            </a:r>
            <a:r>
              <a:rPr lang="en-US" sz="3200" dirty="0" err="1">
                <a:latin typeface="Arial" pitchFamily="34" charset="0"/>
                <a:ea typeface="Arial-Rounded" pitchFamily="34" charset="0"/>
                <a:cs typeface="Arial" pitchFamily="34" charset="0"/>
              </a:rPr>
              <a:t>nhà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để</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đâu</a:t>
            </a:r>
            <a:r>
              <a:rPr lang="en-US" sz="3200" dirty="0">
                <a:latin typeface="Arial" pitchFamily="34" charset="0"/>
                <a:ea typeface="Arial-Rounded" pitchFamily="34" charset="0"/>
                <a:cs typeface="Arial" pitchFamily="34" charset="0"/>
              </a:rPr>
              <a:t>?</a:t>
            </a:r>
          </a:p>
        </p:txBody>
      </p:sp>
      <p:sp>
        <p:nvSpPr>
          <p:cNvPr id="8" name="TextBox 7"/>
          <p:cNvSpPr txBox="1"/>
          <p:nvPr/>
        </p:nvSpPr>
        <p:spPr>
          <a:xfrm>
            <a:off x="0" y="4344967"/>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dặn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chỉ</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được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nào</a:t>
            </a:r>
            <a:r>
              <a:rPr lang="en-US" sz="32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2862322"/>
          </a:xfrm>
          <a:prstGeom prst="rect">
            <a:avLst/>
          </a:prstGeom>
        </p:spPr>
        <p:txBody>
          <a:bodyPr wrap="square">
            <a:spAutoFit/>
          </a:bodyPr>
          <a:lstStyle/>
          <a:p>
            <a:pPr algn="just">
              <a:spcBef>
                <a:spcPts val="600"/>
              </a:spcBef>
            </a:pPr>
            <a:r>
              <a:rPr lang="en-US" sz="36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3600">
                <a:latin typeface="Arial" pitchFamily="34" charset="0"/>
                <a:ea typeface="Arial-Rounded" pitchFamily="34" charset="0"/>
                <a:cs typeface="Arial" pitchFamily="34" charset="0"/>
              </a:rPr>
              <a:t>	Nhớ lời mẹ, đàn dê con nói: </a:t>
            </a:r>
          </a:p>
          <a:p>
            <a:pPr algn="just"/>
            <a:r>
              <a:rPr lang="en-US" sz="3600">
                <a:latin typeface="Arial" pitchFamily="34" charset="0"/>
                <a:ea typeface="Arial-Rounded" pitchFamily="34" charset="0"/>
                <a:cs typeface="Arial" pitchFamily="34" charset="0"/>
              </a:rPr>
              <a:t>	- Không phải giọng mẹ. Không mở.</a:t>
            </a:r>
          </a:p>
          <a:p>
            <a:pPr algn="just">
              <a:spcAft>
                <a:spcPts val="1200"/>
              </a:spcAft>
            </a:pPr>
            <a:r>
              <a:rPr lang="en-US" sz="3600">
                <a:latin typeface="Arial" pitchFamily="34" charset="0"/>
                <a:ea typeface="Arial-Rounded" pitchFamily="34" charset="0"/>
                <a:cs typeface="Arial" pitchFamily="34" charset="0"/>
              </a:rPr>
              <a:t>	Sói đành bỏ đi.</a:t>
            </a:r>
          </a:p>
        </p:txBody>
      </p:sp>
      <p:sp>
        <p:nvSpPr>
          <p:cNvPr id="4" name="TextBox 3"/>
          <p:cNvSpPr txBox="1"/>
          <p:nvPr/>
        </p:nvSpPr>
        <p:spPr>
          <a:xfrm>
            <a:off x="-1185" y="4253801"/>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Con vật nguy hiểm nào xuất hiện?</a:t>
            </a:r>
          </a:p>
        </p:txBody>
      </p:sp>
      <p:sp>
        <p:nvSpPr>
          <p:cNvPr id="5" name="TextBox 4"/>
          <p:cNvSpPr txBox="1"/>
          <p:nvPr/>
        </p:nvSpPr>
        <p:spPr>
          <a:xfrm>
            <a:off x="-15699" y="4253801"/>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Sói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a:t>
            </a: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
        <p:nvSpPr>
          <p:cNvPr id="7" name="TextBox 6"/>
          <p:cNvSpPr txBox="1"/>
          <p:nvPr/>
        </p:nvSpPr>
        <p:spPr>
          <a:xfrm>
            <a:off x="-15699" y="4248824"/>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Đàn dê con làm gì khi sói gọi cửa?</a:t>
            </a:r>
          </a:p>
        </p:txBody>
      </p:sp>
      <p:sp>
        <p:nvSpPr>
          <p:cNvPr id="8" name="TextBox 7"/>
          <p:cNvSpPr txBox="1"/>
          <p:nvPr/>
        </p:nvSpPr>
        <p:spPr>
          <a:xfrm>
            <a:off x="5083" y="4233912"/>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Em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nhận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xét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về</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hành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động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8" y="720783"/>
            <a:ext cx="8839200" cy="3539430"/>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p:txBody>
      </p:sp>
      <p:sp>
        <p:nvSpPr>
          <p:cNvPr id="5" name="TextBox 4"/>
          <p:cNvSpPr txBox="1"/>
          <p:nvPr/>
        </p:nvSpPr>
        <p:spPr>
          <a:xfrm>
            <a:off x="0" y="440959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Nghe chuyện, dê mẹ đã nói gì với con?</a:t>
            </a:r>
          </a:p>
        </p:txBody>
      </p:sp>
      <p:sp>
        <p:nvSpPr>
          <p:cNvPr id="6" name="TextBox 5"/>
          <p:cNvSpPr txBox="1"/>
          <p:nvPr/>
        </p:nvSpPr>
        <p:spPr>
          <a:xfrm>
            <a:off x="2895599" y="194115"/>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3:</a:t>
            </a: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6744"/>
            <a:ext cx="27733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3092"/>
            <a:ext cx="3461835" cy="3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346121"/>
            <a:ext cx="9143999" cy="584654"/>
          </a:xfrm>
          <a:prstGeom prst="rect">
            <a:avLst/>
          </a:prstGeom>
          <a:noFill/>
        </p:spPr>
        <p:txBody>
          <a:bodyPr wrap="square" lIns="91317" tIns="45660" rIns="91317" bIns="45660" rtlCol="0">
            <a:spAutoFit/>
          </a:bodyPr>
          <a:lstStyle/>
          <a:p>
            <a:pPr algn="ctr"/>
            <a:r>
              <a:rPr lang="en-US" sz="3200">
                <a:latin typeface="Arial" pitchFamily="34" charset="0"/>
                <a:ea typeface="Arial-Rounded" pitchFamily="34" charset="0"/>
                <a:cs typeface="Arial" pitchFamily="34" charset="0"/>
              </a:rPr>
              <a:t>Em học hỏi được gì qua câu chuyện?</a:t>
            </a:r>
          </a:p>
        </p:txBody>
      </p:sp>
    </p:spTree>
    <p:extLst>
      <p:ext uri="{BB962C8B-B14F-4D97-AF65-F5344CB8AC3E}">
        <p14:creationId xmlns:p14="http://schemas.microsoft.com/office/powerpoint/2010/main" val="4168256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728022" y="1170810"/>
            <a:ext cx="6056244"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b. Khi dê mẹ vừa đi xa, sói </a:t>
            </a:r>
            <a:r>
              <a:rPr lang="en-US" sz="2800" smtClean="0">
                <a:latin typeface="Arial" pitchFamily="34" charset="0"/>
                <a:ea typeface="Arial-Rounded" pitchFamily="34" charset="0"/>
                <a:cs typeface="Arial" pitchFamily="34" charset="0"/>
              </a:rPr>
              <a:t>(……….).</a:t>
            </a:r>
            <a:endParaRPr lang="en-US" sz="2800">
              <a:latin typeface="Arial" pitchFamily="34" charset="0"/>
              <a:ea typeface="Arial-Rounded" pitchFamily="34" charset="0"/>
              <a:cs typeface="Arial" pitchFamily="34" charset="0"/>
            </a:endParaRPr>
          </a:p>
        </p:txBody>
      </p: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8" name="Rectangle 27"/>
          <p:cNvSpPr/>
          <p:nvPr/>
        </p:nvSpPr>
        <p:spPr>
          <a:xfrm>
            <a:off x="5181600" y="1693920"/>
            <a:ext cx="3565177"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gõ cửa giả giọng mẹ.</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000" fill="hold"/>
                                        <p:tgtEl>
                                          <p:spTgt spid="36"/>
                                        </p:tgtEl>
                                        <p:attrNameLst>
                                          <p:attrName>ppt_x</p:attrName>
                                        </p:attrNameLst>
                                      </p:cBhvr>
                                      <p:tavLst>
                                        <p:tav tm="0">
                                          <p:val>
                                            <p:strVal val="1+#ppt_w/2"/>
                                          </p:val>
                                        </p:tav>
                                        <p:tav tm="100000">
                                          <p:val>
                                            <p:strVal val="#ppt_x"/>
                                          </p:val>
                                        </p:tav>
                                      </p:tavLst>
                                    </p:anim>
                                    <p:anim calcmode="lin" valueType="num">
                                      <p:cBhvr additive="base">
                                        <p:cTn id="3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24000" y="84994"/>
            <a:ext cx="5839556" cy="5839556"/>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85800" y="361950"/>
            <a:ext cx="8305800" cy="2438400"/>
          </a:xfrm>
          <a:prstGeom prst="rect">
            <a:avLst/>
          </a:prstGeom>
        </p:spPr>
      </p:pic>
    </p:spTree>
    <p:extLst>
      <p:ext uri="{BB962C8B-B14F-4D97-AF65-F5344CB8AC3E}">
        <p14:creationId xmlns:p14="http://schemas.microsoft.com/office/powerpoint/2010/main" val="4057660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1136787" y="1170810"/>
            <a:ext cx="5238713"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b. Khi dê mẹ vừa đi xa, sói (…).</a:t>
            </a:r>
          </a:p>
        </p:txBody>
      </p: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pic>
        <p:nvPicPr>
          <p:cNvPr id="26" name="Picture 25"/>
          <p:cNvPicPr/>
          <p:nvPr/>
        </p:nvPicPr>
        <p:blipFill>
          <a:blip r:embed="rId3">
            <a:extLst>
              <a:ext uri="{28A0092B-C50C-407E-A947-70E740481C1C}">
                <a14:useLocalDpi xmlns:a14="http://schemas.microsoft.com/office/drawing/2010/main" val="0"/>
              </a:ext>
            </a:extLst>
          </a:blip>
          <a:stretch>
            <a:fillRect/>
          </a:stretch>
        </p:blipFill>
        <p:spPr>
          <a:xfrm>
            <a:off x="692730" y="1804352"/>
            <a:ext cx="7841670" cy="2138998"/>
          </a:xfrm>
          <a:prstGeom prst="rect">
            <a:avLst/>
          </a:prstGeom>
        </p:spPr>
      </p:pic>
    </p:spTree>
    <p:extLst>
      <p:ext uri="{BB962C8B-B14F-4D97-AF65-F5344CB8AC3E}">
        <p14:creationId xmlns:p14="http://schemas.microsoft.com/office/powerpoint/2010/main" val="821364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112" y="3289126"/>
            <a:ext cx="1203614" cy="16048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67755"/>
            <a:ext cx="6001667" cy="43795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13473" y="1322043"/>
            <a:ext cx="1692892" cy="1955290"/>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445" y="167260"/>
            <a:ext cx="1656606" cy="9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23252" y="1099481"/>
            <a:ext cx="6553199"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Chúng ta nên (…) khi gặp gỡ.</a:t>
            </a:r>
          </a:p>
        </p:txBody>
      </p:sp>
      <p:sp>
        <p:nvSpPr>
          <p:cNvPr id="16" name="TextBox 15"/>
          <p:cNvSpPr txBox="1"/>
          <p:nvPr/>
        </p:nvSpPr>
        <p:spPr>
          <a:xfrm>
            <a:off x="1886852" y="1976583"/>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A. im lặng</a:t>
            </a:r>
          </a:p>
        </p:txBody>
      </p:sp>
      <p:sp>
        <p:nvSpPr>
          <p:cNvPr id="17" name="TextBox 16"/>
          <p:cNvSpPr txBox="1"/>
          <p:nvPr/>
        </p:nvSpPr>
        <p:spPr>
          <a:xfrm>
            <a:off x="1886852" y="2865630"/>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B. chào hỏi</a:t>
            </a:r>
          </a:p>
        </p:txBody>
      </p:sp>
      <p:sp>
        <p:nvSpPr>
          <p:cNvPr id="18" name="TextBox 17"/>
          <p:cNvSpPr txBox="1"/>
          <p:nvPr/>
        </p:nvSpPr>
        <p:spPr>
          <a:xfrm>
            <a:off x="1886852" y="3754677"/>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 hát</a:t>
            </a:r>
          </a:p>
        </p:txBody>
      </p:sp>
    </p:spTree>
    <p:extLst>
      <p:ext uri="{BB962C8B-B14F-4D97-AF65-F5344CB8AC3E}">
        <p14:creationId xmlns:p14="http://schemas.microsoft.com/office/powerpoint/2010/main" val="1623926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0.09271 0.21748 C 0.09323 0.22181 0.09358 0.22706 0.09427 0.23169 C 0.09514 0.23695 0.0974 0.24838 0.0974 0.24868 C 0.09636 0.27278 0.09601 0.29348 0.08629 0.31078 C 0.08577 0.31356 0.08594 0.31696 0.08473 0.31912 C 0.079 0.32932 0.05938 0.33827 0.05139 0.34167 C 0.02431 0.34013 0.00278 0.33735 -0.02309 0.33333 C -0.02465 0.3324 -0.03298 0.32592 -0.0342 0.33333 C -0.03645 0.34662 -0.03125 0.3633 -0.02951 0.37565 C -0.02847 0.38307 -0.02639 0.39821 -0.02639 0.39851 C -0.02691 0.41334 -0.02708 0.42817 -0.02795 0.44331 C -0.02951 0.47142 -0.0552 0.47853 -0.06753 0.48285 C -0.07552 0.48193 -0.0835 0.48162 -0.09149 0.48007 C -0.09791 0.47884 -0.10243 0.46895 -0.10885 0.46586 C -0.1177 0.45474 -0.12066 0.45227 -0.12639 0.43775 C -0.12795 0.43868 -0.13038 0.43775 -0.13107 0.44053 C -0.13281 0.44733 -0.13194 0.45567 -0.13264 0.46308 C -0.13385 0.47575 -0.1368 0.4915 -0.14062 0.50262 C -0.14201 0.50664 -0.14392 0.51004 -0.14531 0.51405 C -0.14618 0.51653 -0.14583 0.52023 -0.14704 0.5224 C -0.15868 0.54309 -0.171 0.54804 -0.18663 0.5536 C -0.19357 0.55267 -0.20052 0.55298 -0.20729 0.55082 C -0.2092 0.5502 -0.21024 0.54618 -0.21198 0.54495 C -0.21406 0.5434 -0.21632 0.54309 -0.2184 0.54217 C -0.23454 0.52332 -0.221 0.53661 -0.24062 0.52518 C -0.24375 0.52332 -0.25017 0.51961 -0.25017 0.51992 C -0.25555 0.51344 -0.26145 0.5051 -0.26597 0.49706 C -0.27135 0.48749 -0.27118 0.47884 -0.27864 0.47451 C -0.28489 0.45289 -0.29618 0.43559 -0.30086 0.41242 C -0.30295 0.40191 -0.30451 0.39234 -0.30885 0.384 C -0.31163 0.36639 -0.31441 0.34847 -0.31684 0.33055 C -0.31684 0.32653 -0.32309 0.24652 -0.30729 0.23695 C -0.30798 0.18721 -0.30642 0.13222 -0.31198 0.08186 C -0.31389 0.04479 -0.31475 0.04912 -0.31198 0.01112 C -0.31111 -0.00186 -0.3059 -0.01267 -0.30416 -0.02533 C -0.30139 -0.04572 -0.2967 -0.06611 -0.29149 -0.08465 C -0.28889 -0.10658 -0.2835 -0.12666 -0.27552 -0.14396 C -0.27291 -0.16312 -0.27118 -0.16312 -0.26441 -0.17794 C -0.26145 -0.18412 -0.25642 -0.19772 -0.25642 -0.19741 C -0.25191 -0.22274 -0.23524 -0.23819 -0.22152 -0.24282 C -0.21354 -0.25301 -0.20416 -0.25641 -0.19461 -0.25981 C -0.16701 -0.29317 -0.12795 -0.26661 -0.09461 -0.26568 C -0.09149 -0.26197 -0.08871 -0.25641 -0.08507 -0.25425 C -0.0835 -0.25332 -0.08177 -0.25301 -0.08038 -0.25147 C -0.06423 -0.23541 -0.07673 -0.24344 -0.06597 -0.23726 C -0.0585 -0.22861 -0.0559 -0.2249 -0.05017 -0.21471 " pathEditMode="relative" rAng="0" ptsTypes="fffffffffffffffffffffffffffffffffffffffffffffA">
                                      <p:cBhvr>
                                        <p:cTn id="37" dur="4500" fill="hold"/>
                                        <p:tgtEl>
                                          <p:spTgt spid="11"/>
                                        </p:tgtEl>
                                        <p:attrNameLst>
                                          <p:attrName>ppt_x</p:attrName>
                                          <p:attrName>ppt_y</p:attrName>
                                        </p:attrNameLst>
                                      </p:cBhvr>
                                      <p:rCtr x="-20556" y="-8743"/>
                                    </p:animMotion>
                                  </p:childTnLst>
                                </p:cTn>
                              </p:par>
                              <p:par>
                                <p:cTn id="38" presetID="10" presetClass="exit" presetSubtype="0" fill="hold" nodeType="withEffect">
                                  <p:stCondLst>
                                    <p:cond delay="0"/>
                                  </p:stCondLst>
                                  <p:childTnLst>
                                    <p:animEffect transition="out" filter="fade">
                                      <p:cBhvr>
                                        <p:cTn id="39" dur="10"/>
                                        <p:tgtEl>
                                          <p:spTgt spid="1027"/>
                                        </p:tgtEl>
                                      </p:cBhvr>
                                    </p:animEffect>
                                    <p:set>
                                      <p:cBhvr>
                                        <p:cTn id="40" dur="1" fill="hold">
                                          <p:stCondLst>
                                            <p:cond delay="9"/>
                                          </p:stCondLst>
                                        </p:cTn>
                                        <p:tgtEl>
                                          <p:spTgt spid="10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Hoạt động nối tiếp</a:t>
            </a:r>
            <a:endParaRPr lang="en-US" sz="3200" b="1" dirty="0">
              <a:solidFill>
                <a:schemeClr val="tx1"/>
              </a:solidFill>
              <a:latin typeface="Arial" pitchFamily="34" charset="0"/>
              <a:cs typeface="Arial" pitchFamily="34" charset="0"/>
            </a:endParaRPr>
          </a:p>
          <a:p>
            <a:pPr marL="457200" indent="-457200" algn="just">
              <a:buFontTx/>
              <a:buChar char="-"/>
            </a:pPr>
            <a:r>
              <a:rPr lang="en-US" sz="3200" dirty="0" err="1">
                <a:solidFill>
                  <a:schemeClr val="tx1"/>
                </a:solidFill>
                <a:latin typeface="Arial" pitchFamily="34" charset="0"/>
                <a:cs typeface="Arial" pitchFamily="34" charset="0"/>
              </a:rPr>
              <a:t>Đọc</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lại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i="1" dirty="0">
                <a:solidFill>
                  <a:schemeClr val="tx1"/>
                </a:solidFill>
                <a:latin typeface="Arial" pitchFamily="34" charset="0"/>
                <a:cs typeface="Arial" pitchFamily="34" charset="0"/>
              </a:rPr>
              <a:t>Khi </a:t>
            </a:r>
            <a:r>
              <a:rPr lang="en-US" sz="3200" i="1" dirty="0" err="1">
                <a:solidFill>
                  <a:schemeClr val="tx1"/>
                </a:solidFill>
                <a:latin typeface="Arial" pitchFamily="34" charset="0"/>
                <a:cs typeface="Arial" pitchFamily="34" charset="0"/>
              </a:rPr>
              <a:t>mẹ</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vắng</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nhà</a:t>
            </a:r>
            <a:r>
              <a:rPr lang="en-US" sz="3200" i="1" dirty="0">
                <a:solidFill>
                  <a:schemeClr val="tx1"/>
                </a:solidFill>
                <a:latin typeface="Arial" pitchFamily="34" charset="0"/>
                <a:cs typeface="Arial" pitchFamily="34" charset="0"/>
              </a:rPr>
              <a:t> </a:t>
            </a:r>
            <a:r>
              <a:rPr lang="en-US" sz="3200" dirty="0">
                <a:solidFill>
                  <a:schemeClr val="tx1"/>
                </a:solidFill>
                <a:latin typeface="Arial" pitchFamily="34" charset="0"/>
                <a:cs typeface="Arial" pitchFamily="34" charset="0"/>
              </a:rPr>
              <a:t>(</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70, 71).</a:t>
            </a:r>
          </a:p>
          <a:p>
            <a:pPr marL="457200" indent="-457200" algn="just">
              <a:buFontTx/>
              <a:buChar char="-"/>
            </a:pPr>
            <a:r>
              <a:rPr lang="en-US" sz="3200" dirty="0" err="1">
                <a:solidFill>
                  <a:schemeClr val="tx1"/>
                </a:solidFill>
                <a:latin typeface="Arial" pitchFamily="34" charset="0"/>
                <a:cs typeface="Arial" pitchFamily="34" charset="0"/>
              </a:rPr>
              <a:t>Chuẩn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bị</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mới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72, 73).</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71550"/>
            <a:ext cx="3832225" cy="36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657350"/>
            <a:ext cx="5181600" cy="2015998"/>
          </a:xfrm>
        </p:spPr>
        <p:txBody>
          <a:bodyPr>
            <a:normAutofit fontScale="90000"/>
          </a:bodyPr>
          <a:lstStyle/>
          <a:p>
            <a:pPr algn="just"/>
            <a:r>
              <a:rPr lang="en-US">
                <a:latin typeface="Arial" pitchFamily="34" charset="0"/>
                <a:cs typeface="Arial" pitchFamily="34" charset="0"/>
              </a:rPr>
              <a:t>Em hãy đọc thuộc hai khổ thơ đầu bài thơ </a:t>
            </a:r>
            <a:r>
              <a:rPr lang="en-US" i="1">
                <a:latin typeface="Arial" pitchFamily="34" charset="0"/>
                <a:cs typeface="Arial" pitchFamily="34" charset="0"/>
              </a:rPr>
              <a:t>Lời chào</a:t>
            </a:r>
            <a:endParaRPr lang="en-US">
              <a:latin typeface="Arial" pitchFamily="34" charset="0"/>
              <a:cs typeface="Arial" pitchFamily="34" charset="0"/>
            </a:endParaRPr>
          </a:p>
        </p:txBody>
      </p:sp>
    </p:spTree>
    <p:extLst>
      <p:ext uri="{BB962C8B-B14F-4D97-AF65-F5344CB8AC3E}">
        <p14:creationId xmlns:p14="http://schemas.microsoft.com/office/powerpoint/2010/main" val="1035752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KHI MẸ VẮNG NHÀ</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dirty="0">
                <a:latin typeface="Arial" pitchFamily="34" charset="0"/>
                <a:ea typeface="Arial-Rounded" pitchFamily="34" charset="0"/>
                <a:cs typeface="Arial" pitchFamily="34" charset="0"/>
              </a:rPr>
              <a:t>Quan </a:t>
            </a:r>
            <a:r>
              <a:rPr lang="en-US" sz="2400" b="1" dirty="0" err="1">
                <a:latin typeface="Arial" pitchFamily="34" charset="0"/>
                <a:ea typeface="Arial-Rounded" pitchFamily="34" charset="0"/>
                <a:cs typeface="Arial" pitchFamily="34" charset="0"/>
              </a:rPr>
              <a:t>sát</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tranh</a:t>
            </a:r>
            <a:r>
              <a:rPr lang="en-US" sz="2400" b="1" dirty="0">
                <a:latin typeface="Arial" pitchFamily="34" charset="0"/>
                <a:ea typeface="Arial-Rounded" pitchFamily="34" charset="0"/>
                <a:cs typeface="Arial" pitchFamily="34" charset="0"/>
              </a:rPr>
              <a:t> </a:t>
            </a:r>
            <a:r>
              <a:rPr lang="vi-VN" sz="2400" b="1" dirty="0">
                <a:latin typeface="Arial" pitchFamily="34" charset="0"/>
                <a:ea typeface="Arial-Rounded" pitchFamily="34" charset="0"/>
                <a:cs typeface="Arial" pitchFamily="34" charset="0"/>
              </a:rPr>
              <a:t>dưới đây:</a:t>
            </a:r>
            <a:endParaRPr lang="en-US" sz="2400" b="1" dirty="0">
              <a:latin typeface="Arial" pitchFamily="34" charset="0"/>
              <a:ea typeface="Arial-Rounded" pitchFamily="34" charset="0"/>
              <a:cs typeface="Arial" pitchFamily="34" charset="0"/>
            </a:endParaRPr>
          </a:p>
        </p:txBody>
      </p:sp>
      <p:sp>
        <p:nvSpPr>
          <p:cNvPr id="6" name="TextBox 5"/>
          <p:cNvSpPr txBox="1"/>
          <p:nvPr/>
        </p:nvSpPr>
        <p:spPr>
          <a:xfrm>
            <a:off x="5443" y="1123950"/>
            <a:ext cx="2585357" cy="1200207"/>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a)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những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trong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tranh</a:t>
            </a:r>
            <a:r>
              <a:rPr lang="en-US" sz="2400" dirty="0">
                <a:latin typeface="Arial" pitchFamily="34" charset="0"/>
                <a:ea typeface="Arial-Rounded" pitchFamily="34" charset="0"/>
                <a:cs typeface="Arial" pitchFamily="34" charset="0"/>
              </a:rPr>
              <a:t>?</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 y="2574887"/>
            <a:ext cx="2585357" cy="1200207"/>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b) Theo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bạn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nhỏ</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sao</a:t>
            </a:r>
            <a:r>
              <a:rPr lang="en-US" sz="2400" dirty="0">
                <a:latin typeface="Arial" pitchFamily="34" charset="0"/>
                <a:ea typeface="Arial-Rounded" pitchFamily="34" charset="0"/>
                <a:cs typeface="Arial" pitchFamily="34" charset="0"/>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924776"/>
            <a:ext cx="63896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vi-VN" sz="1600" b="1" dirty="0">
                <a:solidFill>
                  <a:schemeClr val="tx1"/>
                </a:solidFill>
                <a:latin typeface="Arial" pitchFamily="34" charset="0"/>
                <a:ea typeface="Arial-Rounded" pitchFamily="34" charset="0"/>
                <a:cs typeface="Arial" pitchFamily="34" charset="0"/>
              </a:rPr>
              <a:t>Đọc thầm</a:t>
            </a:r>
            <a:endParaRPr lang="en-US" sz="1600" b="1" dirty="0">
              <a:solidFill>
                <a:schemeClr val="tx1"/>
              </a:solidFill>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 xmlns:a16="http://schemas.microsoft.com/office/drawing/2014/main" id="{FC1C3860-4100-431E-A475-CE784DD48ACB}"/>
              </a:ext>
            </a:extLst>
          </p:cNvPr>
          <p:cNvSpPr txBox="1"/>
          <p:nvPr/>
        </p:nvSpPr>
        <p:spPr>
          <a:xfrm>
            <a:off x="1424435" y="4762550"/>
            <a:ext cx="5052565" cy="400000"/>
          </a:xfrm>
          <a:prstGeom prst="rect">
            <a:avLst/>
          </a:prstGeom>
          <a:solidFill>
            <a:srgbClr val="B9EDFF"/>
          </a:solidFill>
        </p:spPr>
        <p:txBody>
          <a:bodyPr wrap="square" lIns="91330" tIns="45666" rIns="91330" bIns="45666" rtlCol="0">
            <a:spAutoFit/>
          </a:bodyPr>
          <a:lstStyle/>
          <a:p>
            <a:pPr algn="ctr"/>
            <a:r>
              <a:rPr lang="en-US" sz="2000" dirty="0" err="1">
                <a:latin typeface="Arial" pitchFamily="34" charset="0"/>
                <a:ea typeface="Arial-Rounded" pitchFamily="34" charset="0"/>
                <a:cs typeface="Arial" pitchFamily="34" charset="0"/>
              </a:rPr>
              <a:t>Em</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hãy</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tìm</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từ</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khó</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trong</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bài</a:t>
            </a:r>
            <a:endParaRPr lang="en-US" sz="20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8667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 y="470814"/>
            <a:ext cx="8991600" cy="3970196"/>
          </a:xfrm>
          <a:prstGeom prst="rect">
            <a:avLst/>
          </a:prstGeom>
          <a:noFill/>
        </p:spPr>
        <p:txBody>
          <a:bodyPr wrap="square" lIns="91317" tIns="45660" rIns="91317" bIns="45660" rtlCol="0">
            <a:spAutoFit/>
          </a:bodyPr>
          <a:lstStyle/>
          <a:p>
            <a:pPr algn="just"/>
            <a:r>
              <a:rPr lang="en-US" sz="28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2800">
                <a:latin typeface="Arial" pitchFamily="34" charset="0"/>
                <a:ea typeface="Arial-Rounded" pitchFamily="34" charset="0"/>
                <a:cs typeface="Arial" pitchFamily="34" charset="0"/>
              </a:rPr>
              <a:t>	- Ai đến gọi cửa, các con đừng mở nhé! Chỉ mở cửa khi nghe tiếng mẹ.</a:t>
            </a:r>
          </a:p>
          <a:p>
            <a:pPr algn="just"/>
            <a:r>
              <a:rPr lang="en-US" sz="28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2800">
                <a:latin typeface="Arial" pitchFamily="34" charset="0"/>
                <a:ea typeface="Arial-Rounded" pitchFamily="34" charset="0"/>
                <a:cs typeface="Arial" pitchFamily="34" charset="0"/>
              </a:rPr>
              <a:t>	Nhớ lời mẹ, đàn dê con nói: </a:t>
            </a:r>
          </a:p>
          <a:p>
            <a:pPr algn="just"/>
            <a:r>
              <a:rPr lang="en-US" sz="2800">
                <a:latin typeface="Arial" pitchFamily="34" charset="0"/>
                <a:ea typeface="Arial-Rounded" pitchFamily="34" charset="0"/>
                <a:cs typeface="Arial" pitchFamily="34" charset="0"/>
              </a:rPr>
              <a:t>	- Không phải giọng mẹ. Không mở.</a:t>
            </a:r>
          </a:p>
          <a:p>
            <a:pPr algn="just"/>
            <a:r>
              <a:rPr lang="en-US" sz="2800">
                <a:latin typeface="Arial" pitchFamily="34" charset="0"/>
                <a:ea typeface="Arial-Rounded" pitchFamily="34" charset="0"/>
                <a:cs typeface="Arial" pitchFamily="34" charset="0"/>
              </a:rPr>
              <a:t>	Sói đành bỏ đi.			 </a:t>
            </a:r>
          </a:p>
        </p:txBody>
      </p:sp>
      <p:cxnSp>
        <p:nvCxnSpPr>
          <p:cNvPr id="5" name="Straight Connector 4"/>
          <p:cNvCxnSpPr/>
          <p:nvPr/>
        </p:nvCxnSpPr>
        <p:spPr>
          <a:xfrm flipH="1">
            <a:off x="1099680" y="971550"/>
            <a:ext cx="881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44287" y="13525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560076" y="2610757"/>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51398" y="2610757"/>
            <a:ext cx="397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1" y="2208894"/>
            <a:ext cx="7298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7800" y="927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Khi mẹ vắng nhà</a:t>
            </a:r>
          </a:p>
        </p:txBody>
      </p:sp>
      <p:cxnSp>
        <p:nvCxnSpPr>
          <p:cNvPr id="22" name="Straight Connector 21"/>
          <p:cNvCxnSpPr/>
          <p:nvPr/>
        </p:nvCxnSpPr>
        <p:spPr>
          <a:xfrm flipH="1">
            <a:off x="7205061" y="9525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TotalTime>
  <Words>1068</Words>
  <Application>Microsoft Office PowerPoint</Application>
  <PresentationFormat>On-screen Show (16:9)</PresentationFormat>
  <Paragraphs>196</Paragraphs>
  <Slides>30</Slides>
  <Notes>11</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Em hãy đọc thuộc hai khổ thơ đầu bài thơ Lời chào</vt:lpstr>
      <vt:lpstr>PowerPoint Presentation</vt:lpstr>
      <vt:lpstr>PowerPoint Presentation</vt:lpstr>
      <vt:lpstr>PowerPoint Presentation</vt:lpstr>
      <vt:lpstr>PowerPoint Presentation</vt:lpstr>
      <vt:lpstr>PowerPoint Presentation</vt:lpstr>
      <vt:lpstr>PowerPoint Presentation</vt:lpstr>
      <vt:lpstr>trong   sói sống   xa trước   sau tiếng   xoa ngoan</vt:lpstr>
      <vt:lpstr>PowerPoint Presentation</vt:lpstr>
      <vt:lpstr>PowerPoint Presentation</vt:lpstr>
      <vt:lpstr>PowerPoint Presentation</vt:lpstr>
      <vt:lpstr>PowerPoint Presentation</vt:lpstr>
      <vt:lpstr>PowerPoint Presentation</vt:lpstr>
      <vt:lpstr>Giải nghĩa từ khó:</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199</cp:revision>
  <dcterms:created xsi:type="dcterms:W3CDTF">2020-12-08T15:48:47Z</dcterms:created>
  <dcterms:modified xsi:type="dcterms:W3CDTF">2022-03-08T15:00:08Z</dcterms:modified>
</cp:coreProperties>
</file>