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2"/>
  </p:notesMasterIdLst>
  <p:sldIdLst>
    <p:sldId id="300" r:id="rId2"/>
    <p:sldId id="256" r:id="rId3"/>
    <p:sldId id="257" r:id="rId4"/>
    <p:sldId id="280" r:id="rId5"/>
    <p:sldId id="259" r:id="rId6"/>
    <p:sldId id="282" r:id="rId7"/>
    <p:sldId id="290" r:id="rId8"/>
    <p:sldId id="291" r:id="rId9"/>
    <p:sldId id="292" r:id="rId10"/>
    <p:sldId id="301" r:id="rId11"/>
    <p:sldId id="302" r:id="rId12"/>
    <p:sldId id="293" r:id="rId13"/>
    <p:sldId id="303" r:id="rId14"/>
    <p:sldId id="308" r:id="rId15"/>
    <p:sldId id="307" r:id="rId16"/>
    <p:sldId id="295" r:id="rId17"/>
    <p:sldId id="294" r:id="rId18"/>
    <p:sldId id="304" r:id="rId19"/>
    <p:sldId id="309" r:id="rId20"/>
    <p:sldId id="313" r:id="rId21"/>
    <p:sldId id="314" r:id="rId22"/>
    <p:sldId id="315" r:id="rId23"/>
    <p:sldId id="311" r:id="rId24"/>
    <p:sldId id="263" r:id="rId25"/>
    <p:sldId id="305" r:id="rId26"/>
    <p:sldId id="265" r:id="rId27"/>
    <p:sldId id="306" r:id="rId28"/>
    <p:sldId id="297" r:id="rId29"/>
    <p:sldId id="298" r:id="rId30"/>
    <p:sldId id="299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49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680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422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2 câu</a:t>
            </a:r>
            <a:r>
              <a:rPr lang="en-US" baseline="0" smtClean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08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41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79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388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70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89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75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Mộc</a:t>
            </a:r>
            <a:r>
              <a:rPr lang="en-US" baseline="0" smtClean="0"/>
              <a:t> mạc: giản dị, đơn giản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8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217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00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87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75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010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7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14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17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57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6458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8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3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581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293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22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9.gif"/><Relationship Id="rId3" Type="http://schemas.openxmlformats.org/officeDocument/2006/relationships/image" Target="../media/image49.gif"/><Relationship Id="rId7" Type="http://schemas.openxmlformats.org/officeDocument/2006/relationships/image" Target="../media/image53.gif"/><Relationship Id="rId12" Type="http://schemas.openxmlformats.org/officeDocument/2006/relationships/image" Target="../media/image5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ga%20tieu%20jhoc\New%20Folder\co%20lieeeeeeeeeen\20.%20Bai%20Ngoi%20Ca%20Que%20Huong%20-%20Phi%20Nhung.mp3" TargetMode="Externa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image" Target="../media/image51.gif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7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ần cái nhìn văn hoá làng trong phương hướng kiến trúc cho đô thị hoá nông  thô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78594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95250"/>
            <a:ext cx="3657600" cy="857250"/>
          </a:xfrm>
        </p:spPr>
        <p:txBody>
          <a:bodyPr>
            <a:normAutofit/>
          </a:bodyPr>
          <a:lstStyle/>
          <a:p>
            <a:pPr algn="just"/>
            <a:r>
              <a:rPr lang="en-US" sz="36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nhà gỗ, nhà tre</a:t>
            </a:r>
            <a:endParaRPr lang="en-US" sz="36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1028" name="Picture 4" descr="Kiến trúc Việt cổ từ miền... ký ứ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4816"/>
            <a:ext cx="3276600" cy="21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ong bóng ngôi nhà xưa | Reatimes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hoa xoan</a:t>
            </a:r>
            <a:endParaRPr lang="en-US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2050" name="Picture 2" descr="Có một loài hoa mùa xuân đẹp dịu dàng khiến ai cũng nhớ về ký ức tuổi thơ |  Kênh Thời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7750"/>
            <a:ext cx="6316133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0181" y="455472"/>
            <a:ext cx="6373779" cy="4688028"/>
            <a:chOff x="520181" y="455472"/>
            <a:chExt cx="6373779" cy="46880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81" y="455472"/>
              <a:ext cx="3016768" cy="214044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68" y="2895881"/>
              <a:ext cx="2952381" cy="22476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89807" y="2188395"/>
              <a:ext cx="2404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đầu hồi</a:t>
              </a:r>
              <a:endPara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113070" y="1931542"/>
              <a:ext cx="1448656" cy="5137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925602" y="2691829"/>
              <a:ext cx="1564205" cy="15616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53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90550"/>
            <a:ext cx="2971800" cy="85725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mái vàng</a:t>
            </a:r>
            <a:endParaRPr lang="en-US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" name="AutoShape 2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Con đường rơ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28750"/>
            <a:ext cx="4803775" cy="31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628"/>
            <a:ext cx="4495800" cy="29917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0" y="561109"/>
            <a:ext cx="29718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 fontScale="92500"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phơi rạ/rơm</a:t>
            </a:r>
            <a:endParaRPr lang="en-US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15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3200399" y="1699593"/>
            <a:ext cx="26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giãn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255698" y="1848401"/>
            <a:ext cx="35884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Tìm tiếng cùng vần</a:t>
            </a:r>
            <a:endParaRPr sz="4000" b="1" dirty="0">
              <a:solidFill>
                <a:srgbClr val="0070C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5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8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mùa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6816" y="1623317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chùm.</a:t>
            </a:r>
            <a:endParaRPr lang="en-US" sz="2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245" y="2995276"/>
            <a:ext cx="766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phơi.</a:t>
            </a:r>
            <a:endParaRPr lang="en-US" sz="2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2823" y="4060817"/>
            <a:ext cx="7441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nước</a:t>
            </a:r>
            <a:endParaRPr lang="en-US" sz="2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7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808140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Tìm tiếng cùng vần với mỗi tiếng </a:t>
            </a:r>
            <a:r>
              <a:rPr lang="en-US" sz="2400" b="1" i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chùm, phơi, nước</a:t>
            </a:r>
            <a:endParaRPr lang="en-US" sz="24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757" y="1336749"/>
            <a:ext cx="20717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chùm</a:t>
            </a:r>
            <a:endParaRPr lang="en-US" sz="3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12981" y="1336749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phơi</a:t>
            </a:r>
            <a:endParaRPr lang="en-US" sz="3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95338" y="1347507"/>
            <a:ext cx="20564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nước</a:t>
            </a:r>
            <a:endParaRPr lang="en-US" sz="3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7446" y="2168380"/>
            <a:ext cx="1411804" cy="708172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55316" y="2175853"/>
            <a:ext cx="1411804" cy="708172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33186" y="2183326"/>
            <a:ext cx="1411804" cy="708172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253240" y="2737305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lúm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40507" y="287511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um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 rot="20743700">
            <a:off x="1971235" y="2799920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hùm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 rot="1414773">
            <a:off x="3247428" y="2748421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34695" y="2886232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bới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 rot="20743700">
            <a:off x="4965423" y="281103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</a:t>
            </a:r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ợi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 rot="1414773">
            <a:off x="6221640" y="2776277"/>
            <a:ext cx="715755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</a:t>
            </a:r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ược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039335" y="2898924"/>
            <a:ext cx="761724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thước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 rot="20743700">
            <a:off x="7942800" y="2823728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lược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52520" y="2110085"/>
            <a:ext cx="183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6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43" y="2917860"/>
            <a:ext cx="2628571" cy="107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2" y="914400"/>
            <a:ext cx="6985747" cy="25347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1000" y="183471"/>
            <a:ext cx="2288930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1. Viết từ ngữ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2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4424" cy="3823855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92653" y="1101436"/>
            <a:ext cx="234951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400" b="1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xao xu</a:t>
            </a:r>
            <a:r>
              <a:rPr lang="el-GR" sz="3400" b="1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Ώ</a:t>
            </a:r>
            <a:r>
              <a:rPr lang="en-US" sz="3400" b="1" smtClean="0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Ǚn</a:t>
            </a:r>
            <a:endParaRPr lang="el-GR" sz="3400" b="1">
              <a:solidFill>
                <a:srgbClr val="5F154F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44608" y="2384712"/>
            <a:ext cx="182996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400" b="1" smtClean="0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lɛʏ </a:t>
            </a:r>
            <a:r>
              <a:rPr lang="en-US" sz="3400" b="1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ló</a:t>
            </a:r>
            <a:r>
              <a:rPr lang="el-GR" sz="3400" b="1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Τή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03444" y="1101436"/>
            <a:ext cx="234951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400" b="1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xao xu</a:t>
            </a:r>
            <a:r>
              <a:rPr lang="el-GR" sz="3400" b="1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Ώ</a:t>
            </a:r>
            <a:r>
              <a:rPr lang="en-US" sz="3400" b="1" smtClean="0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Ǚn</a:t>
            </a:r>
            <a:endParaRPr lang="el-GR" sz="3400" b="1">
              <a:solidFill>
                <a:srgbClr val="5F154F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11862" y="2384712"/>
            <a:ext cx="182996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400" b="1" smtClean="0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lɛʏ </a:t>
            </a:r>
            <a:r>
              <a:rPr lang="en-US" sz="3400" b="1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ló</a:t>
            </a:r>
            <a:r>
              <a:rPr lang="el-GR" sz="3400" b="1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Τή </a:t>
            </a:r>
          </a:p>
        </p:txBody>
      </p:sp>
    </p:spTree>
    <p:extLst>
      <p:ext uri="{BB962C8B-B14F-4D97-AF65-F5344CB8AC3E}">
        <p14:creationId xmlns:p14="http://schemas.microsoft.com/office/powerpoint/2010/main" val="19846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637"/>
            <a:ext cx="9216038" cy="3193227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2" y="1522707"/>
            <a:ext cx="936220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3400" b="1" smtClean="0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εɸʎ</a:t>
            </a:r>
            <a:r>
              <a:rPr lang="vi-VN" sz="3400" b="1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: lɷʎ, xɷʎ, Ǉɷʎ, </a:t>
            </a:r>
            <a:r>
              <a:rPr lang="vi-VN" sz="3400" b="1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δɶʎ </a:t>
            </a:r>
            <a:endParaRPr lang="vi-VN" sz="3400" b="1">
              <a:solidFill>
                <a:srgbClr val="5F154F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2511" y="2172397"/>
            <a:ext cx="936220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3400" b="1" smtClean="0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ιơḿ</a:t>
            </a:r>
            <a:r>
              <a:rPr lang="vi-VN" sz="3400" b="1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΅: εơḿ΅, δơḿ΅, lờḿ΅, </a:t>
            </a:r>
            <a:r>
              <a:rPr lang="vi-VN" sz="3400" b="1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Ǉrờḿ</a:t>
            </a:r>
            <a:r>
              <a:rPr lang="vi-VN" sz="3400" b="1" smtClean="0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΅</a:t>
            </a:r>
            <a:endParaRPr lang="vi-VN" sz="3400" b="1">
              <a:solidFill>
                <a:srgbClr val="5F154F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0556" y="2808732"/>
            <a:ext cx="936220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3400" b="1" smtClean="0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ǻưϐ</a:t>
            </a:r>
            <a:r>
              <a:rPr lang="vi-VN" sz="3400" b="1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: λΰϐ, Ǉrưϐ, ιưϐ </a:t>
            </a:r>
            <a:endParaRPr lang="el-GR" sz="3400" b="1">
              <a:solidFill>
                <a:srgbClr val="5F154F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-52303" y="1071525"/>
            <a:ext cx="509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800" b="1" smtClean="0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-</a:t>
            </a:r>
            <a:endParaRPr lang="el-GR" sz="8800" b="1">
              <a:solidFill>
                <a:srgbClr val="5F154F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52303" y="1710512"/>
            <a:ext cx="509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800" b="1" smtClean="0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-</a:t>
            </a:r>
            <a:endParaRPr lang="el-GR" sz="8800" b="1">
              <a:solidFill>
                <a:srgbClr val="5F154F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52303" y="2349499"/>
            <a:ext cx="509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800" b="1" smtClean="0">
                <a:solidFill>
                  <a:srgbClr val="5F154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-</a:t>
            </a:r>
            <a:endParaRPr lang="el-GR" sz="8800" b="1">
              <a:solidFill>
                <a:srgbClr val="5F154F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59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0999" y="8659"/>
            <a:ext cx="8688091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Viết tiếng cùng vần với mỗi tiếng </a:t>
            </a:r>
            <a:r>
              <a:rPr lang="en-US" sz="2800" i="1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chum, phơi, nước</a:t>
            </a:r>
            <a:endParaRPr lang="vi-VN" sz="2800" i="1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813548"/>
            <a:ext cx="7732059" cy="244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Trả lời </a:t>
            </a:r>
            <a:endParaRPr>
              <a:latin typeface="Arial-SGK-TV" pitchFamily="2" charset="0"/>
              <a:cs typeface="Arial-SGK-TV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câu hỏi</a:t>
            </a:r>
            <a:endParaRPr sz="4400" b="1">
              <a:solidFill>
                <a:srgbClr val="0070C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4375228"/>
            <a:ext cx="88392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ngõ nhà bạn nhỏ có gì?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4375228"/>
            <a:ext cx="85344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chim hót ở đầu hồi như thế nào?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" y="4375227"/>
            <a:ext cx="7453746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nào nói về hình ảnh mái nhà?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9826" y="86282"/>
            <a:ext cx="5947064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nhà</a:t>
            </a:r>
            <a:endParaRPr lang="en-US" sz="20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3696" y="397843"/>
            <a:ext cx="3500004" cy="440115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0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 yêu nhà em</a:t>
            </a:r>
          </a:p>
          <a:p>
            <a:pPr algn="just"/>
            <a:r>
              <a:rPr lang="en-US" sz="20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Hàng xoan trước ngõ</a:t>
            </a:r>
          </a:p>
          <a:p>
            <a:pPr algn="just"/>
            <a:r>
              <a:rPr lang="en-US" sz="20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Hoa xao xuyến nở</a:t>
            </a:r>
          </a:p>
          <a:p>
            <a:pPr algn="just">
              <a:spcAft>
                <a:spcPts val="1200"/>
              </a:spcAft>
            </a:pPr>
            <a:r>
              <a:rPr lang="en-US" sz="20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 mây từng chùm.</a:t>
            </a:r>
            <a:endParaRPr lang="en-US" sz="20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0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 yêu tiếng chim</a:t>
            </a:r>
          </a:p>
          <a:p>
            <a:pPr algn="just"/>
            <a:r>
              <a:rPr lang="en-US" sz="20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Đầu hồi lảnh lót</a:t>
            </a:r>
          </a:p>
          <a:p>
            <a:pPr algn="just"/>
            <a:r>
              <a:rPr lang="en-US" sz="20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Mái vàng thơm phức</a:t>
            </a:r>
          </a:p>
          <a:p>
            <a:pPr algn="just">
              <a:spcAft>
                <a:spcPts val="1200"/>
              </a:spcAft>
            </a:pPr>
            <a:r>
              <a:rPr lang="en-US" sz="20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Rạ đầy sân phơi.</a:t>
            </a:r>
          </a:p>
          <a:p>
            <a:pPr algn="just"/>
            <a:r>
              <a:rPr lang="en-US" sz="20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 yêu </a:t>
            </a:r>
            <a:r>
              <a:rPr lang="en-US" sz="20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ngôi </a:t>
            </a:r>
            <a:r>
              <a:rPr lang="en-US" sz="20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nhà</a:t>
            </a:r>
          </a:p>
          <a:p>
            <a:pPr algn="just"/>
            <a:r>
              <a:rPr lang="en-US" sz="20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Gỗ, </a:t>
            </a:r>
            <a:r>
              <a:rPr lang="en-US" sz="20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tre mộc mạc</a:t>
            </a:r>
          </a:p>
          <a:p>
            <a:pPr algn="just"/>
            <a:r>
              <a:rPr lang="en-US" sz="20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 yêu đất nước</a:t>
            </a:r>
          </a:p>
          <a:p>
            <a:pPr algn="just"/>
            <a:r>
              <a:rPr lang="en-US" sz="20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 mùa chim ca.</a:t>
            </a:r>
          </a:p>
          <a:p>
            <a:pPr algn="just"/>
            <a:r>
              <a:rPr lang="en-US" sz="20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       </a:t>
            </a:r>
            <a:r>
              <a:rPr lang="en-US" sz="20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              (Tô Hà)</a:t>
            </a:r>
            <a:endParaRPr lang="en-US" sz="20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0070C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Học thuộc lòng</a:t>
            </a:r>
            <a:endParaRPr sz="4400" b="1" dirty="0">
              <a:solidFill>
                <a:srgbClr val="0070C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Học thuộc lòng hai khổ thơ  đầu</a:t>
            </a:r>
            <a:endParaRPr lang="en-US" sz="24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 yêu nhà em</a:t>
            </a:r>
          </a:p>
          <a:p>
            <a:pPr algn="just"/>
            <a:r>
              <a:rPr lang="en-US" sz="24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Hàng xoan trước ngõ</a:t>
            </a:r>
          </a:p>
          <a:p>
            <a:pPr algn="just"/>
            <a:r>
              <a:rPr lang="en-US" sz="24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Hoa xao xuyến nở</a:t>
            </a:r>
          </a:p>
          <a:p>
            <a:pPr algn="just"/>
            <a:r>
              <a:rPr lang="en-US" sz="24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 mây từng chùm.</a:t>
            </a:r>
          </a:p>
          <a:p>
            <a:pPr algn="just"/>
            <a:endParaRPr lang="en-US" sz="24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4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 yêu tiếng chim</a:t>
            </a:r>
          </a:p>
          <a:p>
            <a:pPr algn="just"/>
            <a:r>
              <a:rPr lang="en-US" sz="24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Đầu hồi lảnh lót</a:t>
            </a:r>
          </a:p>
          <a:p>
            <a:pPr algn="just"/>
            <a:r>
              <a:rPr lang="en-US" sz="24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Mái vàng thơm phức</a:t>
            </a:r>
          </a:p>
          <a:p>
            <a:pPr algn="just"/>
            <a:r>
              <a:rPr lang="en-US" sz="24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Rạ đầy sân phơi.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127447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63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03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7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3113513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13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47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52" y="418680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8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Vẽ ngôi nhà</a:t>
            </a:r>
            <a:endParaRPr sz="4000" b="1" dirty="0">
              <a:solidFill>
                <a:srgbClr val="0070C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9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70553B-39E5-4021-B310-7C57F364B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t="77850" r="8250" b="14360"/>
          <a:stretch/>
        </p:blipFill>
        <p:spPr>
          <a:xfrm>
            <a:off x="731778" y="304800"/>
            <a:ext cx="4764148" cy="1207217"/>
          </a:xfrm>
          <a:prstGeom prst="rect">
            <a:avLst/>
          </a:prstGeom>
        </p:spPr>
      </p:pic>
      <p:pic>
        <p:nvPicPr>
          <p:cNvPr id="1026" name="Picture 2" descr="Thỏa sức sáng tạo, lan tỏa yêu thương cùng cuộc thi vẽ &quot;Đất Xanh ...">
            <a:extLst>
              <a:ext uri="{FF2B5EF4-FFF2-40B4-BE49-F238E27FC236}">
                <a16:creationId xmlns:a16="http://schemas.microsoft.com/office/drawing/2014/main" id="{A55C7A33-B9CC-4FD9-8801-37B7C2FC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2242478"/>
            <a:ext cx="4076700" cy="27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ộc thi vẽ tranh NGÔI NHÀ MƠ ƯỚC">
            <a:extLst>
              <a:ext uri="{FF2B5EF4-FFF2-40B4-BE49-F238E27FC236}">
                <a16:creationId xmlns:a16="http://schemas.microsoft.com/office/drawing/2014/main" id="{711189C2-0C02-4444-ACA8-469C420E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0" y="2197312"/>
            <a:ext cx="4076700" cy="28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171450"/>
            <a:ext cx="8686800" cy="4800600"/>
          </a:xfrm>
          <a:prstGeom prst="rect">
            <a:avLst/>
          </a:prstGeom>
          <a:noFill/>
          <a:ln w="57150" cmpd="thinThick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pic>
        <p:nvPicPr>
          <p:cNvPr id="22531" name="Picture 3" descr="z8298946wo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91200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d14516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1506"/>
            <a:ext cx="4502150" cy="64294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th3wir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914650"/>
            <a:ext cx="1331913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898107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429000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5730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48000" y="1143000"/>
            <a:ext cx="2895600" cy="2228850"/>
          </a:xfrm>
          <a:prstGeom prst="ellipse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1219200" y="2228850"/>
            <a:ext cx="19812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096000" y="1828800"/>
            <a:ext cx="15240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0" name="Picture 12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01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02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573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289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430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74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717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716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343151"/>
            <a:ext cx="914400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2" y="39159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Freeform 27"/>
          <p:cNvSpPr>
            <a:spLocks/>
          </p:cNvSpPr>
          <p:nvPr/>
        </p:nvSpPr>
        <p:spPr bwMode="auto">
          <a:xfrm flipH="1">
            <a:off x="2667000" y="3314700"/>
            <a:ext cx="4343400" cy="5715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92" name="20. Bai Ngoi Ca Que Huong - Phi Nhu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343400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4057651"/>
            <a:ext cx="1371600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2588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0" name="WordArt 32" descr="48"/>
          <p:cNvSpPr>
            <a:spLocks noChangeArrowheads="1" noChangeShapeType="1" noTextEdit="1"/>
          </p:cNvSpPr>
          <p:nvPr/>
        </p:nvSpPr>
        <p:spPr bwMode="auto">
          <a:xfrm>
            <a:off x="685800" y="514350"/>
            <a:ext cx="7772400" cy="3200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/>
              <a:t>Bài học đến đây là kết thúc</a:t>
            </a:r>
          </a:p>
          <a:p>
            <a:pPr algn="ctr"/>
            <a:r>
              <a:rPr lang="en-US" smtClean="0"/>
              <a:t>Chúc </a:t>
            </a:r>
            <a:r>
              <a:rPr lang="en-US"/>
              <a:t>các em thực hiện  tốt bài học!</a:t>
            </a:r>
          </a:p>
        </p:txBody>
      </p:sp>
      <p:pic>
        <p:nvPicPr>
          <p:cNvPr id="22561" name="Picture 34" descr="2sblw13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71901"/>
            <a:ext cx="297180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953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9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0" y="96370"/>
            <a:ext cx="2706378" cy="61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67" y="976185"/>
            <a:ext cx="5655060" cy="1596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" y="2963165"/>
            <a:ext cx="1963526" cy="1494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2" y="3084724"/>
            <a:ext cx="1647905" cy="1373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68" y="2963165"/>
            <a:ext cx="1526261" cy="161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0" y="3026749"/>
            <a:ext cx="1874443" cy="15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29166 0.0077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2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38" y="198517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</a:t>
            </a:r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765" y="1325367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</a:t>
            </a:r>
            <a:r>
              <a:rPr lang="vi-VN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xao xuyến nở</a:t>
            </a: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0765" y="2392243"/>
            <a:ext cx="289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</a:t>
            </a:r>
            <a:r>
              <a:rPr lang="vi-VN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lảnh lót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7214" y="4069160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</a:t>
            </a:r>
            <a:r>
              <a:rPr lang="vi-VN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nước</a:t>
            </a: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9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91836" y="191793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60" y="209519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887" y="350416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mùa chim 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6760" y="2095193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3395" y="3500920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mùa chim ca.</a:t>
            </a:r>
          </a:p>
        </p:txBody>
      </p:sp>
    </p:spTree>
    <p:extLst>
      <p:ext uri="{BB962C8B-B14F-4D97-AF65-F5344CB8AC3E}">
        <p14:creationId xmlns:p14="http://schemas.microsoft.com/office/powerpoint/2010/main" val="243055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16758" y="57041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58" y="211539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5436" y="3485650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mùa chim ca.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6389" y="1180276"/>
            <a:ext cx="17780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xao xuyến </a:t>
            </a:r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nở</a:t>
            </a:r>
            <a:endParaRPr lang="en-US" sz="2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4375" y="2436785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</a:t>
            </a:r>
            <a:r>
              <a:rPr lang="vi-VN" sz="2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lảnh lót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2880" y="2736886"/>
            <a:ext cx="26180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</a:t>
            </a:r>
            <a:r>
              <a:rPr lang="vi-VN" sz="2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thơm phức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4380" y="3091939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</a:t>
            </a:r>
            <a:r>
              <a:rPr lang="vi-VN" sz="2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đầy sân phơi</a:t>
            </a:r>
          </a:p>
        </p:txBody>
      </p:sp>
    </p:spTree>
    <p:extLst>
      <p:ext uri="{BB962C8B-B14F-4D97-AF65-F5344CB8AC3E}">
        <p14:creationId xmlns:p14="http://schemas.microsoft.com/office/powerpoint/2010/main" val="13838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1638</TotalTime>
  <Words>764</Words>
  <Application>Microsoft Office PowerPoint</Application>
  <PresentationFormat>On-screen Show (16:9)</PresentationFormat>
  <Paragraphs>243</Paragraphs>
  <Slides>30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宋体</vt:lpstr>
      <vt:lpstr>Arial</vt:lpstr>
      <vt:lpstr>Arial Rounded</vt:lpstr>
      <vt:lpstr>Arial Rounded MT Bold</vt:lpstr>
      <vt:lpstr>Arial-Rounded</vt:lpstr>
      <vt:lpstr>Arial-SGK-TV</vt:lpstr>
      <vt:lpstr>Calibri</vt:lpstr>
      <vt:lpstr>Calibri Light</vt:lpstr>
      <vt:lpstr>HP001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gỗ, nhà tre</vt:lpstr>
      <vt:lpstr>hoa xoan</vt:lpstr>
      <vt:lpstr>PowerPoint Presentation</vt:lpstr>
      <vt:lpstr>mái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</cp:lastModifiedBy>
  <cp:revision>46</cp:revision>
  <dcterms:created xsi:type="dcterms:W3CDTF">2020-08-13T09:19:08Z</dcterms:created>
  <dcterms:modified xsi:type="dcterms:W3CDTF">2022-02-17T12:53:48Z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