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5" r:id="rId3"/>
    <p:sldId id="259" r:id="rId4"/>
    <p:sldId id="260" r:id="rId5"/>
    <p:sldId id="257" r:id="rId6"/>
    <p:sldId id="277" r:id="rId7"/>
    <p:sldId id="261" r:id="rId8"/>
    <p:sldId id="287" r:id="rId9"/>
    <p:sldId id="278" r:id="rId10"/>
    <p:sldId id="288" r:id="rId11"/>
    <p:sldId id="279" r:id="rId12"/>
    <p:sldId id="289" r:id="rId13"/>
    <p:sldId id="280" r:id="rId14"/>
    <p:sldId id="290" r:id="rId15"/>
    <p:sldId id="281" r:id="rId16"/>
    <p:sldId id="291" r:id="rId17"/>
    <p:sldId id="282" r:id="rId18"/>
    <p:sldId id="292" r:id="rId19"/>
    <p:sldId id="283" r:id="rId20"/>
    <p:sldId id="293" r:id="rId21"/>
    <p:sldId id="284" r:id="rId22"/>
    <p:sldId id="294" r:id="rId23"/>
    <p:sldId id="285" r:id="rId24"/>
    <p:sldId id="295" r:id="rId25"/>
    <p:sldId id="286" r:id="rId26"/>
    <p:sldId id="296" r:id="rId27"/>
    <p:sldId id="297" r:id="rId28"/>
    <p:sldId id="271" r:id="rId29"/>
    <p:sldId id="298" r:id="rId30"/>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Coiny" panose="02000903060500060000" pitchFamily="2" charset="0"/>
      <p:regular r:id="rId35"/>
    </p:embeddedFont>
    <p:embeddedFont>
      <p:font typeface="iCiel Cadena" panose="02000503000000020004" pitchFamily="2" charset="0"/>
      <p:bold r:id="rId36"/>
    </p:embeddedFont>
    <p:embeddedFont>
      <p:font typeface="More Sugar" panose="020B0604020202020204" charset="0"/>
      <p:regular r:id="rId37"/>
    </p:embeddedFont>
    <p:embeddedFont>
      <p:font typeface="Open Sans" panose="020B0606030504020204" pitchFamily="3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BA"/>
    <a:srgbClr val="F7B72C"/>
    <a:srgbClr val="F9B5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461"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Diagram&#10;&#10;Description automatically generated">
            <a:extLst>
              <a:ext uri="{FF2B5EF4-FFF2-40B4-BE49-F238E27FC236}">
                <a16:creationId xmlns:a16="http://schemas.microsoft.com/office/drawing/2014/main" id="{D57C2610-D27B-4D77-AB85-7658740CE7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781" y="0"/>
            <a:ext cx="1779781" cy="177978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20.svg"/><Relationship Id="rId12" Type="http://schemas.openxmlformats.org/officeDocument/2006/relationships/image" Target="../media/image8.png"/><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audio" Target="../media/audio4.wav"/><Relationship Id="rId15" Type="http://schemas.microsoft.com/office/2007/relationships/hdphoto" Target="../media/hdphoto2.wdp"/><Relationship Id="rId10" Type="http://schemas.openxmlformats.org/officeDocument/2006/relationships/image" Target="../media/image38.png"/><Relationship Id="rId4" Type="http://schemas.openxmlformats.org/officeDocument/2006/relationships/audio" Target="../media/audio3.wav"/><Relationship Id="rId9" Type="http://schemas.openxmlformats.org/officeDocument/2006/relationships/image" Target="../media/image37.sv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20.svg"/><Relationship Id="rId12" Type="http://schemas.openxmlformats.org/officeDocument/2006/relationships/image" Target="../media/image8.png"/><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audio" Target="../media/audio4.wav"/><Relationship Id="rId15" Type="http://schemas.microsoft.com/office/2007/relationships/hdphoto" Target="../media/hdphoto2.wdp"/><Relationship Id="rId10" Type="http://schemas.openxmlformats.org/officeDocument/2006/relationships/image" Target="../media/image38.png"/><Relationship Id="rId4" Type="http://schemas.openxmlformats.org/officeDocument/2006/relationships/audio" Target="../media/audio3.wav"/><Relationship Id="rId9" Type="http://schemas.openxmlformats.org/officeDocument/2006/relationships/image" Target="../media/image37.sv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43.png"/><Relationship Id="rId3" Type="http://schemas.openxmlformats.org/officeDocument/2006/relationships/audio" Target="../media/audio2.wav"/><Relationship Id="rId21" Type="http://schemas.openxmlformats.org/officeDocument/2006/relationships/image" Target="../media/image48.png"/><Relationship Id="rId7" Type="http://schemas.openxmlformats.org/officeDocument/2006/relationships/image" Target="../media/image20.svg"/><Relationship Id="rId12" Type="http://schemas.openxmlformats.org/officeDocument/2006/relationships/image" Target="../media/image8.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audio" Target="../media/audio4.wav"/><Relationship Id="rId15" Type="http://schemas.openxmlformats.org/officeDocument/2006/relationships/image" Target="../media/image41.svg"/><Relationship Id="rId10" Type="http://schemas.openxmlformats.org/officeDocument/2006/relationships/image" Target="../media/image38.png"/><Relationship Id="rId19"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7.svg"/><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20.svg"/><Relationship Id="rId12" Type="http://schemas.openxmlformats.org/officeDocument/2006/relationships/image" Target="../media/image8.png"/><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audio" Target="../media/audio4.wav"/><Relationship Id="rId15" Type="http://schemas.microsoft.com/office/2007/relationships/hdphoto" Target="../media/hdphoto2.wdp"/><Relationship Id="rId10" Type="http://schemas.openxmlformats.org/officeDocument/2006/relationships/image" Target="../media/image38.png"/><Relationship Id="rId4" Type="http://schemas.openxmlformats.org/officeDocument/2006/relationships/audio" Target="../media/audio3.wav"/><Relationship Id="rId9" Type="http://schemas.openxmlformats.org/officeDocument/2006/relationships/image" Target="../media/image37.sv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43.png"/><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20.svg"/><Relationship Id="rId12" Type="http://schemas.openxmlformats.org/officeDocument/2006/relationships/image" Target="../media/image8.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audio" Target="../media/audio4.wav"/><Relationship Id="rId15" Type="http://schemas.openxmlformats.org/officeDocument/2006/relationships/image" Target="../media/image41.svg"/><Relationship Id="rId10" Type="http://schemas.openxmlformats.org/officeDocument/2006/relationships/image" Target="../media/image38.png"/><Relationship Id="rId19"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7.sv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3" Type="http://schemas.openxmlformats.org/officeDocument/2006/relationships/image" Target="../media/image14.svg"/><Relationship Id="rId7" Type="http://schemas.openxmlformats.org/officeDocument/2006/relationships/image" Target="../media/image5.svg"/><Relationship Id="rId12"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43.png"/><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20.svg"/><Relationship Id="rId12" Type="http://schemas.openxmlformats.org/officeDocument/2006/relationships/image" Target="../media/image8.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audio" Target="../media/audio4.wav"/><Relationship Id="rId15" Type="http://schemas.openxmlformats.org/officeDocument/2006/relationships/image" Target="../media/image41.svg"/><Relationship Id="rId10" Type="http://schemas.openxmlformats.org/officeDocument/2006/relationships/image" Target="../media/image38.png"/><Relationship Id="rId19"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7.svg"/><Relationship Id="rId1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44.png"/><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20.svg"/><Relationship Id="rId12" Type="http://schemas.openxmlformats.org/officeDocument/2006/relationships/image" Target="../media/image8.png"/><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43.png"/><Relationship Id="rId20"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audio" Target="../media/audio4.wav"/><Relationship Id="rId15" Type="http://schemas.microsoft.com/office/2007/relationships/hdphoto" Target="../media/hdphoto2.wdp"/><Relationship Id="rId10" Type="http://schemas.openxmlformats.org/officeDocument/2006/relationships/image" Target="../media/image38.png"/><Relationship Id="rId19" Type="http://schemas.openxmlformats.org/officeDocument/2006/relationships/image" Target="../media/image40.png"/><Relationship Id="rId4" Type="http://schemas.openxmlformats.org/officeDocument/2006/relationships/audio" Target="../media/audio3.wav"/><Relationship Id="rId9" Type="http://schemas.openxmlformats.org/officeDocument/2006/relationships/image" Target="../media/image37.svg"/><Relationship Id="rId1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44.png"/><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20.svg"/><Relationship Id="rId12" Type="http://schemas.openxmlformats.org/officeDocument/2006/relationships/image" Target="../media/image8.png"/><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43.png"/><Relationship Id="rId20"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audio" Target="../media/audio4.wav"/><Relationship Id="rId15" Type="http://schemas.microsoft.com/office/2007/relationships/hdphoto" Target="../media/hdphoto2.wdp"/><Relationship Id="rId10" Type="http://schemas.openxmlformats.org/officeDocument/2006/relationships/image" Target="../media/image38.png"/><Relationship Id="rId19" Type="http://schemas.openxmlformats.org/officeDocument/2006/relationships/image" Target="../media/image40.png"/><Relationship Id="rId4" Type="http://schemas.openxmlformats.org/officeDocument/2006/relationships/audio" Target="../media/audio3.wav"/><Relationship Id="rId9" Type="http://schemas.openxmlformats.org/officeDocument/2006/relationships/image" Target="../media/image37.svg"/><Relationship Id="rId1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6.png"/><Relationship Id="rId2" Type="http://schemas.openxmlformats.org/officeDocument/2006/relationships/image" Target="../media/image49.png"/><Relationship Id="rId16" Type="http://schemas.openxmlformats.org/officeDocument/2006/relationships/image" Target="../media/image57.gif"/><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6.svg"/><Relationship Id="rId5" Type="http://schemas.openxmlformats.org/officeDocument/2006/relationships/image" Target="../media/image52.svg"/><Relationship Id="rId15" Type="http://schemas.microsoft.com/office/2007/relationships/hdphoto" Target="../media/hdphoto1.wdp"/><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9.svg"/><Relationship Id="rId1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6.svg"/><Relationship Id="rId5" Type="http://schemas.openxmlformats.org/officeDocument/2006/relationships/image" Target="../media/image59.svg"/><Relationship Id="rId10"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9.sv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svg"/><Relationship Id="rId7" Type="http://schemas.openxmlformats.org/officeDocument/2006/relationships/image" Target="../media/image18.svg"/><Relationship Id="rId12"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8.png"/><Relationship Id="rId5" Type="http://schemas.openxmlformats.org/officeDocument/2006/relationships/image" Target="../media/image26.svg"/><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43.png"/><Relationship Id="rId3" Type="http://schemas.openxmlformats.org/officeDocument/2006/relationships/audio" Target="../media/audio2.wav"/><Relationship Id="rId21" Type="http://schemas.openxmlformats.org/officeDocument/2006/relationships/image" Target="../media/image45.png"/><Relationship Id="rId7" Type="http://schemas.openxmlformats.org/officeDocument/2006/relationships/image" Target="../media/image20.svg"/><Relationship Id="rId12" Type="http://schemas.openxmlformats.org/officeDocument/2006/relationships/image" Target="../media/image8.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audio" Target="../media/audio4.wav"/><Relationship Id="rId15" Type="http://schemas.openxmlformats.org/officeDocument/2006/relationships/image" Target="../media/image41.svg"/><Relationship Id="rId10" Type="http://schemas.openxmlformats.org/officeDocument/2006/relationships/image" Target="../media/image38.png"/><Relationship Id="rId19"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7.sv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43.png"/><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20.svg"/><Relationship Id="rId12" Type="http://schemas.openxmlformats.org/officeDocument/2006/relationships/image" Target="../media/image8.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audio" Target="../media/audio4.wav"/><Relationship Id="rId15" Type="http://schemas.openxmlformats.org/officeDocument/2006/relationships/image" Target="../media/image41.svg"/><Relationship Id="rId10" Type="http://schemas.openxmlformats.org/officeDocument/2006/relationships/image" Target="../media/image38.png"/><Relationship Id="rId19"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7.sv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1113" b="34661"/>
          <a:stretch>
            <a:fillRect/>
          </a:stretch>
        </p:blipFill>
        <p:spPr>
          <a:xfrm rot="5639570">
            <a:off x="-4421760" y="2671337"/>
            <a:ext cx="12595565" cy="591798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21" r="56483" b="56933"/>
          <a:stretch>
            <a:fillRect/>
          </a:stretch>
        </p:blipFill>
        <p:spPr>
          <a:xfrm rot="-5400000">
            <a:off x="12503632" y="1303331"/>
            <a:ext cx="7228987" cy="433974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32459" flipH="1">
            <a:off x="14748966" y="7322293"/>
            <a:ext cx="7078068" cy="625443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5495" flipH="1">
            <a:off x="16993463" y="4488164"/>
            <a:ext cx="914131" cy="131067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028">
            <a:off x="15866972" y="5357573"/>
            <a:ext cx="1134974" cy="195685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44" b="28221"/>
          <a:stretch>
            <a:fillRect/>
          </a:stretch>
        </p:blipFill>
        <p:spPr>
          <a:xfrm rot="395163">
            <a:off x="7525489" y="555524"/>
            <a:ext cx="3237015" cy="1022203"/>
          </a:xfrm>
          <a:prstGeom prst="rect">
            <a:avLst/>
          </a:prstGeom>
        </p:spPr>
      </p:pic>
      <p:sp>
        <p:nvSpPr>
          <p:cNvPr id="13" name="Rectangle 12">
            <a:extLst>
              <a:ext uri="{FF2B5EF4-FFF2-40B4-BE49-F238E27FC236}">
                <a16:creationId xmlns:a16="http://schemas.microsoft.com/office/drawing/2014/main" id="{5CB2AB8F-9593-450C-832A-D4813F29FD96}"/>
              </a:ext>
            </a:extLst>
          </p:cNvPr>
          <p:cNvSpPr/>
          <p:nvPr/>
        </p:nvSpPr>
        <p:spPr>
          <a:xfrm>
            <a:off x="958385" y="1639312"/>
            <a:ext cx="16201808" cy="3046988"/>
          </a:xfrm>
          <a:prstGeom prst="rect">
            <a:avLst/>
          </a:prstGeom>
          <a:noFill/>
        </p:spPr>
        <p:txBody>
          <a:bodyPr wrap="none" lIns="91440" tIns="45720" rIns="91440" bIns="45720">
            <a:spAutoFit/>
          </a:bodyPr>
          <a:lstStyle/>
          <a:p>
            <a:pPr algn="ctr"/>
            <a:r>
              <a:rPr lang="en-US" sz="9600">
                <a:ln w="0"/>
                <a:solidFill>
                  <a:schemeClr val="accent6">
                    <a:lumMod val="75000"/>
                  </a:schemeClr>
                </a:solidFill>
                <a:latin typeface="iCiel Cadena" panose="02000503000000020004" pitchFamily="2" charset="0"/>
              </a:rPr>
              <a:t>CHÀO MỪNG CÁC EM ĐẾN VỚI </a:t>
            </a:r>
          </a:p>
          <a:p>
            <a:pPr algn="ctr"/>
            <a:r>
              <a:rPr lang="en-US" sz="9600">
                <a:ln w="0"/>
                <a:solidFill>
                  <a:schemeClr val="accent5">
                    <a:lumMod val="50000"/>
                  </a:schemeClr>
                </a:solidFill>
                <a:latin typeface="iCiel Cadena" panose="02000503000000020004" pitchFamily="2" charset="0"/>
              </a:rPr>
              <a:t>MÔN </a:t>
            </a:r>
            <a:r>
              <a:rPr lang="en-US" sz="9600" b="0" cap="none" spc="0">
                <a:ln w="0"/>
                <a:solidFill>
                  <a:schemeClr val="accent5">
                    <a:lumMod val="50000"/>
                  </a:schemeClr>
                </a:solidFill>
                <a:latin typeface="iCiel Cadena" panose="02000503000000020004" pitchFamily="2" charset="0"/>
              </a:rPr>
              <a:t>TIẾNG VIỆT</a:t>
            </a:r>
          </a:p>
        </p:txBody>
      </p:sp>
      <p:pic>
        <p:nvPicPr>
          <p:cNvPr id="17" name="Picture 16" descr="A couple of figurines on a cake&#10;&#10;Description automatically generated with low confidence">
            <a:extLst>
              <a:ext uri="{FF2B5EF4-FFF2-40B4-BE49-F238E27FC236}">
                <a16:creationId xmlns:a16="http://schemas.microsoft.com/office/drawing/2014/main" id="{29CE087A-A8CC-4897-8C4A-636E241E551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44071" y="4270208"/>
            <a:ext cx="9126017" cy="64418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1371600" y="4152900"/>
            <a:ext cx="1529715" cy="1738312"/>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AD616304-8195-43D7-BC91-543DA747A3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2209800" y="4991100"/>
            <a:ext cx="2743200" cy="3117272"/>
          </a:xfrm>
          <a:prstGeom prst="rect">
            <a:avLst/>
          </a:prstGeom>
        </p:spPr>
      </p:pic>
    </p:spTree>
    <p:extLst>
      <p:ext uri="{BB962C8B-B14F-4D97-AF65-F5344CB8AC3E}">
        <p14:creationId xmlns:p14="http://schemas.microsoft.com/office/powerpoint/2010/main" val="313683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71605E-6 L 0.06649 0.18225 " pathEditMode="relative" rAng="0" ptsTypes="AA">
                                      <p:cBhvr>
                                        <p:cTn id="6" dur="2000" fill="hold"/>
                                        <p:tgtEl>
                                          <p:spTgt spid="7"/>
                                        </p:tgtEl>
                                        <p:attrNameLst>
                                          <p:attrName>ppt_x</p:attrName>
                                          <p:attrName>ppt_y</p:attrName>
                                        </p:attrNameLst>
                                      </p:cBhvr>
                                      <p:rCtr x="3325" y="9105"/>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3</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1524000" y="7852813"/>
            <a:ext cx="14390749" cy="1960001"/>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6">
                <a:lumMod val="50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C</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08817" y="1147108"/>
            <a:ext cx="14782800" cy="1938992"/>
          </a:xfrm>
          <a:prstGeom prst="rect">
            <a:avLst/>
          </a:prstGeom>
          <a:noFill/>
        </p:spPr>
        <p:txBody>
          <a:bodyPr wrap="square" rtlCol="0">
            <a:spAutoFit/>
          </a:bodyPr>
          <a:lstStyle/>
          <a:p>
            <a:pPr algn="ctr"/>
            <a:r>
              <a:rPr lang="vi-VN" sz="6000" b="1">
                <a:solidFill>
                  <a:srgbClr val="00B050"/>
                </a:solidFill>
                <a:cs typeface="Arial" panose="020B0604020202020204" pitchFamily="34" charset="0"/>
              </a:rPr>
              <a:t>Màu sắc của những cánh buồm được tác giả so sánh với gì?</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1524000" y="3605838"/>
            <a:ext cx="14385547" cy="1831639"/>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1524000" y="5689181"/>
            <a:ext cx="14385547" cy="1911439"/>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B</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3993194" y="4076589"/>
            <a:ext cx="10680754" cy="830997"/>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Màu nắng của những ngày đẹp trời.</a:t>
            </a:r>
            <a:endParaRPr lang="en-US" sz="4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3993194" y="5767229"/>
            <a:ext cx="10920919" cy="2308324"/>
          </a:xfrm>
          <a:prstGeom prst="rect">
            <a:avLst/>
          </a:prstGeom>
          <a:noFill/>
        </p:spPr>
        <p:txBody>
          <a:bodyPr wrap="square" rtlCol="0">
            <a:spAutoFit/>
          </a:bodyPr>
          <a:lstStyle/>
          <a:p>
            <a:r>
              <a:rPr lang="vi-VN" sz="4800">
                <a:cs typeface="Arial" panose="020B0604020202020204" pitchFamily="34" charset="0"/>
              </a:rPr>
              <a:t>Màu áo của những người lao động vất vả trên cánh đồng.</a:t>
            </a:r>
          </a:p>
          <a:p>
            <a:endParaRPr lang="vi-VN" sz="4800">
              <a:cs typeface="Arial" panose="020B0604020202020204" pitchFamily="34" charset="0"/>
            </a:endParaRP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024918" y="7711558"/>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3633323"/>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18">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5775114"/>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3919230" y="7994069"/>
            <a:ext cx="10456314" cy="1569660"/>
          </a:xfrm>
          <a:prstGeom prst="rect">
            <a:avLst/>
          </a:prstGeom>
          <a:noFill/>
        </p:spPr>
        <p:txBody>
          <a:bodyPr wrap="square" rtlCol="0">
            <a:spAutoFit/>
          </a:bodyPr>
          <a:lstStyle/>
          <a:p>
            <a:r>
              <a:rPr lang="vi-VN" sz="4800">
                <a:cs typeface="Arial" panose="020B0604020202020204" pitchFamily="34" charset="0"/>
              </a:rPr>
              <a:t>Màu áo của những người thân trong gia đình.</a:t>
            </a:r>
          </a:p>
        </p:txBody>
      </p:sp>
    </p:spTree>
    <p:extLst>
      <p:ext uri="{BB962C8B-B14F-4D97-AF65-F5344CB8AC3E}">
        <p14:creationId xmlns:p14="http://schemas.microsoft.com/office/powerpoint/2010/main" val="32086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2133600" y="4838700"/>
            <a:ext cx="2743198" cy="311727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AD616304-8195-43D7-BC91-543DA747A3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6019800" y="5143500"/>
            <a:ext cx="1981200" cy="2251363"/>
          </a:xfrm>
          <a:prstGeom prst="rect">
            <a:avLst/>
          </a:prstGeom>
        </p:spPr>
      </p:pic>
    </p:spTree>
    <p:extLst>
      <p:ext uri="{BB962C8B-B14F-4D97-AF65-F5344CB8AC3E}">
        <p14:creationId xmlns:p14="http://schemas.microsoft.com/office/powerpoint/2010/main" val="20841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58025E-6 L 0.19166 -0.03302 " pathEditMode="relative" rAng="0" ptsTypes="AA">
                                      <p:cBhvr>
                                        <p:cTn id="6" dur="2000" fill="hold"/>
                                        <p:tgtEl>
                                          <p:spTgt spid="7"/>
                                        </p:tgtEl>
                                        <p:attrNameLst>
                                          <p:attrName>ppt_x</p:attrName>
                                          <p:attrName>ppt_y</p:attrName>
                                        </p:attrNameLst>
                                      </p:cBhvr>
                                      <p:rCtr x="9583" y="-1651"/>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4</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1524000" y="7852813"/>
            <a:ext cx="14390749" cy="1960001"/>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6">
                <a:lumMod val="50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C</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08817" y="1147108"/>
            <a:ext cx="14782800" cy="1938992"/>
          </a:xfrm>
          <a:prstGeom prst="rect">
            <a:avLst/>
          </a:prstGeom>
          <a:noFill/>
        </p:spPr>
        <p:txBody>
          <a:bodyPr wrap="square" rtlCol="0">
            <a:spAutoFit/>
          </a:bodyPr>
          <a:lstStyle/>
          <a:p>
            <a:pPr algn="ctr"/>
            <a:r>
              <a:rPr lang="vi-VN" sz="6000" b="1">
                <a:solidFill>
                  <a:srgbClr val="00B050"/>
                </a:solidFill>
                <a:cs typeface="Arial" panose="020B0604020202020204" pitchFamily="34" charset="0"/>
              </a:rPr>
              <a:t>Cách so sánh trên (nêu ở câu 3) </a:t>
            </a:r>
            <a:endParaRPr lang="en-US" sz="6000" b="1">
              <a:solidFill>
                <a:srgbClr val="00B050"/>
              </a:solidFill>
              <a:cs typeface="Arial" panose="020B0604020202020204" pitchFamily="34" charset="0"/>
            </a:endParaRPr>
          </a:p>
          <a:p>
            <a:pPr algn="ctr"/>
            <a:r>
              <a:rPr lang="vi-VN" sz="6000" b="1">
                <a:solidFill>
                  <a:srgbClr val="00B050"/>
                </a:solidFill>
                <a:cs typeface="Arial" panose="020B0604020202020204" pitchFamily="34" charset="0"/>
              </a:rPr>
              <a:t>có gì hay?</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1524000" y="3605838"/>
            <a:ext cx="14385547" cy="1831639"/>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1524000" y="5689181"/>
            <a:ext cx="14385547" cy="1911439"/>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B</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4056469" y="3907489"/>
            <a:ext cx="10680754" cy="1200329"/>
          </a:xfrm>
          <a:prstGeom prst="rect">
            <a:avLst/>
          </a:prstGeom>
          <a:noFill/>
        </p:spPr>
        <p:txBody>
          <a:bodyPr wrap="square" rtlCol="0">
            <a:spAutoFit/>
          </a:bodyPr>
          <a:lstStyle/>
          <a:p>
            <a:r>
              <a:rPr lang="vi-VN" sz="3600">
                <a:cs typeface="Arial" panose="020B0604020202020204" pitchFamily="34" charset="0"/>
              </a:rPr>
              <a:t>Miêu tả được chính xác màu sắc rực rỡ của những cánh buồm.</a:t>
            </a:r>
          </a:p>
        </p:txBody>
      </p:sp>
      <p:sp>
        <p:nvSpPr>
          <p:cNvPr id="37" name="TextBox 36">
            <a:extLst>
              <a:ext uri="{FF2B5EF4-FFF2-40B4-BE49-F238E27FC236}">
                <a16:creationId xmlns:a16="http://schemas.microsoft.com/office/drawing/2014/main" id="{5B705EBF-4475-4C6E-A2C9-6C0E2ABDC63C}"/>
              </a:ext>
            </a:extLst>
          </p:cNvPr>
          <p:cNvSpPr txBox="1"/>
          <p:nvPr/>
        </p:nvSpPr>
        <p:spPr>
          <a:xfrm>
            <a:off x="4005234" y="6016014"/>
            <a:ext cx="10920919" cy="1200329"/>
          </a:xfrm>
          <a:prstGeom prst="rect">
            <a:avLst/>
          </a:prstGeom>
          <a:noFill/>
        </p:spPr>
        <p:txBody>
          <a:bodyPr wrap="square" rtlCol="0">
            <a:spAutoFit/>
          </a:bodyPr>
          <a:lstStyle/>
          <a:p>
            <a:r>
              <a:rPr lang="vi-VN" sz="3600">
                <a:cs typeface="Arial" panose="020B0604020202020204" pitchFamily="34" charset="0"/>
              </a:rPr>
              <a:t>Cho thấy cánh buồm cũng vất vả như những người nông dân lao động.</a:t>
            </a: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024918" y="7711558"/>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3633323"/>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18">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5775114"/>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3928755" y="8213072"/>
            <a:ext cx="10456314" cy="1200329"/>
          </a:xfrm>
          <a:prstGeom prst="rect">
            <a:avLst/>
          </a:prstGeom>
          <a:noFill/>
        </p:spPr>
        <p:txBody>
          <a:bodyPr wrap="square" rtlCol="0">
            <a:spAutoFit/>
          </a:bodyPr>
          <a:lstStyle/>
          <a:p>
            <a:r>
              <a:rPr lang="vi-VN" sz="3600">
                <a:cs typeface="Arial" panose="020B0604020202020204" pitchFamily="34" charset="0"/>
              </a:rPr>
              <a:t>Thể hiện được tình yêu của tác giả đối với những cánh buồm trên dòng sông quê hương.</a:t>
            </a:r>
          </a:p>
        </p:txBody>
      </p:sp>
    </p:spTree>
    <p:extLst>
      <p:ext uri="{BB962C8B-B14F-4D97-AF65-F5344CB8AC3E}">
        <p14:creationId xmlns:p14="http://schemas.microsoft.com/office/powerpoint/2010/main" val="421871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6096000" y="5295900"/>
            <a:ext cx="1905000" cy="2164772"/>
          </a:xfrm>
          <a:prstGeom prst="rect">
            <a:avLst/>
          </a:prstGeom>
        </p:spPr>
      </p:pic>
    </p:spTree>
    <p:extLst>
      <p:ext uri="{BB962C8B-B14F-4D97-AF65-F5344CB8AC3E}">
        <p14:creationId xmlns:p14="http://schemas.microsoft.com/office/powerpoint/2010/main" val="23366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458 -0.00185 L 0.03541 -0.22376 " pathEditMode="relative" rAng="0" ptsTypes="AA">
                                      <p:cBhvr>
                                        <p:cTn id="6" dur="2000" fill="hold"/>
                                        <p:tgtEl>
                                          <p:spTgt spid="7"/>
                                        </p:tgtEl>
                                        <p:attrNameLst>
                                          <p:attrName>ppt_x</p:attrName>
                                          <p:attrName>ppt_y</p:attrName>
                                        </p:attrNameLst>
                                      </p:cBhvr>
                                      <p:rCtr x="1042" y="-110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5</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7039">
            <a:off x="523419" y="4523607"/>
            <a:ext cx="2952976" cy="2316152"/>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3875732" y="5745341"/>
            <a:ext cx="11991456" cy="1870166"/>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3"/>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79499" y="1104900"/>
            <a:ext cx="14782800" cy="1938992"/>
          </a:xfrm>
          <a:prstGeom prst="rect">
            <a:avLst/>
          </a:prstGeom>
          <a:noFill/>
        </p:spPr>
        <p:txBody>
          <a:bodyPr wrap="square" rtlCol="0">
            <a:spAutoFit/>
          </a:bodyPr>
          <a:lstStyle/>
          <a:p>
            <a:pPr algn="ctr"/>
            <a:r>
              <a:rPr lang="en-US" sz="6000" b="1">
                <a:solidFill>
                  <a:srgbClr val="00B050"/>
                </a:solidFill>
                <a:latin typeface="Arial" panose="020B0604020202020204" pitchFamily="34" charset="0"/>
                <a:cs typeface="Arial" panose="020B0604020202020204" pitchFamily="34" charset="0"/>
              </a:rPr>
              <a:t>Câu văn nào trong bài văn tả đúng một cánh buồm căng gió?</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3918091" y="3605838"/>
            <a:ext cx="11991456" cy="1870166"/>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3875732" y="7845334"/>
            <a:ext cx="11991456" cy="1870166"/>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5981761" y="3801760"/>
            <a:ext cx="8862887" cy="1569660"/>
          </a:xfrm>
          <a:prstGeom prst="rect">
            <a:avLst/>
          </a:prstGeom>
          <a:noFill/>
        </p:spPr>
        <p:txBody>
          <a:bodyPr wrap="square" rtlCol="0">
            <a:spAutoFit/>
          </a:bodyPr>
          <a:lstStyle/>
          <a:p>
            <a:r>
              <a:rPr lang="vi-VN" sz="4800">
                <a:cs typeface="Arial" panose="020B0604020202020204" pitchFamily="34" charset="0"/>
              </a:rPr>
              <a:t>Những cánh buồm đi như rong chơi.</a:t>
            </a:r>
            <a:endParaRPr lang="en-US" sz="4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5959990" y="7967484"/>
            <a:ext cx="9052036" cy="1569660"/>
          </a:xfrm>
          <a:prstGeom prst="rect">
            <a:avLst/>
          </a:prstGeom>
          <a:noFill/>
        </p:spPr>
        <p:txBody>
          <a:bodyPr wrap="square" rtlCol="0">
            <a:spAutoFit/>
          </a:bodyPr>
          <a:lstStyle/>
          <a:p>
            <a:r>
              <a:rPr lang="vi-VN" sz="4800">
                <a:cs typeface="Arial" panose="020B0604020202020204" pitchFamily="34" charset="0"/>
              </a:rPr>
              <a:t>Những cánh buồm xuôi ngược giữa dòng sông phẳng lặng.</a:t>
            </a: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144755" y="5794300"/>
            <a:ext cx="2057080" cy="2032862"/>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411373" y="3785079"/>
            <a:ext cx="1416639" cy="1416639"/>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20">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411373" y="8012067"/>
            <a:ext cx="1491961" cy="1535149"/>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5939548" y="5843001"/>
            <a:ext cx="9048285" cy="1569660"/>
          </a:xfrm>
          <a:prstGeom prst="rect">
            <a:avLst/>
          </a:prstGeom>
          <a:noFill/>
        </p:spPr>
        <p:txBody>
          <a:bodyPr wrap="square" rtlCol="0">
            <a:spAutoFit/>
          </a:bodyPr>
          <a:lstStyle/>
          <a:p>
            <a:r>
              <a:rPr lang="vi-VN" sz="4800">
                <a:cs typeface="Arial" panose="020B0604020202020204" pitchFamily="34" charset="0"/>
              </a:rPr>
              <a:t>Lá buồm căng phồng như ngực người khổng lồ.</a:t>
            </a:r>
          </a:p>
        </p:txBody>
      </p:sp>
      <p:pic>
        <p:nvPicPr>
          <p:cNvPr id="42" name="Picture 41">
            <a:extLst>
              <a:ext uri="{FF2B5EF4-FFF2-40B4-BE49-F238E27FC236}">
                <a16:creationId xmlns:a16="http://schemas.microsoft.com/office/drawing/2014/main" id="{8A4CE3DB-B3F5-4D59-B3E5-2481DC2A53A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990600" y="6438900"/>
            <a:ext cx="6009814" cy="4499548"/>
          </a:xfrm>
          <a:prstGeom prst="rect">
            <a:avLst/>
          </a:prstGeom>
        </p:spPr>
      </p:pic>
    </p:spTree>
    <p:extLst>
      <p:ext uri="{BB962C8B-B14F-4D97-AF65-F5344CB8AC3E}">
        <p14:creationId xmlns:p14="http://schemas.microsoft.com/office/powerpoint/2010/main" val="40312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6477000" y="3012065"/>
            <a:ext cx="1905000" cy="2164772"/>
          </a:xfrm>
          <a:prstGeom prst="rect">
            <a:avLst/>
          </a:prstGeom>
        </p:spPr>
      </p:pic>
    </p:spTree>
    <p:extLst>
      <p:ext uri="{BB962C8B-B14F-4D97-AF65-F5344CB8AC3E}">
        <p14:creationId xmlns:p14="http://schemas.microsoft.com/office/powerpoint/2010/main" val="211052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458 -0.00185 L 0.09375 -0.2091 " pathEditMode="relative" rAng="0" ptsTypes="AA">
                                      <p:cBhvr>
                                        <p:cTn id="6" dur="2000" fill="hold"/>
                                        <p:tgtEl>
                                          <p:spTgt spid="7"/>
                                        </p:tgtEl>
                                        <p:attrNameLst>
                                          <p:attrName>ppt_x</p:attrName>
                                          <p:attrName>ppt_y</p:attrName>
                                        </p:attrNameLst>
                                      </p:cBhvr>
                                      <p:rCtr x="3958" y="-10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6</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1115760" y="5745341"/>
            <a:ext cx="14751428" cy="1870166"/>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3"/>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79499" y="1104900"/>
            <a:ext cx="14782800" cy="1938992"/>
          </a:xfrm>
          <a:prstGeom prst="rect">
            <a:avLst/>
          </a:prstGeom>
          <a:noFill/>
        </p:spPr>
        <p:txBody>
          <a:bodyPr wrap="square" rtlCol="0">
            <a:spAutoFit/>
          </a:bodyPr>
          <a:lstStyle/>
          <a:p>
            <a:pPr algn="ctr"/>
            <a:r>
              <a:rPr lang="vi-VN" sz="6000" b="1">
                <a:solidFill>
                  <a:srgbClr val="00B050"/>
                </a:solidFill>
                <a:cs typeface="Arial" panose="020B0604020202020204" pitchFamily="34" charset="0"/>
              </a:rPr>
              <a:t>Vì sao tác giả nói những cánh buồm chung thủy cùng con người?</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1158119" y="3605838"/>
            <a:ext cx="14751428" cy="1870166"/>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1115760" y="7845334"/>
            <a:ext cx="14751428" cy="1870166"/>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3697795" y="3778760"/>
            <a:ext cx="10576261" cy="1569660"/>
          </a:xfrm>
          <a:prstGeom prst="rect">
            <a:avLst/>
          </a:prstGeom>
          <a:noFill/>
        </p:spPr>
        <p:txBody>
          <a:bodyPr wrap="square" rtlCol="0">
            <a:spAutoFit/>
          </a:bodyPr>
          <a:lstStyle/>
          <a:p>
            <a:r>
              <a:rPr lang="vi-VN" sz="4800">
                <a:cs typeface="Arial" panose="020B0604020202020204" pitchFamily="34" charset="0"/>
              </a:rPr>
              <a:t>Vì những cánh buồm đẩy thuyền lên ngược về xuôi, giúp đỡ con người.</a:t>
            </a:r>
          </a:p>
        </p:txBody>
      </p:sp>
      <p:sp>
        <p:nvSpPr>
          <p:cNvPr id="37" name="TextBox 36">
            <a:extLst>
              <a:ext uri="{FF2B5EF4-FFF2-40B4-BE49-F238E27FC236}">
                <a16:creationId xmlns:a16="http://schemas.microsoft.com/office/drawing/2014/main" id="{5B705EBF-4475-4C6E-A2C9-6C0E2ABDC63C}"/>
              </a:ext>
            </a:extLst>
          </p:cNvPr>
          <p:cNvSpPr txBox="1"/>
          <p:nvPr/>
        </p:nvSpPr>
        <p:spPr>
          <a:xfrm>
            <a:off x="3676024" y="7944484"/>
            <a:ext cx="11259176" cy="1569660"/>
          </a:xfrm>
          <a:prstGeom prst="rect">
            <a:avLst/>
          </a:prstGeom>
          <a:noFill/>
        </p:spPr>
        <p:txBody>
          <a:bodyPr wrap="square" rtlCol="0">
            <a:spAutoFit/>
          </a:bodyPr>
          <a:lstStyle/>
          <a:p>
            <a:r>
              <a:rPr lang="vi-VN" sz="4800">
                <a:cs typeface="Arial" panose="020B0604020202020204" pitchFamily="34" charset="0"/>
              </a:rPr>
              <a:t>Vì những cánh buồm quanh năm, suốt tháng cần cù, chăm chỉ như con người.</a:t>
            </a: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144755" y="5794300"/>
            <a:ext cx="2057080" cy="2032862"/>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411373" y="3785079"/>
            <a:ext cx="1416639" cy="1416639"/>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18">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411373" y="8012067"/>
            <a:ext cx="1491961" cy="1535149"/>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3655582" y="5820001"/>
            <a:ext cx="10797500" cy="1569660"/>
          </a:xfrm>
          <a:prstGeom prst="rect">
            <a:avLst/>
          </a:prstGeom>
          <a:noFill/>
        </p:spPr>
        <p:txBody>
          <a:bodyPr wrap="square" rtlCol="0">
            <a:spAutoFit/>
          </a:bodyPr>
          <a:lstStyle/>
          <a:p>
            <a:r>
              <a:rPr lang="vi-VN" sz="4800">
                <a:cs typeface="Arial" panose="020B0604020202020204" pitchFamily="34" charset="0"/>
              </a:rPr>
              <a:t>Vì cánh buồm gắn bó với con người từ bao đời nay.</a:t>
            </a:r>
          </a:p>
        </p:txBody>
      </p:sp>
    </p:spTree>
    <p:extLst>
      <p:ext uri="{BB962C8B-B14F-4D97-AF65-F5344CB8AC3E}">
        <p14:creationId xmlns:p14="http://schemas.microsoft.com/office/powerpoint/2010/main" val="143261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8382000" y="952500"/>
            <a:ext cx="1905000" cy="2164772"/>
          </a:xfrm>
          <a:prstGeom prst="rect">
            <a:avLst/>
          </a:prstGeom>
        </p:spPr>
      </p:pic>
    </p:spTree>
    <p:extLst>
      <p:ext uri="{BB962C8B-B14F-4D97-AF65-F5344CB8AC3E}">
        <p14:creationId xmlns:p14="http://schemas.microsoft.com/office/powerpoint/2010/main" val="106633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458 -0.00185 L 0.21041 -0.06821 " pathEditMode="relative" rAng="0" ptsTypes="AA">
                                      <p:cBhvr>
                                        <p:cTn id="6" dur="2000" fill="hold"/>
                                        <p:tgtEl>
                                          <p:spTgt spid="7"/>
                                        </p:tgtEl>
                                        <p:attrNameLst>
                                          <p:attrName>ppt_x</p:attrName>
                                          <p:attrName>ppt_y</p:attrName>
                                        </p:attrNameLst>
                                      </p:cBhvr>
                                      <p:rCtr x="9792" y="-33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7</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7039">
            <a:off x="1014429" y="3653138"/>
            <a:ext cx="2952976" cy="2316152"/>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556822" y="5745341"/>
            <a:ext cx="10310366" cy="1472113"/>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3"/>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390542" y="1201140"/>
            <a:ext cx="14782800" cy="1938992"/>
          </a:xfrm>
          <a:prstGeom prst="rect">
            <a:avLst/>
          </a:prstGeom>
          <a:noFill/>
        </p:spPr>
        <p:txBody>
          <a:bodyPr wrap="square" rtlCol="0">
            <a:spAutoFit/>
          </a:bodyPr>
          <a:lstStyle/>
          <a:p>
            <a:pPr algn="ctr"/>
            <a:r>
              <a:rPr lang="en-US" sz="6000" b="1">
                <a:solidFill>
                  <a:srgbClr val="00B050"/>
                </a:solidFill>
                <a:latin typeface="Arial" panose="020B0604020202020204" pitchFamily="34" charset="0"/>
                <a:cs typeface="Arial" panose="020B0604020202020204" pitchFamily="34" charset="0"/>
              </a:rPr>
              <a:t>Trong bài văn có mấy từ </a:t>
            </a:r>
            <a:r>
              <a:rPr lang="en-US" sz="6000" b="1">
                <a:solidFill>
                  <a:srgbClr val="C00000"/>
                </a:solidFill>
                <a:latin typeface="Arial" panose="020B0604020202020204" pitchFamily="34" charset="0"/>
                <a:cs typeface="Arial" panose="020B0604020202020204" pitchFamily="34" charset="0"/>
              </a:rPr>
              <a:t>đồng nghĩa </a:t>
            </a:r>
            <a:r>
              <a:rPr lang="en-US" sz="6000" b="1">
                <a:solidFill>
                  <a:srgbClr val="00B050"/>
                </a:solidFill>
                <a:latin typeface="Arial" panose="020B0604020202020204" pitchFamily="34" charset="0"/>
                <a:cs typeface="Arial" panose="020B0604020202020204" pitchFamily="34" charset="0"/>
              </a:rPr>
              <a:t>với từ </a:t>
            </a:r>
            <a:r>
              <a:rPr lang="en-US" sz="6000" b="1">
                <a:solidFill>
                  <a:srgbClr val="C00000"/>
                </a:solidFill>
                <a:latin typeface="Arial" panose="020B0604020202020204" pitchFamily="34" charset="0"/>
                <a:cs typeface="Arial" panose="020B0604020202020204" pitchFamily="34" charset="0"/>
              </a:rPr>
              <a:t>to lớn</a:t>
            </a:r>
            <a:r>
              <a:rPr lang="en-US" sz="6000" b="1">
                <a:solidFill>
                  <a:srgbClr val="00B050"/>
                </a:solidFill>
                <a:latin typeface="Arial" panose="020B0604020202020204" pitchFamily="34" charset="0"/>
                <a:cs typeface="Arial" panose="020B0604020202020204" pitchFamily="34" charset="0"/>
              </a:rPr>
              <a:t>?</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599181" y="3605838"/>
            <a:ext cx="10310366" cy="1472113"/>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556822" y="7845334"/>
            <a:ext cx="10310366" cy="1472113"/>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460659" y="3863172"/>
            <a:ext cx="7411095"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Một từ</a:t>
            </a:r>
            <a:endParaRPr lang="en-US" sz="54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7460659" y="8097605"/>
            <a:ext cx="7411095"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Ba</a:t>
            </a:r>
            <a:r>
              <a:rPr lang="vi-VN" sz="5400">
                <a:cs typeface="Arial" panose="020B0604020202020204" pitchFamily="34" charset="0"/>
              </a:rPr>
              <a:t> từ</a:t>
            </a:r>
            <a:endParaRPr lang="en-US" sz="5400" dirty="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3933376" y="5312636"/>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89306" y="3493774"/>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20">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9316" y="7715918"/>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433553" y="5945677"/>
            <a:ext cx="7411095"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Hai từ</a:t>
            </a:r>
          </a:p>
        </p:txBody>
      </p:sp>
      <p:pic>
        <p:nvPicPr>
          <p:cNvPr id="42" name="Picture 41">
            <a:extLst>
              <a:ext uri="{FF2B5EF4-FFF2-40B4-BE49-F238E27FC236}">
                <a16:creationId xmlns:a16="http://schemas.microsoft.com/office/drawing/2014/main" id="{8A4CE3DB-B3F5-4D59-B3E5-2481DC2A53A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318334" y="4670845"/>
            <a:ext cx="8134293" cy="6090146"/>
          </a:xfrm>
          <a:prstGeom prst="rect">
            <a:avLst/>
          </a:prstGeom>
        </p:spPr>
      </p:pic>
      <p:sp>
        <p:nvSpPr>
          <p:cNvPr id="41" name="TextBox 40">
            <a:extLst>
              <a:ext uri="{FF2B5EF4-FFF2-40B4-BE49-F238E27FC236}">
                <a16:creationId xmlns:a16="http://schemas.microsoft.com/office/drawing/2014/main" id="{DB640CC8-8750-40BA-AA9D-41738394DE42}"/>
              </a:ext>
            </a:extLst>
          </p:cNvPr>
          <p:cNvSpPr txBox="1"/>
          <p:nvPr/>
        </p:nvSpPr>
        <p:spPr>
          <a:xfrm>
            <a:off x="5481924" y="7995199"/>
            <a:ext cx="11509247" cy="1200329"/>
          </a:xfrm>
          <a:prstGeom prst="rect">
            <a:avLst/>
          </a:prstGeom>
          <a:noFill/>
        </p:spPr>
        <p:txBody>
          <a:bodyPr wrap="square">
            <a:spAutoFit/>
          </a:bodyPr>
          <a:lstStyle/>
          <a:p>
            <a:r>
              <a:rPr lang="en-US" sz="7200">
                <a:solidFill>
                  <a:srgbClr val="00B0F0"/>
                </a:solidFill>
              </a:rPr>
              <a:t>(Đó là các từ: </a:t>
            </a:r>
            <a:r>
              <a:rPr lang="en-US" sz="7200" b="1">
                <a:solidFill>
                  <a:srgbClr val="FF0000"/>
                </a:solidFill>
              </a:rPr>
              <a:t>khổng lồ, lớn</a:t>
            </a:r>
            <a:r>
              <a:rPr lang="en-US" sz="7200">
                <a:solidFill>
                  <a:srgbClr val="00B0F0"/>
                </a:solidFill>
              </a:rPr>
              <a:t>)</a:t>
            </a:r>
          </a:p>
        </p:txBody>
      </p:sp>
    </p:spTree>
    <p:extLst>
      <p:ext uri="{BB962C8B-B14F-4D97-AF65-F5344CB8AC3E}">
        <p14:creationId xmlns:p14="http://schemas.microsoft.com/office/powerpoint/2010/main" val="139530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par>
                                <p:cTn id="111" presetID="16" presetClass="entr" presetSubtype="21"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barn(inVertical)">
                                      <p:cBhvr>
                                        <p:cTn id="113" dur="500"/>
                                        <p:tgtEl>
                                          <p:spTgt spid="41"/>
                                        </p:tgtEl>
                                      </p:cBhvr>
                                    </p:animEffect>
                                  </p:childTnLst>
                                </p:cTn>
                              </p:par>
                            </p:childTnLst>
                          </p:cTn>
                        </p:par>
                      </p:childTnLst>
                    </p:cTn>
                  </p:par>
                </p:childTnLst>
              </p:cTn>
              <p:nextCondLst>
                <p:cond evt="onClick" delay="0">
                  <p:tgtEl>
                    <p:spTgt spid="16"/>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subTnLst>
                                    <p:audio>
                                      <p:cMediaNode>
                                        <p:cTn display="0" masterRel="sameClick">
                                          <p:stCondLst>
                                            <p:cond evt="begin" delay="0">
                                              <p:tn val="11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20" restart="whenNotActive" fill="hold" evtFilter="cancelBubble" nodeType="interactiveSeq">
                <p:stCondLst>
                  <p:cond evt="onClick" delay="0">
                    <p:tgtEl>
                      <p:spTgt spid="31"/>
                    </p:tgtEl>
                  </p:cond>
                </p:stCondLst>
                <p:endSync evt="end" delay="0">
                  <p:rtn val="all"/>
                </p:endSync>
                <p:childTnLst>
                  <p:par>
                    <p:cTn id="121" fill="hold">
                      <p:stCondLst>
                        <p:cond delay="0"/>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fade">
                                      <p:cBhvr>
                                        <p:cTn id="125" dur="500"/>
                                        <p:tgtEl>
                                          <p:spTgt spid="40"/>
                                        </p:tgtEl>
                                      </p:cBhvr>
                                    </p:animEffect>
                                  </p:childTnLst>
                                  <p:subTnLst>
                                    <p:audio>
                                      <p:cMediaNode>
                                        <p:cTn display="0" masterRel="sameClick">
                                          <p:stCondLst>
                                            <p:cond evt="begin" delay="0">
                                              <p:tn val="12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0E1B5D61-ADA8-4613-AE04-F4F6464B2A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75018" y="1257300"/>
            <a:ext cx="12511164" cy="6713914"/>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113" b="34661"/>
          <a:stretch>
            <a:fillRect/>
          </a:stretch>
        </p:blipFill>
        <p:spPr>
          <a:xfrm rot="5639570">
            <a:off x="-5775732" y="2577043"/>
            <a:ext cx="12595565" cy="591798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5400000">
            <a:off x="12503632" y="1303331"/>
            <a:ext cx="7228987" cy="43397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32459" flipH="1">
            <a:off x="14748966" y="7322293"/>
            <a:ext cx="7078068" cy="625443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5495" flipH="1">
            <a:off x="16993463" y="4488164"/>
            <a:ext cx="914131" cy="131067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2028">
            <a:off x="15866972" y="5357573"/>
            <a:ext cx="1134974" cy="1956852"/>
          </a:xfrm>
          <a:prstGeom prst="rect">
            <a:avLst/>
          </a:prstGeom>
        </p:spPr>
      </p:pic>
      <p:sp>
        <p:nvSpPr>
          <p:cNvPr id="13" name="Rectangle 12">
            <a:extLst>
              <a:ext uri="{FF2B5EF4-FFF2-40B4-BE49-F238E27FC236}">
                <a16:creationId xmlns:a16="http://schemas.microsoft.com/office/drawing/2014/main" id="{5CB2AB8F-9593-450C-832A-D4813F29FD96}"/>
              </a:ext>
            </a:extLst>
          </p:cNvPr>
          <p:cNvSpPr/>
          <p:nvPr/>
        </p:nvSpPr>
        <p:spPr>
          <a:xfrm>
            <a:off x="2568882" y="1987278"/>
            <a:ext cx="11799962" cy="4339650"/>
          </a:xfrm>
          <a:prstGeom prst="rect">
            <a:avLst/>
          </a:prstGeom>
          <a:noFill/>
        </p:spPr>
        <p:txBody>
          <a:bodyPr wrap="none" lIns="91440" tIns="45720" rIns="91440" bIns="45720">
            <a:spAutoFit/>
          </a:bodyPr>
          <a:lstStyle/>
          <a:p>
            <a:pPr algn="ctr"/>
            <a:r>
              <a:rPr lang="en-US" sz="13800">
                <a:ln w="38100">
                  <a:solidFill>
                    <a:schemeClr val="bg1"/>
                  </a:solidFill>
                </a:ln>
                <a:solidFill>
                  <a:schemeClr val="accent6">
                    <a:lumMod val="75000"/>
                  </a:schemeClr>
                </a:solidFill>
                <a:latin typeface="iCiel Cadena" panose="02000503000000020004" pitchFamily="2" charset="0"/>
              </a:rPr>
              <a:t>TIẾT 7</a:t>
            </a:r>
          </a:p>
          <a:p>
            <a:pPr algn="ctr"/>
            <a:r>
              <a:rPr lang="en-US" sz="13800">
                <a:ln w="38100">
                  <a:solidFill>
                    <a:schemeClr val="bg1"/>
                  </a:solidFill>
                </a:ln>
                <a:solidFill>
                  <a:schemeClr val="accent5">
                    <a:lumMod val="50000"/>
                  </a:schemeClr>
                </a:solidFill>
                <a:latin typeface="iCiel Cadena" panose="02000503000000020004" pitchFamily="2" charset="0"/>
              </a:rPr>
              <a:t>BÀI LUYỆN TẬP</a:t>
            </a:r>
            <a:endParaRPr lang="en-US" sz="13800" b="0" cap="none" spc="0">
              <a:ln w="38100">
                <a:solidFill>
                  <a:schemeClr val="bg1"/>
                </a:solidFill>
              </a:ln>
              <a:solidFill>
                <a:schemeClr val="accent5">
                  <a:lumMod val="50000"/>
                </a:schemeClr>
              </a:solidFill>
              <a:latin typeface="iCiel Cadena" panose="02000503000000020004" pitchFamily="2" charset="0"/>
            </a:endParaRPr>
          </a:p>
        </p:txBody>
      </p:sp>
      <p:pic>
        <p:nvPicPr>
          <p:cNvPr id="8" name="Picture 7" descr="A picture containing text&#10;&#10;Description automatically generated">
            <a:extLst>
              <a:ext uri="{FF2B5EF4-FFF2-40B4-BE49-F238E27FC236}">
                <a16:creationId xmlns:a16="http://schemas.microsoft.com/office/drawing/2014/main" id="{65770AB1-FE11-4CC5-BC37-3E391E7BDCAE}"/>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8401" b="95880" l="9955" r="89981">
                        <a14:foregroundMark x1="32281" y1="91721" x2="51353" y2="90590"/>
                        <a14:foregroundMark x1="41817" y1="8683" x2="41817" y2="8683"/>
                        <a14:foregroundMark x1="37242" y1="8441" x2="41463" y2="8441"/>
                        <a14:foregroundMark x1="35954" y1="95880" x2="35954" y2="95880"/>
                      </a14:backgroundRemoval>
                    </a14:imgEffect>
                  </a14:imgLayer>
                </a14:imgProps>
              </a:ext>
              <a:ext uri="{28A0092B-C50C-407E-A947-70E740481C1C}">
                <a14:useLocalDpi xmlns:a14="http://schemas.microsoft.com/office/drawing/2010/main" val="0"/>
              </a:ext>
            </a:extLst>
          </a:blip>
          <a:stretch>
            <a:fillRect/>
          </a:stretch>
        </p:blipFill>
        <p:spPr>
          <a:xfrm>
            <a:off x="12893993" y="4194806"/>
            <a:ext cx="7910389" cy="631133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4D8C5B3B-EFAD-45E1-87A8-0A3A13204E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7248" y="3649857"/>
            <a:ext cx="10287000" cy="10287000"/>
          </a:xfrm>
          <a:prstGeom prst="rect">
            <a:avLst/>
          </a:prstGeom>
        </p:spPr>
      </p:pic>
    </p:spTree>
    <p:extLst>
      <p:ext uri="{BB962C8B-B14F-4D97-AF65-F5344CB8AC3E}">
        <p14:creationId xmlns:p14="http://schemas.microsoft.com/office/powerpoint/2010/main" val="3260314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12344400" y="419100"/>
            <a:ext cx="1905000" cy="2164772"/>
          </a:xfrm>
          <a:prstGeom prst="rect">
            <a:avLst/>
          </a:prstGeom>
        </p:spPr>
      </p:pic>
    </p:spTree>
    <p:extLst>
      <p:ext uri="{BB962C8B-B14F-4D97-AF65-F5344CB8AC3E}">
        <p14:creationId xmlns:p14="http://schemas.microsoft.com/office/powerpoint/2010/main" val="202377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459 -0.00185 L 0.07709 0.22808 " pathEditMode="relative" rAng="0" ptsTypes="AA">
                                      <p:cBhvr>
                                        <p:cTn id="6" dur="2000" fill="hold"/>
                                        <p:tgtEl>
                                          <p:spTgt spid="7"/>
                                        </p:tgtEl>
                                        <p:attrNameLst>
                                          <p:attrName>ppt_x</p:attrName>
                                          <p:attrName>ppt_y</p:attrName>
                                        </p:attrNameLst>
                                      </p:cBhvr>
                                      <p:rCtr x="3125" y="114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68947"/>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8</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7039">
            <a:off x="1014429" y="3653138"/>
            <a:ext cx="2952976" cy="2316152"/>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531422" y="3670954"/>
            <a:ext cx="10310366" cy="1472113"/>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228516" y="1375531"/>
            <a:ext cx="15221372" cy="1446550"/>
          </a:xfrm>
          <a:prstGeom prst="rect">
            <a:avLst/>
          </a:prstGeom>
          <a:noFill/>
        </p:spPr>
        <p:txBody>
          <a:bodyPr wrap="square" rtlCol="0">
            <a:spAutoFit/>
          </a:bodyPr>
          <a:lstStyle/>
          <a:p>
            <a:r>
              <a:rPr lang="vi-VN" sz="4400" b="1">
                <a:solidFill>
                  <a:srgbClr val="00B050"/>
                </a:solidFill>
                <a:cs typeface="Arial" panose="020B0604020202020204" pitchFamily="34" charset="0"/>
              </a:rPr>
              <a:t>Trong câu "</a:t>
            </a:r>
            <a:r>
              <a:rPr lang="vi-VN" sz="4400" b="1">
                <a:solidFill>
                  <a:srgbClr val="C00000"/>
                </a:solidFill>
                <a:cs typeface="Arial" panose="020B0604020202020204" pitchFamily="34" charset="0"/>
              </a:rPr>
              <a:t>Từ bờ tre làng tôi, tôi vẫn gặp những cánh buồm lên ngược về xuôi.</a:t>
            </a:r>
            <a:r>
              <a:rPr lang="vi-VN" sz="4400" b="1">
                <a:solidFill>
                  <a:srgbClr val="00B050"/>
                </a:solidFill>
                <a:cs typeface="Arial" panose="020B0604020202020204" pitchFamily="34" charset="0"/>
              </a:rPr>
              <a:t>", có mấy </a:t>
            </a:r>
            <a:r>
              <a:rPr lang="vi-VN" sz="4400" b="1">
                <a:solidFill>
                  <a:srgbClr val="C00000"/>
                </a:solidFill>
                <a:cs typeface="Arial" panose="020B0604020202020204" pitchFamily="34" charset="0"/>
              </a:rPr>
              <a:t>cặp từ trái nghĩa</a:t>
            </a:r>
            <a:r>
              <a:rPr lang="vi-VN" sz="4400" b="1">
                <a:solidFill>
                  <a:srgbClr val="00B050"/>
                </a:solidFill>
                <a:cs typeface="Arial" panose="020B0604020202020204" pitchFamily="34" charset="0"/>
              </a:rPr>
              <a:t>?</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556822" y="5768313"/>
            <a:ext cx="10310366" cy="1472113"/>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556822" y="7845334"/>
            <a:ext cx="10310366" cy="1472113"/>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418300" y="6141303"/>
            <a:ext cx="7411095" cy="830997"/>
          </a:xfrm>
          <a:prstGeom prst="rect">
            <a:avLst/>
          </a:prstGeom>
          <a:noFill/>
        </p:spPr>
        <p:txBody>
          <a:bodyPr wrap="square" rtlCol="0">
            <a:spAutoFit/>
          </a:bodyPr>
          <a:lstStyle/>
          <a:p>
            <a:r>
              <a:rPr lang="it-IT" sz="4800">
                <a:latin typeface="Arial" panose="020B0604020202020204" pitchFamily="34" charset="0"/>
                <a:cs typeface="Arial" panose="020B0604020202020204" pitchFamily="34" charset="0"/>
              </a:rPr>
              <a:t>Hai cặp từ.</a:t>
            </a:r>
            <a:endParaRPr lang="en-US" sz="4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7460659" y="8260259"/>
            <a:ext cx="7411095"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Ba</a:t>
            </a:r>
            <a:r>
              <a:rPr lang="vi-VN" sz="4400">
                <a:cs typeface="Arial" panose="020B0604020202020204" pitchFamily="34" charset="0"/>
              </a:rPr>
              <a:t> cặp từ.</a:t>
            </a:r>
            <a:endParaRPr lang="en-US" sz="4400" dirty="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022439" y="3259788"/>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46947" y="5656249"/>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20">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9316" y="7715918"/>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408153" y="3986946"/>
            <a:ext cx="7411095" cy="830997"/>
          </a:xfrm>
          <a:prstGeom prst="rect">
            <a:avLst/>
          </a:prstGeom>
          <a:noFill/>
        </p:spPr>
        <p:txBody>
          <a:bodyPr wrap="square" rtlCol="0">
            <a:spAutoFit/>
          </a:bodyPr>
          <a:lstStyle/>
          <a:p>
            <a:r>
              <a:rPr lang="vi-VN" sz="4800">
                <a:cs typeface="Arial" panose="020B0604020202020204" pitchFamily="34" charset="0"/>
              </a:rPr>
              <a:t>Một cặp từ.</a:t>
            </a:r>
            <a:endParaRPr lang="en-US" sz="4800">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8A4CE3DB-B3F5-4D59-B3E5-2481DC2A53A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538976" y="4794620"/>
            <a:ext cx="8134293" cy="6090146"/>
          </a:xfrm>
          <a:prstGeom prst="rect">
            <a:avLst/>
          </a:prstGeom>
        </p:spPr>
      </p:pic>
      <p:sp>
        <p:nvSpPr>
          <p:cNvPr id="41" name="TextBox 40">
            <a:extLst>
              <a:ext uri="{FF2B5EF4-FFF2-40B4-BE49-F238E27FC236}">
                <a16:creationId xmlns:a16="http://schemas.microsoft.com/office/drawing/2014/main" id="{BF1D5711-462E-4D60-9B87-CD8CFA5CC3FD}"/>
              </a:ext>
            </a:extLst>
          </p:cNvPr>
          <p:cNvSpPr txBox="1"/>
          <p:nvPr/>
        </p:nvSpPr>
        <p:spPr>
          <a:xfrm>
            <a:off x="5326008" y="6017577"/>
            <a:ext cx="12235867" cy="923330"/>
          </a:xfrm>
          <a:prstGeom prst="rect">
            <a:avLst/>
          </a:prstGeom>
          <a:noFill/>
        </p:spPr>
        <p:txBody>
          <a:bodyPr wrap="square">
            <a:spAutoFit/>
          </a:bodyPr>
          <a:lstStyle/>
          <a:p>
            <a:r>
              <a:rPr lang="vi-VN" sz="5400">
                <a:solidFill>
                  <a:srgbClr val="FF0000"/>
                </a:solidFill>
              </a:rPr>
              <a:t>(Đó là các từ: </a:t>
            </a:r>
            <a:r>
              <a:rPr lang="vi-VN" sz="5400" b="1">
                <a:solidFill>
                  <a:srgbClr val="FF0000"/>
                </a:solidFill>
              </a:rPr>
              <a:t>lên-về, ngược - xuôi</a:t>
            </a:r>
            <a:r>
              <a:rPr lang="vi-VN" sz="5400">
                <a:solidFill>
                  <a:srgbClr val="FF0000"/>
                </a:solidFill>
              </a:rPr>
              <a:t>)</a:t>
            </a:r>
          </a:p>
        </p:txBody>
      </p:sp>
    </p:spTree>
    <p:extLst>
      <p:ext uri="{BB962C8B-B14F-4D97-AF65-F5344CB8AC3E}">
        <p14:creationId xmlns:p14="http://schemas.microsoft.com/office/powerpoint/2010/main" val="32621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par>
                                <p:cTn id="111" presetID="16" presetClass="entr" presetSubtype="21"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barn(inVertical)">
                                      <p:cBhvr>
                                        <p:cTn id="113" dur="500"/>
                                        <p:tgtEl>
                                          <p:spTgt spid="41"/>
                                        </p:tgtEl>
                                      </p:cBhvr>
                                    </p:animEffect>
                                  </p:childTnLst>
                                </p:cTn>
                              </p:par>
                            </p:childTnLst>
                          </p:cTn>
                        </p:par>
                      </p:childTnLst>
                    </p:cTn>
                  </p:par>
                </p:childTnLst>
              </p:cTn>
              <p:nextCondLst>
                <p:cond evt="onClick" delay="0">
                  <p:tgtEl>
                    <p:spTgt spid="16"/>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subTnLst>
                                    <p:audio>
                                      <p:cMediaNode>
                                        <p:cTn display="0" masterRel="sameClick">
                                          <p:stCondLst>
                                            <p:cond evt="begin" delay="0">
                                              <p:tn val="11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20" restart="whenNotActive" fill="hold" evtFilter="cancelBubble" nodeType="interactiveSeq">
                <p:stCondLst>
                  <p:cond evt="onClick" delay="0">
                    <p:tgtEl>
                      <p:spTgt spid="31"/>
                    </p:tgtEl>
                  </p:cond>
                </p:stCondLst>
                <p:endSync evt="end" delay="0">
                  <p:rtn val="all"/>
                </p:endSync>
                <p:childTnLst>
                  <p:par>
                    <p:cTn id="121" fill="hold">
                      <p:stCondLst>
                        <p:cond delay="0"/>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fade">
                                      <p:cBhvr>
                                        <p:cTn id="125" dur="500"/>
                                        <p:tgtEl>
                                          <p:spTgt spid="40"/>
                                        </p:tgtEl>
                                      </p:cBhvr>
                                    </p:animEffect>
                                  </p:childTnLst>
                                  <p:subTnLst>
                                    <p:audio>
                                      <p:cMediaNode>
                                        <p:cTn display="0" masterRel="sameClick">
                                          <p:stCondLst>
                                            <p:cond evt="begin" delay="0">
                                              <p:tn val="12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13792200" y="2857500"/>
            <a:ext cx="1905000" cy="2164772"/>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8CBCAB73-BA73-4EE3-9732-8A72EB34B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10591800" y="3506931"/>
            <a:ext cx="2667000" cy="3030681"/>
          </a:xfrm>
          <a:prstGeom prst="rect">
            <a:avLst/>
          </a:prstGeom>
        </p:spPr>
      </p:pic>
    </p:spTree>
    <p:extLst>
      <p:ext uri="{BB962C8B-B14F-4D97-AF65-F5344CB8AC3E}">
        <p14:creationId xmlns:p14="http://schemas.microsoft.com/office/powerpoint/2010/main" val="134518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458 -0.00185 L -0.13125 0.13179 " pathEditMode="relative" rAng="0" ptsTypes="AA">
                                      <p:cBhvr>
                                        <p:cTn id="6" dur="2000" fill="hold"/>
                                        <p:tgtEl>
                                          <p:spTgt spid="7"/>
                                        </p:tgtEl>
                                        <p:attrNameLst>
                                          <p:attrName>ppt_x</p:attrName>
                                          <p:attrName>ppt_y</p:attrName>
                                        </p:attrNameLst>
                                      </p:cBhvr>
                                      <p:rCtr x="-7292" y="668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9</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943600" y="7852813"/>
            <a:ext cx="9971149" cy="1960001"/>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6">
                <a:lumMod val="50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C</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390542" y="1481134"/>
            <a:ext cx="14782800" cy="1323439"/>
          </a:xfrm>
          <a:prstGeom prst="rect">
            <a:avLst/>
          </a:prstGeom>
          <a:noFill/>
        </p:spPr>
        <p:txBody>
          <a:bodyPr wrap="square" rtlCol="0">
            <a:spAutoFit/>
          </a:bodyPr>
          <a:lstStyle/>
          <a:p>
            <a:pPr algn="ctr"/>
            <a:r>
              <a:rPr lang="vi-VN" sz="4000" b="1">
                <a:solidFill>
                  <a:srgbClr val="00B050"/>
                </a:solidFill>
                <a:cs typeface="Arial" panose="020B0604020202020204" pitchFamily="34" charset="0"/>
              </a:rPr>
              <a:t>Từ </a:t>
            </a:r>
            <a:r>
              <a:rPr lang="vi-VN" sz="4000" b="1" i="1">
                <a:solidFill>
                  <a:srgbClr val="C00000"/>
                </a:solidFill>
                <a:cs typeface="Arial" panose="020B0604020202020204" pitchFamily="34" charset="0"/>
              </a:rPr>
              <a:t>trong</a:t>
            </a:r>
            <a:r>
              <a:rPr lang="vi-VN" sz="4000" b="1">
                <a:solidFill>
                  <a:srgbClr val="00B050"/>
                </a:solidFill>
                <a:cs typeface="Arial" panose="020B0604020202020204" pitchFamily="34" charset="0"/>
              </a:rPr>
              <a:t> ở cụm từ </a:t>
            </a:r>
            <a:r>
              <a:rPr lang="vi-VN" sz="4000" b="1" i="1">
                <a:solidFill>
                  <a:srgbClr val="C00000"/>
                </a:solidFill>
                <a:cs typeface="Arial" panose="020B0604020202020204" pitchFamily="34" charset="0"/>
              </a:rPr>
              <a:t>phấp phới trong gió </a:t>
            </a:r>
            <a:r>
              <a:rPr lang="vi-VN" sz="4000" b="1">
                <a:solidFill>
                  <a:srgbClr val="00B050"/>
                </a:solidFill>
                <a:cs typeface="Arial" panose="020B0604020202020204" pitchFamily="34" charset="0"/>
              </a:rPr>
              <a:t>và từ </a:t>
            </a:r>
            <a:r>
              <a:rPr lang="vi-VN" sz="4000" b="1">
                <a:solidFill>
                  <a:srgbClr val="C00000"/>
                </a:solidFill>
                <a:cs typeface="Arial" panose="020B0604020202020204" pitchFamily="34" charset="0"/>
              </a:rPr>
              <a:t>trong</a:t>
            </a:r>
            <a:r>
              <a:rPr lang="vi-VN" sz="4000" b="1">
                <a:solidFill>
                  <a:srgbClr val="00B050"/>
                </a:solidFill>
                <a:cs typeface="Arial" panose="020B0604020202020204" pitchFamily="34" charset="0"/>
              </a:rPr>
              <a:t> ở cụm từ </a:t>
            </a:r>
            <a:r>
              <a:rPr lang="vi-VN" sz="4000" b="1" i="1">
                <a:solidFill>
                  <a:srgbClr val="C00000"/>
                </a:solidFill>
                <a:cs typeface="Arial" panose="020B0604020202020204" pitchFamily="34" charset="0"/>
              </a:rPr>
              <a:t>nắng trời đẹp trong </a:t>
            </a:r>
            <a:r>
              <a:rPr lang="vi-VN" sz="4000" b="1">
                <a:solidFill>
                  <a:srgbClr val="00B050"/>
                </a:solidFill>
                <a:cs typeface="Arial" panose="020B0604020202020204" pitchFamily="34" charset="0"/>
              </a:rPr>
              <a:t>có quan hệ với nhau như thế</a:t>
            </a:r>
            <a:r>
              <a:rPr lang="en-US" sz="4000" b="1">
                <a:solidFill>
                  <a:srgbClr val="00B050"/>
                </a:solidFill>
                <a:cs typeface="Arial" panose="020B0604020202020204" pitchFamily="34" charset="0"/>
              </a:rPr>
              <a:t> </a:t>
            </a:r>
            <a:r>
              <a:rPr lang="en-US" sz="4000" b="1">
                <a:solidFill>
                  <a:srgbClr val="00B050"/>
                </a:solidFill>
                <a:latin typeface="Arial" panose="020B0604020202020204" pitchFamily="34" charset="0"/>
                <a:cs typeface="Arial" panose="020B0604020202020204" pitchFamily="34" charset="0"/>
              </a:rPr>
              <a:t>nào?</a:t>
            </a:r>
            <a:endParaRPr lang="vi-VN" sz="4000" b="1">
              <a:solidFill>
                <a:srgbClr val="00B050"/>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942002" y="3605838"/>
            <a:ext cx="9967545" cy="1831639"/>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942002" y="5689181"/>
            <a:ext cx="9967545" cy="1911439"/>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B</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607391" y="4031147"/>
            <a:ext cx="7400545" cy="830997"/>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Đó là một từ nhiều nghĩa.</a:t>
            </a:r>
            <a:endParaRPr lang="en-US" sz="4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7723037" y="6227987"/>
            <a:ext cx="7566952" cy="830997"/>
          </a:xfrm>
          <a:prstGeom prst="rect">
            <a:avLst/>
          </a:prstGeom>
          <a:noFill/>
        </p:spPr>
        <p:txBody>
          <a:bodyPr wrap="square" rtlCol="0">
            <a:spAutoFit/>
          </a:bodyPr>
          <a:lstStyle/>
          <a:p>
            <a:r>
              <a:rPr lang="vi-VN" sz="4800">
                <a:cs typeface="Arial" panose="020B0604020202020204" pitchFamily="34" charset="0"/>
              </a:rPr>
              <a:t>Đó là hai từ đồng nghĩa.</a:t>
            </a: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230910" y="7711558"/>
            <a:ext cx="2014711"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507440" y="3633323"/>
            <a:ext cx="149876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18">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507440" y="5775114"/>
            <a:ext cx="149876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557884" y="8372010"/>
            <a:ext cx="7245034" cy="830997"/>
          </a:xfrm>
          <a:prstGeom prst="rect">
            <a:avLst/>
          </a:prstGeom>
          <a:noFill/>
        </p:spPr>
        <p:txBody>
          <a:bodyPr wrap="square" rtlCol="0">
            <a:spAutoFit/>
          </a:bodyPr>
          <a:lstStyle/>
          <a:p>
            <a:r>
              <a:rPr lang="vi-VN" sz="4800">
                <a:cs typeface="Arial" panose="020B0604020202020204" pitchFamily="34" charset="0"/>
              </a:rPr>
              <a:t>Đó là hai từ đồng </a:t>
            </a:r>
            <a:r>
              <a:rPr lang="en-US" sz="4800">
                <a:latin typeface="Arial" panose="020B0604020202020204" pitchFamily="34" charset="0"/>
                <a:cs typeface="Arial" panose="020B0604020202020204" pitchFamily="34" charset="0"/>
              </a:rPr>
              <a:t>âm</a:t>
            </a:r>
            <a:r>
              <a:rPr lang="vi-VN" sz="4800">
                <a:cs typeface="Arial" panose="020B0604020202020204" pitchFamily="34" charset="0"/>
              </a:rPr>
              <a:t>.</a:t>
            </a:r>
          </a:p>
        </p:txBody>
      </p:sp>
      <p:pic>
        <p:nvPicPr>
          <p:cNvPr id="41" name="Picture 6">
            <a:extLst>
              <a:ext uri="{FF2B5EF4-FFF2-40B4-BE49-F238E27FC236}">
                <a16:creationId xmlns:a16="http://schemas.microsoft.com/office/drawing/2014/main" id="{8F3CCD57-BF6A-48F0-866D-4B5E04C6558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377039">
            <a:off x="1014429" y="3653138"/>
            <a:ext cx="2952976" cy="2316152"/>
          </a:xfrm>
          <a:prstGeom prst="rect">
            <a:avLst/>
          </a:prstGeom>
        </p:spPr>
      </p:pic>
      <p:pic>
        <p:nvPicPr>
          <p:cNvPr id="42" name="Picture 41">
            <a:extLst>
              <a:ext uri="{FF2B5EF4-FFF2-40B4-BE49-F238E27FC236}">
                <a16:creationId xmlns:a16="http://schemas.microsoft.com/office/drawing/2014/main" id="{B5996685-5214-4672-BD0B-2800058711E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538976" y="4794620"/>
            <a:ext cx="8134293" cy="6090146"/>
          </a:xfrm>
          <a:prstGeom prst="rect">
            <a:avLst/>
          </a:prstGeom>
        </p:spPr>
      </p:pic>
    </p:spTree>
    <p:extLst>
      <p:ext uri="{BB962C8B-B14F-4D97-AF65-F5344CB8AC3E}">
        <p14:creationId xmlns:p14="http://schemas.microsoft.com/office/powerpoint/2010/main" val="421332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10744200" y="3543300"/>
            <a:ext cx="2590800" cy="2944090"/>
          </a:xfrm>
          <a:prstGeom prst="rect">
            <a:avLst/>
          </a:prstGeom>
        </p:spPr>
      </p:pic>
    </p:spTree>
    <p:extLst>
      <p:ext uri="{BB962C8B-B14F-4D97-AF65-F5344CB8AC3E}">
        <p14:creationId xmlns:p14="http://schemas.microsoft.com/office/powerpoint/2010/main" val="254465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459 -0.00185 L -0.01666 0.19028 " pathEditMode="relative" rAng="0" ptsTypes="AA">
                                      <p:cBhvr>
                                        <p:cTn id="6" dur="2000" fill="hold"/>
                                        <p:tgtEl>
                                          <p:spTgt spid="7"/>
                                        </p:tgtEl>
                                        <p:attrNameLst>
                                          <p:attrName>ppt_x</p:attrName>
                                          <p:attrName>ppt_y</p:attrName>
                                        </p:attrNameLst>
                                      </p:cBhvr>
                                      <p:rCtr x="-1563" y="95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548076" cy="1079775"/>
            <a:chOff x="476875" y="237289"/>
            <a:chExt cx="2548076" cy="1079775"/>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560194" y="353882"/>
              <a:ext cx="2464757"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10</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943600" y="7852813"/>
            <a:ext cx="9971149" cy="1960001"/>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6">
                <a:lumMod val="50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C</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19550" y="1300703"/>
            <a:ext cx="14782800" cy="1446550"/>
          </a:xfrm>
          <a:prstGeom prst="rect">
            <a:avLst/>
          </a:prstGeom>
          <a:noFill/>
        </p:spPr>
        <p:txBody>
          <a:bodyPr wrap="square" rtlCol="0">
            <a:spAutoFit/>
          </a:bodyPr>
          <a:lstStyle/>
          <a:p>
            <a:pPr algn="ctr"/>
            <a:r>
              <a:rPr lang="vi-VN" sz="4400" b="1">
                <a:solidFill>
                  <a:srgbClr val="00B050"/>
                </a:solidFill>
                <a:cs typeface="Arial" panose="020B0604020202020204" pitchFamily="34" charset="0"/>
              </a:rPr>
              <a:t>Trong câu "</a:t>
            </a:r>
            <a:r>
              <a:rPr lang="vi-VN" sz="4400" b="1">
                <a:solidFill>
                  <a:srgbClr val="C00000"/>
                </a:solidFill>
                <a:cs typeface="Arial" panose="020B0604020202020204" pitchFamily="34" charset="0"/>
              </a:rPr>
              <a:t>Còn lá buồm thì cứ căng phồng như ngực người khổng lồ đẩy thuyền đi.</a:t>
            </a:r>
            <a:r>
              <a:rPr lang="vi-VN" sz="4400" b="1">
                <a:solidFill>
                  <a:srgbClr val="00B050"/>
                </a:solidFill>
                <a:cs typeface="Arial" panose="020B0604020202020204" pitchFamily="34" charset="0"/>
              </a:rPr>
              <a:t>", có mấy quan hệ từ?</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942002" y="3605838"/>
            <a:ext cx="9967545" cy="1831639"/>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942002" y="5689181"/>
            <a:ext cx="9967545" cy="1911439"/>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B</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736044" y="4095630"/>
            <a:ext cx="7060380" cy="769441"/>
          </a:xfrm>
          <a:prstGeom prst="rect">
            <a:avLst/>
          </a:prstGeom>
          <a:noFill/>
        </p:spPr>
        <p:txBody>
          <a:bodyPr wrap="square" rtlCol="0">
            <a:spAutoFit/>
          </a:bodyPr>
          <a:lstStyle/>
          <a:p>
            <a:r>
              <a:rPr lang="vi-VN" sz="4400">
                <a:cs typeface="Arial" panose="020B0604020202020204" pitchFamily="34" charset="0"/>
              </a:rPr>
              <a:t>Một quan hệ từ.</a:t>
            </a:r>
          </a:p>
        </p:txBody>
      </p:sp>
      <p:sp>
        <p:nvSpPr>
          <p:cNvPr id="37" name="TextBox 36">
            <a:extLst>
              <a:ext uri="{FF2B5EF4-FFF2-40B4-BE49-F238E27FC236}">
                <a16:creationId xmlns:a16="http://schemas.microsoft.com/office/drawing/2014/main" id="{5B705EBF-4475-4C6E-A2C9-6C0E2ABDC63C}"/>
              </a:ext>
            </a:extLst>
          </p:cNvPr>
          <p:cNvSpPr txBox="1"/>
          <p:nvPr/>
        </p:nvSpPr>
        <p:spPr>
          <a:xfrm>
            <a:off x="7736044" y="6250118"/>
            <a:ext cx="7219138" cy="769441"/>
          </a:xfrm>
          <a:prstGeom prst="rect">
            <a:avLst/>
          </a:prstGeom>
          <a:noFill/>
        </p:spPr>
        <p:txBody>
          <a:bodyPr wrap="square" rtlCol="0">
            <a:spAutoFit/>
          </a:bodyPr>
          <a:lstStyle/>
          <a:p>
            <a:r>
              <a:rPr lang="vi-VN" sz="4400">
                <a:cs typeface="Arial" panose="020B0604020202020204" pitchFamily="34" charset="0"/>
              </a:rPr>
              <a:t>Hai quan hệ từ.</a:t>
            </a: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024918" y="7711558"/>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3633323"/>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18">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5775114"/>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710644" y="8437189"/>
            <a:ext cx="6912017" cy="769441"/>
          </a:xfrm>
          <a:prstGeom prst="rect">
            <a:avLst/>
          </a:prstGeom>
          <a:noFill/>
        </p:spPr>
        <p:txBody>
          <a:bodyPr wrap="square" rtlCol="0">
            <a:spAutoFit/>
          </a:bodyPr>
          <a:lstStyle/>
          <a:p>
            <a:r>
              <a:rPr lang="vi-VN" sz="4400">
                <a:cs typeface="Arial" panose="020B0604020202020204" pitchFamily="34" charset="0"/>
              </a:rPr>
              <a:t>Ba quan hệ từ.</a:t>
            </a:r>
          </a:p>
        </p:txBody>
      </p:sp>
      <p:pic>
        <p:nvPicPr>
          <p:cNvPr id="41" name="Picture 6">
            <a:extLst>
              <a:ext uri="{FF2B5EF4-FFF2-40B4-BE49-F238E27FC236}">
                <a16:creationId xmlns:a16="http://schemas.microsoft.com/office/drawing/2014/main" id="{80CF123B-4005-439E-8232-5CC39D3A5D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377039">
            <a:off x="1014429" y="3653138"/>
            <a:ext cx="2952976" cy="2316152"/>
          </a:xfrm>
          <a:prstGeom prst="rect">
            <a:avLst/>
          </a:prstGeom>
        </p:spPr>
      </p:pic>
      <p:pic>
        <p:nvPicPr>
          <p:cNvPr id="42" name="Picture 41">
            <a:extLst>
              <a:ext uri="{FF2B5EF4-FFF2-40B4-BE49-F238E27FC236}">
                <a16:creationId xmlns:a16="http://schemas.microsoft.com/office/drawing/2014/main" id="{1538479C-7896-4744-8D46-8947D3FDEDF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538976" y="4794620"/>
            <a:ext cx="8134293" cy="6090146"/>
          </a:xfrm>
          <a:prstGeom prst="rect">
            <a:avLst/>
          </a:prstGeom>
        </p:spPr>
      </p:pic>
      <p:sp>
        <p:nvSpPr>
          <p:cNvPr id="43" name="TextBox 42">
            <a:extLst>
              <a:ext uri="{FF2B5EF4-FFF2-40B4-BE49-F238E27FC236}">
                <a16:creationId xmlns:a16="http://schemas.microsoft.com/office/drawing/2014/main" id="{B020E64F-EEFF-45D3-A532-8A4A2A17733F}"/>
              </a:ext>
            </a:extLst>
          </p:cNvPr>
          <p:cNvSpPr txBox="1"/>
          <p:nvPr/>
        </p:nvSpPr>
        <p:spPr>
          <a:xfrm>
            <a:off x="5327746" y="6217744"/>
            <a:ext cx="11977103" cy="1107996"/>
          </a:xfrm>
          <a:prstGeom prst="rect">
            <a:avLst/>
          </a:prstGeom>
          <a:noFill/>
        </p:spPr>
        <p:txBody>
          <a:bodyPr wrap="square">
            <a:spAutoFit/>
          </a:bodyPr>
          <a:lstStyle/>
          <a:p>
            <a:r>
              <a:rPr lang="vi-VN" sz="6600" b="0" i="0">
                <a:solidFill>
                  <a:srgbClr val="FF0000"/>
                </a:solidFill>
                <a:effectLst/>
                <a:latin typeface="Open Sans" panose="020B0606030504020204" pitchFamily="34" charset="0"/>
              </a:rPr>
              <a:t>Đó là các từ: </a:t>
            </a:r>
            <a:r>
              <a:rPr lang="vi-VN" sz="6600" b="1" i="0">
                <a:solidFill>
                  <a:srgbClr val="FF0000"/>
                </a:solidFill>
                <a:effectLst/>
                <a:latin typeface="Open Sans" panose="020B0606030504020204" pitchFamily="34" charset="0"/>
              </a:rPr>
              <a:t>còn, thì, như</a:t>
            </a:r>
            <a:endParaRPr lang="en-US" sz="6600" b="1">
              <a:solidFill>
                <a:srgbClr val="FF0000"/>
              </a:solidFill>
            </a:endParaRPr>
          </a:p>
        </p:txBody>
      </p:sp>
    </p:spTree>
    <p:extLst>
      <p:ext uri="{BB962C8B-B14F-4D97-AF65-F5344CB8AC3E}">
        <p14:creationId xmlns:p14="http://schemas.microsoft.com/office/powerpoint/2010/main" val="324189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par>
                                <p:cTn id="111" presetID="42" presetClass="path" presetSubtype="0" accel="50000" decel="50000" fill="hold" nodeType="withEffect">
                                  <p:stCondLst>
                                    <p:cond delay="0"/>
                                  </p:stCondLst>
                                  <p:childTnLst>
                                    <p:animMotion origin="layout" path="M 5.55556E-7 -1.97531E-6 L -0.00182 -0.4216 " pathEditMode="relative" rAng="0" ptsTypes="AA">
                                      <p:cBhvr>
                                        <p:cTn id="112" dur="2000" fill="hold"/>
                                        <p:tgtEl>
                                          <p:spTgt spid="16"/>
                                        </p:tgtEl>
                                        <p:attrNameLst>
                                          <p:attrName>ppt_x</p:attrName>
                                          <p:attrName>ppt_y</p:attrName>
                                        </p:attrNameLst>
                                      </p:cBhvr>
                                      <p:rCtr x="-95" y="-21080"/>
                                    </p:animMotion>
                                  </p:childTnLst>
                                </p:cTn>
                              </p:par>
                              <p:par>
                                <p:cTn id="113" presetID="14" presetClass="entr" presetSubtype="10" fill="hold" grpId="0" nodeType="with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randombar(horizontal)">
                                      <p:cBhvr>
                                        <p:cTn id="115" dur="500"/>
                                        <p:tgtEl>
                                          <p:spTgt spid="43"/>
                                        </p:tgtEl>
                                      </p:cBhvr>
                                    </p:animEffect>
                                  </p:childTnLst>
                                </p:cTn>
                              </p:par>
                              <p:par>
                                <p:cTn id="116" presetID="42" presetClass="path" presetSubtype="0" accel="50000" decel="50000" fill="hold" grpId="2" nodeType="withEffect">
                                  <p:stCondLst>
                                    <p:cond delay="0"/>
                                  </p:stCondLst>
                                  <p:childTnLst>
                                    <p:animMotion origin="layout" path="M -2.77778E-7 -1.7284E-6 L -0.00017 -0.41065 " pathEditMode="relative" rAng="0" ptsTypes="AA">
                                      <p:cBhvr>
                                        <p:cTn id="117" dur="2000" fill="hold"/>
                                        <p:tgtEl>
                                          <p:spTgt spid="25"/>
                                        </p:tgtEl>
                                        <p:attrNameLst>
                                          <p:attrName>ppt_x</p:attrName>
                                          <p:attrName>ppt_y</p:attrName>
                                        </p:attrNameLst>
                                      </p:cBhvr>
                                      <p:rCtr x="-9" y="-20540"/>
                                    </p:animMotion>
                                  </p:childTnLst>
                                </p:cTn>
                              </p:par>
                              <p:par>
                                <p:cTn id="118" presetID="42" presetClass="path" presetSubtype="0" accel="50000" decel="50000" fill="hold" nodeType="withEffect">
                                  <p:stCondLst>
                                    <p:cond delay="0"/>
                                  </p:stCondLst>
                                  <p:childTnLst>
                                    <p:animMotion origin="layout" path="M -4.16667E-6 -1.7284E-6 L 0.00356 -0.42129 " pathEditMode="relative" rAng="0" ptsTypes="AA">
                                      <p:cBhvr>
                                        <p:cTn id="119" dur="2000" fill="hold"/>
                                        <p:tgtEl>
                                          <p:spTgt spid="38"/>
                                        </p:tgtEl>
                                        <p:attrNameLst>
                                          <p:attrName>ppt_x</p:attrName>
                                          <p:attrName>ppt_y</p:attrName>
                                        </p:attrNameLst>
                                      </p:cBhvr>
                                      <p:rCtr x="174" y="-21065"/>
                                    </p:animMotion>
                                  </p:childTnLst>
                                </p:cTn>
                              </p:par>
                            </p:childTnLst>
                          </p:cTn>
                        </p:par>
                      </p:childTnLst>
                    </p:cTn>
                  </p:par>
                </p:childTnLst>
              </p:cTn>
              <p:nextCondLst>
                <p:cond evt="onClick" delay="0">
                  <p:tgtEl>
                    <p:spTgt spid="16"/>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p:stCondLst>
                        <p:cond delay="0"/>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fade">
                                      <p:cBhvr>
                                        <p:cTn id="125" dur="500"/>
                                        <p:tgtEl>
                                          <p:spTgt spid="39"/>
                                        </p:tgtEl>
                                      </p:cBhvr>
                                    </p:animEffect>
                                  </p:childTnLst>
                                  <p:subTnLst>
                                    <p:audio>
                                      <p:cMediaNode>
                                        <p:cTn display="0" masterRel="sameClick">
                                          <p:stCondLst>
                                            <p:cond evt="begin" delay="0">
                                              <p:tn val="12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26" restart="whenNotActive" fill="hold" evtFilter="cancelBubble" nodeType="interactiveSeq">
                <p:stCondLst>
                  <p:cond evt="onClick" delay="0">
                    <p:tgtEl>
                      <p:spTgt spid="31"/>
                    </p:tgtEl>
                  </p:cond>
                </p:stCondLst>
                <p:endSync evt="end" delay="0">
                  <p:rtn val="all"/>
                </p:endSync>
                <p:childTnLst>
                  <p:par>
                    <p:cTn id="127" fill="hold">
                      <p:stCondLst>
                        <p:cond delay="0"/>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fade">
                                      <p:cBhvr>
                                        <p:cTn id="131" dur="500"/>
                                        <p:tgtEl>
                                          <p:spTgt spid="40"/>
                                        </p:tgtEl>
                                      </p:cBhvr>
                                    </p:animEffect>
                                  </p:childTnLst>
                                  <p:subTnLst>
                                    <p:audio>
                                      <p:cMediaNode>
                                        <p:cTn display="0" masterRel="sameClick">
                                          <p:stCondLst>
                                            <p:cond evt="begin" delay="0">
                                              <p:tn val="12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P spid="25" grpId="2"/>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9601200" y="4305300"/>
            <a:ext cx="3797808" cy="4315690"/>
          </a:xfrm>
          <a:prstGeom prst="rect">
            <a:avLst/>
          </a:prstGeom>
        </p:spPr>
      </p:pic>
    </p:spTree>
    <p:extLst>
      <p:ext uri="{BB962C8B-B14F-4D97-AF65-F5344CB8AC3E}">
        <p14:creationId xmlns:p14="http://schemas.microsoft.com/office/powerpoint/2010/main" val="105335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458 -0.00185 L 0.23368 -0.05417 " pathEditMode="relative" rAng="0" ptsTypes="AA">
                                      <p:cBhvr>
                                        <p:cTn id="6" dur="2000" fill="hold"/>
                                        <p:tgtEl>
                                          <p:spTgt spid="7"/>
                                        </p:tgtEl>
                                        <p:attrNameLst>
                                          <p:attrName>ppt_x</p:attrName>
                                          <p:attrName>ppt_y</p:attrName>
                                        </p:attrNameLst>
                                      </p:cBhvr>
                                      <p:rCtr x="10955" y="-26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12954000" y="2646346"/>
            <a:ext cx="5169408" cy="5874326"/>
          </a:xfrm>
          <a:prstGeom prst="rect">
            <a:avLst/>
          </a:prstGeom>
        </p:spPr>
      </p:pic>
      <p:grpSp>
        <p:nvGrpSpPr>
          <p:cNvPr id="3" name="Group 2">
            <a:extLst>
              <a:ext uri="{FF2B5EF4-FFF2-40B4-BE49-F238E27FC236}">
                <a16:creationId xmlns:a16="http://schemas.microsoft.com/office/drawing/2014/main" id="{E5D66DE2-9850-459F-B801-59E42B472085}"/>
              </a:ext>
            </a:extLst>
          </p:cNvPr>
          <p:cNvGrpSpPr/>
          <p:nvPr/>
        </p:nvGrpSpPr>
        <p:grpSpPr>
          <a:xfrm flipH="1">
            <a:off x="6096000" y="876300"/>
            <a:ext cx="8132160" cy="4405437"/>
            <a:chOff x="737722" y="738063"/>
            <a:chExt cx="8132160" cy="4405437"/>
          </a:xfrm>
        </p:grpSpPr>
        <p:pic>
          <p:nvPicPr>
            <p:cNvPr id="4" name="Picture 6">
              <a:extLst>
                <a:ext uri="{FF2B5EF4-FFF2-40B4-BE49-F238E27FC236}">
                  <a16:creationId xmlns:a16="http://schemas.microsoft.com/office/drawing/2014/main" id="{5A3FA183-16BD-4065-8C9B-B6C702A223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7722" y="738063"/>
              <a:ext cx="8132160" cy="4405437"/>
            </a:xfrm>
            <a:prstGeom prst="rect">
              <a:avLst/>
            </a:prstGeom>
          </p:spPr>
        </p:pic>
        <p:sp>
          <p:nvSpPr>
            <p:cNvPr id="5" name="Rectangle 4">
              <a:extLst>
                <a:ext uri="{FF2B5EF4-FFF2-40B4-BE49-F238E27FC236}">
                  <a16:creationId xmlns:a16="http://schemas.microsoft.com/office/drawing/2014/main" id="{B668979C-3581-41C7-B61B-1099F67A4877}"/>
                </a:ext>
              </a:extLst>
            </p:cNvPr>
            <p:cNvSpPr/>
            <p:nvPr/>
          </p:nvSpPr>
          <p:spPr>
            <a:xfrm>
              <a:off x="1699892" y="1647141"/>
              <a:ext cx="6683484" cy="1569660"/>
            </a:xfrm>
            <a:prstGeom prst="rect">
              <a:avLst/>
            </a:prstGeom>
            <a:noFill/>
          </p:spPr>
          <p:txBody>
            <a:bodyPr wrap="square" lIns="91440" tIns="45720" rIns="91440" bIns="45720">
              <a:spAutoFit/>
            </a:bodyPr>
            <a:lstStyle/>
            <a:p>
              <a:pPr algn="ctr"/>
              <a:r>
                <a:rPr lang="en-US" sz="4800" b="1" cap="none" spc="0">
                  <a:ln w="0"/>
                  <a:solidFill>
                    <a:srgbClr val="002060"/>
                  </a:solidFill>
                </a:rPr>
                <a:t>Cảm ơn các bạn </a:t>
              </a:r>
            </a:p>
            <a:p>
              <a:pPr algn="ctr"/>
              <a:r>
                <a:rPr lang="en-US" sz="4800" b="1" cap="none" spc="0">
                  <a:ln w="0"/>
                  <a:solidFill>
                    <a:srgbClr val="002060"/>
                  </a:solidFill>
                </a:rPr>
                <a:t>đã đồng hành cùng tớ!</a:t>
              </a:r>
            </a:p>
          </p:txBody>
        </p:sp>
      </p:grpSp>
    </p:spTree>
    <p:extLst>
      <p:ext uri="{BB962C8B-B14F-4D97-AF65-F5344CB8AC3E}">
        <p14:creationId xmlns:p14="http://schemas.microsoft.com/office/powerpoint/2010/main" val="248303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44" b="28221"/>
          <a:stretch>
            <a:fillRect/>
          </a:stretch>
        </p:blipFill>
        <p:spPr>
          <a:xfrm rot="461708">
            <a:off x="-123447" y="8922595"/>
            <a:ext cx="3237015" cy="10222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833">
            <a:off x="5526685" y="843316"/>
            <a:ext cx="6319537" cy="2237807"/>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73316" y="259639"/>
            <a:ext cx="4160184" cy="41148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71204">
            <a:off x="17368353" y="4075026"/>
            <a:ext cx="974262" cy="1679763"/>
          </a:xfrm>
          <a:prstGeom prst="rect">
            <a:avLst/>
          </a:prstGeom>
        </p:spPr>
      </p:pic>
      <p:grpSp>
        <p:nvGrpSpPr>
          <p:cNvPr id="16" name="Group 15">
            <a:extLst>
              <a:ext uri="{FF2B5EF4-FFF2-40B4-BE49-F238E27FC236}">
                <a16:creationId xmlns:a16="http://schemas.microsoft.com/office/drawing/2014/main" id="{20F20871-4DC9-43E6-B9E8-BEF44EFA8335}"/>
              </a:ext>
            </a:extLst>
          </p:cNvPr>
          <p:cNvGrpSpPr/>
          <p:nvPr/>
        </p:nvGrpSpPr>
        <p:grpSpPr>
          <a:xfrm>
            <a:off x="260305" y="7168086"/>
            <a:ext cx="882695" cy="794814"/>
            <a:chOff x="260305" y="7168086"/>
            <a:chExt cx="1536789" cy="1542390"/>
          </a:xfrm>
        </p:grpSpPr>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0305" y="7271482"/>
              <a:ext cx="1536789" cy="143899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77385" flipH="1">
              <a:off x="530091" y="7009953"/>
              <a:ext cx="729079" cy="1045346"/>
            </a:xfrm>
            <a:prstGeom prst="rect">
              <a:avLst/>
            </a:prstGeom>
          </p:spPr>
        </p:pic>
      </p:grpSp>
      <p:sp>
        <p:nvSpPr>
          <p:cNvPr id="17" name="Rectangle 16">
            <a:extLst>
              <a:ext uri="{FF2B5EF4-FFF2-40B4-BE49-F238E27FC236}">
                <a16:creationId xmlns:a16="http://schemas.microsoft.com/office/drawing/2014/main" id="{A79181AB-1B09-4221-93EA-2F9B534A2406}"/>
              </a:ext>
            </a:extLst>
          </p:cNvPr>
          <p:cNvSpPr/>
          <p:nvPr/>
        </p:nvSpPr>
        <p:spPr>
          <a:xfrm>
            <a:off x="6096000" y="1409700"/>
            <a:ext cx="5440913"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latin typeface="Coiny" panose="02000903060500060000" pitchFamily="2" charset="0"/>
              </a:rPr>
              <a:t>DẶN DÒ </a:t>
            </a:r>
          </a:p>
        </p:txBody>
      </p:sp>
      <p:pic>
        <p:nvPicPr>
          <p:cNvPr id="18" name="Picture 17" descr="A picture containing text&#10;&#10;Description automatically generated">
            <a:extLst>
              <a:ext uri="{FF2B5EF4-FFF2-40B4-BE49-F238E27FC236}">
                <a16:creationId xmlns:a16="http://schemas.microsoft.com/office/drawing/2014/main" id="{52302283-6E01-462D-A235-65740E770D5B}"/>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8401" b="95880" l="9955" r="89981">
                        <a14:foregroundMark x1="32281" y1="91721" x2="51353" y2="90590"/>
                        <a14:foregroundMark x1="41817" y1="8683" x2="41817" y2="8683"/>
                        <a14:foregroundMark x1="37242" y1="8441" x2="41463" y2="8441"/>
                        <a14:foregroundMark x1="35954" y1="95880" x2="35954" y2="95880"/>
                      </a14:backgroundRemoval>
                    </a14:imgEffect>
                  </a14:imgLayer>
                </a14:imgProps>
              </a:ext>
              <a:ext uri="{28A0092B-C50C-407E-A947-70E740481C1C}">
                <a14:useLocalDpi xmlns:a14="http://schemas.microsoft.com/office/drawing/2010/main" val="0"/>
              </a:ext>
            </a:extLst>
          </a:blip>
          <a:stretch>
            <a:fillRect/>
          </a:stretch>
        </p:blipFill>
        <p:spPr>
          <a:xfrm>
            <a:off x="12420600" y="4347225"/>
            <a:ext cx="7910389" cy="6311330"/>
          </a:xfrm>
          <a:prstGeom prst="rect">
            <a:avLst/>
          </a:prstGeom>
        </p:spPr>
      </p:pic>
      <p:sp>
        <p:nvSpPr>
          <p:cNvPr id="19" name="Rectangle 18">
            <a:extLst>
              <a:ext uri="{FF2B5EF4-FFF2-40B4-BE49-F238E27FC236}">
                <a16:creationId xmlns:a16="http://schemas.microsoft.com/office/drawing/2014/main" id="{F78D67AF-B572-499B-A022-47342F704AD6}"/>
              </a:ext>
            </a:extLst>
          </p:cNvPr>
          <p:cNvSpPr/>
          <p:nvPr/>
        </p:nvSpPr>
        <p:spPr>
          <a:xfrm>
            <a:off x="3272149" y="3907873"/>
            <a:ext cx="11088613" cy="3785652"/>
          </a:xfrm>
          <a:prstGeom prst="rect">
            <a:avLst/>
          </a:prstGeom>
          <a:noFill/>
        </p:spPr>
        <p:txBody>
          <a:bodyPr wrap="none" lIns="91440" tIns="45720" rIns="91440" bIns="45720">
            <a:spAutoFit/>
          </a:bodyPr>
          <a:lstStyle/>
          <a:p>
            <a:r>
              <a:rPr lang="en-US" sz="8000" b="0" cap="none" spc="0">
                <a:ln w="0"/>
                <a:solidFill>
                  <a:srgbClr val="C00000"/>
                </a:solidFill>
                <a:latin typeface="iCiel Cadena" panose="02000503000000020004" pitchFamily="2" charset="0"/>
              </a:rPr>
              <a:t>Xem lại nội dung bài học</a:t>
            </a:r>
          </a:p>
          <a:p>
            <a:r>
              <a:rPr lang="en-US" sz="8000">
                <a:ln w="0"/>
                <a:solidFill>
                  <a:srgbClr val="C00000"/>
                </a:solidFill>
                <a:latin typeface="iCiel Cadena" panose="02000503000000020004" pitchFamily="2" charset="0"/>
              </a:rPr>
              <a:t>Chuẩn bị:</a:t>
            </a:r>
          </a:p>
          <a:p>
            <a:r>
              <a:rPr lang="en-US" sz="8000">
                <a:ln w="0"/>
                <a:solidFill>
                  <a:srgbClr val="002060"/>
                </a:solidFill>
                <a:latin typeface="iCiel Cadena" panose="02000503000000020004" pitchFamily="2" charset="0"/>
              </a:rPr>
              <a:t>Bài luyện tập - Tiết 8</a:t>
            </a:r>
            <a:endParaRPr lang="en-US" sz="8000" b="0" cap="none" spc="0">
              <a:ln w="0"/>
              <a:solidFill>
                <a:srgbClr val="002060"/>
              </a:solidFill>
              <a:latin typeface="iCiel Cadena" panose="02000503000000020004" pitchFamily="2" charset="0"/>
            </a:endParaRPr>
          </a:p>
        </p:txBody>
      </p:sp>
      <p:pic>
        <p:nvPicPr>
          <p:cNvPr id="21" name="Picture 20" descr="A picture containing icon&#10;&#10;Description automatically generated">
            <a:extLst>
              <a:ext uri="{FF2B5EF4-FFF2-40B4-BE49-F238E27FC236}">
                <a16:creationId xmlns:a16="http://schemas.microsoft.com/office/drawing/2014/main" id="{98036E4D-8FA4-44EE-A6FF-49FB9833E95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05018" y="3687987"/>
            <a:ext cx="1539283" cy="1446442"/>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4E3A3EC9-FD8B-4B54-B9FA-F956D5F16C8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95060" y="5157164"/>
            <a:ext cx="1539283" cy="144644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44" b="28221"/>
          <a:stretch>
            <a:fillRect/>
          </a:stretch>
        </p:blipFill>
        <p:spPr>
          <a:xfrm rot="461708">
            <a:off x="-123447" y="8922595"/>
            <a:ext cx="3237015" cy="10222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833">
            <a:off x="2462071" y="1201485"/>
            <a:ext cx="12935921" cy="549589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73316" y="259639"/>
            <a:ext cx="4160184" cy="41148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71204">
            <a:off x="17368353" y="4075026"/>
            <a:ext cx="974262" cy="1679763"/>
          </a:xfrm>
          <a:prstGeom prst="rect">
            <a:avLst/>
          </a:prstGeom>
        </p:spPr>
      </p:pic>
      <p:grpSp>
        <p:nvGrpSpPr>
          <p:cNvPr id="16" name="Group 15">
            <a:extLst>
              <a:ext uri="{FF2B5EF4-FFF2-40B4-BE49-F238E27FC236}">
                <a16:creationId xmlns:a16="http://schemas.microsoft.com/office/drawing/2014/main" id="{20F20871-4DC9-43E6-B9E8-BEF44EFA8335}"/>
              </a:ext>
            </a:extLst>
          </p:cNvPr>
          <p:cNvGrpSpPr/>
          <p:nvPr/>
        </p:nvGrpSpPr>
        <p:grpSpPr>
          <a:xfrm>
            <a:off x="260305" y="7168086"/>
            <a:ext cx="882695" cy="794814"/>
            <a:chOff x="260305" y="7168086"/>
            <a:chExt cx="1536789" cy="1542390"/>
          </a:xfrm>
        </p:grpSpPr>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0305" y="7271482"/>
              <a:ext cx="1536789" cy="143899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77385" flipH="1">
              <a:off x="530091" y="7009953"/>
              <a:ext cx="729079" cy="1045346"/>
            </a:xfrm>
            <a:prstGeom prst="rect">
              <a:avLst/>
            </a:prstGeom>
          </p:spPr>
        </p:pic>
      </p:grpSp>
      <p:sp>
        <p:nvSpPr>
          <p:cNvPr id="17" name="Rectangle 16">
            <a:extLst>
              <a:ext uri="{FF2B5EF4-FFF2-40B4-BE49-F238E27FC236}">
                <a16:creationId xmlns:a16="http://schemas.microsoft.com/office/drawing/2014/main" id="{A79181AB-1B09-4221-93EA-2F9B534A2406}"/>
              </a:ext>
            </a:extLst>
          </p:cNvPr>
          <p:cNvSpPr/>
          <p:nvPr/>
        </p:nvSpPr>
        <p:spPr>
          <a:xfrm>
            <a:off x="2813948" y="3383347"/>
            <a:ext cx="11994630" cy="1569660"/>
          </a:xfrm>
          <a:prstGeom prst="rect">
            <a:avLst/>
          </a:prstGeom>
          <a:noFill/>
        </p:spPr>
        <p:txBody>
          <a:bodyPr wrap="none" lIns="91440" tIns="45720" rIns="91440" bIns="45720">
            <a:spAutoFit/>
          </a:bodyPr>
          <a:lstStyle/>
          <a:p>
            <a:pPr algn="ctr"/>
            <a:r>
              <a:rPr lang="en-US" sz="9600" b="0" cap="none" spc="0">
                <a:ln w="0"/>
                <a:solidFill>
                  <a:srgbClr val="C00000"/>
                </a:solidFill>
                <a:latin typeface="Coiny" panose="02000903060500060000" pitchFamily="2" charset="0"/>
              </a:rPr>
              <a:t>TẠM BIỆT CÁC EM</a:t>
            </a:r>
          </a:p>
        </p:txBody>
      </p:sp>
      <p:pic>
        <p:nvPicPr>
          <p:cNvPr id="20" name="Picture 19" descr="A couple of figurines on a cake&#10;&#10;Description automatically generated with low confidence">
            <a:extLst>
              <a:ext uri="{FF2B5EF4-FFF2-40B4-BE49-F238E27FC236}">
                <a16:creationId xmlns:a16="http://schemas.microsoft.com/office/drawing/2014/main" id="{60F0807B-827C-4B0F-9B50-A795F4CA050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99525" y="4282649"/>
            <a:ext cx="9126017" cy="6441894"/>
          </a:xfrm>
          <a:prstGeom prst="rect">
            <a:avLst/>
          </a:prstGeom>
        </p:spPr>
      </p:pic>
    </p:spTree>
    <p:extLst>
      <p:ext uri="{BB962C8B-B14F-4D97-AF65-F5344CB8AC3E}">
        <p14:creationId xmlns:p14="http://schemas.microsoft.com/office/powerpoint/2010/main" val="3242930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5190">
            <a:off x="14985030" y="-707598"/>
            <a:ext cx="3574262" cy="280345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52308">
            <a:off x="16834872" y="1918859"/>
            <a:ext cx="1134974" cy="195685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210041" y="149439"/>
            <a:ext cx="4137254" cy="852560"/>
          </a:xfrm>
          <a:prstGeom prst="rect">
            <a:avLst/>
          </a:prstGeom>
        </p:spPr>
      </p:pic>
      <p:sp>
        <p:nvSpPr>
          <p:cNvPr id="16" name="Rectangle 15">
            <a:extLst>
              <a:ext uri="{FF2B5EF4-FFF2-40B4-BE49-F238E27FC236}">
                <a16:creationId xmlns:a16="http://schemas.microsoft.com/office/drawing/2014/main" id="{A52EEBE5-F066-42F1-B253-74BB9DCEEBDF}"/>
              </a:ext>
            </a:extLst>
          </p:cNvPr>
          <p:cNvSpPr/>
          <p:nvPr/>
        </p:nvSpPr>
        <p:spPr>
          <a:xfrm>
            <a:off x="627415" y="362151"/>
            <a:ext cx="3302506" cy="646331"/>
          </a:xfrm>
          <a:prstGeom prst="rect">
            <a:avLst/>
          </a:prstGeom>
          <a:noFill/>
        </p:spPr>
        <p:txBody>
          <a:bodyPr wrap="none" lIns="91440" tIns="45720" rIns="91440" bIns="45720">
            <a:spAutoFit/>
          </a:bodyPr>
          <a:lstStyle/>
          <a:p>
            <a:pPr algn="ctr"/>
            <a:r>
              <a:rPr lang="en-US" sz="3600">
                <a:ln w="0"/>
                <a:latin typeface="Coiny" panose="02000903060500060000" pitchFamily="2" charset="0"/>
              </a:rPr>
              <a:t>A.ĐỌC THẦM</a:t>
            </a:r>
            <a:endParaRPr lang="en-US" sz="3600" b="0" cap="none" spc="0">
              <a:ln w="0"/>
              <a:solidFill>
                <a:schemeClr val="tx1"/>
              </a:solidFill>
              <a:latin typeface="Coiny" panose="02000903060500060000" pitchFamily="2" charset="0"/>
            </a:endParaRPr>
          </a:p>
        </p:txBody>
      </p:sp>
      <p:sp>
        <p:nvSpPr>
          <p:cNvPr id="22" name="TextBox 21">
            <a:extLst>
              <a:ext uri="{FF2B5EF4-FFF2-40B4-BE49-F238E27FC236}">
                <a16:creationId xmlns:a16="http://schemas.microsoft.com/office/drawing/2014/main" id="{45D2B2F3-90D9-459C-B5A3-7D01F17B5772}"/>
              </a:ext>
            </a:extLst>
          </p:cNvPr>
          <p:cNvSpPr txBox="1"/>
          <p:nvPr/>
        </p:nvSpPr>
        <p:spPr>
          <a:xfrm>
            <a:off x="1279075" y="1179725"/>
            <a:ext cx="15256325" cy="8279190"/>
          </a:xfrm>
          <a:prstGeom prst="rect">
            <a:avLst/>
          </a:prstGeom>
          <a:solidFill>
            <a:schemeClr val="accent6">
              <a:lumMod val="20000"/>
              <a:lumOff val="80000"/>
            </a:schemeClr>
          </a:solidFill>
        </p:spPr>
        <p:txBody>
          <a:bodyPr wrap="square">
            <a:spAutoFit/>
          </a:bodyPr>
          <a:lstStyle/>
          <a:p>
            <a:pPr algn="just"/>
            <a:r>
              <a:rPr lang="en-US" sz="2800"/>
              <a:t>	</a:t>
            </a:r>
            <a:r>
              <a:rPr lang="vi-VN" sz="2800"/>
              <a:t>Phía sau làng tôi có một con sông lớn chảy qua. Bốn mùa sông đầy nước. Mùa hè, sông đỏ lựng phù sa với những con lũ dâng đầy. Mùa thu, mùa đông, những bãi cát non nổi lên, dân làng tôi thường xới đất, trỉa đỗ, tra ngô, kịp gieo trồng một vụ trước khi những con lũ năm sau đổ về.</a:t>
            </a:r>
          </a:p>
          <a:p>
            <a:pPr algn="just"/>
            <a:endParaRPr lang="vi-VN" sz="2800"/>
          </a:p>
          <a:p>
            <a:pPr algn="just"/>
            <a:r>
              <a:rPr lang="en-US" sz="2800"/>
              <a:t>	</a:t>
            </a:r>
            <a:r>
              <a:rPr lang="vi-VN" sz="2800"/>
              <a:t>Tôi yêu con sông vì nhiều lẽ, trong đó một hình ảnh tôi cho là đẹp nhất, đó là những cánh buồm. Có những ngày nắng đẹp trời trong, những cánh buồm xuôi ngược giữa dòng sông phẳng lặng. Có cánh màu nâu như màu áo của mẹ tôi. Có cánh màu trắng như màu áo của chị tôi. Có cánh màu xám bạc như màu áo bố tôi suốt ngày vất vả trên đồng. Những cánh buồm đi như rong chơi, nhưng thực ra nó đang đẩy con thuyền chở đầy hàng hóa. Từ bờ tre làng, tôi vẫn gặp những cánh buồm lên ngược về xuôi. Lá cờ nhỏ trên đỉnh cột buồm phấp phới trong gió như bàn tay tí xíu vẫy vẫy bọn trẻ chúng tôi. Còn lá buồm thì cứ căng phồng như ngực người khổng lồ đẩy thuyền đi đến chốn, về đến nơi, mọi ngả mọi miền, cần cù, nhẫn nại, suốt năm, suốt tháng, bất kể ngày đêm.</a:t>
            </a:r>
          </a:p>
          <a:p>
            <a:pPr algn="just"/>
            <a:endParaRPr lang="vi-VN" sz="2800"/>
          </a:p>
          <a:p>
            <a:pPr algn="just"/>
            <a:r>
              <a:rPr lang="en-US" sz="2800"/>
              <a:t>	</a:t>
            </a:r>
            <a:r>
              <a:rPr lang="vi-VN" sz="2800"/>
              <a:t>Những cánh buồm chung thủy cùng con người, vượt qua bao sóng nước, thời gian. Đến nay, đã có những con tàu to lớn, có thể vượt biển khơi. Nhưng những cánh buồm vẫn sống cùng sông nước và con người.</a:t>
            </a:r>
            <a:r>
              <a:rPr lang="en-US" sz="2800"/>
              <a:t>                                                                           </a:t>
            </a:r>
          </a:p>
          <a:p>
            <a:pPr algn="r"/>
            <a:r>
              <a:rPr lang="en-US" sz="2800"/>
              <a:t>Theo BĂNG SƠN</a:t>
            </a:r>
            <a:endParaRPr lang="vi-VN" sz="2800"/>
          </a:p>
        </p:txBody>
      </p:sp>
      <p:sp>
        <p:nvSpPr>
          <p:cNvPr id="23" name="Rectangle 22">
            <a:extLst>
              <a:ext uri="{FF2B5EF4-FFF2-40B4-BE49-F238E27FC236}">
                <a16:creationId xmlns:a16="http://schemas.microsoft.com/office/drawing/2014/main" id="{6CE82AA0-C447-4064-9920-E58B6FB302C7}"/>
              </a:ext>
            </a:extLst>
          </p:cNvPr>
          <p:cNvSpPr/>
          <p:nvPr/>
        </p:nvSpPr>
        <p:spPr>
          <a:xfrm>
            <a:off x="1388135" y="9611347"/>
            <a:ext cx="7732052" cy="523220"/>
          </a:xfrm>
          <a:prstGeom prst="rect">
            <a:avLst/>
          </a:prstGeom>
          <a:noFill/>
        </p:spPr>
        <p:txBody>
          <a:bodyPr wrap="none" lIns="91440" tIns="45720" rIns="91440" bIns="45720">
            <a:spAutoFit/>
          </a:bodyPr>
          <a:lstStyle/>
          <a:p>
            <a:pPr algn="ctr"/>
            <a:r>
              <a:rPr lang="en-US" sz="2800" b="0" i="1" cap="none" spc="0">
                <a:ln w="0"/>
                <a:solidFill>
                  <a:srgbClr val="C00000"/>
                </a:solidFill>
              </a:rPr>
              <a:t>Trỉa: gieo hạt giống vào từng hốc đất và lấp đất lên.</a:t>
            </a:r>
          </a:p>
        </p:txBody>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13697">
            <a:off x="-466641" y="7812663"/>
            <a:ext cx="1660734" cy="22062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5638647">
            <a:off x="14068821" y="913145"/>
            <a:ext cx="6380959" cy="387803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6396">
            <a:off x="15324188" y="1893527"/>
            <a:ext cx="2296318" cy="2733712"/>
          </a:xfrm>
          <a:prstGeom prst="rect">
            <a:avLst/>
          </a:prstGeom>
        </p:spPr>
      </p:pic>
      <p:pic>
        <p:nvPicPr>
          <p:cNvPr id="18" name="Picture 6">
            <a:extLst>
              <a:ext uri="{FF2B5EF4-FFF2-40B4-BE49-F238E27FC236}">
                <a16:creationId xmlns:a16="http://schemas.microsoft.com/office/drawing/2014/main" id="{14E8507B-55C7-47E6-946F-7A19556CCC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85190">
            <a:off x="13566432" y="-326598"/>
            <a:ext cx="3574262" cy="2803455"/>
          </a:xfrm>
          <a:prstGeom prst="rect">
            <a:avLst/>
          </a:prstGeom>
        </p:spPr>
      </p:pic>
      <p:pic>
        <p:nvPicPr>
          <p:cNvPr id="19" name="Picture 9">
            <a:extLst>
              <a:ext uri="{FF2B5EF4-FFF2-40B4-BE49-F238E27FC236}">
                <a16:creationId xmlns:a16="http://schemas.microsoft.com/office/drawing/2014/main" id="{E89A4D33-A93E-4D46-A9A8-D5A2F3B310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99037">
            <a:off x="4573565" y="639075"/>
            <a:ext cx="2324870" cy="3088597"/>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0CB9BFC9-D0ED-422F-B00C-AA6DA01F1D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11849" y="-876300"/>
            <a:ext cx="8781663" cy="6634587"/>
          </a:xfrm>
          <a:prstGeom prst="rect">
            <a:avLst/>
          </a:prstGeom>
        </p:spPr>
      </p:pic>
      <p:pic>
        <p:nvPicPr>
          <p:cNvPr id="26" name="Picture 25" descr="A picture containing aircraft, dark, drone&#10;&#10;Description automatically generated">
            <a:extLst>
              <a:ext uri="{FF2B5EF4-FFF2-40B4-BE49-F238E27FC236}">
                <a16:creationId xmlns:a16="http://schemas.microsoft.com/office/drawing/2014/main" id="{AE2D473E-5E85-481D-99D1-2210BC7634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36232" y="5372100"/>
            <a:ext cx="5913131" cy="5913131"/>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FD9C5A42-D52C-44C7-A036-F7C1B44148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4400" y="2095922"/>
            <a:ext cx="16239001" cy="50345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45"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anim calcmode="lin" valueType="num">
                                      <p:cBhvr>
                                        <p:cTn id="16" dur="2000" fill="hold"/>
                                        <p:tgtEl>
                                          <p:spTgt spid="29"/>
                                        </p:tgtEl>
                                        <p:attrNameLst>
                                          <p:attrName>ppt_w</p:attrName>
                                        </p:attrNameLst>
                                      </p:cBhvr>
                                      <p:tavLst>
                                        <p:tav tm="0" fmla="#ppt_w*sin(2.5*pi*$)">
                                          <p:val>
                                            <p:fltVal val="0"/>
                                          </p:val>
                                        </p:tav>
                                        <p:tav tm="100000">
                                          <p:val>
                                            <p:fltVal val="1"/>
                                          </p:val>
                                        </p:tav>
                                      </p:tavLst>
                                    </p:anim>
                                    <p:anim calcmode="lin" valueType="num">
                                      <p:cBhvr>
                                        <p:cTn id="17"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61" name="Picture 60" descr="A picture containing chart&#10;&#10;Description automatically generated">
            <a:extLst>
              <a:ext uri="{FF2B5EF4-FFF2-40B4-BE49-F238E27FC236}">
                <a16:creationId xmlns:a16="http://schemas.microsoft.com/office/drawing/2014/main" id="{E7327C75-4FA8-441E-9A7E-2A310DCF3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802" y="23812"/>
            <a:ext cx="13484198" cy="10287000"/>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326FBA82-9124-4F24-B822-BEFBF9424D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507740" y="4344179"/>
            <a:ext cx="5565648" cy="6324600"/>
          </a:xfrm>
          <a:prstGeom prst="rect">
            <a:avLst/>
          </a:prstGeom>
        </p:spPr>
      </p:pic>
      <p:grpSp>
        <p:nvGrpSpPr>
          <p:cNvPr id="63" name="Group 62">
            <a:extLst>
              <a:ext uri="{FF2B5EF4-FFF2-40B4-BE49-F238E27FC236}">
                <a16:creationId xmlns:a16="http://schemas.microsoft.com/office/drawing/2014/main" id="{1294808F-1326-4E7F-9C4C-42625B3F636B}"/>
              </a:ext>
            </a:extLst>
          </p:cNvPr>
          <p:cNvGrpSpPr/>
          <p:nvPr/>
        </p:nvGrpSpPr>
        <p:grpSpPr>
          <a:xfrm>
            <a:off x="737722" y="738063"/>
            <a:ext cx="8132160" cy="4405437"/>
            <a:chOff x="737722" y="738063"/>
            <a:chExt cx="8132160" cy="4405437"/>
          </a:xfrm>
        </p:grpSpPr>
        <p:pic>
          <p:nvPicPr>
            <p:cNvPr id="62" name="Picture 6">
              <a:extLst>
                <a:ext uri="{FF2B5EF4-FFF2-40B4-BE49-F238E27FC236}">
                  <a16:creationId xmlns:a16="http://schemas.microsoft.com/office/drawing/2014/main" id="{06012B4D-8780-4A57-AB11-9A907103BE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7722" y="738063"/>
              <a:ext cx="8132160" cy="4405437"/>
            </a:xfrm>
            <a:prstGeom prst="rect">
              <a:avLst/>
            </a:prstGeom>
          </p:spPr>
        </p:pic>
        <p:sp>
          <p:nvSpPr>
            <p:cNvPr id="23" name="Rectangle 22">
              <a:extLst>
                <a:ext uri="{FF2B5EF4-FFF2-40B4-BE49-F238E27FC236}">
                  <a16:creationId xmlns:a16="http://schemas.microsoft.com/office/drawing/2014/main" id="{860188FA-4598-4C00-95ED-D6335FFE8AD9}"/>
                </a:ext>
              </a:extLst>
            </p:cNvPr>
            <p:cNvSpPr/>
            <p:nvPr/>
          </p:nvSpPr>
          <p:spPr>
            <a:xfrm>
              <a:off x="1699892" y="1647141"/>
              <a:ext cx="6683484" cy="1569660"/>
            </a:xfrm>
            <a:prstGeom prst="rect">
              <a:avLst/>
            </a:prstGeom>
            <a:noFill/>
          </p:spPr>
          <p:txBody>
            <a:bodyPr wrap="square" lIns="91440" tIns="45720" rIns="91440" bIns="45720">
              <a:spAutoFit/>
            </a:bodyPr>
            <a:lstStyle/>
            <a:p>
              <a:pPr algn="ctr"/>
              <a:r>
                <a:rPr lang="en-US" sz="4800" b="1" cap="none" spc="0">
                  <a:ln w="0"/>
                  <a:solidFill>
                    <a:srgbClr val="002060"/>
                  </a:solidFill>
                </a:rPr>
                <a:t>Các bạn tham gia chuyến </a:t>
              </a:r>
            </a:p>
            <a:p>
              <a:pPr algn="ctr"/>
              <a:r>
                <a:rPr lang="en-US" sz="4800" b="1" cap="none" spc="0">
                  <a:ln w="0"/>
                  <a:solidFill>
                    <a:srgbClr val="002060"/>
                  </a:solidFill>
                </a:rPr>
                <a:t>du lịch cùng tớ nhé!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61" name="Picture 60" descr="A picture containing chart&#10;&#10;Description automatically generated">
            <a:extLst>
              <a:ext uri="{FF2B5EF4-FFF2-40B4-BE49-F238E27FC236}">
                <a16:creationId xmlns:a16="http://schemas.microsoft.com/office/drawing/2014/main" id="{E7327C75-4FA8-441E-9A7E-2A310DCF3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23812"/>
            <a:ext cx="13487400" cy="10287000"/>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326FBA82-9124-4F24-B822-BEFBF9424D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507740" y="4344179"/>
            <a:ext cx="5565648" cy="63246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82" t="8166" r="21492" b="8166"/>
          <a:stretch/>
        </p:blipFill>
        <p:spPr>
          <a:xfrm flipH="1">
            <a:off x="6553200" y="2095500"/>
            <a:ext cx="1529715" cy="1738312"/>
          </a:xfrm>
          <a:prstGeom prst="rect">
            <a:avLst/>
          </a:prstGeom>
        </p:spPr>
      </p:pic>
    </p:spTree>
    <p:extLst>
      <p:ext uri="{BB962C8B-B14F-4D97-AF65-F5344CB8AC3E}">
        <p14:creationId xmlns:p14="http://schemas.microsoft.com/office/powerpoint/2010/main" val="339534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2"/>
                                        </p:tgtEl>
                                        <p:attrNameLst>
                                          <p:attrName>ppt_w</p:attrName>
                                        </p:attrNameLst>
                                      </p:cBhvr>
                                      <p:tavLst>
                                        <p:tav tm="0">
                                          <p:val>
                                            <p:strVal val="ppt_w"/>
                                          </p:val>
                                        </p:tav>
                                        <p:tav tm="100000">
                                          <p:val>
                                            <p:fltVal val="0"/>
                                          </p:val>
                                        </p:tav>
                                      </p:tavLst>
                                    </p:anim>
                                    <p:anim calcmode="lin" valueType="num">
                                      <p:cBhvr>
                                        <p:cTn id="7" dur="1000"/>
                                        <p:tgtEl>
                                          <p:spTgt spid="22"/>
                                        </p:tgtEl>
                                        <p:attrNameLst>
                                          <p:attrName>ppt_h</p:attrName>
                                        </p:attrNameLst>
                                      </p:cBhvr>
                                      <p:tavLst>
                                        <p:tav tm="0">
                                          <p:val>
                                            <p:strVal val="ppt_h"/>
                                          </p:val>
                                        </p:tav>
                                        <p:tav tm="100000">
                                          <p:val>
                                            <p:fltVal val="0"/>
                                          </p:val>
                                        </p:tav>
                                      </p:tavLst>
                                    </p:anim>
                                    <p:anim calcmode="lin" valueType="num">
                                      <p:cBhvr>
                                        <p:cTn id="8" dur="1000"/>
                                        <p:tgtEl>
                                          <p:spTgt spid="22"/>
                                        </p:tgtEl>
                                        <p:attrNameLst>
                                          <p:attrName>style.rotation</p:attrName>
                                        </p:attrNameLst>
                                      </p:cBhvr>
                                      <p:tavLst>
                                        <p:tav tm="0">
                                          <p:val>
                                            <p:fltVal val="0"/>
                                          </p:val>
                                        </p:tav>
                                        <p:tav tm="100000">
                                          <p:val>
                                            <p:fltVal val="90"/>
                                          </p:val>
                                        </p:tav>
                                      </p:tavLst>
                                    </p:anim>
                                    <p:animEffect transition="out" filter="fade">
                                      <p:cBhvr>
                                        <p:cTn id="9" dur="1000"/>
                                        <p:tgtEl>
                                          <p:spTgt spid="22"/>
                                        </p:tgtEl>
                                      </p:cBhvr>
                                    </p:animEffect>
                                    <p:set>
                                      <p:cBhvr>
                                        <p:cTn id="10" dur="1" fill="hold">
                                          <p:stCondLst>
                                            <p:cond delay="999"/>
                                          </p:stCondLst>
                                        </p:cTn>
                                        <p:tgtEl>
                                          <p:spTgt spid="22"/>
                                        </p:tgtEl>
                                        <p:attrNameLst>
                                          <p:attrName>style.visibility</p:attrName>
                                        </p:attrNameLst>
                                      </p:cBhvr>
                                      <p:to>
                                        <p:strVal val="hidden"/>
                                      </p:to>
                                    </p:se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1</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7039">
            <a:off x="1014429" y="3653138"/>
            <a:ext cx="2952976" cy="2316152"/>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556822" y="5745341"/>
            <a:ext cx="10310366" cy="1472113"/>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3"/>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79499" y="1534455"/>
            <a:ext cx="14782800"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Nên chọn tên nào đặt cho bài văn trên?</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599181" y="3605838"/>
            <a:ext cx="10310366" cy="1472113"/>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556822" y="7845334"/>
            <a:ext cx="10310366" cy="1472113"/>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460659" y="3863172"/>
            <a:ext cx="7411095"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Làng tôi</a:t>
            </a:r>
            <a:endParaRPr lang="en-US" sz="54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7460659" y="8097605"/>
            <a:ext cx="7411095" cy="923330"/>
          </a:xfrm>
          <a:prstGeom prst="rect">
            <a:avLst/>
          </a:prstGeom>
          <a:noFill/>
        </p:spPr>
        <p:txBody>
          <a:bodyPr wrap="square" rtlCol="0">
            <a:spAutoFit/>
          </a:bodyPr>
          <a:lstStyle/>
          <a:p>
            <a:r>
              <a:rPr lang="vi-VN" sz="5400">
                <a:cs typeface="Arial" panose="020B0604020202020204" pitchFamily="34" charset="0"/>
              </a:rPr>
              <a:t>Quê hương</a:t>
            </a:r>
            <a:endParaRPr lang="en-US" sz="5400" dirty="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3933376" y="5312636"/>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89306" y="3493774"/>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20">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9316" y="7715918"/>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433553" y="5945677"/>
            <a:ext cx="7411095"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Những cánh buồm</a:t>
            </a:r>
          </a:p>
        </p:txBody>
      </p:sp>
      <p:pic>
        <p:nvPicPr>
          <p:cNvPr id="42" name="Picture 41">
            <a:extLst>
              <a:ext uri="{FF2B5EF4-FFF2-40B4-BE49-F238E27FC236}">
                <a16:creationId xmlns:a16="http://schemas.microsoft.com/office/drawing/2014/main" id="{8A4CE3DB-B3F5-4D59-B3E5-2481DC2A53A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318334" y="4670845"/>
            <a:ext cx="8134293" cy="6090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91FC68-77A7-4E72-990F-DDC0B48B2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82" t="8166" r="21492" b="8166"/>
          <a:stretch/>
        </p:blipFill>
        <p:spPr>
          <a:xfrm flipH="1">
            <a:off x="2667000" y="2171700"/>
            <a:ext cx="1529715" cy="1738312"/>
          </a:xfrm>
          <a:prstGeom prst="rect">
            <a:avLst/>
          </a:prstGeom>
        </p:spPr>
      </p:pic>
    </p:spTree>
    <p:extLst>
      <p:ext uri="{BB962C8B-B14F-4D97-AF65-F5344CB8AC3E}">
        <p14:creationId xmlns:p14="http://schemas.microsoft.com/office/powerpoint/2010/main" val="212438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4.69136E-6 L -0.07934 0.20448 " pathEditMode="relative" rAng="0" ptsTypes="AA">
                                      <p:cBhvr>
                                        <p:cTn id="6" dur="2000" fill="hold"/>
                                        <p:tgtEl>
                                          <p:spTgt spid="7"/>
                                        </p:tgtEl>
                                        <p:attrNameLst>
                                          <p:attrName>ppt_x</p:attrName>
                                          <p:attrName>ppt_y</p:attrName>
                                        </p:attrNameLst>
                                      </p:cBhvr>
                                      <p:rCtr x="-3967" y="102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68947"/>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2</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7039">
            <a:off x="1014429" y="3653138"/>
            <a:ext cx="2952976" cy="2316152"/>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531422" y="3670954"/>
            <a:ext cx="10310366" cy="1472113"/>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866684" y="1549459"/>
            <a:ext cx="14782800" cy="923330"/>
          </a:xfrm>
          <a:prstGeom prst="rect">
            <a:avLst/>
          </a:prstGeom>
          <a:noFill/>
        </p:spPr>
        <p:txBody>
          <a:bodyPr wrap="square" rtlCol="0">
            <a:spAutoFit/>
          </a:bodyPr>
          <a:lstStyle/>
          <a:p>
            <a:r>
              <a:rPr lang="en-US" sz="5400" b="1">
                <a:solidFill>
                  <a:srgbClr val="00B050"/>
                </a:solidFill>
                <a:latin typeface="Arial" panose="020B0604020202020204" pitchFamily="34" charset="0"/>
                <a:cs typeface="Arial" panose="020B0604020202020204" pitchFamily="34" charset="0"/>
              </a:rPr>
              <a:t>Suốt bốn mùa, dòng sông có đặc điểm gì?</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556822" y="5768313"/>
            <a:ext cx="10310366" cy="1472113"/>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556822" y="7845334"/>
            <a:ext cx="10310366" cy="1472113"/>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418300" y="6141303"/>
            <a:ext cx="7411095" cy="830997"/>
          </a:xfrm>
          <a:prstGeom prst="rect">
            <a:avLst/>
          </a:prstGeom>
          <a:noFill/>
        </p:spPr>
        <p:txBody>
          <a:bodyPr wrap="square" rtlCol="0">
            <a:spAutoFit/>
          </a:bodyPr>
          <a:lstStyle/>
          <a:p>
            <a:r>
              <a:rPr lang="it-IT" sz="4800">
                <a:latin typeface="Arial" panose="020B0604020202020204" pitchFamily="34" charset="0"/>
                <a:cs typeface="Arial" panose="020B0604020202020204" pitchFamily="34" charset="0"/>
              </a:rPr>
              <a:t> Những con lũ dâng đầy.</a:t>
            </a:r>
            <a:endParaRPr lang="en-US" sz="4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7460659" y="8260259"/>
            <a:ext cx="7411095" cy="769441"/>
          </a:xfrm>
          <a:prstGeom prst="rect">
            <a:avLst/>
          </a:prstGeom>
          <a:noFill/>
        </p:spPr>
        <p:txBody>
          <a:bodyPr wrap="square" rtlCol="0">
            <a:spAutoFit/>
          </a:bodyPr>
          <a:lstStyle/>
          <a:p>
            <a:r>
              <a:rPr lang="vi-VN" sz="4400">
                <a:cs typeface="Arial" panose="020B0604020202020204" pitchFamily="34" charset="0"/>
              </a:rPr>
              <a:t>Dòng sông đỏ lựng phù sa.</a:t>
            </a:r>
            <a:endParaRPr lang="en-US" sz="4400" dirty="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022439" y="3259788"/>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46947" y="5656249"/>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20">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9316" y="7715918"/>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408153" y="3986946"/>
            <a:ext cx="7411095" cy="830997"/>
          </a:xfrm>
          <a:prstGeom prst="rect">
            <a:avLst/>
          </a:prstGeom>
          <a:noFill/>
        </p:spPr>
        <p:txBody>
          <a:bodyPr wrap="square" rtlCol="0">
            <a:spAutoFit/>
          </a:bodyPr>
          <a:lstStyle/>
          <a:p>
            <a:r>
              <a:rPr lang="vi-VN" sz="4800">
                <a:cs typeface="Arial" panose="020B0604020202020204" pitchFamily="34" charset="0"/>
              </a:rPr>
              <a:t>Nước sông đầy ắp</a:t>
            </a:r>
            <a:endParaRPr lang="en-US" sz="4800">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8A4CE3DB-B3F5-4D59-B3E5-2481DC2A53A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538976" y="4794620"/>
            <a:ext cx="8134293" cy="6090146"/>
          </a:xfrm>
          <a:prstGeom prst="rect">
            <a:avLst/>
          </a:prstGeom>
        </p:spPr>
      </p:pic>
    </p:spTree>
    <p:extLst>
      <p:ext uri="{BB962C8B-B14F-4D97-AF65-F5344CB8AC3E}">
        <p14:creationId xmlns:p14="http://schemas.microsoft.com/office/powerpoint/2010/main" val="423393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876</Words>
  <Application>Microsoft Office PowerPoint</Application>
  <PresentationFormat>Custom</PresentationFormat>
  <Paragraphs>105</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More Sugar</vt:lpstr>
      <vt:lpstr>Coiny</vt:lpstr>
      <vt:lpstr>Arial</vt:lpstr>
      <vt:lpstr>Open Sans</vt:lpstr>
      <vt:lpstr>iCiel Cadena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Junn</dc:creator>
  <cp:lastModifiedBy>Ngo Thieu Hanh Dung</cp:lastModifiedBy>
  <cp:revision>8</cp:revision>
  <dcterms:created xsi:type="dcterms:W3CDTF">2006-08-16T00:00:00Z</dcterms:created>
  <dcterms:modified xsi:type="dcterms:W3CDTF">2022-01-02T16:45:52Z</dcterms:modified>
  <dc:identifier>DAE0LMOkNRI</dc:identifier>
</cp:coreProperties>
</file>