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504" r:id="rId2"/>
    <p:sldId id="340" r:id="rId3"/>
    <p:sldId id="505" r:id="rId4"/>
    <p:sldId id="507" r:id="rId5"/>
    <p:sldId id="506" r:id="rId6"/>
    <p:sldId id="260" r:id="rId7"/>
    <p:sldId id="500" r:id="rId8"/>
    <p:sldId id="313" r:id="rId9"/>
    <p:sldId id="501" r:id="rId10"/>
    <p:sldId id="508" r:id="rId11"/>
    <p:sldId id="314" r:id="rId12"/>
    <p:sldId id="261" r:id="rId13"/>
    <p:sldId id="338" r:id="rId14"/>
    <p:sldId id="502" r:id="rId15"/>
    <p:sldId id="339" r:id="rId16"/>
    <p:sldId id="503" r:id="rId17"/>
    <p:sldId id="509" r:id="rId18"/>
    <p:sldId id="335" r:id="rId19"/>
    <p:sldId id="510" r:id="rId20"/>
  </p:sldIdLst>
  <p:sldSz cx="12161838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Exo" panose="020B0604020202020204" charset="0"/>
      <p:regular r:id="rId33"/>
      <p:bold r:id="rId34"/>
      <p:italic r:id="rId35"/>
      <p:boldItalic r:id="rId36"/>
    </p:embeddedFont>
    <p:embeddedFont>
      <p:font typeface="Annie Use Your Telescope" panose="020B0604020202020204" charset="0"/>
      <p:regular r:id="rId37"/>
    </p:embeddedFont>
    <p:embeddedFont>
      <p:font typeface="宋体" panose="02010600030101010101" pitchFamily="2" charset="-122"/>
      <p:regular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Anaheim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1" d="100"/>
          <a:sy n="61" d="100"/>
        </p:scale>
        <p:origin x="10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38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</a:t>
            </a:r>
            <a:r>
              <a:rPr lang="en-US"/>
              <a:t>chuột vào quả táo để tô màu </a:t>
            </a:r>
          </a:p>
          <a:p>
            <a:r>
              <a:rPr lang="en-US"/>
              <a:t>Tô xong </a:t>
            </a:r>
            <a:r>
              <a:rPr lang="en-US" smtClean="0"/>
              <a:t>click </a:t>
            </a:r>
            <a:r>
              <a:rPr lang="en-US"/>
              <a:t>cho ra kết quả.</a:t>
            </a:r>
          </a:p>
        </p:txBody>
      </p:sp>
    </p:spTree>
    <p:extLst>
      <p:ext uri="{BB962C8B-B14F-4D97-AF65-F5344CB8AC3E}">
        <p14:creationId xmlns:p14="http://schemas.microsoft.com/office/powerpoint/2010/main" val="3261076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8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988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85800"/>
            <a:ext cx="60801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750" indent="0" eaLnBrk="1" hangingPunct="1">
              <a:spcBef>
                <a:spcPct val="0"/>
              </a:spcBef>
              <a:buNone/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7813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Mẹ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err="1"/>
              <a:t>biếu</a:t>
            </a:r>
            <a:r>
              <a:rPr lang="en-US" baseline="0"/>
              <a:t> </a:t>
            </a:r>
            <a:r>
              <a:rPr lang="en-US" baseline="0" smtClean="0"/>
              <a:t>bà bằng cách hoàn thành bài 54 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85800"/>
            <a:ext cx="60801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241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77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019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9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7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791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41870"/>
          <a:stretch/>
        </p:blipFill>
        <p:spPr>
          <a:xfrm>
            <a:off x="2" y="5193696"/>
            <a:ext cx="12161837" cy="16643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312" r="-159" b="16860"/>
          <a:stretch/>
        </p:blipFill>
        <p:spPr>
          <a:xfrm>
            <a:off x="0" y="0"/>
            <a:ext cx="12161838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05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12161838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434" y="196770"/>
            <a:ext cx="11776969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59850" y="344346"/>
            <a:ext cx="11442134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</p:spTree>
    <p:extLst>
      <p:ext uri="{BB962C8B-B14F-4D97-AF65-F5344CB8AC3E}">
        <p14:creationId xmlns:p14="http://schemas.microsoft.com/office/powerpoint/2010/main" val="25535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4" r:id="rId10"/>
    <p:sldLayoutId id="2147483680" r:id="rId11"/>
    <p:sldLayoutId id="2147483686" r:id="rId12"/>
    <p:sldLayoutId id="2147483687" r:id="rId13"/>
    <p:sldLayoutId id="2147483688" r:id="rId14"/>
    <p:sldLayoutId id="2147483689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openxmlformats.org/officeDocument/2006/relationships/image" Target="../media/image46.png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slide" Target="slide3.xml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.xml"/><Relationship Id="rId7" Type="http://schemas.openxmlformats.org/officeDocument/2006/relationships/image" Target="../media/image1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21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A_组合 5">
            <a:extLst>
              <a:ext uri="{FF2B5EF4-FFF2-40B4-BE49-F238E27FC236}">
                <a16:creationId xmlns:a16="http://schemas.microsoft.com/office/drawing/2014/main" id="{7D2DC554-7587-41EC-881D-A4D35389B23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768" y="0"/>
            <a:ext cx="12161838" cy="6841034"/>
            <a:chOff x="-1" y="0"/>
            <a:chExt cx="12192001" cy="685800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920F326-C30D-4B34-A62B-6F81855F1576}"/>
                </a:ext>
              </a:extLst>
            </p:cNvPr>
            <p:cNvSpPr/>
            <p:nvPr/>
          </p:nvSpPr>
          <p:spPr>
            <a:xfrm>
              <a:off x="-1" y="0"/>
              <a:ext cx="12192001" cy="685800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1859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66D02BEC-B119-4E6E-B27C-0D444245E936}"/>
                </a:ext>
              </a:extLst>
            </p:cNvPr>
            <p:cNvSpPr/>
            <p:nvPr/>
          </p:nvSpPr>
          <p:spPr>
            <a:xfrm>
              <a:off x="473423" y="444578"/>
              <a:ext cx="11300854" cy="5839736"/>
            </a:xfrm>
            <a:custGeom>
              <a:avLst/>
              <a:gdLst>
                <a:gd name="connsiteX0" fmla="*/ 539589 w 11300854"/>
                <a:gd name="connsiteY0" fmla="*/ 263634 h 5839736"/>
                <a:gd name="connsiteX1" fmla="*/ 1740859 w 11300854"/>
                <a:gd name="connsiteY1" fmla="*/ 12622 h 5839736"/>
                <a:gd name="connsiteX2" fmla="*/ 2834553 w 11300854"/>
                <a:gd name="connsiteY2" fmla="*/ 469822 h 5839736"/>
                <a:gd name="connsiteX3" fmla="*/ 3874459 w 11300854"/>
                <a:gd name="connsiteY3" fmla="*/ 12622 h 5839736"/>
                <a:gd name="connsiteX4" fmla="*/ 5084695 w 11300854"/>
                <a:gd name="connsiteY4" fmla="*/ 523610 h 5839736"/>
                <a:gd name="connsiteX5" fmla="*/ 5945306 w 11300854"/>
                <a:gd name="connsiteY5" fmla="*/ 75375 h 5839736"/>
                <a:gd name="connsiteX6" fmla="*/ 7065895 w 11300854"/>
                <a:gd name="connsiteY6" fmla="*/ 595328 h 5839736"/>
                <a:gd name="connsiteX7" fmla="*/ 7594812 w 11300854"/>
                <a:gd name="connsiteY7" fmla="*/ 3657 h 5839736"/>
                <a:gd name="connsiteX8" fmla="*/ 8760224 w 11300854"/>
                <a:gd name="connsiteY8" fmla="*/ 335351 h 5839736"/>
                <a:gd name="connsiteX9" fmla="*/ 9351895 w 11300854"/>
                <a:gd name="connsiteY9" fmla="*/ 120198 h 5839736"/>
                <a:gd name="connsiteX10" fmla="*/ 10212506 w 11300854"/>
                <a:gd name="connsiteY10" fmla="*/ 532575 h 5839736"/>
                <a:gd name="connsiteX11" fmla="*/ 10893824 w 11300854"/>
                <a:gd name="connsiteY11" fmla="*/ 66410 h 5839736"/>
                <a:gd name="connsiteX12" fmla="*/ 11297236 w 11300854"/>
                <a:gd name="connsiteY12" fmla="*/ 1115281 h 5839736"/>
                <a:gd name="connsiteX13" fmla="*/ 10669706 w 11300854"/>
                <a:gd name="connsiteY13" fmla="*/ 1689022 h 5839736"/>
                <a:gd name="connsiteX14" fmla="*/ 11225518 w 11300854"/>
                <a:gd name="connsiteY14" fmla="*/ 2594457 h 5839736"/>
                <a:gd name="connsiteX15" fmla="*/ 10508342 w 11300854"/>
                <a:gd name="connsiteY15" fmla="*/ 3248881 h 5839736"/>
                <a:gd name="connsiteX16" fmla="*/ 11064153 w 11300854"/>
                <a:gd name="connsiteY16" fmla="*/ 3921234 h 5839736"/>
                <a:gd name="connsiteX17" fmla="*/ 10615918 w 11300854"/>
                <a:gd name="connsiteY17" fmla="*/ 4459116 h 5839736"/>
                <a:gd name="connsiteX18" fmla="*/ 11019330 w 11300854"/>
                <a:gd name="connsiteY18" fmla="*/ 5490057 h 5839736"/>
                <a:gd name="connsiteX19" fmla="*/ 9970459 w 11300854"/>
                <a:gd name="connsiteY19" fmla="*/ 5767963 h 5839736"/>
                <a:gd name="connsiteX20" fmla="*/ 9378789 w 11300854"/>
                <a:gd name="connsiteY20" fmla="*/ 5355587 h 5839736"/>
                <a:gd name="connsiteX21" fmla="*/ 8401636 w 11300854"/>
                <a:gd name="connsiteY21" fmla="*/ 5839681 h 5839736"/>
                <a:gd name="connsiteX22" fmla="*/ 7056930 w 11300854"/>
                <a:gd name="connsiteY22" fmla="*/ 5319728 h 5839736"/>
                <a:gd name="connsiteX23" fmla="*/ 6178389 w 11300854"/>
                <a:gd name="connsiteY23" fmla="*/ 5714175 h 5839736"/>
                <a:gd name="connsiteX24" fmla="*/ 5559824 w 11300854"/>
                <a:gd name="connsiteY24" fmla="*/ 4772881 h 5839736"/>
                <a:gd name="connsiteX25" fmla="*/ 4340624 w 11300854"/>
                <a:gd name="connsiteY25" fmla="*/ 5588669 h 5839736"/>
                <a:gd name="connsiteX26" fmla="*/ 2879377 w 11300854"/>
                <a:gd name="connsiteY26" fmla="*/ 4835634 h 5839736"/>
                <a:gd name="connsiteX27" fmla="*/ 2350459 w 11300854"/>
                <a:gd name="connsiteY27" fmla="*/ 5301798 h 5839736"/>
                <a:gd name="connsiteX28" fmla="*/ 1238836 w 11300854"/>
                <a:gd name="connsiteY28" fmla="*/ 4925281 h 5839736"/>
                <a:gd name="connsiteX29" fmla="*/ 826459 w 11300854"/>
                <a:gd name="connsiteY29" fmla="*/ 5732104 h 5839736"/>
                <a:gd name="connsiteX30" fmla="*/ 46530 w 11300854"/>
                <a:gd name="connsiteY30" fmla="*/ 4916316 h 5839736"/>
                <a:gd name="connsiteX31" fmla="*/ 620271 w 11300854"/>
                <a:gd name="connsiteY31" fmla="*/ 4181210 h 5839736"/>
                <a:gd name="connsiteX32" fmla="*/ 279612 w 11300854"/>
                <a:gd name="connsiteY32" fmla="*/ 3616434 h 5839736"/>
                <a:gd name="connsiteX33" fmla="*/ 763706 w 11300854"/>
                <a:gd name="connsiteY33" fmla="*/ 2710998 h 5839736"/>
                <a:gd name="connsiteX34" fmla="*/ 1706 w 11300854"/>
                <a:gd name="connsiteY34" fmla="*/ 1671093 h 5839736"/>
                <a:gd name="connsiteX35" fmla="*/ 548553 w 11300854"/>
                <a:gd name="connsiteY35" fmla="*/ 1321469 h 5839736"/>
                <a:gd name="connsiteX36" fmla="*/ 252718 w 11300854"/>
                <a:gd name="connsiteY36" fmla="*/ 622222 h 5839736"/>
                <a:gd name="connsiteX37" fmla="*/ 539589 w 11300854"/>
                <a:gd name="connsiteY37" fmla="*/ 263634 h 583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300854" h="5839736">
                  <a:moveTo>
                    <a:pt x="539589" y="263634"/>
                  </a:moveTo>
                  <a:cubicBezTo>
                    <a:pt x="787613" y="162034"/>
                    <a:pt x="1358365" y="-21743"/>
                    <a:pt x="1740859" y="12622"/>
                  </a:cubicBezTo>
                  <a:cubicBezTo>
                    <a:pt x="2123353" y="46987"/>
                    <a:pt x="2478953" y="469822"/>
                    <a:pt x="2834553" y="469822"/>
                  </a:cubicBezTo>
                  <a:cubicBezTo>
                    <a:pt x="3190153" y="469822"/>
                    <a:pt x="3499436" y="3657"/>
                    <a:pt x="3874459" y="12622"/>
                  </a:cubicBezTo>
                  <a:cubicBezTo>
                    <a:pt x="4249482" y="21587"/>
                    <a:pt x="4739554" y="513151"/>
                    <a:pt x="5084695" y="523610"/>
                  </a:cubicBezTo>
                  <a:cubicBezTo>
                    <a:pt x="5429836" y="534069"/>
                    <a:pt x="5615106" y="63422"/>
                    <a:pt x="5945306" y="75375"/>
                  </a:cubicBezTo>
                  <a:cubicBezTo>
                    <a:pt x="6275506" y="87328"/>
                    <a:pt x="6790977" y="607281"/>
                    <a:pt x="7065895" y="595328"/>
                  </a:cubicBezTo>
                  <a:cubicBezTo>
                    <a:pt x="7340813" y="583375"/>
                    <a:pt x="7312424" y="46986"/>
                    <a:pt x="7594812" y="3657"/>
                  </a:cubicBezTo>
                  <a:cubicBezTo>
                    <a:pt x="7877200" y="-39672"/>
                    <a:pt x="8467377" y="315928"/>
                    <a:pt x="8760224" y="335351"/>
                  </a:cubicBezTo>
                  <a:cubicBezTo>
                    <a:pt x="9053071" y="354774"/>
                    <a:pt x="9109848" y="87327"/>
                    <a:pt x="9351895" y="120198"/>
                  </a:cubicBezTo>
                  <a:cubicBezTo>
                    <a:pt x="9593942" y="153069"/>
                    <a:pt x="9955518" y="541540"/>
                    <a:pt x="10212506" y="532575"/>
                  </a:cubicBezTo>
                  <a:cubicBezTo>
                    <a:pt x="10469494" y="523610"/>
                    <a:pt x="10713036" y="-30708"/>
                    <a:pt x="10893824" y="66410"/>
                  </a:cubicBezTo>
                  <a:cubicBezTo>
                    <a:pt x="11074612" y="163528"/>
                    <a:pt x="11334589" y="844846"/>
                    <a:pt x="11297236" y="1115281"/>
                  </a:cubicBezTo>
                  <a:cubicBezTo>
                    <a:pt x="11259883" y="1385716"/>
                    <a:pt x="10681659" y="1442493"/>
                    <a:pt x="10669706" y="1689022"/>
                  </a:cubicBezTo>
                  <a:cubicBezTo>
                    <a:pt x="10657753" y="1935551"/>
                    <a:pt x="11252412" y="2334481"/>
                    <a:pt x="11225518" y="2594457"/>
                  </a:cubicBezTo>
                  <a:cubicBezTo>
                    <a:pt x="11198624" y="2854434"/>
                    <a:pt x="10535236" y="3027752"/>
                    <a:pt x="10508342" y="3248881"/>
                  </a:cubicBezTo>
                  <a:cubicBezTo>
                    <a:pt x="10481448" y="3470010"/>
                    <a:pt x="11046224" y="3719528"/>
                    <a:pt x="11064153" y="3921234"/>
                  </a:cubicBezTo>
                  <a:cubicBezTo>
                    <a:pt x="11082082" y="4122940"/>
                    <a:pt x="10623388" y="4197646"/>
                    <a:pt x="10615918" y="4459116"/>
                  </a:cubicBezTo>
                  <a:cubicBezTo>
                    <a:pt x="10608448" y="4720586"/>
                    <a:pt x="11126906" y="5271916"/>
                    <a:pt x="11019330" y="5490057"/>
                  </a:cubicBezTo>
                  <a:cubicBezTo>
                    <a:pt x="10911754" y="5708198"/>
                    <a:pt x="10243882" y="5790375"/>
                    <a:pt x="9970459" y="5767963"/>
                  </a:cubicBezTo>
                  <a:cubicBezTo>
                    <a:pt x="9697036" y="5745551"/>
                    <a:pt x="9640259" y="5343634"/>
                    <a:pt x="9378789" y="5355587"/>
                  </a:cubicBezTo>
                  <a:cubicBezTo>
                    <a:pt x="9117319" y="5367540"/>
                    <a:pt x="8788612" y="5845657"/>
                    <a:pt x="8401636" y="5839681"/>
                  </a:cubicBezTo>
                  <a:cubicBezTo>
                    <a:pt x="8014660" y="5833705"/>
                    <a:pt x="7427471" y="5340646"/>
                    <a:pt x="7056930" y="5319728"/>
                  </a:cubicBezTo>
                  <a:cubicBezTo>
                    <a:pt x="6686389" y="5298810"/>
                    <a:pt x="6427907" y="5805316"/>
                    <a:pt x="6178389" y="5714175"/>
                  </a:cubicBezTo>
                  <a:cubicBezTo>
                    <a:pt x="5928871" y="5623034"/>
                    <a:pt x="5866118" y="4793799"/>
                    <a:pt x="5559824" y="4772881"/>
                  </a:cubicBezTo>
                  <a:cubicBezTo>
                    <a:pt x="5253530" y="4751963"/>
                    <a:pt x="4787365" y="5578210"/>
                    <a:pt x="4340624" y="5588669"/>
                  </a:cubicBezTo>
                  <a:cubicBezTo>
                    <a:pt x="3893883" y="5599128"/>
                    <a:pt x="3211071" y="4883446"/>
                    <a:pt x="2879377" y="4835634"/>
                  </a:cubicBezTo>
                  <a:cubicBezTo>
                    <a:pt x="2547683" y="4787822"/>
                    <a:pt x="2623882" y="5286857"/>
                    <a:pt x="2350459" y="5301798"/>
                  </a:cubicBezTo>
                  <a:cubicBezTo>
                    <a:pt x="2077036" y="5316739"/>
                    <a:pt x="1492836" y="4853563"/>
                    <a:pt x="1238836" y="4925281"/>
                  </a:cubicBezTo>
                  <a:cubicBezTo>
                    <a:pt x="984836" y="4996999"/>
                    <a:pt x="1025177" y="5733598"/>
                    <a:pt x="826459" y="5732104"/>
                  </a:cubicBezTo>
                  <a:cubicBezTo>
                    <a:pt x="627741" y="5730610"/>
                    <a:pt x="80895" y="5174798"/>
                    <a:pt x="46530" y="4916316"/>
                  </a:cubicBezTo>
                  <a:cubicBezTo>
                    <a:pt x="12165" y="4657834"/>
                    <a:pt x="581424" y="4397857"/>
                    <a:pt x="620271" y="4181210"/>
                  </a:cubicBezTo>
                  <a:cubicBezTo>
                    <a:pt x="659118" y="3964563"/>
                    <a:pt x="255706" y="3861469"/>
                    <a:pt x="279612" y="3616434"/>
                  </a:cubicBezTo>
                  <a:cubicBezTo>
                    <a:pt x="303518" y="3371399"/>
                    <a:pt x="810024" y="3035222"/>
                    <a:pt x="763706" y="2710998"/>
                  </a:cubicBezTo>
                  <a:cubicBezTo>
                    <a:pt x="717388" y="2386775"/>
                    <a:pt x="37565" y="1902681"/>
                    <a:pt x="1706" y="1671093"/>
                  </a:cubicBezTo>
                  <a:cubicBezTo>
                    <a:pt x="-34153" y="1439505"/>
                    <a:pt x="506718" y="1496281"/>
                    <a:pt x="548553" y="1321469"/>
                  </a:cubicBezTo>
                  <a:cubicBezTo>
                    <a:pt x="590388" y="1146657"/>
                    <a:pt x="252718" y="795540"/>
                    <a:pt x="252718" y="622222"/>
                  </a:cubicBezTo>
                  <a:cubicBezTo>
                    <a:pt x="252718" y="448904"/>
                    <a:pt x="291565" y="365234"/>
                    <a:pt x="539589" y="263634"/>
                  </a:cubicBezTo>
                  <a:close/>
                </a:path>
              </a:pathLst>
            </a:custGeom>
            <a:solidFill>
              <a:srgbClr val="F1FEF7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1859" dirty="0"/>
            </a:p>
          </p:txBody>
        </p:sp>
      </p:grpSp>
      <p:pic>
        <p:nvPicPr>
          <p:cNvPr id="10" name="PA_图片 9">
            <a:extLst>
              <a:ext uri="{FF2B5EF4-FFF2-40B4-BE49-F238E27FC236}">
                <a16:creationId xmlns:a16="http://schemas.microsoft.com/office/drawing/2014/main" id="{7E0CD998-F60D-41BB-8A5A-16A73202DB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57" y="4438866"/>
            <a:ext cx="4689980" cy="2410650"/>
          </a:xfrm>
          <a:prstGeom prst="rect">
            <a:avLst/>
          </a:prstGeom>
        </p:spPr>
      </p:pic>
      <p:pic>
        <p:nvPicPr>
          <p:cNvPr id="13" name="PA_图片 12">
            <a:extLst>
              <a:ext uri="{FF2B5EF4-FFF2-40B4-BE49-F238E27FC236}">
                <a16:creationId xmlns:a16="http://schemas.microsoft.com/office/drawing/2014/main" id="{F00B450D-DBE3-42E8-8AD4-A94E148320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2" y="3754613"/>
            <a:ext cx="3670954" cy="3044411"/>
          </a:xfrm>
          <a:prstGeom prst="rect">
            <a:avLst/>
          </a:prstGeom>
        </p:spPr>
      </p:pic>
      <p:pic>
        <p:nvPicPr>
          <p:cNvPr id="15" name="PA_图片 14">
            <a:extLst>
              <a:ext uri="{FF2B5EF4-FFF2-40B4-BE49-F238E27FC236}">
                <a16:creationId xmlns:a16="http://schemas.microsoft.com/office/drawing/2014/main" id="{6BD6CEE7-1589-4BD9-861B-962B183352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73" y="3991131"/>
            <a:ext cx="3121628" cy="3084687"/>
          </a:xfrm>
          <a:prstGeom prst="rect">
            <a:avLst/>
          </a:prstGeom>
        </p:spPr>
      </p:pic>
      <p:pic>
        <p:nvPicPr>
          <p:cNvPr id="17" name="PA_图片 16">
            <a:extLst>
              <a:ext uri="{FF2B5EF4-FFF2-40B4-BE49-F238E27FC236}">
                <a16:creationId xmlns:a16="http://schemas.microsoft.com/office/drawing/2014/main" id="{20D9AD90-1CC0-418F-83EB-A841E2EBD2E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" y="-245178"/>
            <a:ext cx="2818512" cy="2332037"/>
          </a:xfrm>
          <a:prstGeom prst="rect">
            <a:avLst/>
          </a:prstGeom>
        </p:spPr>
      </p:pic>
      <p:pic>
        <p:nvPicPr>
          <p:cNvPr id="19" name="PA_图片 18">
            <a:extLst>
              <a:ext uri="{FF2B5EF4-FFF2-40B4-BE49-F238E27FC236}">
                <a16:creationId xmlns:a16="http://schemas.microsoft.com/office/drawing/2014/main" id="{11BC83E5-FD8D-456F-97F7-EC96C2FE378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25" y="33641"/>
            <a:ext cx="1992368" cy="2426957"/>
          </a:xfrm>
          <a:prstGeom prst="rect">
            <a:avLst/>
          </a:prstGeom>
        </p:spPr>
      </p:pic>
      <p:sp>
        <p:nvSpPr>
          <p:cNvPr id="20" name="PA_文本框 19">
            <a:extLst>
              <a:ext uri="{FF2B5EF4-FFF2-40B4-BE49-F238E27FC236}">
                <a16:creationId xmlns:a16="http://schemas.microsoft.com/office/drawing/2014/main" id="{68B3601F-9B6C-491C-B9F1-6BC10122F7E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91956" y="2558691"/>
            <a:ext cx="9465534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3600" b="1" spc="599" smtClean="0">
                <a:solidFill>
                  <a:srgbClr val="FF0000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CHÀO MỪNG CÁC CON ĐẾN VỚI </a:t>
            </a:r>
          </a:p>
          <a:p>
            <a:pPr algn="ctr"/>
            <a:r>
              <a:rPr lang="en-US" altLang="zh-CN" sz="3600" b="1" spc="599" smtClean="0">
                <a:solidFill>
                  <a:srgbClr val="FF0000"/>
                </a:solidFill>
                <a:latin typeface="Times New Roman" panose="02020603050405020304" pitchFamily="18" charset="0"/>
                <a:ea typeface="萝莉体 第二版" panose="02000500000000000000" pitchFamily="2" charset="-122"/>
                <a:cs typeface="Times New Roman" panose="02020603050405020304" pitchFamily="18" charset="0"/>
              </a:rPr>
              <a:t>TIẾT TOÁN</a:t>
            </a:r>
            <a:endParaRPr lang="zh-CN" altLang="en-US" sz="3200" b="1" spc="599" dirty="0">
              <a:solidFill>
                <a:srgbClr val="FF0000"/>
              </a:solidFill>
              <a:latin typeface="Times New Roman" panose="02020603050405020304" pitchFamily="18" charset="0"/>
              <a:ea typeface="萝莉体 第二版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1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F8505E-E150-4D57-A60C-805F49DC6E3C}"/>
              </a:ext>
            </a:extLst>
          </p:cNvPr>
          <p:cNvGrpSpPr/>
          <p:nvPr/>
        </p:nvGrpSpPr>
        <p:grpSpPr>
          <a:xfrm>
            <a:off x="1488517" y="1695808"/>
            <a:ext cx="9660522" cy="4196184"/>
            <a:chOff x="2775481" y="3429000"/>
            <a:chExt cx="7382556" cy="27180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9F3DB4-E183-4EAC-858A-A73F0E0F6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481" y="3429000"/>
              <a:ext cx="7382556" cy="271805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792EC4-27DA-45DD-86AC-7DAF4DD423D0}"/>
                </a:ext>
              </a:extLst>
            </p:cNvPr>
            <p:cNvCxnSpPr>
              <a:cxnSpLocks/>
            </p:cNvCxnSpPr>
            <p:nvPr/>
          </p:nvCxnSpPr>
          <p:spPr>
            <a:xfrm>
              <a:off x="2775481" y="3429000"/>
              <a:ext cx="0" cy="271805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D83A2D-592C-4EF8-BF09-A851FF642EE4}"/>
                </a:ext>
              </a:extLst>
            </p:cNvPr>
            <p:cNvSpPr txBox="1"/>
            <p:nvPr/>
          </p:nvSpPr>
          <p:spPr>
            <a:xfrm>
              <a:off x="3220695" y="3742507"/>
              <a:ext cx="1337959" cy="41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600" b="1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3600" b="1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smtClean="0">
                  <a:solidFill>
                    <a:srgbClr val="990099"/>
                  </a:solidFill>
                  <a:latin typeface="HP001 4 hàng" panose="020B0603050302020204" pitchFamily="34" charset="0"/>
                </a:rPr>
                <a:t>3: </a:t>
              </a:r>
              <a:endParaRPr lang="en-US" sz="36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01D1876-1AB6-4335-9315-2E97B0B389DA}"/>
              </a:ext>
            </a:extLst>
          </p:cNvPr>
          <p:cNvSpPr txBox="1"/>
          <p:nvPr/>
        </p:nvSpPr>
        <p:spPr>
          <a:xfrm>
            <a:off x="2093245" y="2981015"/>
            <a:ext cx="6614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a) Số liền trước của số 680 là:  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4" y="496761"/>
            <a:ext cx="802324" cy="10485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518" y="465909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Số?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1D1876-1AB6-4335-9315-2E97B0B389DA}"/>
              </a:ext>
            </a:extLst>
          </p:cNvPr>
          <p:cNvSpPr txBox="1"/>
          <p:nvPr/>
        </p:nvSpPr>
        <p:spPr>
          <a:xfrm>
            <a:off x="2086872" y="3795311"/>
            <a:ext cx="6471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b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) Số liền sau của số 999 là:  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1D1876-1AB6-4335-9315-2E97B0B389DA}"/>
              </a:ext>
            </a:extLst>
          </p:cNvPr>
          <p:cNvSpPr txBox="1"/>
          <p:nvPr/>
        </p:nvSpPr>
        <p:spPr>
          <a:xfrm>
            <a:off x="2093245" y="4616422"/>
            <a:ext cx="7282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c) Số 599 là số liền trước của số:   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1D1876-1AB6-4335-9315-2E97B0B389DA}"/>
              </a:ext>
            </a:extLst>
          </p:cNvPr>
          <p:cNvSpPr txBox="1"/>
          <p:nvPr/>
        </p:nvSpPr>
        <p:spPr>
          <a:xfrm>
            <a:off x="2093245" y="5437529"/>
            <a:ext cx="717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d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) Số 800 là số liền sau của số:   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0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401163" y="-31209"/>
            <a:ext cx="802325" cy="725577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518" y="128234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Số?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9BBB19-1DC5-4798-B3BA-A59D03710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70" y="-42462"/>
            <a:ext cx="4164580" cy="29343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CCA9283-5F8D-4C64-8081-DFC263B753A8}"/>
              </a:ext>
            </a:extLst>
          </p:cNvPr>
          <p:cNvSpPr txBox="1"/>
          <p:nvPr/>
        </p:nvSpPr>
        <p:spPr>
          <a:xfrm>
            <a:off x="1109204" y="1277030"/>
            <a:ext cx="9533812" cy="387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800 là số liền sau của số: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86C020-8392-40D9-B18D-0860D65A9EE3}"/>
              </a:ext>
            </a:extLst>
          </p:cNvPr>
          <p:cNvSpPr txBox="1"/>
          <p:nvPr/>
        </p:nvSpPr>
        <p:spPr>
          <a:xfrm>
            <a:off x="6115342" y="1649045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679</a:t>
            </a:r>
            <a:r>
              <a:rPr lang="en-US" sz="3200">
                <a:solidFill>
                  <a:srgbClr val="FF0000"/>
                </a:solidFill>
              </a:rPr>
              <a:t>.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D597D6-8D6B-44C0-BD52-D0B77506BA2D}"/>
              </a:ext>
            </a:extLst>
          </p:cNvPr>
          <p:cNvSpPr txBox="1"/>
          <p:nvPr/>
        </p:nvSpPr>
        <p:spPr>
          <a:xfrm>
            <a:off x="5798714" y="260666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1 000</a:t>
            </a:r>
            <a:r>
              <a:rPr lang="en-US" sz="3200">
                <a:solidFill>
                  <a:srgbClr val="FF0000"/>
                </a:solidFill>
              </a:rPr>
              <a:t>.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4207D-4B95-44EB-B127-8D1F831033C0}"/>
              </a:ext>
            </a:extLst>
          </p:cNvPr>
          <p:cNvSpPr txBox="1"/>
          <p:nvPr/>
        </p:nvSpPr>
        <p:spPr>
          <a:xfrm>
            <a:off x="7182154" y="3579981"/>
            <a:ext cx="1063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600</a:t>
            </a:r>
            <a:r>
              <a:rPr lang="en-US" sz="3200">
                <a:solidFill>
                  <a:srgbClr val="FF0000"/>
                </a:solidFill>
              </a:rPr>
              <a:t>. 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502CA6-F190-4DA1-9DFC-888378BAE8B9}"/>
              </a:ext>
            </a:extLst>
          </p:cNvPr>
          <p:cNvSpPr txBox="1"/>
          <p:nvPr/>
        </p:nvSpPr>
        <p:spPr>
          <a:xfrm>
            <a:off x="6884928" y="4553295"/>
            <a:ext cx="1045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799</a:t>
            </a:r>
            <a:r>
              <a:rPr lang="en-US" sz="3200">
                <a:solidFill>
                  <a:srgbClr val="FF0000"/>
                </a:solidFill>
              </a:rPr>
              <a:t>. 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18203"/>
            <a:ext cx="12360021" cy="7094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98952" y="431815"/>
            <a:ext cx="6735913" cy="2300403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62878" y="1126506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41" y="7571630"/>
            <a:ext cx="1963560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1" y="692587"/>
            <a:ext cx="1223778" cy="1638363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2196F-46AC-4F2B-9598-3187FA3F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53"/>
            <a:ext cx="1036552" cy="1216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86EF3-1FDA-47E3-ACD0-2F9058AE266F}"/>
              </a:ext>
            </a:extLst>
          </p:cNvPr>
          <p:cNvSpPr txBox="1"/>
          <p:nvPr/>
        </p:nvSpPr>
        <p:spPr>
          <a:xfrm>
            <a:off x="1036552" y="0"/>
            <a:ext cx="10585931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Rô-bốt được Nam tặng một bức tranh như sau: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22E8C8-3E21-4AF4-BAEE-82A74C2DE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87" y="1017698"/>
            <a:ext cx="7588007" cy="38541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5C01A0-838E-486C-93E4-8C26464D6B63}"/>
              </a:ext>
            </a:extLst>
          </p:cNvPr>
          <p:cNvSpPr txBox="1"/>
          <p:nvPr/>
        </p:nvSpPr>
        <p:spPr>
          <a:xfrm>
            <a:off x="1036552" y="4871804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VN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xanh?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CC90E2-2B47-409D-8C67-6D0B0DC0B5CB}"/>
              </a:ext>
            </a:extLst>
          </p:cNvPr>
          <p:cNvCxnSpPr>
            <a:cxnSpLocks/>
          </p:cNvCxnSpPr>
          <p:nvPr/>
        </p:nvCxnSpPr>
        <p:spPr>
          <a:xfrm>
            <a:off x="3204242" y="5316091"/>
            <a:ext cx="11275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B0DAF5-63A5-4519-B678-084D742FDA15}"/>
              </a:ext>
            </a:extLst>
          </p:cNvPr>
          <p:cNvCxnSpPr>
            <a:cxnSpLocks/>
          </p:cNvCxnSpPr>
          <p:nvPr/>
        </p:nvCxnSpPr>
        <p:spPr>
          <a:xfrm>
            <a:off x="7414113" y="5316091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0">
            <a:extLst>
              <a:ext uri="{FF2B5EF4-FFF2-40B4-BE49-F238E27FC236}">
                <a16:creationId xmlns:a16="http://schemas.microsoft.com/office/drawing/2014/main" id="{24E969AE-E863-4AC8-8EDB-01F26957FBEC}"/>
              </a:ext>
            </a:extLst>
          </p:cNvPr>
          <p:cNvSpPr/>
          <p:nvPr/>
        </p:nvSpPr>
        <p:spPr>
          <a:xfrm>
            <a:off x="5357800" y="2525425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004CEAA4-751A-4266-9263-6ACA0DDA6D66}"/>
              </a:ext>
            </a:extLst>
          </p:cNvPr>
          <p:cNvSpPr/>
          <p:nvPr/>
        </p:nvSpPr>
        <p:spPr>
          <a:xfrm>
            <a:off x="5007924" y="15692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88F99707-6EEE-4871-875F-69003E883C0A}"/>
              </a:ext>
            </a:extLst>
          </p:cNvPr>
          <p:cNvSpPr/>
          <p:nvPr/>
        </p:nvSpPr>
        <p:spPr>
          <a:xfrm>
            <a:off x="6030774" y="15692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9D0F3329-8E86-4B44-AE65-0E3497155D11}"/>
              </a:ext>
            </a:extLst>
          </p:cNvPr>
          <p:cNvSpPr/>
          <p:nvPr/>
        </p:nvSpPr>
        <p:spPr>
          <a:xfrm>
            <a:off x="7079510" y="156773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6A3821D4-072E-4582-A078-630D12804A33}"/>
              </a:ext>
            </a:extLst>
          </p:cNvPr>
          <p:cNvSpPr/>
          <p:nvPr/>
        </p:nvSpPr>
        <p:spPr>
          <a:xfrm>
            <a:off x="7079510" y="2239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6795F2D3-7208-4E6A-828A-E230A6615709}"/>
              </a:ext>
            </a:extLst>
          </p:cNvPr>
          <p:cNvSpPr/>
          <p:nvPr/>
        </p:nvSpPr>
        <p:spPr>
          <a:xfrm>
            <a:off x="4037326" y="1669371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F5141AC8-DFB5-42D2-AF6E-967A8B456B5A}"/>
              </a:ext>
            </a:extLst>
          </p:cNvPr>
          <p:cNvSpPr/>
          <p:nvPr/>
        </p:nvSpPr>
        <p:spPr>
          <a:xfrm>
            <a:off x="4496945" y="2301242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56F31408-2484-4347-AD31-46A681147D44}"/>
              </a:ext>
            </a:extLst>
          </p:cNvPr>
          <p:cNvSpPr/>
          <p:nvPr/>
        </p:nvSpPr>
        <p:spPr>
          <a:xfrm>
            <a:off x="6192827" y="2462065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21FF7A9C-FA30-4F6B-8082-5C8B619DF56C}"/>
              </a:ext>
            </a:extLst>
          </p:cNvPr>
          <p:cNvSpPr/>
          <p:nvPr/>
        </p:nvSpPr>
        <p:spPr>
          <a:xfrm rot="20091846">
            <a:off x="3873284" y="4145054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4626B911-D1A5-49F9-8CF9-61B364402F36}"/>
              </a:ext>
            </a:extLst>
          </p:cNvPr>
          <p:cNvSpPr/>
          <p:nvPr/>
        </p:nvSpPr>
        <p:spPr>
          <a:xfrm rot="3244095">
            <a:off x="6397592" y="3809328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65EDE4-E9C8-4636-B557-368D32225F5C}"/>
              </a:ext>
            </a:extLst>
          </p:cNvPr>
          <p:cNvSpPr txBox="1"/>
          <p:nvPr/>
        </p:nvSpPr>
        <p:spPr>
          <a:xfrm>
            <a:off x="6873102" y="5710027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quả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900DD3-223A-4A16-AF90-36882BB57346}"/>
              </a:ext>
            </a:extLst>
          </p:cNvPr>
          <p:cNvCxnSpPr/>
          <p:nvPr/>
        </p:nvCxnSpPr>
        <p:spPr>
          <a:xfrm>
            <a:off x="9962197" y="5316091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9167FE-6FDE-48A7-8335-8A41FA174652}"/>
              </a:ext>
            </a:extLst>
          </p:cNvPr>
          <p:cNvCxnSpPr>
            <a:cxnSpLocks/>
          </p:cNvCxnSpPr>
          <p:nvPr/>
        </p:nvCxnSpPr>
        <p:spPr>
          <a:xfrm>
            <a:off x="3204242" y="5748911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26568F3-0BBB-4951-95D3-E748D342B3E5}"/>
              </a:ext>
            </a:extLst>
          </p:cNvPr>
          <p:cNvSpPr txBox="1"/>
          <p:nvPr/>
        </p:nvSpPr>
        <p:spPr>
          <a:xfrm>
            <a:off x="7302625" y="617293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</p:spTree>
    <p:extLst>
      <p:ext uri="{BB962C8B-B14F-4D97-AF65-F5344CB8AC3E}">
        <p14:creationId xmlns:p14="http://schemas.microsoft.com/office/powerpoint/2010/main" val="26762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85" y="9865"/>
            <a:ext cx="12156068" cy="6798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820"/>
            <a:ext cx="12161838" cy="45580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3485" y="408752"/>
            <a:ext cx="6485265" cy="2436389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3" y="552016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31082" y="1160512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 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785" y="7571630"/>
            <a:ext cx="1284871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0459" y="685910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50" y="807766"/>
            <a:ext cx="1223777" cy="163836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19" y="4057154"/>
            <a:ext cx="1961518" cy="143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1EC338-6AFC-46E7-BBE3-095EEE40B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9" y="251005"/>
            <a:ext cx="950955" cy="1115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80755-235A-4CCE-A47B-78DB6CEE0BCA}"/>
              </a:ext>
            </a:extLst>
          </p:cNvPr>
          <p:cNvSpPr txBox="1"/>
          <p:nvPr/>
        </p:nvSpPr>
        <p:spPr>
          <a:xfrm>
            <a:off x="1515304" y="251005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&gt;, &lt;, = ?</a:t>
            </a:r>
            <a:endParaRPr lang="en-US" sz="3600" dirty="0">
              <a:solidFill>
                <a:prstClr val="black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3E6F24-38C8-4675-A454-90265B229636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A59CA9-6641-4DE8-88CE-D26E1EB6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2EF0C84-24EC-4DB5-B17E-FABFD880C406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DD63999-C896-4CB7-8900-1C2F27DFBC00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8A924C2-EA73-4762-8085-FB86C23410B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7E01C10-21DA-425C-A3B3-2F57229F89ED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18EB40E-72E0-47DE-BD50-C637BA713F15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FB8A295-9A55-4981-B5A8-1A2B394FC1CA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229F11F-2B24-415B-9308-6581A9BA83AD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87A81-7594-4321-8C98-A496803D1AC0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EEE10-FCF7-465D-9273-66DC37B0C76F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D8B07-03EE-4BAC-9E5C-6D9EDD523A2A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56F993-6C06-4980-80B0-70AA5F73CCAC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8020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4"/>
            <a:ext cx="12161838" cy="68410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039C9E-BDE6-45DD-A799-8D9E78670A28}"/>
              </a:ext>
            </a:extLst>
          </p:cNvPr>
          <p:cNvSpPr/>
          <p:nvPr/>
        </p:nvSpPr>
        <p:spPr>
          <a:xfrm>
            <a:off x="0" y="0"/>
            <a:ext cx="1889919" cy="1752600"/>
          </a:xfrm>
          <a:prstGeom prst="rect">
            <a:avLst/>
          </a:prstGeom>
          <a:solidFill>
            <a:srgbClr val="60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>
            <a:spLocks/>
          </p:cNvSpPr>
          <p:nvPr/>
        </p:nvSpPr>
        <p:spPr bwMode="auto">
          <a:xfrm>
            <a:off x="2578171" y="2699627"/>
            <a:ext cx="1525491" cy="1501734"/>
          </a:xfrm>
          <a:custGeom>
            <a:avLst/>
            <a:gdLst>
              <a:gd name="T0" fmla="*/ 145 w 145"/>
              <a:gd name="T1" fmla="*/ 74 h 143"/>
              <a:gd name="T2" fmla="*/ 133 w 145"/>
              <a:gd name="T3" fmla="*/ 88 h 143"/>
              <a:gd name="T4" fmla="*/ 8 w 145"/>
              <a:gd name="T5" fmla="*/ 143 h 143"/>
              <a:gd name="T6" fmla="*/ 2 w 145"/>
              <a:gd name="T7" fmla="*/ 141 h 143"/>
              <a:gd name="T8" fmla="*/ 0 w 145"/>
              <a:gd name="T9" fmla="*/ 135 h 143"/>
              <a:gd name="T10" fmla="*/ 6 w 145"/>
              <a:gd name="T11" fmla="*/ 108 h 143"/>
              <a:gd name="T12" fmla="*/ 50 w 145"/>
              <a:gd name="T13" fmla="*/ 73 h 143"/>
              <a:gd name="T14" fmla="*/ 21 w 145"/>
              <a:gd name="T15" fmla="*/ 44 h 143"/>
              <a:gd name="T16" fmla="*/ 29 w 145"/>
              <a:gd name="T17" fmla="*/ 8 h 143"/>
              <a:gd name="T18" fmla="*/ 36 w 145"/>
              <a:gd name="T19" fmla="*/ 1 h 143"/>
              <a:gd name="T20" fmla="*/ 44 w 145"/>
              <a:gd name="T21" fmla="*/ 3 h 143"/>
              <a:gd name="T22" fmla="*/ 138 w 145"/>
              <a:gd name="T23" fmla="*/ 61 h 143"/>
              <a:gd name="T24" fmla="*/ 145 w 145"/>
              <a:gd name="T25" fmla="*/ 7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rgbClr val="5B9BD5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lIns="430931" anchor="ctr"/>
          <a:lstStyle/>
          <a:p>
            <a:pPr algn="ctr">
              <a:defRPr/>
            </a:pPr>
            <a:endParaRPr lang="zh-CN" altLang="en-US" sz="2793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1605895" y="2798608"/>
            <a:ext cx="1333744" cy="1303200"/>
          </a:xfrm>
          <a:custGeom>
            <a:avLst/>
            <a:gdLst>
              <a:gd name="T0" fmla="*/ 127 w 127"/>
              <a:gd name="T1" fmla="*/ 64 h 124"/>
              <a:gd name="T2" fmla="*/ 117 w 127"/>
              <a:gd name="T3" fmla="*/ 76 h 124"/>
              <a:gd name="T4" fmla="*/ 8 w 127"/>
              <a:gd name="T5" fmla="*/ 124 h 124"/>
              <a:gd name="T6" fmla="*/ 2 w 127"/>
              <a:gd name="T7" fmla="*/ 123 h 124"/>
              <a:gd name="T8" fmla="*/ 1 w 127"/>
              <a:gd name="T9" fmla="*/ 118 h 124"/>
              <a:gd name="T10" fmla="*/ 6 w 127"/>
              <a:gd name="T11" fmla="*/ 94 h 124"/>
              <a:gd name="T12" fmla="*/ 39 w 127"/>
              <a:gd name="T13" fmla="*/ 62 h 124"/>
              <a:gd name="T14" fmla="*/ 19 w 127"/>
              <a:gd name="T15" fmla="*/ 38 h 124"/>
              <a:gd name="T16" fmla="*/ 26 w 127"/>
              <a:gd name="T17" fmla="*/ 6 h 124"/>
              <a:gd name="T18" fmla="*/ 32 w 127"/>
              <a:gd name="T19" fmla="*/ 1 h 124"/>
              <a:gd name="T20" fmla="*/ 39 w 127"/>
              <a:gd name="T21" fmla="*/ 2 h 124"/>
              <a:gd name="T22" fmla="*/ 121 w 127"/>
              <a:gd name="T23" fmla="*/ 52 h 124"/>
              <a:gd name="T24" fmla="*/ 127 w 127"/>
              <a:gd name="T25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7" h="124">
                <a:moveTo>
                  <a:pt x="127" y="64"/>
                </a:moveTo>
                <a:cubicBezTo>
                  <a:pt x="127" y="71"/>
                  <a:pt x="117" y="76"/>
                  <a:pt x="117" y="76"/>
                </a:cubicBezTo>
                <a:cubicBezTo>
                  <a:pt x="8" y="124"/>
                  <a:pt x="8" y="124"/>
                  <a:pt x="8" y="124"/>
                </a:cubicBezTo>
                <a:cubicBezTo>
                  <a:pt x="8" y="124"/>
                  <a:pt x="4" y="124"/>
                  <a:pt x="2" y="123"/>
                </a:cubicBezTo>
                <a:cubicBezTo>
                  <a:pt x="0" y="121"/>
                  <a:pt x="1" y="118"/>
                  <a:pt x="1" y="118"/>
                </a:cubicBezTo>
                <a:cubicBezTo>
                  <a:pt x="6" y="94"/>
                  <a:pt x="6" y="94"/>
                  <a:pt x="6" y="94"/>
                </a:cubicBezTo>
                <a:cubicBezTo>
                  <a:pt x="6" y="94"/>
                  <a:pt x="39" y="81"/>
                  <a:pt x="39" y="62"/>
                </a:cubicBezTo>
                <a:cubicBezTo>
                  <a:pt x="40" y="48"/>
                  <a:pt x="19" y="38"/>
                  <a:pt x="19" y="38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8" y="2"/>
                  <a:pt x="32" y="1"/>
                </a:cubicBezTo>
                <a:cubicBezTo>
                  <a:pt x="36" y="0"/>
                  <a:pt x="39" y="2"/>
                  <a:pt x="39" y="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1" y="52"/>
                  <a:pt x="127" y="57"/>
                  <a:pt x="127" y="64"/>
                </a:cubicBezTo>
                <a:close/>
              </a:path>
            </a:pathLst>
          </a:custGeom>
          <a:solidFill>
            <a:srgbClr val="F9D841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lIns="287288" anchor="ctr"/>
          <a:lstStyle/>
          <a:p>
            <a:pPr algn="ctr">
              <a:defRPr/>
            </a:pPr>
            <a:endParaRPr lang="zh-CN" altLang="en-US" sz="2793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6678" y="2913995"/>
            <a:ext cx="1058850" cy="1072426"/>
          </a:xfrm>
          <a:custGeom>
            <a:avLst/>
            <a:gdLst>
              <a:gd name="T0" fmla="*/ 15 w 101"/>
              <a:gd name="T1" fmla="*/ 31 h 102"/>
              <a:gd name="T2" fmla="*/ 21 w 101"/>
              <a:gd name="T3" fmla="*/ 5 h 102"/>
              <a:gd name="T4" fmla="*/ 26 w 101"/>
              <a:gd name="T5" fmla="*/ 1 h 102"/>
              <a:gd name="T6" fmla="*/ 32 w 101"/>
              <a:gd name="T7" fmla="*/ 2 h 102"/>
              <a:gd name="T8" fmla="*/ 95 w 101"/>
              <a:gd name="T9" fmla="*/ 41 h 102"/>
              <a:gd name="T10" fmla="*/ 101 w 101"/>
              <a:gd name="T11" fmla="*/ 51 h 102"/>
              <a:gd name="T12" fmla="*/ 94 w 101"/>
              <a:gd name="T13" fmla="*/ 63 h 102"/>
              <a:gd name="T14" fmla="*/ 6 w 101"/>
              <a:gd name="T15" fmla="*/ 102 h 102"/>
              <a:gd name="T16" fmla="*/ 2 w 101"/>
              <a:gd name="T17" fmla="*/ 101 h 102"/>
              <a:gd name="T18" fmla="*/ 0 w 101"/>
              <a:gd name="T19" fmla="*/ 97 h 102"/>
              <a:gd name="T20" fmla="*/ 5 w 101"/>
              <a:gd name="T21" fmla="*/ 77 h 102"/>
              <a:gd name="T22" fmla="*/ 15 w 101"/>
              <a:gd name="T23" fmla="*/ 3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102">
                <a:moveTo>
                  <a:pt x="15" y="31"/>
                </a:move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2" y="2"/>
                  <a:pt x="26" y="1"/>
                </a:cubicBezTo>
                <a:cubicBezTo>
                  <a:pt x="29" y="0"/>
                  <a:pt x="32" y="2"/>
                  <a:pt x="32" y="2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1"/>
                  <a:pt x="101" y="46"/>
                  <a:pt x="101" y="51"/>
                </a:cubicBezTo>
                <a:cubicBezTo>
                  <a:pt x="101" y="60"/>
                  <a:pt x="94" y="63"/>
                  <a:pt x="94" y="63"/>
                </a:cubicBezTo>
                <a:cubicBezTo>
                  <a:pt x="6" y="102"/>
                  <a:pt x="6" y="102"/>
                  <a:pt x="6" y="102"/>
                </a:cubicBezTo>
                <a:cubicBezTo>
                  <a:pt x="6" y="102"/>
                  <a:pt x="3" y="102"/>
                  <a:pt x="2" y="101"/>
                </a:cubicBezTo>
                <a:cubicBezTo>
                  <a:pt x="0" y="99"/>
                  <a:pt x="0" y="97"/>
                  <a:pt x="0" y="97"/>
                </a:cubicBezTo>
                <a:cubicBezTo>
                  <a:pt x="5" y="77"/>
                  <a:pt x="5" y="77"/>
                  <a:pt x="5" y="77"/>
                </a:cubicBezTo>
                <a:lnTo>
                  <a:pt x="15" y="31"/>
                </a:lnTo>
                <a:close/>
              </a:path>
            </a:pathLst>
          </a:custGeom>
          <a:solidFill>
            <a:srgbClr val="F992B8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sz="2793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3" name="Freeform 17"/>
          <p:cNvSpPr>
            <a:spLocks/>
          </p:cNvSpPr>
          <p:nvPr/>
        </p:nvSpPr>
        <p:spPr bwMode="auto">
          <a:xfrm>
            <a:off x="3660650" y="2519192"/>
            <a:ext cx="1920863" cy="1890318"/>
          </a:xfrm>
          <a:custGeom>
            <a:avLst/>
            <a:gdLst>
              <a:gd name="T0" fmla="*/ 145 w 145"/>
              <a:gd name="T1" fmla="*/ 74 h 143"/>
              <a:gd name="T2" fmla="*/ 133 w 145"/>
              <a:gd name="T3" fmla="*/ 88 h 143"/>
              <a:gd name="T4" fmla="*/ 8 w 145"/>
              <a:gd name="T5" fmla="*/ 143 h 143"/>
              <a:gd name="T6" fmla="*/ 2 w 145"/>
              <a:gd name="T7" fmla="*/ 141 h 143"/>
              <a:gd name="T8" fmla="*/ 0 w 145"/>
              <a:gd name="T9" fmla="*/ 135 h 143"/>
              <a:gd name="T10" fmla="*/ 6 w 145"/>
              <a:gd name="T11" fmla="*/ 108 h 143"/>
              <a:gd name="T12" fmla="*/ 50 w 145"/>
              <a:gd name="T13" fmla="*/ 73 h 143"/>
              <a:gd name="T14" fmla="*/ 21 w 145"/>
              <a:gd name="T15" fmla="*/ 44 h 143"/>
              <a:gd name="T16" fmla="*/ 29 w 145"/>
              <a:gd name="T17" fmla="*/ 8 h 143"/>
              <a:gd name="T18" fmla="*/ 36 w 145"/>
              <a:gd name="T19" fmla="*/ 1 h 143"/>
              <a:gd name="T20" fmla="*/ 44 w 145"/>
              <a:gd name="T21" fmla="*/ 3 h 143"/>
              <a:gd name="T22" fmla="*/ 138 w 145"/>
              <a:gd name="T23" fmla="*/ 61 h 143"/>
              <a:gd name="T24" fmla="*/ 145 w 145"/>
              <a:gd name="T25" fmla="*/ 7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rgbClr val="90BE21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lIns="538664" anchor="ctr"/>
          <a:lstStyle/>
          <a:p>
            <a:pPr algn="ctr">
              <a:defRPr/>
            </a:pPr>
            <a:endParaRPr lang="zh-CN" altLang="en-US" sz="2793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 txBox="1">
            <a:spLocks/>
          </p:cNvSpPr>
          <p:nvPr/>
        </p:nvSpPr>
        <p:spPr>
          <a:xfrm>
            <a:off x="6138957" y="2605510"/>
            <a:ext cx="7955869" cy="1804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8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2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3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620" y="3389587"/>
            <a:ext cx="1086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</a:rPr>
              <a:t>Em hãy </a:t>
            </a:r>
            <a:r>
              <a:rPr lang="en-US" sz="4800" b="1">
                <a:solidFill>
                  <a:srgbClr val="0070C0"/>
                </a:solidFill>
              </a:rPr>
              <a:t>viết </a:t>
            </a:r>
            <a:r>
              <a:rPr lang="en-US" sz="4800" b="1" smtClean="0">
                <a:solidFill>
                  <a:srgbClr val="0070C0"/>
                </a:solidFill>
              </a:rPr>
              <a:t>số </a:t>
            </a:r>
            <a:r>
              <a:rPr lang="en-US" sz="4800" b="1">
                <a:solidFill>
                  <a:srgbClr val="0070C0"/>
                </a:solidFill>
              </a:rPr>
              <a:t>học sinh của trường bạn Trang.</a:t>
            </a:r>
            <a:endParaRPr lang="en-US" sz="4400" b="1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0882" y="1245477"/>
            <a:ext cx="9207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B050"/>
                </a:solidFill>
              </a:rPr>
              <a:t>Trường bạn Trang có 5 trăm và 4 chục học sinh.</a:t>
            </a:r>
            <a:endParaRPr lang="en-US" sz="48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83"/>
            <a:ext cx="12161836" cy="68410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2" y="1473046"/>
            <a:ext cx="2895749" cy="2044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136" y="2859531"/>
            <a:ext cx="1159718" cy="40691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1" y="4957676"/>
            <a:ext cx="3606613" cy="189184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16572" y="1153239"/>
            <a:ext cx="5936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 BIỆT CÁC CON!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31" y="1984782"/>
            <a:ext cx="2099364" cy="21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5" y="4209207"/>
            <a:ext cx="2123766" cy="2641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9" y="8483"/>
            <a:ext cx="1848446" cy="89990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99" y="287193"/>
            <a:ext cx="10128530" cy="312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" y="2743147"/>
            <a:ext cx="3596169" cy="43411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65" y="2391729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35" y="4733864"/>
            <a:ext cx="2829316" cy="19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83"/>
            <a:ext cx="12161836" cy="68410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136" y="2859531"/>
            <a:ext cx="1159718" cy="40691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1" y="4957676"/>
            <a:ext cx="3606613" cy="1891841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548931" y="111398"/>
            <a:ext cx="5206875" cy="1002532"/>
            <a:chOff x="412719" y="77377"/>
            <a:chExt cx="3914843" cy="753762"/>
          </a:xfrm>
        </p:grpSpPr>
        <p:sp>
          <p:nvSpPr>
            <p:cNvPr id="37" name="文本框 36"/>
            <p:cNvSpPr txBox="1"/>
            <p:nvPr>
              <p:custDataLst>
                <p:tags r:id="rId3"/>
              </p:custDataLst>
            </p:nvPr>
          </p:nvSpPr>
          <p:spPr>
            <a:xfrm>
              <a:off x="412719" y="530313"/>
              <a:ext cx="3914843" cy="3008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000" b="1" spc="399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 SỐ TRONG PHẠM VI 1000</a:t>
              </a:r>
              <a:endParaRPr lang="zh-CN" altLang="en-US" sz="2000" b="1" spc="399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681423" y="77377"/>
              <a:ext cx="1515666" cy="39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8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 ĐỀ 10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标题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164935" y="1236667"/>
            <a:ext cx="5249543" cy="80920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vi-VN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BÀI</a:t>
            </a:r>
            <a:r>
              <a:rPr lang="en-US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54</a:t>
            </a:r>
            <a:endParaRPr lang="zh-CN" altLang="en-US" sz="3990" dirty="0">
              <a:solidFill>
                <a:srgbClr val="00B0F0"/>
              </a:solidFill>
              <a:effectLst>
                <a:outerShdw dist="50800" dir="5400000" algn="t" rotWithShape="0">
                  <a:srgbClr val="FFFFFF">
                    <a:alpha val="19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占位符 6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456147" y="2247440"/>
            <a:ext cx="5249543" cy="6977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358CC1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zh-CN" sz="3192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 CHUNG</a:t>
            </a:r>
            <a:endParaRPr lang="en-US" altLang="zh-CN" sz="3192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9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41555" y="2297371"/>
            <a:ext cx="2870678" cy="2873717"/>
            <a:chOff x="954880" y="2484888"/>
            <a:chExt cx="2014662" cy="2198295"/>
          </a:xfrm>
        </p:grpSpPr>
        <p:sp>
          <p:nvSpPr>
            <p:cNvPr id="18" name="椭圆 17"/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456057">
                <a:defRPr/>
              </a:pPr>
              <a:endParaRPr lang="zh-CN" altLang="en-US" sz="1347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F992B8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215466" anchor="ctr"/>
            <a:lstStyle/>
            <a:p>
              <a:pPr algn="ctr">
                <a:defRPr/>
              </a:pPr>
              <a:r>
                <a:rPr lang="en-US" altLang="zh-CN" sz="3192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3192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300" b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Adobe 繁黑體 Std B" pitchFamily="34" charset="-128"/>
                  <a:cs typeface="Times New Roman" panose="02020603050405020304" pitchFamily="18" charset="0"/>
                </a:rPr>
                <a:t>Nắm được cách đọc số</a:t>
              </a:r>
              <a:endParaRPr lang="en-US" altLang="zh-CN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dobe 繁黑體 Std B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729659" y="2297372"/>
            <a:ext cx="2931415" cy="2873718"/>
            <a:chOff x="954880" y="2484888"/>
            <a:chExt cx="2014662" cy="2198295"/>
          </a:xfrm>
        </p:grpSpPr>
        <p:sp>
          <p:nvSpPr>
            <p:cNvPr id="51" name="椭圆 50"/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456057" algn="ctr">
                <a:defRPr/>
              </a:pPr>
              <a:endParaRPr lang="zh-CN" altLang="en-US" sz="1347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5B9BD5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215466" anchor="ctr"/>
            <a:lstStyle/>
            <a:p>
              <a:pPr algn="ctr">
                <a:defRPr/>
              </a:pPr>
              <a:r>
                <a:rPr lang="en-US" altLang="zh-CN" sz="3192" smtClean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192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300" b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Adobe 繁黑體 Std B" pitchFamily="34" charset="-128"/>
                  <a:cs typeface="Times New Roman" panose="02020603050405020304" pitchFamily="18" charset="0"/>
                </a:rPr>
                <a:t>Viết được số có ba chữ số</a:t>
              </a:r>
              <a:endParaRPr lang="en-US" altLang="zh-CN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dobe 繁黑體 Std B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604946" y="2297371"/>
            <a:ext cx="2856581" cy="2873717"/>
            <a:chOff x="954880" y="2484888"/>
            <a:chExt cx="2014662" cy="2198295"/>
          </a:xfrm>
        </p:grpSpPr>
        <p:sp>
          <p:nvSpPr>
            <p:cNvPr id="55" name="椭圆 54"/>
            <p:cNvSpPr/>
            <p:nvPr/>
          </p:nvSpPr>
          <p:spPr>
            <a:xfrm>
              <a:off x="954880" y="2668521"/>
              <a:ext cx="2014662" cy="2014662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456057">
                <a:defRPr/>
              </a:pPr>
              <a:endParaRPr lang="zh-CN" altLang="en-US" sz="1347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166804" y="2484888"/>
              <a:ext cx="634375" cy="632980"/>
            </a:xfrm>
            <a:prstGeom prst="ellipse">
              <a:avLst/>
            </a:prstGeom>
            <a:solidFill>
              <a:srgbClr val="90BE2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215466" anchor="ctr"/>
            <a:lstStyle/>
            <a:p>
              <a:pPr algn="ctr">
                <a:defRPr/>
              </a:pPr>
              <a:r>
                <a:rPr lang="en-US" altLang="zh-CN" sz="3192" smtClean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3192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1167160" y="2880495"/>
              <a:ext cx="1589462" cy="158946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100" b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Adobe 繁黑體 Std B" pitchFamily="34" charset="-128"/>
                  <a:cs typeface="Times New Roman" panose="02020603050405020304" pitchFamily="18" charset="0"/>
                </a:rPr>
                <a:t>So sánh và sắp xếp các số có ba chữ số</a:t>
              </a:r>
              <a:endParaRPr lang="en-US" altLang="zh-CN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dobe 繁黑體 Std B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12233" y="1239530"/>
            <a:ext cx="491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1182221" y="1297015"/>
            <a:ext cx="4310982" cy="431098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/>
          </a:p>
        </p:txBody>
      </p:sp>
      <p:sp>
        <p:nvSpPr>
          <p:cNvPr id="9" name="饼形 8"/>
          <p:cNvSpPr/>
          <p:nvPr/>
        </p:nvSpPr>
        <p:spPr>
          <a:xfrm>
            <a:off x="1518162" y="1680252"/>
            <a:ext cx="3544505" cy="3544505"/>
          </a:xfrm>
          <a:prstGeom prst="pie">
            <a:avLst>
              <a:gd name="adj1" fmla="val 19464735"/>
              <a:gd name="adj2" fmla="val 15714742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948582" y="2094902"/>
            <a:ext cx="2715205" cy="27152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62" y="1470845"/>
            <a:ext cx="7926634" cy="39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9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33" y="201465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609222" y="485433"/>
            <a:ext cx="166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Số?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BF08B0-FE17-46DB-832B-084EF51A78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8" b="60776"/>
          <a:stretch/>
        </p:blipFill>
        <p:spPr>
          <a:xfrm>
            <a:off x="9376624" y="4153092"/>
            <a:ext cx="2029654" cy="24454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19A461-DB74-4C05-8FD4-85C6F40B2C17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19" name="Rounded Rectangle 36">
              <a:extLst>
                <a:ext uri="{FF2B5EF4-FFF2-40B4-BE49-F238E27FC236}">
                  <a16:creationId xmlns:a16="http://schemas.microsoft.com/office/drawing/2014/main" id="{075AAB02-DA6B-47BB-B061-CA8CD02321F3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en-VN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20" name="Rounded Rectangle 37">
              <a:extLst>
                <a:ext uri="{FF2B5EF4-FFF2-40B4-BE49-F238E27FC236}">
                  <a16:creationId xmlns:a16="http://schemas.microsoft.com/office/drawing/2014/main" id="{89AB31E2-B54F-46C8-A866-41964955888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21" name="Rounded Rectangle 38">
              <a:extLst>
                <a:ext uri="{FF2B5EF4-FFF2-40B4-BE49-F238E27FC236}">
                  <a16:creationId xmlns:a16="http://schemas.microsoft.com/office/drawing/2014/main" id="{AFE2A30D-E4DB-4A1E-A0D3-526A913BDB42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22" name="Rounded Rectangle 39">
              <a:extLst>
                <a:ext uri="{FF2B5EF4-FFF2-40B4-BE49-F238E27FC236}">
                  <a16:creationId xmlns:a16="http://schemas.microsoft.com/office/drawing/2014/main" id="{A1679593-6E08-4A0F-8D7A-B388CFC99B47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C1DE0B4-CD91-48FA-B07C-768320C029A7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88777B-364A-424E-A871-676AD1721B20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BFC9E7E-8891-4760-B809-7D044DF14DCC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97E904A8-8F20-4F56-9274-14327CBD63E5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14D8D16C-8434-4BB1-B28C-EF434512CFCA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D6F65F1E-78CD-4C60-807D-F9CD6B828220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B26DCC8-8523-415A-B438-31A7BAD8A964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709F8611-EDC1-4224-9AB9-00643D845435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29BCDA-D632-467A-B2F4-A0832A1EE4A6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231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78492F5-25DF-475F-8244-964EA2D0773F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794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C8A356-4065-4C6B-AC69-AB3837EE535A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601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9C0FED-EEBE-4B8A-95DC-2F94754C967E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855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86" y="7309390"/>
            <a:ext cx="1275948" cy="14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0" y="603151"/>
            <a:ext cx="1392693" cy="1864503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F38C95D-330B-4CCD-9DA1-78B23C230441}"/>
              </a:ext>
            </a:extLst>
          </p:cNvPr>
          <p:cNvGrpSpPr/>
          <p:nvPr/>
        </p:nvGrpSpPr>
        <p:grpSpPr>
          <a:xfrm>
            <a:off x="4324921" y="320776"/>
            <a:ext cx="5969310" cy="2470112"/>
            <a:chOff x="2171343" y="4618089"/>
            <a:chExt cx="7988119" cy="2187854"/>
          </a:xfrm>
        </p:grpSpPr>
        <p:sp>
          <p:nvSpPr>
            <p:cNvPr id="29" name="Rectangle: Rounded Corners 11">
              <a:extLst>
                <a:ext uri="{FF2B5EF4-FFF2-40B4-BE49-F238E27FC236}">
                  <a16:creationId xmlns:a16="http://schemas.microsoft.com/office/drawing/2014/main" id="{9D4CAAA0-3273-418C-84BA-A4833EAC73DC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0" name="Rectangle: Rounded Corners 61">
              <a:extLst>
                <a:ext uri="{FF2B5EF4-FFF2-40B4-BE49-F238E27FC236}">
                  <a16:creationId xmlns:a16="http://schemas.microsoft.com/office/drawing/2014/main" id="{679CD3F9-FE09-440F-B6EC-89848272E7D8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1" name="Rectangle: Rounded Corners 65">
              <a:extLst>
                <a:ext uri="{FF2B5EF4-FFF2-40B4-BE49-F238E27FC236}">
                  <a16:creationId xmlns:a16="http://schemas.microsoft.com/office/drawing/2014/main" id="{3DAE1B27-06BC-442B-B9DC-73568A42EFB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2DA12D-F8BA-4C7B-A9BB-128ECDFF6DCA}"/>
              </a:ext>
            </a:extLst>
          </p:cNvPr>
          <p:cNvSpPr txBox="1"/>
          <p:nvPr/>
        </p:nvSpPr>
        <p:spPr>
          <a:xfrm>
            <a:off x="4793812" y="1100323"/>
            <a:ext cx="5236140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357488" y="0"/>
            <a:ext cx="867165" cy="1016559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69" y="111465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508088" y="304162"/>
            <a:ext cx="106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Đ, S ?</a:t>
            </a:r>
            <a:endParaRPr lang="en-US" sz="32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89000A-5D15-41BE-B5C6-D7C1F1272C7A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F59B42A-23B4-465A-AFD4-4B97DB0CA4CA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383928E6-C41E-4DF9-AE65-7ED02C2F22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3C69492-CEE6-4A27-AEC6-5AA158A1E016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B30BD88-D55E-4582-9B28-02520DAEC488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5427F14-DBB2-4620-BE99-90E9C342FC9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813BBD4-DCE7-4C38-8FF4-2A017DFB1BDE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30917CE-DD90-44A0-B349-2D7B97B77E5C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CC815EB-9062-47BC-9589-F5C34897223F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A4E7591-2100-4F7F-B049-78D8FB403084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651123F-6FE1-4B96-B64C-35CC3BEC9DE4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B5549C2-B938-4DB5-B24C-F9E67144A42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F1B46D0-CF59-4794-A74B-E61B86E5DDEF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20E09B-C0F7-4DC0-8E3A-F0475FF5D9CF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7D3C11-B94A-4158-BCD8-922423A2E3A9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359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FBFAF8-8831-4B54-BC6A-07CA0FF80A09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83DA6A-D46A-4704-8EFD-4B22CE97556C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B9D1CDB-01CD-459E-9D06-8E183AD3583C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BB685B7-5108-4192-ACDE-839618F881B7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EB67CB-5AF8-46E0-8FDE-E687448E8AE7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C407A8-BEE1-410B-B1B2-E245B6BE84E5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3539ACB-628B-4F92-8BAA-B5B4DC01B8C2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C13C7E-D45C-48A0-95FB-6922743EF66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367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29827C6D-804D-460C-8924-E346675FA7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3AA8878-4E04-4E5D-90B6-A0D32806A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EAF3ACC-C841-407F-A4B2-C7EC27AFBD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59E3460-FC1A-4100-8E85-0BCBC30BE5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3CA9C48C-151E-44AB-A1AF-533A1C7C8E6E}"/>
              </a:ext>
            </a:extLst>
          </p:cNvPr>
          <p:cNvGrpSpPr/>
          <p:nvPr/>
        </p:nvGrpSpPr>
        <p:grpSpPr>
          <a:xfrm>
            <a:off x="1423996" y="3417994"/>
            <a:ext cx="6721063" cy="3619132"/>
            <a:chOff x="1049244" y="3417994"/>
            <a:chExt cx="6721063" cy="361913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4AD0EF3-B9DE-44E0-9043-1FB9BBF1FC05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VN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en-VN" sz="2600" dirty="0"/>
            </a:p>
          </p:txBody>
        </p:sp>
        <p:sp>
          <p:nvSpPr>
            <p:cNvPr id="75" name="Rounded Rectangle 34">
              <a:extLst>
                <a:ext uri="{FF2B5EF4-FFF2-40B4-BE49-F238E27FC236}">
                  <a16:creationId xmlns:a16="http://schemas.microsoft.com/office/drawing/2014/main" id="{F4952125-4408-4ED2-80BD-3C74AE6E1275}"/>
                </a:ext>
              </a:extLst>
            </p:cNvPr>
            <p:cNvSpPr/>
            <p:nvPr/>
          </p:nvSpPr>
          <p:spPr>
            <a:xfrm>
              <a:off x="7180457" y="4025691"/>
              <a:ext cx="589850" cy="6416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6" name="Rounded Rectangle 35">
              <a:extLst>
                <a:ext uri="{FF2B5EF4-FFF2-40B4-BE49-F238E27FC236}">
                  <a16:creationId xmlns:a16="http://schemas.microsoft.com/office/drawing/2014/main" id="{40A41EE5-065E-4823-9BD4-5058FBABC92F}"/>
                </a:ext>
              </a:extLst>
            </p:cNvPr>
            <p:cNvSpPr/>
            <p:nvPr/>
          </p:nvSpPr>
          <p:spPr>
            <a:xfrm>
              <a:off x="7164737" y="469472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7" name="Rounded Rectangle 36">
              <a:extLst>
                <a:ext uri="{FF2B5EF4-FFF2-40B4-BE49-F238E27FC236}">
                  <a16:creationId xmlns:a16="http://schemas.microsoft.com/office/drawing/2014/main" id="{F1640DDB-3E7A-42A2-9E48-2596811F2780}"/>
                </a:ext>
              </a:extLst>
            </p:cNvPr>
            <p:cNvSpPr/>
            <p:nvPr/>
          </p:nvSpPr>
          <p:spPr>
            <a:xfrm>
              <a:off x="7180457" y="533303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8" name="Rounded Rectangle 37">
              <a:extLst>
                <a:ext uri="{FF2B5EF4-FFF2-40B4-BE49-F238E27FC236}">
                  <a16:creationId xmlns:a16="http://schemas.microsoft.com/office/drawing/2014/main" id="{35173225-0720-47B5-B23E-9D562ADA2643}"/>
                </a:ext>
              </a:extLst>
            </p:cNvPr>
            <p:cNvSpPr/>
            <p:nvPr/>
          </p:nvSpPr>
          <p:spPr>
            <a:xfrm>
              <a:off x="7167879" y="5963988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D1F71F6-43F5-447F-80A1-55B2409EA0DD}"/>
              </a:ext>
            </a:extLst>
          </p:cNvPr>
          <p:cNvSpPr txBox="1"/>
          <p:nvPr/>
        </p:nvSpPr>
        <p:spPr>
          <a:xfrm>
            <a:off x="7629561" y="4067550"/>
            <a:ext cx="441146" cy="4578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D3E0727-21AD-495D-A912-9D352DE7A026}"/>
              </a:ext>
            </a:extLst>
          </p:cNvPr>
          <p:cNvSpPr txBox="1"/>
          <p:nvPr/>
        </p:nvSpPr>
        <p:spPr>
          <a:xfrm>
            <a:off x="7629561" y="4711350"/>
            <a:ext cx="461986" cy="4578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64837D9-8989-4E8A-8413-B48DCCC9EF38}"/>
              </a:ext>
            </a:extLst>
          </p:cNvPr>
          <p:cNvSpPr txBox="1"/>
          <p:nvPr/>
        </p:nvSpPr>
        <p:spPr>
          <a:xfrm>
            <a:off x="7629561" y="5368888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784693C-0A8A-4ABF-94CC-D4FD9149B3D4}"/>
              </a:ext>
            </a:extLst>
          </p:cNvPr>
          <p:cNvSpPr txBox="1"/>
          <p:nvPr/>
        </p:nvSpPr>
        <p:spPr>
          <a:xfrm>
            <a:off x="7629561" y="5981106"/>
            <a:ext cx="441146" cy="4578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A668A0D-71F3-4541-B67B-FD2629BC81EC}"/>
              </a:ext>
            </a:extLst>
          </p:cNvPr>
          <p:cNvSpPr txBox="1"/>
          <p:nvPr/>
        </p:nvSpPr>
        <p:spPr>
          <a:xfrm>
            <a:off x="1494929" y="996182"/>
            <a:ext cx="1193007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Ảnh thẻ của mỗi bạn đã che một số trên tia số dưới đây: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5237"/>
            <a:ext cx="12166062" cy="4559617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" y="603151"/>
            <a:ext cx="1392693" cy="1864501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7384" y="7209009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25" y="8483"/>
            <a:ext cx="6650082" cy="68410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7F956C-7B23-4FC2-A59D-55A303D22F2C}"/>
              </a:ext>
            </a:extLst>
          </p:cNvPr>
          <p:cNvGrpSpPr/>
          <p:nvPr/>
        </p:nvGrpSpPr>
        <p:grpSpPr>
          <a:xfrm>
            <a:off x="2170114" y="200114"/>
            <a:ext cx="7738683" cy="2806867"/>
            <a:chOff x="2171343" y="4618089"/>
            <a:chExt cx="7988119" cy="2187854"/>
          </a:xfrm>
        </p:grpSpPr>
        <p:sp>
          <p:nvSpPr>
            <p:cNvPr id="32" name="Rectangle: Rounded Corners 11">
              <a:extLst>
                <a:ext uri="{FF2B5EF4-FFF2-40B4-BE49-F238E27FC236}">
                  <a16:creationId xmlns:a16="http://schemas.microsoft.com/office/drawing/2014/main" id="{709AD2F7-8883-438F-A867-86FE175E1835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3" name="Rectangle: Rounded Corners 61">
              <a:extLst>
                <a:ext uri="{FF2B5EF4-FFF2-40B4-BE49-F238E27FC236}">
                  <a16:creationId xmlns:a16="http://schemas.microsoft.com/office/drawing/2014/main" id="{07EF32E8-C4BD-4DB6-A584-DBC8E962585B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4" name="Rectangle: Rounded Corners 65">
              <a:extLst>
                <a:ext uri="{FF2B5EF4-FFF2-40B4-BE49-F238E27FC236}">
                  <a16:creationId xmlns:a16="http://schemas.microsoft.com/office/drawing/2014/main" id="{628AC083-23BF-400F-800D-1D93C54CF2A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F7F8607-94E4-44FB-A934-49B253591123}"/>
              </a:ext>
            </a:extLst>
          </p:cNvPr>
          <p:cNvSpPr txBox="1"/>
          <p:nvPr/>
        </p:nvSpPr>
        <p:spPr>
          <a:xfrm>
            <a:off x="3726254" y="1148037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TextBox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文本框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文本占位符 6"/>
</p:tagLst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473</Words>
  <Application>Microsoft Office PowerPoint</Application>
  <PresentationFormat>Custom</PresentationFormat>
  <Paragraphs>120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Times New Roman</vt:lpstr>
      <vt:lpstr>RocknRoll One</vt:lpstr>
      <vt:lpstr>Wingdings</vt:lpstr>
      <vt:lpstr>Calibri</vt:lpstr>
      <vt:lpstr>Arial Black</vt:lpstr>
      <vt:lpstr>Open Sans</vt:lpstr>
      <vt:lpstr>微软雅黑</vt:lpstr>
      <vt:lpstr>Exo</vt:lpstr>
      <vt:lpstr>Arial</vt:lpstr>
      <vt:lpstr>Annie Use Your Telescope</vt:lpstr>
      <vt:lpstr>萝莉体 第二版</vt:lpstr>
      <vt:lpstr>宋体</vt:lpstr>
      <vt:lpstr>HP001 4 hàng</vt:lpstr>
      <vt:lpstr>SVN-Gretoon</vt:lpstr>
      <vt:lpstr>Lato</vt:lpstr>
      <vt:lpstr>Adobe 繁黑體 Std B</vt:lpstr>
      <vt:lpstr>Anaheim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76</cp:revision>
  <dcterms:modified xsi:type="dcterms:W3CDTF">2022-03-14T10:51:08Z</dcterms:modified>
</cp:coreProperties>
</file>