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64" r:id="rId4"/>
    <p:sldId id="268" r:id="rId5"/>
    <p:sldId id="269" r:id="rId6"/>
    <p:sldId id="270" r:id="rId7"/>
    <p:sldId id="258" r:id="rId8"/>
    <p:sldId id="271" r:id="rId9"/>
    <p:sldId id="259" r:id="rId10"/>
    <p:sldId id="12660" r:id="rId11"/>
    <p:sldId id="273" r:id="rId12"/>
    <p:sldId id="12665" r:id="rId13"/>
    <p:sldId id="12661" r:id="rId14"/>
    <p:sldId id="272" r:id="rId15"/>
    <p:sldId id="263" r:id="rId16"/>
    <p:sldId id="260" r:id="rId17"/>
    <p:sldId id="261" r:id="rId18"/>
    <p:sldId id="12666" r:id="rId19"/>
    <p:sldId id="262" r:id="rId20"/>
    <p:sldId id="266"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35" autoAdjust="0"/>
    <p:restoredTop sz="95921" autoAdjust="0"/>
  </p:normalViewPr>
  <p:slideViewPr>
    <p:cSldViewPr>
      <p:cViewPr varScale="1">
        <p:scale>
          <a:sx n="42" d="100"/>
          <a:sy n="42" d="100"/>
        </p:scale>
        <p:origin x="105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8027D-9828-AF48-8275-1430CA60173A}" type="datetimeFigureOut">
              <a:rPr lang="x-none" smtClean="0"/>
              <a:t>23/3/2024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CE140-3342-6E4E-89E2-B94855C9D975}" type="slidenum">
              <a:rPr lang="x-none" smtClean="0"/>
              <a:t>‹#›</a:t>
            </a:fld>
            <a:endParaRPr lang="x-none"/>
          </a:p>
        </p:txBody>
      </p:sp>
    </p:spTree>
    <p:extLst>
      <p:ext uri="{BB962C8B-B14F-4D97-AF65-F5344CB8AC3E}">
        <p14:creationId xmlns:p14="http://schemas.microsoft.com/office/powerpoint/2010/main" val="75533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10</a:t>
            </a:fld>
            <a:endParaRPr lang="zh-CN" altLang="en-US"/>
          </a:p>
        </p:txBody>
      </p:sp>
    </p:spTree>
    <p:extLst>
      <p:ext uri="{BB962C8B-B14F-4D97-AF65-F5344CB8AC3E}">
        <p14:creationId xmlns:p14="http://schemas.microsoft.com/office/powerpoint/2010/main" val="336826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Yêu cầu HS: Quan sát các ảnh trong hình 2, tìm trên hình 1 các chữ cái a, b, c, d, e, g tương ứng. </a:t>
            </a:r>
            <a:r>
              <a:rPr lang="en-US" dirty="0"/>
              <a:t>C</a:t>
            </a:r>
            <a:r>
              <a:rPr lang="x-none" dirty="0"/>
              <a:t>ho biết các ảnh đó chụp ở Bắc Mĩ, Trung Mĩ hay Nam Mĩ.</a:t>
            </a:r>
          </a:p>
          <a:p>
            <a:r>
              <a:rPr lang="x-none" dirty="0"/>
              <a:t>(GV có thể cho HS hoạt động trên Padlet)</a:t>
            </a:r>
          </a:p>
        </p:txBody>
      </p:sp>
      <p:sp>
        <p:nvSpPr>
          <p:cNvPr id="4" name="Slide Number Placeholder 3"/>
          <p:cNvSpPr>
            <a:spLocks noGrp="1"/>
          </p:cNvSpPr>
          <p:nvPr>
            <p:ph type="sldNum" sz="quarter" idx="5"/>
          </p:nvPr>
        </p:nvSpPr>
        <p:spPr/>
        <p:txBody>
          <a:bodyPr/>
          <a:lstStyle/>
          <a:p>
            <a:fld id="{A59CE140-3342-6E4E-89E2-B94855C9D975}" type="slidenum">
              <a:rPr lang="x-none" smtClean="0"/>
              <a:t>11</a:t>
            </a:fld>
            <a:endParaRPr lang="x-none"/>
          </a:p>
        </p:txBody>
      </p:sp>
    </p:spTree>
    <p:extLst>
      <p:ext uri="{BB962C8B-B14F-4D97-AF65-F5344CB8AC3E}">
        <p14:creationId xmlns:p14="http://schemas.microsoft.com/office/powerpoint/2010/main" val="102862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12</a:t>
            </a:fld>
            <a:endParaRPr lang="zh-CN" altLang="en-US"/>
          </a:p>
        </p:txBody>
      </p:sp>
    </p:spTree>
    <p:extLst>
      <p:ext uri="{BB962C8B-B14F-4D97-AF65-F5344CB8AC3E}">
        <p14:creationId xmlns:p14="http://schemas.microsoft.com/office/powerpoint/2010/main" val="204573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13</a:t>
            </a:fld>
            <a:endParaRPr lang="zh-CN" altLang="en-US"/>
          </a:p>
        </p:txBody>
      </p:sp>
    </p:spTree>
    <p:extLst>
      <p:ext uri="{BB962C8B-B14F-4D97-AF65-F5344CB8AC3E}">
        <p14:creationId xmlns:p14="http://schemas.microsoft.com/office/powerpoint/2010/main" val="19565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59CE140-3342-6E4E-89E2-B94855C9D975}" type="slidenum">
              <a:rPr lang="x-none" smtClean="0"/>
              <a:t>14</a:t>
            </a:fld>
            <a:endParaRPr lang="x-none"/>
          </a:p>
        </p:txBody>
      </p:sp>
    </p:spTree>
    <p:extLst>
      <p:ext uri="{BB962C8B-B14F-4D97-AF65-F5344CB8AC3E}">
        <p14:creationId xmlns:p14="http://schemas.microsoft.com/office/powerpoint/2010/main" val="321151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x-none" dirty="0"/>
              <a:t>GV có thể hỏi thêm HS lí do vì sao châu Mĩ có nhiều đới khi hậu như vậy?</a:t>
            </a:r>
          </a:p>
          <a:p>
            <a:pPr marL="171450" indent="-171450">
              <a:buFontTx/>
              <a:buChar char="-"/>
            </a:pPr>
            <a:r>
              <a:rPr lang="x-none" dirty="0"/>
              <a:t>Vì châu Mĩ trải dài từ vùng cực bắc tới gần vùng cực nam, địa hình lại đa dạng.</a:t>
            </a:r>
          </a:p>
        </p:txBody>
      </p:sp>
      <p:sp>
        <p:nvSpPr>
          <p:cNvPr id="4" name="Slide Number Placeholder 3"/>
          <p:cNvSpPr>
            <a:spLocks noGrp="1"/>
          </p:cNvSpPr>
          <p:nvPr>
            <p:ph type="sldNum" sz="quarter" idx="5"/>
          </p:nvPr>
        </p:nvSpPr>
        <p:spPr/>
        <p:txBody>
          <a:bodyPr/>
          <a:lstStyle/>
          <a:p>
            <a:fld id="{A59CE140-3342-6E4E-89E2-B94855C9D975}" type="slidenum">
              <a:rPr lang="x-none" smtClean="0"/>
              <a:t>16</a:t>
            </a:fld>
            <a:endParaRPr lang="x-none"/>
          </a:p>
        </p:txBody>
      </p:sp>
    </p:spTree>
    <p:extLst>
      <p:ext uri="{BB962C8B-B14F-4D97-AF65-F5344CB8AC3E}">
        <p14:creationId xmlns:p14="http://schemas.microsoft.com/office/powerpoint/2010/main" val="389107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Rừng A-ma-dôn</a:t>
            </a:r>
          </a:p>
        </p:txBody>
      </p:sp>
      <p:sp>
        <p:nvSpPr>
          <p:cNvPr id="4" name="Slide Number Placeholder 3"/>
          <p:cNvSpPr>
            <a:spLocks noGrp="1"/>
          </p:cNvSpPr>
          <p:nvPr>
            <p:ph type="sldNum" sz="quarter" idx="5"/>
          </p:nvPr>
        </p:nvSpPr>
        <p:spPr/>
        <p:txBody>
          <a:bodyPr/>
          <a:lstStyle/>
          <a:p>
            <a:fld id="{A59CE140-3342-6E4E-89E2-B94855C9D975}" type="slidenum">
              <a:rPr lang="x-none" smtClean="0"/>
              <a:t>17</a:t>
            </a:fld>
            <a:endParaRPr lang="x-none"/>
          </a:p>
        </p:txBody>
      </p:sp>
    </p:spTree>
    <p:extLst>
      <p:ext uri="{BB962C8B-B14F-4D97-AF65-F5344CB8AC3E}">
        <p14:creationId xmlns:p14="http://schemas.microsoft.com/office/powerpoint/2010/main" val="1855035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Hiện nay, rừng Amazon đang bị tàn phá nghiêm trọng, thường xuyên có hiện tượng sói mòn, cháy rừng xảy ra.</a:t>
            </a:r>
          </a:p>
          <a:p>
            <a:r>
              <a:rPr lang="vi-VN" sz="1200" b="1" i="0" kern="1200" dirty="0">
                <a:solidFill>
                  <a:schemeClr val="tx1"/>
                </a:solidFill>
                <a:effectLst/>
                <a:latin typeface="+mn-lt"/>
                <a:ea typeface="+mn-ea"/>
                <a:cs typeface="+mn-cs"/>
              </a:rPr>
              <a:t>Dữ liệu của chính phủ ngày 1-7-2021 cho thấy, Brazil đã ghi nhận nhiều đám cháy nhất tại rừng nhiệt đới Amazon trong 14 năm, trong bối cảnh tình trạng hạn hán khắc nghiệt có thể khiến cháy rừng trở nên tồi tệ hơn trong những tháng tới.</a:t>
            </a:r>
            <a:endParaRPr lang="x-none" dirty="0"/>
          </a:p>
        </p:txBody>
      </p:sp>
      <p:sp>
        <p:nvSpPr>
          <p:cNvPr id="4" name="Slide Number Placeholder 3"/>
          <p:cNvSpPr>
            <a:spLocks noGrp="1"/>
          </p:cNvSpPr>
          <p:nvPr>
            <p:ph type="sldNum" sz="quarter" idx="5"/>
          </p:nvPr>
        </p:nvSpPr>
        <p:spPr/>
        <p:txBody>
          <a:bodyPr/>
          <a:lstStyle/>
          <a:p>
            <a:fld id="{A59CE140-3342-6E4E-89E2-B94855C9D975}" type="slidenum">
              <a:rPr lang="x-none" smtClean="0"/>
              <a:t>18</a:t>
            </a:fld>
            <a:endParaRPr lang="x-none"/>
          </a:p>
        </p:txBody>
      </p:sp>
    </p:spTree>
    <p:extLst>
      <p:ext uri="{BB962C8B-B14F-4D97-AF65-F5344CB8AC3E}">
        <p14:creationId xmlns:p14="http://schemas.microsoft.com/office/powerpoint/2010/main" val="299823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EDC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1.png"/><Relationship Id="rId7" Type="http://schemas.openxmlformats.org/officeDocument/2006/relationships/image" Target="../media/image3.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28.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image" Target="../media/image22.sv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7.tiff"/><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3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35.tiff"/><Relationship Id="rId5" Type="http://schemas.openxmlformats.org/officeDocument/2006/relationships/image" Target="../media/image23.png"/><Relationship Id="rId10" Type="http://schemas.openxmlformats.org/officeDocument/2006/relationships/image" Target="../media/image20.svg"/><Relationship Id="rId4" Type="http://schemas.openxmlformats.org/officeDocument/2006/relationships/image" Target="../media/image2.sv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28.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image" Target="../media/image22.sv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9.svg"/><Relationship Id="rId10" Type="http://schemas.openxmlformats.org/officeDocument/2006/relationships/image" Target="../media/image28.png"/><Relationship Id="rId4" Type="http://schemas.openxmlformats.org/officeDocument/2006/relationships/image" Target="../media/image38.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4.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20.svg"/><Relationship Id="rId17" Type="http://schemas.openxmlformats.org/officeDocument/2006/relationships/image" Target="../media/image41.png"/><Relationship Id="rId2" Type="http://schemas.openxmlformats.org/officeDocument/2006/relationships/video" Target="../media/media1.mp4"/><Relationship Id="rId16" Type="http://schemas.openxmlformats.org/officeDocument/2006/relationships/image" Target="../media/image26.svg"/><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25.png"/><Relationship Id="rId10" Type="http://schemas.openxmlformats.org/officeDocument/2006/relationships/image" Target="../media/image10.svg"/><Relationship Id="rId4" Type="http://schemas.openxmlformats.org/officeDocument/2006/relationships/notesSlide" Target="../notesSlides/notesSlide7.xml"/><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2.tiff"/><Relationship Id="rId3" Type="http://schemas.openxmlformats.org/officeDocument/2006/relationships/image" Target="../media/image3.png"/><Relationship Id="rId7" Type="http://schemas.openxmlformats.org/officeDocument/2006/relationships/image" Target="../media/image38.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6.svg"/><Relationship Id="rId4" Type="http://schemas.openxmlformats.org/officeDocument/2006/relationships/image" Target="../media/image4.svg"/><Relationship Id="rId9" Type="http://schemas.openxmlformats.org/officeDocument/2006/relationships/image" Target="../media/image15.png"/><Relationship Id="rId14" Type="http://schemas.openxmlformats.org/officeDocument/2006/relationships/image" Target="../media/image43.tiff"/></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5.svg"/><Relationship Id="rId5" Type="http://schemas.openxmlformats.org/officeDocument/2006/relationships/image" Target="../media/image14.svg"/><Relationship Id="rId10" Type="http://schemas.openxmlformats.org/officeDocument/2006/relationships/image" Target="../media/image44.png"/><Relationship Id="rId4" Type="http://schemas.openxmlformats.org/officeDocument/2006/relationships/image" Target="../media/image13.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336234" y="7284753"/>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2721" y="7553854"/>
            <a:ext cx="16579921" cy="600449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200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71739" y="6382525"/>
            <a:ext cx="2004951" cy="180445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6866" y="8210058"/>
            <a:ext cx="1790095" cy="117475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04327" y="7553854"/>
            <a:ext cx="1712351" cy="217441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92374">
            <a:off x="11905305" y="8378590"/>
            <a:ext cx="983367" cy="1050325"/>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88158">
            <a:off x="4078156" y="8075661"/>
            <a:ext cx="654452" cy="69901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63138" y="9086238"/>
            <a:ext cx="708601" cy="534285"/>
          </a:xfrm>
          <a:prstGeom prst="rect">
            <a:avLst/>
          </a:prstGeom>
        </p:spPr>
      </p:pic>
      <p:grpSp>
        <p:nvGrpSpPr>
          <p:cNvPr id="11" name="Group 11"/>
          <p:cNvGrpSpPr/>
          <p:nvPr/>
        </p:nvGrpSpPr>
        <p:grpSpPr>
          <a:xfrm>
            <a:off x="15733109" y="654594"/>
            <a:ext cx="1899414" cy="189941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78562" flipH="1">
            <a:off x="1398131" y="1260053"/>
            <a:ext cx="1697464" cy="1107595"/>
          </a:xfrm>
          <a:prstGeom prst="rect">
            <a:avLst/>
          </a:prstGeom>
        </p:spPr>
      </p:pic>
      <p:sp>
        <p:nvSpPr>
          <p:cNvPr id="16" name="TextBox 16"/>
          <p:cNvSpPr txBox="1"/>
          <p:nvPr/>
        </p:nvSpPr>
        <p:spPr>
          <a:xfrm>
            <a:off x="5886345" y="3242076"/>
            <a:ext cx="6505977" cy="716350"/>
          </a:xfrm>
          <a:prstGeom prst="rect">
            <a:avLst/>
          </a:prstGeom>
        </p:spPr>
        <p:txBody>
          <a:bodyPr lIns="0" tIns="0" rIns="0" bIns="0" rtlCol="0" anchor="t">
            <a:spAutoFit/>
          </a:bodyPr>
          <a:lstStyle/>
          <a:p>
            <a:pPr algn="ctr">
              <a:lnSpc>
                <a:spcPts val="3359"/>
              </a:lnSpc>
            </a:pPr>
            <a:r>
              <a:rPr lang="en-US" sz="11500" b="1" spc="69" dirty="0">
                <a:solidFill>
                  <a:srgbClr val="442F27"/>
                </a:solidFill>
                <a:latin typeface="Calibri" panose="020F0502020204030204" pitchFamily="34" charset="0"/>
                <a:cs typeface="Calibri" panose="020F0502020204030204" pitchFamily="34" charset="0"/>
              </a:rPr>
              <a:t>ĐỊA LÍ</a:t>
            </a:r>
          </a:p>
        </p:txBody>
      </p:sp>
      <p:sp>
        <p:nvSpPr>
          <p:cNvPr id="17" name="TextBox 16">
            <a:extLst>
              <a:ext uri="{FF2B5EF4-FFF2-40B4-BE49-F238E27FC236}">
                <a16:creationId xmlns:a16="http://schemas.microsoft.com/office/drawing/2014/main" id="{14D19C83-7FF7-D44B-9DFC-9525C8068059}"/>
              </a:ext>
            </a:extLst>
          </p:cNvPr>
          <p:cNvSpPr txBox="1"/>
          <p:nvPr/>
        </p:nvSpPr>
        <p:spPr>
          <a:xfrm>
            <a:off x="5886345" y="5179382"/>
            <a:ext cx="6505977" cy="716350"/>
          </a:xfrm>
          <a:prstGeom prst="rect">
            <a:avLst/>
          </a:prstGeom>
        </p:spPr>
        <p:txBody>
          <a:bodyPr lIns="0" tIns="0" rIns="0" bIns="0" rtlCol="0" anchor="t">
            <a:spAutoFit/>
          </a:bodyPr>
          <a:lstStyle/>
          <a:p>
            <a:pPr algn="ctr">
              <a:lnSpc>
                <a:spcPts val="3359"/>
              </a:lnSpc>
            </a:pPr>
            <a:r>
              <a:rPr lang="en-US" sz="11500" b="1" spc="69" dirty="0">
                <a:solidFill>
                  <a:schemeClr val="accent6">
                    <a:lumMod val="50000"/>
                  </a:schemeClr>
                </a:solidFill>
                <a:latin typeface="Calibri" panose="020F0502020204030204" pitchFamily="34" charset="0"/>
                <a:cs typeface="Calibri" panose="020F0502020204030204" pitchFamily="34" charset="0"/>
              </a:rPr>
              <a:t>CHÂU MĨ</a:t>
            </a:r>
          </a:p>
        </p:txBody>
      </p:sp>
      <p:sp>
        <p:nvSpPr>
          <p:cNvPr id="19" name="TextBox 18">
            <a:extLst>
              <a:ext uri="{FF2B5EF4-FFF2-40B4-BE49-F238E27FC236}">
                <a16:creationId xmlns:a16="http://schemas.microsoft.com/office/drawing/2014/main" id="{174EE43A-8883-5F46-9F0F-7078DE548B3E}"/>
              </a:ext>
            </a:extLst>
          </p:cNvPr>
          <p:cNvSpPr txBox="1"/>
          <p:nvPr/>
        </p:nvSpPr>
        <p:spPr>
          <a:xfrm>
            <a:off x="15615279" y="9301174"/>
            <a:ext cx="3964159" cy="707886"/>
          </a:xfrm>
          <a:prstGeom prst="rect">
            <a:avLst/>
          </a:prstGeom>
          <a:noFill/>
        </p:spPr>
        <p:txBody>
          <a:bodyPr wrap="square" rtlCol="0">
            <a:spAutoFit/>
          </a:bodyPr>
          <a:lstStyle/>
          <a:p>
            <a:r>
              <a:rPr lang="x-none" sz="4000" i="1" dirty="0"/>
              <a:t>Trang 120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par>
                          <p:cTn id="20" fill="hold">
                            <p:stCondLst>
                              <p:cond delay="1500"/>
                            </p:stCondLst>
                            <p:childTnLst>
                              <p:par>
                                <p:cTn id="21" presetID="55"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0.70"/>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par>
                                <p:cTn id="26" presetID="55"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par>
                                <p:cTn id="31" presetID="55"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par>
                                <p:cTn id="36" presetID="55"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strVal val="#ppt_w*0.70"/>
                                          </p:val>
                                        </p:tav>
                                        <p:tav tm="100000">
                                          <p:val>
                                            <p:strVal val="#ppt_w"/>
                                          </p:val>
                                        </p:tav>
                                      </p:tavLst>
                                    </p:anim>
                                    <p:anim calcmode="lin" valueType="num">
                                      <p:cBhvr>
                                        <p:cTn id="39" dur="1000" fill="hold"/>
                                        <p:tgtEl>
                                          <p:spTgt spid="7"/>
                                        </p:tgtEl>
                                        <p:attrNameLst>
                                          <p:attrName>ppt_h</p:attrName>
                                        </p:attrNameLst>
                                      </p:cBhvr>
                                      <p:tavLst>
                                        <p:tav tm="0">
                                          <p:val>
                                            <p:strVal val="#ppt_h"/>
                                          </p:val>
                                        </p:tav>
                                        <p:tav tm="100000">
                                          <p:val>
                                            <p:strVal val="#ppt_h"/>
                                          </p:val>
                                        </p:tav>
                                      </p:tavLst>
                                    </p:anim>
                                    <p:animEffect transition="in" filter="fade">
                                      <p:cBhvr>
                                        <p:cTn id="40" dur="1000"/>
                                        <p:tgtEl>
                                          <p:spTgt spid="7"/>
                                        </p:tgtEl>
                                      </p:cBhvr>
                                    </p:animEffect>
                                  </p:childTnLst>
                                </p:cTn>
                              </p:par>
                              <p:par>
                                <p:cTn id="41" presetID="5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strVal val="#ppt_w*0.70"/>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Effect transition="in" filter="fade">
                                      <p:cBhvr>
                                        <p:cTn id="45" dur="1000"/>
                                        <p:tgtEl>
                                          <p:spTgt spid="8"/>
                                        </p:tgtEl>
                                      </p:cBhvr>
                                    </p:animEffect>
                                  </p:childTnLst>
                                </p:cTn>
                              </p:par>
                              <p:par>
                                <p:cTn id="46" presetID="55"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strVal val="#ppt_w*0.70"/>
                                          </p:val>
                                        </p:tav>
                                        <p:tav tm="100000">
                                          <p:val>
                                            <p:strVal val="#ppt_w"/>
                                          </p:val>
                                        </p:tav>
                                      </p:tavLst>
                                    </p:anim>
                                    <p:anim calcmode="lin" valueType="num">
                                      <p:cBhvr>
                                        <p:cTn id="49" dur="1000" fill="hold"/>
                                        <p:tgtEl>
                                          <p:spTgt spid="9"/>
                                        </p:tgtEl>
                                        <p:attrNameLst>
                                          <p:attrName>ppt_h</p:attrName>
                                        </p:attrNameLst>
                                      </p:cBhvr>
                                      <p:tavLst>
                                        <p:tav tm="0">
                                          <p:val>
                                            <p:strVal val="#ppt_h"/>
                                          </p:val>
                                        </p:tav>
                                        <p:tav tm="100000">
                                          <p:val>
                                            <p:strVal val="#ppt_h"/>
                                          </p:val>
                                        </p:tav>
                                      </p:tavLst>
                                    </p:anim>
                                    <p:animEffect transition="in" filter="fade">
                                      <p:cBhvr>
                                        <p:cTn id="50" dur="1000"/>
                                        <p:tgtEl>
                                          <p:spTgt spid="9"/>
                                        </p:tgtEl>
                                      </p:cBhvr>
                                    </p:animEffect>
                                  </p:childTnLst>
                                </p:cTn>
                              </p:par>
                              <p:par>
                                <p:cTn id="51" presetID="55"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strVal val="#ppt_w*0.70"/>
                                          </p:val>
                                        </p:tav>
                                        <p:tav tm="100000">
                                          <p:val>
                                            <p:strVal val="#ppt_w"/>
                                          </p:val>
                                        </p:tav>
                                      </p:tavLst>
                                    </p:anim>
                                    <p:anim calcmode="lin" valueType="num">
                                      <p:cBhvr>
                                        <p:cTn id="54" dur="1000" fill="hold"/>
                                        <p:tgtEl>
                                          <p:spTgt spid="10"/>
                                        </p:tgtEl>
                                        <p:attrNameLst>
                                          <p:attrName>ppt_h</p:attrName>
                                        </p:attrNameLst>
                                      </p:cBhvr>
                                      <p:tavLst>
                                        <p:tav tm="0">
                                          <p:val>
                                            <p:strVal val="#ppt_h"/>
                                          </p:val>
                                        </p:tav>
                                        <p:tav tm="100000">
                                          <p:val>
                                            <p:strVal val="#ppt_h"/>
                                          </p:val>
                                        </p:tav>
                                      </p:tavLst>
                                    </p:anim>
                                    <p:animEffect transition="in" filter="fade">
                                      <p:cBhvr>
                                        <p:cTn id="55" dur="1000"/>
                                        <p:tgtEl>
                                          <p:spTgt spid="10"/>
                                        </p:tgtEl>
                                      </p:cBhvr>
                                    </p:animEffect>
                                  </p:childTnLst>
                                </p:cTn>
                              </p:par>
                              <p:par>
                                <p:cTn id="56" presetID="42"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grpId="0" nodeType="clickEffect">
                                  <p:stCondLst>
                                    <p:cond delay="0"/>
                                  </p:stCondLst>
                                  <p:iterate type="lt">
                                    <p:tmPct val="10000"/>
                                  </p:iterate>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17"/>
                                        </p:tgtEl>
                                        <p:attrNameLst>
                                          <p:attrName>ppt_y</p:attrName>
                                        </p:attrNameLst>
                                      </p:cBhvr>
                                      <p:tavLst>
                                        <p:tav tm="0">
                                          <p:val>
                                            <p:strVal val="#ppt_y"/>
                                          </p:val>
                                        </p:tav>
                                        <p:tav tm="100000">
                                          <p:val>
                                            <p:strVal val="#ppt_y"/>
                                          </p:val>
                                        </p:tav>
                                      </p:tavLst>
                                    </p:anim>
                                    <p:anim calcmode="lin" valueType="num">
                                      <p:cBhvr>
                                        <p:cTn id="7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17"/>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dissolv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9AFC0C7-3EAB-0F4D-9FCF-E68500D475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15291" y="7433496"/>
            <a:ext cx="16579921" cy="6004493"/>
          </a:xfrm>
          <a:prstGeom prst="rect">
            <a:avLst/>
          </a:prstGeom>
        </p:spPr>
      </p:pic>
      <p:pic>
        <p:nvPicPr>
          <p:cNvPr id="5" name="Picture 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46"/>
            <a:ext cx="2344311" cy="285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a:extLst>
              <a:ext uri="{FF2B5EF4-FFF2-40B4-BE49-F238E27FC236}">
                <a16:creationId xmlns:a16="http://schemas.microsoft.com/office/drawing/2014/main" id="{5BA9CF45-B285-8844-9427-5958F267ECCC}"/>
              </a:ext>
            </a:extLst>
          </p:cNvPr>
          <p:cNvGraphicFramePr>
            <a:graphicFrameLocks noGrp="1"/>
          </p:cNvGraphicFramePr>
          <p:nvPr>
            <p:extLst>
              <p:ext uri="{D42A27DB-BD31-4B8C-83A1-F6EECF244321}">
                <p14:modId xmlns:p14="http://schemas.microsoft.com/office/powerpoint/2010/main" val="1374690861"/>
              </p:ext>
            </p:extLst>
          </p:nvPr>
        </p:nvGraphicFramePr>
        <p:xfrm>
          <a:off x="1873055" y="2186172"/>
          <a:ext cx="14352698" cy="6995927"/>
        </p:xfrm>
        <a:graphic>
          <a:graphicData uri="http://schemas.openxmlformats.org/drawingml/2006/table">
            <a:tbl>
              <a:tblPr firstRow="1" bandRow="1">
                <a:tableStyleId>{F5AB1C69-6EDB-4FF4-983F-18BD219EF322}</a:tableStyleId>
              </a:tblPr>
              <a:tblGrid>
                <a:gridCol w="5973033">
                  <a:extLst>
                    <a:ext uri="{9D8B030D-6E8A-4147-A177-3AD203B41FA5}">
                      <a16:colId xmlns:a16="http://schemas.microsoft.com/office/drawing/2014/main" val="2340578956"/>
                    </a:ext>
                  </a:extLst>
                </a:gridCol>
                <a:gridCol w="8379665">
                  <a:extLst>
                    <a:ext uri="{9D8B030D-6E8A-4147-A177-3AD203B41FA5}">
                      <a16:colId xmlns:a16="http://schemas.microsoft.com/office/drawing/2014/main" val="1990575916"/>
                    </a:ext>
                  </a:extLst>
                </a:gridCol>
              </a:tblGrid>
              <a:tr h="1281158">
                <a:tc>
                  <a:txBody>
                    <a:bodyPr/>
                    <a:lstStyle/>
                    <a:p>
                      <a:pPr algn="ctr">
                        <a:lnSpc>
                          <a:spcPct val="150000"/>
                        </a:lnSpc>
                      </a:pPr>
                      <a:r>
                        <a:rPr lang="x-none" sz="4400" dirty="0"/>
                        <a:t>Khu vực</a:t>
                      </a:r>
                      <a:endParaRPr lang="x-none"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x-none" sz="4400" dirty="0"/>
                        <a:t>Cảnh thiên nhiên tiêu biểu</a:t>
                      </a:r>
                      <a:endParaRPr lang="x-none"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845257"/>
                  </a:ext>
                </a:extLst>
              </a:tr>
              <a:tr h="1904923">
                <a:tc>
                  <a:txBody>
                    <a:bodyPr/>
                    <a:lstStyle/>
                    <a:p>
                      <a:pPr algn="ctr">
                        <a:lnSpc>
                          <a:spcPct val="150000"/>
                        </a:lnSpc>
                      </a:pPr>
                      <a:r>
                        <a:rPr lang="x-none" sz="4400" b="1" dirty="0"/>
                        <a:t>Bắc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x-none"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179908"/>
                  </a:ext>
                </a:extLst>
              </a:tr>
              <a:tr h="1904923">
                <a:tc>
                  <a:txBody>
                    <a:bodyPr/>
                    <a:lstStyle/>
                    <a:p>
                      <a:pPr algn="ctr">
                        <a:lnSpc>
                          <a:spcPct val="150000"/>
                        </a:lnSpc>
                      </a:pPr>
                      <a:r>
                        <a:rPr lang="x-none" sz="4400" b="1" dirty="0"/>
                        <a:t>Trung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x-none"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902703"/>
                  </a:ext>
                </a:extLst>
              </a:tr>
              <a:tr h="1904923">
                <a:tc>
                  <a:txBody>
                    <a:bodyPr/>
                    <a:lstStyle/>
                    <a:p>
                      <a:pPr algn="ctr">
                        <a:lnSpc>
                          <a:spcPct val="150000"/>
                        </a:lnSpc>
                      </a:pPr>
                      <a:r>
                        <a:rPr lang="x-none" sz="4400" b="1" dirty="0"/>
                        <a:t>Nam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x-none"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459617"/>
                  </a:ext>
                </a:extLst>
              </a:tr>
            </a:tbl>
          </a:graphicData>
        </a:graphic>
      </p:graphicFrame>
      <p:sp>
        <p:nvSpPr>
          <p:cNvPr id="21" name="Google Shape;614;p36">
            <a:extLst>
              <a:ext uri="{FF2B5EF4-FFF2-40B4-BE49-F238E27FC236}">
                <a16:creationId xmlns:a16="http://schemas.microsoft.com/office/drawing/2014/main" id="{7F9794A1-9756-2448-92AC-1410462E726B}"/>
              </a:ext>
            </a:extLst>
          </p:cNvPr>
          <p:cNvSpPr>
            <a:spLocks noChangeArrowheads="1"/>
          </p:cNvSpPr>
          <p:nvPr/>
        </p:nvSpPr>
        <p:spPr bwMode="auto">
          <a:xfrm>
            <a:off x="3031378" y="278223"/>
            <a:ext cx="12036053" cy="1386078"/>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3600" b="1"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22" name="Rectangle 21">
            <a:extLst>
              <a:ext uri="{FF2B5EF4-FFF2-40B4-BE49-F238E27FC236}">
                <a16:creationId xmlns:a16="http://schemas.microsoft.com/office/drawing/2014/main" id="{230AC9FB-0A74-3949-9F2B-D9D6FC4D89A8}"/>
              </a:ext>
            </a:extLst>
          </p:cNvPr>
          <p:cNvSpPr/>
          <p:nvPr/>
        </p:nvSpPr>
        <p:spPr>
          <a:xfrm>
            <a:off x="3198742" y="323210"/>
            <a:ext cx="11963285" cy="1292662"/>
          </a:xfrm>
          <a:prstGeom prst="rect">
            <a:avLst/>
          </a:prstGeom>
        </p:spPr>
        <p:txBody>
          <a:bodyPr wrap="square">
            <a:spAutoFit/>
          </a:bodyPr>
          <a:lstStyle/>
          <a:p>
            <a:pPr>
              <a:lnSpc>
                <a:spcPct val="100000"/>
              </a:lnSpc>
              <a:spcBef>
                <a:spcPct val="0"/>
              </a:spcBef>
              <a:buFontTx/>
              <a:buNone/>
            </a:pPr>
            <a:r>
              <a:rPr lang="en-US" altLang="en-US" sz="3900" b="1" dirty="0">
                <a:latin typeface="Calibri" panose="020F0502020204030204" pitchFamily="34" charset="0"/>
                <a:ea typeface="Cambria" panose="02040503050406030204" pitchFamily="18" charset="0"/>
                <a:cs typeface="Calibri" panose="020F0502020204030204" pitchFamily="34" charset="0"/>
              </a:rPr>
              <a:t>Quan </a:t>
            </a:r>
            <a:r>
              <a:rPr lang="en-US" altLang="en-US" sz="3900" b="1" dirty="0" err="1">
                <a:latin typeface="Calibri" panose="020F0502020204030204" pitchFamily="34" charset="0"/>
                <a:ea typeface="Cambria" panose="02040503050406030204" pitchFamily="18" charset="0"/>
                <a:cs typeface="Calibri" panose="020F0502020204030204" pitchFamily="34" charset="0"/>
              </a:rPr>
              <a:t>sát</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hình</a:t>
            </a:r>
            <a:r>
              <a:rPr lang="en-US" altLang="en-US" sz="3900" b="1" dirty="0">
                <a:latin typeface="Calibri" panose="020F0502020204030204" pitchFamily="34" charset="0"/>
                <a:ea typeface="Cambria" panose="02040503050406030204" pitchFamily="18" charset="0"/>
                <a:cs typeface="Calibri" panose="020F0502020204030204" pitchFamily="34" charset="0"/>
              </a:rPr>
              <a:t> 1, </a:t>
            </a:r>
            <a:r>
              <a:rPr lang="en-US" altLang="en-US" sz="3900" b="1" dirty="0" err="1">
                <a:latin typeface="Calibri" panose="020F0502020204030204" pitchFamily="34" charset="0"/>
                <a:ea typeface="Cambria" panose="02040503050406030204" pitchFamily="18" charset="0"/>
                <a:cs typeface="Calibri" panose="020F0502020204030204" pitchFamily="34" charset="0"/>
              </a:rPr>
              <a:t>hình</a:t>
            </a:r>
            <a:r>
              <a:rPr lang="en-US" altLang="en-US" sz="3900" b="1" dirty="0">
                <a:latin typeface="Calibri" panose="020F0502020204030204" pitchFamily="34" charset="0"/>
                <a:ea typeface="Cambria" panose="02040503050406030204" pitchFamily="18" charset="0"/>
                <a:cs typeface="Calibri" panose="020F0502020204030204" pitchFamily="34" charset="0"/>
              </a:rPr>
              <a:t> 2 </a:t>
            </a:r>
            <a:r>
              <a:rPr lang="en-US" altLang="en-US" sz="3900" b="1" dirty="0" err="1">
                <a:latin typeface="Calibri" panose="020F0502020204030204" pitchFamily="34" charset="0"/>
                <a:ea typeface="Cambria" panose="02040503050406030204" pitchFamily="18" charset="0"/>
                <a:cs typeface="Calibri" panose="020F0502020204030204" pitchFamily="34" charset="0"/>
              </a:rPr>
              <a:t>và</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dựa</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vào</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thông</a:t>
            </a:r>
            <a:r>
              <a:rPr lang="en-US" altLang="en-US" sz="3900" b="1" dirty="0">
                <a:latin typeface="Calibri" panose="020F0502020204030204" pitchFamily="34" charset="0"/>
                <a:ea typeface="Cambria" panose="02040503050406030204" pitchFamily="18" charset="0"/>
                <a:cs typeface="Calibri" panose="020F0502020204030204" pitchFamily="34" charset="0"/>
              </a:rPr>
              <a:t> tin SGK tr.122, </a:t>
            </a:r>
            <a:r>
              <a:rPr lang="en-US" altLang="en-US" sz="3900" b="1" dirty="0" err="1">
                <a:latin typeface="Calibri" panose="020F0502020204030204" pitchFamily="34" charset="0"/>
                <a:ea typeface="Cambria" panose="02040503050406030204" pitchFamily="18" charset="0"/>
                <a:cs typeface="Calibri" panose="020F0502020204030204" pitchFamily="34" charset="0"/>
              </a:rPr>
              <a:t>hoàn</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thành</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bảng</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thống</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kê</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sau</a:t>
            </a:r>
            <a:r>
              <a:rPr lang="en-US" altLang="en-US" sz="3900" b="1" dirty="0">
                <a:latin typeface="Calibri" panose="020F0502020204030204" pitchFamily="34" charset="0"/>
                <a:ea typeface="Cambria" panose="02040503050406030204" pitchFamily="18" charset="0"/>
                <a:cs typeface="Calibri" panose="020F0502020204030204" pitchFamily="34" charset="0"/>
              </a:rPr>
              <a:t>:</a:t>
            </a:r>
          </a:p>
        </p:txBody>
      </p:sp>
      <p:sp>
        <p:nvSpPr>
          <p:cNvPr id="23" name="TextBox 682">
            <a:extLst>
              <a:ext uri="{FF2B5EF4-FFF2-40B4-BE49-F238E27FC236}">
                <a16:creationId xmlns:a16="http://schemas.microsoft.com/office/drawing/2014/main" id="{3AD01937-B45D-324B-9EB3-158F69E621DE}"/>
              </a:ext>
            </a:extLst>
          </p:cNvPr>
          <p:cNvSpPr txBox="1"/>
          <p:nvPr/>
        </p:nvSpPr>
        <p:spPr>
          <a:xfrm>
            <a:off x="11165251" y="5744468"/>
            <a:ext cx="7121351" cy="3993252"/>
          </a:xfrm>
          <a:prstGeom prst="cloudCallout">
            <a:avLst>
              <a:gd name="adj1" fmla="val -39424"/>
              <a:gd name="adj2" fmla="val 46436"/>
            </a:avLst>
          </a:prstGeom>
          <a:solidFill>
            <a:schemeClr val="accent6">
              <a:lumMod val="20000"/>
              <a:lumOff val="80000"/>
            </a:schemeClr>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altLang="zh-CN" sz="4800" b="1" dirty="0" err="1">
                <a:solidFill>
                  <a:schemeClr val="tx1"/>
                </a:solidFill>
                <a:latin typeface="Calibri" panose="020F0502020204030204" pitchFamily="34" charset="0"/>
                <a:cs typeface="Calibri" panose="020F0502020204030204" pitchFamily="34" charset="0"/>
              </a:rPr>
              <a:t>Thảo</a:t>
            </a:r>
            <a:r>
              <a:rPr lang="en-US" altLang="zh-CN" sz="4800" b="1" dirty="0">
                <a:solidFill>
                  <a:schemeClr val="tx1"/>
                </a:solidFill>
                <a:latin typeface="Calibri" panose="020F0502020204030204" pitchFamily="34" charset="0"/>
                <a:cs typeface="Calibri" panose="020F0502020204030204" pitchFamily="34" charset="0"/>
              </a:rPr>
              <a:t> </a:t>
            </a:r>
            <a:r>
              <a:rPr lang="en-US" altLang="zh-CN" sz="4800" b="1" dirty="0" err="1">
                <a:solidFill>
                  <a:schemeClr val="tx1"/>
                </a:solidFill>
                <a:latin typeface="Calibri" panose="020F0502020204030204" pitchFamily="34" charset="0"/>
                <a:cs typeface="Calibri" panose="020F0502020204030204" pitchFamily="34" charset="0"/>
              </a:rPr>
              <a:t>luận</a:t>
            </a:r>
            <a:r>
              <a:rPr lang="en-US" altLang="zh-CN" sz="4800" b="1" dirty="0">
                <a:solidFill>
                  <a:schemeClr val="tx1"/>
                </a:solidFill>
                <a:latin typeface="Calibri" panose="020F0502020204030204" pitchFamily="34" charset="0"/>
                <a:cs typeface="Calibri" panose="020F0502020204030204" pitchFamily="34" charset="0"/>
              </a:rPr>
              <a:t> </a:t>
            </a:r>
            <a:r>
              <a:rPr lang="en-US" altLang="zh-CN" sz="4800" b="1" dirty="0" err="1">
                <a:solidFill>
                  <a:schemeClr val="tx1"/>
                </a:solidFill>
                <a:latin typeface="Calibri" panose="020F0502020204030204" pitchFamily="34" charset="0"/>
                <a:cs typeface="Calibri" panose="020F0502020204030204" pitchFamily="34" charset="0"/>
              </a:rPr>
              <a:t>nhóm</a:t>
            </a:r>
            <a:r>
              <a:rPr lang="en-US" altLang="zh-CN" sz="4800" b="1" dirty="0">
                <a:solidFill>
                  <a:schemeClr val="tx1"/>
                </a:solidFill>
                <a:latin typeface="Calibri" panose="020F0502020204030204" pitchFamily="34" charset="0"/>
                <a:cs typeface="Calibri" panose="020F0502020204030204" pitchFamily="34" charset="0"/>
              </a:rPr>
              <a:t> 3</a:t>
            </a:r>
          </a:p>
          <a:p>
            <a:pPr>
              <a:defRPr/>
            </a:pPr>
            <a:r>
              <a:rPr lang="en-US" altLang="zh-CN" sz="4800" i="1" dirty="0" err="1">
                <a:solidFill>
                  <a:schemeClr val="tx1"/>
                </a:solidFill>
                <a:latin typeface="Calibri" panose="020F0502020204030204" pitchFamily="34" charset="0"/>
                <a:cs typeface="Calibri" panose="020F0502020204030204" pitchFamily="34" charset="0"/>
              </a:rPr>
              <a:t>Thời</a:t>
            </a:r>
            <a:r>
              <a:rPr lang="en-US" altLang="zh-CN" sz="4800" i="1" dirty="0">
                <a:solidFill>
                  <a:schemeClr val="tx1"/>
                </a:solidFill>
                <a:latin typeface="Calibri" panose="020F0502020204030204" pitchFamily="34" charset="0"/>
                <a:cs typeface="Calibri" panose="020F0502020204030204" pitchFamily="34" charset="0"/>
              </a:rPr>
              <a:t> </a:t>
            </a:r>
            <a:r>
              <a:rPr lang="en-US" altLang="zh-CN" sz="4800" i="1" dirty="0" err="1">
                <a:solidFill>
                  <a:schemeClr val="tx1"/>
                </a:solidFill>
                <a:latin typeface="Calibri" panose="020F0502020204030204" pitchFamily="34" charset="0"/>
                <a:cs typeface="Calibri" panose="020F0502020204030204" pitchFamily="34" charset="0"/>
              </a:rPr>
              <a:t>gian</a:t>
            </a:r>
            <a:r>
              <a:rPr lang="en-US" altLang="zh-CN" sz="4800" i="1" dirty="0">
                <a:solidFill>
                  <a:schemeClr val="tx1"/>
                </a:solidFill>
                <a:latin typeface="Calibri" panose="020F0502020204030204" pitchFamily="34" charset="0"/>
                <a:cs typeface="Calibri" panose="020F0502020204030204" pitchFamily="34" charset="0"/>
              </a:rPr>
              <a:t>: 5 </a:t>
            </a:r>
            <a:r>
              <a:rPr lang="en-US" altLang="zh-CN" sz="4800" i="1" dirty="0" err="1">
                <a:solidFill>
                  <a:schemeClr val="tx1"/>
                </a:solidFill>
                <a:latin typeface="Calibri" panose="020F0502020204030204" pitchFamily="34" charset="0"/>
                <a:cs typeface="Calibri" panose="020F0502020204030204" pitchFamily="34" charset="0"/>
              </a:rPr>
              <a:t>phút</a:t>
            </a:r>
            <a:endParaRPr lang="zh-CN" altLang="en-US" sz="4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158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3"/>
                                        </p:tgtEl>
                                      </p:cBhvr>
                                    </p:animEffect>
                                    <p:set>
                                      <p:cBhvr>
                                        <p:cTn id="27"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379035">
            <a:off x="330319" y="19200"/>
            <a:ext cx="483932" cy="1155657"/>
          </a:xfrm>
          <a:prstGeom prst="rect">
            <a:avLst/>
          </a:prstGeom>
        </p:spPr>
      </p:pic>
      <p:pic>
        <p:nvPicPr>
          <p:cNvPr id="12" name="Picture 2">
            <a:extLst>
              <a:ext uri="{FF2B5EF4-FFF2-40B4-BE49-F238E27FC236}">
                <a16:creationId xmlns:a16="http://schemas.microsoft.com/office/drawing/2014/main" id="{F0977875-3AD8-1946-80CA-BFD1D27E6B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336234" y="6743700"/>
            <a:ext cx="16579921" cy="6004493"/>
          </a:xfrm>
          <a:prstGeom prst="rect">
            <a:avLst/>
          </a:prstGeom>
        </p:spPr>
      </p:pic>
      <p:pic>
        <p:nvPicPr>
          <p:cNvPr id="13" name="Picture 3">
            <a:extLst>
              <a:ext uri="{FF2B5EF4-FFF2-40B4-BE49-F238E27FC236}">
                <a16:creationId xmlns:a16="http://schemas.microsoft.com/office/drawing/2014/main" id="{72942FE2-1038-4C4C-8FC8-8155D884ED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08011" y="7367328"/>
            <a:ext cx="16579921" cy="6462972"/>
          </a:xfrm>
          <a:prstGeom prst="rect">
            <a:avLst/>
          </a:prstGeom>
        </p:spPr>
      </p:pic>
      <p:pic>
        <p:nvPicPr>
          <p:cNvPr id="14" name="Picture 4">
            <a:extLst>
              <a:ext uri="{FF2B5EF4-FFF2-40B4-BE49-F238E27FC236}">
                <a16:creationId xmlns:a16="http://schemas.microsoft.com/office/drawing/2014/main" id="{A9158522-0C1D-6542-8809-3790C046F7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8262" y="8429823"/>
            <a:ext cx="708601" cy="534285"/>
          </a:xfrm>
          <a:prstGeom prst="rect">
            <a:avLst/>
          </a:prstGeom>
        </p:spPr>
      </p:pic>
      <p:sp>
        <p:nvSpPr>
          <p:cNvPr id="15" name="TextBox 14">
            <a:extLst>
              <a:ext uri="{FF2B5EF4-FFF2-40B4-BE49-F238E27FC236}">
                <a16:creationId xmlns:a16="http://schemas.microsoft.com/office/drawing/2014/main" id="{3FF655A9-30D0-C241-9CCD-6BE27BE3A026}"/>
              </a:ext>
            </a:extLst>
          </p:cNvPr>
          <p:cNvSpPr txBox="1"/>
          <p:nvPr/>
        </p:nvSpPr>
        <p:spPr>
          <a:xfrm>
            <a:off x="886863" y="9640669"/>
            <a:ext cx="6494085" cy="646331"/>
          </a:xfrm>
          <a:prstGeom prst="rect">
            <a:avLst/>
          </a:prstGeom>
          <a:noFill/>
        </p:spPr>
        <p:txBody>
          <a:bodyPr wrap="none" rtlCol="0">
            <a:spAutoFit/>
          </a:bodyPr>
          <a:lstStyle/>
          <a:p>
            <a:r>
              <a:rPr lang="x-none" sz="3600" b="1" dirty="0"/>
              <a:t>Hình 1. </a:t>
            </a:r>
            <a:r>
              <a:rPr lang="x-none" sz="3600" i="1" dirty="0"/>
              <a:t>Lược đồ tự nhiên châu Mĩ</a:t>
            </a:r>
          </a:p>
        </p:txBody>
      </p:sp>
      <p:pic>
        <p:nvPicPr>
          <p:cNvPr id="16" name="Picture 15">
            <a:extLst>
              <a:ext uri="{FF2B5EF4-FFF2-40B4-BE49-F238E27FC236}">
                <a16:creationId xmlns:a16="http://schemas.microsoft.com/office/drawing/2014/main" id="{2C5940A7-B675-514E-8471-4958AE39A0A5}"/>
              </a:ext>
            </a:extLst>
          </p:cNvPr>
          <p:cNvPicPr>
            <a:picLocks noChangeAspect="1"/>
          </p:cNvPicPr>
          <p:nvPr/>
        </p:nvPicPr>
        <p:blipFill rotWithShape="1">
          <a:blip r:embed="rId11">
            <a:extLst>
              <a:ext uri="{28A0092B-C50C-407E-A947-70E740481C1C}">
                <a14:useLocalDpi xmlns:a14="http://schemas.microsoft.com/office/drawing/2010/main" val="0"/>
              </a:ext>
            </a:extLst>
          </a:blip>
          <a:srcRect l="6277" t="1239" r="4276" b="4821"/>
          <a:stretch/>
        </p:blipFill>
        <p:spPr>
          <a:xfrm>
            <a:off x="1112948" y="191869"/>
            <a:ext cx="6659452" cy="9525000"/>
          </a:xfrm>
          <a:prstGeom prst="rect">
            <a:avLst/>
          </a:prstGeom>
        </p:spPr>
      </p:pic>
      <p:pic>
        <p:nvPicPr>
          <p:cNvPr id="7" name="Picture 6">
            <a:extLst>
              <a:ext uri="{FF2B5EF4-FFF2-40B4-BE49-F238E27FC236}">
                <a16:creationId xmlns:a16="http://schemas.microsoft.com/office/drawing/2014/main" id="{A11858DC-5F58-0048-9D5A-7AC84B5281EA}"/>
              </a:ext>
            </a:extLst>
          </p:cNvPr>
          <p:cNvPicPr>
            <a:picLocks noChangeAspect="1"/>
          </p:cNvPicPr>
          <p:nvPr/>
        </p:nvPicPr>
        <p:blipFill rotWithShape="1">
          <a:blip r:embed="rId12">
            <a:extLst>
              <a:ext uri="{28A0092B-C50C-407E-A947-70E740481C1C}">
                <a14:useLocalDpi xmlns:a14="http://schemas.microsoft.com/office/drawing/2010/main" val="0"/>
              </a:ext>
            </a:extLst>
          </a:blip>
          <a:srcRect b="4152"/>
          <a:stretch/>
        </p:blipFill>
        <p:spPr>
          <a:xfrm>
            <a:off x="8580463" y="192755"/>
            <a:ext cx="8571744" cy="9524114"/>
          </a:xfrm>
          <a:prstGeom prst="rect">
            <a:avLst/>
          </a:prstGeom>
        </p:spPr>
      </p:pic>
      <p:sp>
        <p:nvSpPr>
          <p:cNvPr id="17" name="TextBox 16">
            <a:extLst>
              <a:ext uri="{FF2B5EF4-FFF2-40B4-BE49-F238E27FC236}">
                <a16:creationId xmlns:a16="http://schemas.microsoft.com/office/drawing/2014/main" id="{7C37DD45-DD4B-9F41-9181-AACDE3BBE873}"/>
              </a:ext>
            </a:extLst>
          </p:cNvPr>
          <p:cNvSpPr txBox="1"/>
          <p:nvPr/>
        </p:nvSpPr>
        <p:spPr>
          <a:xfrm>
            <a:off x="8976360" y="9640669"/>
            <a:ext cx="7779950" cy="646331"/>
          </a:xfrm>
          <a:prstGeom prst="rect">
            <a:avLst/>
          </a:prstGeom>
          <a:noFill/>
        </p:spPr>
        <p:txBody>
          <a:bodyPr wrap="none" rtlCol="0">
            <a:spAutoFit/>
          </a:bodyPr>
          <a:lstStyle/>
          <a:p>
            <a:r>
              <a:rPr lang="x-none" sz="3600" b="1" dirty="0"/>
              <a:t>Hình 2. </a:t>
            </a:r>
            <a:r>
              <a:rPr lang="x-none" sz="3600" i="1" dirty="0"/>
              <a:t>Một số cảnh thiên nhiên châu Mĩ</a:t>
            </a:r>
          </a:p>
        </p:txBody>
      </p:sp>
    </p:spTree>
    <p:extLst>
      <p:ext uri="{BB962C8B-B14F-4D97-AF65-F5344CB8AC3E}">
        <p14:creationId xmlns:p14="http://schemas.microsoft.com/office/powerpoint/2010/main" val="37295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9AFC0C7-3EAB-0F4D-9FCF-E68500D4754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0000"/>
          <a:stretch/>
        </p:blipFill>
        <p:spPr>
          <a:xfrm flipH="1">
            <a:off x="-23038" y="7284753"/>
            <a:ext cx="18463438" cy="3002247"/>
          </a:xfrm>
          <a:prstGeom prst="rect">
            <a:avLst/>
          </a:prstGeom>
        </p:spPr>
      </p:pic>
      <p:pic>
        <p:nvPicPr>
          <p:cNvPr id="5" name="Picture 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46"/>
            <a:ext cx="2344311" cy="285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a:extLst>
              <a:ext uri="{FF2B5EF4-FFF2-40B4-BE49-F238E27FC236}">
                <a16:creationId xmlns:a16="http://schemas.microsoft.com/office/drawing/2014/main" id="{5BA9CF45-B285-8844-9427-5958F267ECCC}"/>
              </a:ext>
            </a:extLst>
          </p:cNvPr>
          <p:cNvGraphicFramePr>
            <a:graphicFrameLocks noGrp="1"/>
          </p:cNvGraphicFramePr>
          <p:nvPr/>
        </p:nvGraphicFramePr>
        <p:xfrm>
          <a:off x="1967650" y="1257300"/>
          <a:ext cx="14720149" cy="6606540"/>
        </p:xfrm>
        <a:graphic>
          <a:graphicData uri="http://schemas.openxmlformats.org/drawingml/2006/table">
            <a:tbl>
              <a:tblPr firstRow="1" bandRow="1">
                <a:tableStyleId>{F5AB1C69-6EDB-4FF4-983F-18BD219EF322}</a:tableStyleId>
              </a:tblPr>
              <a:tblGrid>
                <a:gridCol w="5195150">
                  <a:extLst>
                    <a:ext uri="{9D8B030D-6E8A-4147-A177-3AD203B41FA5}">
                      <a16:colId xmlns:a16="http://schemas.microsoft.com/office/drawing/2014/main" val="2340578956"/>
                    </a:ext>
                  </a:extLst>
                </a:gridCol>
                <a:gridCol w="9524999">
                  <a:extLst>
                    <a:ext uri="{9D8B030D-6E8A-4147-A177-3AD203B41FA5}">
                      <a16:colId xmlns:a16="http://schemas.microsoft.com/office/drawing/2014/main" val="1990575916"/>
                    </a:ext>
                  </a:extLst>
                </a:gridCol>
              </a:tblGrid>
              <a:tr h="1219200">
                <a:tc>
                  <a:txBody>
                    <a:bodyPr/>
                    <a:lstStyle/>
                    <a:p>
                      <a:pPr algn="ctr">
                        <a:lnSpc>
                          <a:spcPct val="150000"/>
                        </a:lnSpc>
                      </a:pPr>
                      <a:r>
                        <a:rPr lang="x-none" sz="4400" dirty="0"/>
                        <a:t>Khu vực</a:t>
                      </a:r>
                      <a:endParaRPr lang="x-none"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x-none" sz="4400" dirty="0"/>
                        <a:t>Cảnh thiên nhiên tiêu biểu</a:t>
                      </a:r>
                      <a:endParaRPr lang="x-none"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845257"/>
                  </a:ext>
                </a:extLst>
              </a:tr>
              <a:tr h="1714500">
                <a:tc>
                  <a:txBody>
                    <a:bodyPr/>
                    <a:lstStyle/>
                    <a:p>
                      <a:pPr algn="ctr">
                        <a:lnSpc>
                          <a:spcPct val="150000"/>
                        </a:lnSpc>
                      </a:pPr>
                      <a:r>
                        <a:rPr lang="x-none" sz="4400" b="1" dirty="0"/>
                        <a:t>Bắc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4400" i="1" dirty="0">
                          <a:latin typeface="Calibri" panose="020F0502020204030204" pitchFamily="34" charset="0"/>
                          <a:cs typeface="Calibri" panose="020F0502020204030204" pitchFamily="34" charset="0"/>
                        </a:rPr>
                        <a:t>b) </a:t>
                      </a:r>
                      <a:r>
                        <a:rPr lang="en-US" sz="4400" i="1" dirty="0" err="1">
                          <a:latin typeface="Calibri" panose="020F0502020204030204" pitchFamily="34" charset="0"/>
                          <a:cs typeface="Calibri" panose="020F0502020204030204" pitchFamily="34" charset="0"/>
                        </a:rPr>
                        <a:t>Đồng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bằng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Trung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tâm</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Hoa</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Kì</a:t>
                      </a:r>
                      <a:r>
                        <a:rPr lang="en-US" sz="4400" i="1" dirty="0">
                          <a:latin typeface="Calibri" panose="020F0502020204030204" pitchFamily="34" charset="0"/>
                          <a:cs typeface="Calibri" panose="020F0502020204030204" pitchFamily="34" charset="0"/>
                        </a:rPr>
                        <a:t>)</a:t>
                      </a:r>
                    </a:p>
                    <a:p>
                      <a:pPr algn="just">
                        <a:lnSpc>
                          <a:spcPct val="100000"/>
                        </a:lnSpc>
                      </a:pPr>
                      <a:r>
                        <a:rPr lang="en-US" sz="4400" i="1" dirty="0">
                          <a:latin typeface="Calibri" panose="020F0502020204030204" pitchFamily="34" charset="0"/>
                          <a:cs typeface="Calibri" panose="020F0502020204030204" pitchFamily="34" charset="0"/>
                        </a:rPr>
                        <a:t>c) </a:t>
                      </a:r>
                      <a:r>
                        <a:rPr lang="en-US" sz="4400" i="1" dirty="0" err="1">
                          <a:latin typeface="Calibri" panose="020F0502020204030204" pitchFamily="34" charset="0"/>
                          <a:cs typeface="Calibri" panose="020F0502020204030204" pitchFamily="34" charset="0"/>
                        </a:rPr>
                        <a:t>Thác</a:t>
                      </a:r>
                      <a:r>
                        <a:rPr lang="en-US" sz="4400" i="1" dirty="0">
                          <a:latin typeface="Calibri" panose="020F0502020204030204" pitchFamily="34" charset="0"/>
                          <a:cs typeface="Calibri" panose="020F0502020204030204" pitchFamily="34" charset="0"/>
                        </a:rPr>
                        <a:t> Ni-a-</a:t>
                      </a:r>
                      <a:r>
                        <a:rPr lang="en-US" sz="4400" i="1" dirty="0" err="1">
                          <a:latin typeface="Calibri" panose="020F0502020204030204" pitchFamily="34" charset="0"/>
                          <a:cs typeface="Calibri" panose="020F0502020204030204" pitchFamily="34" charset="0"/>
                        </a:rPr>
                        <a:t>ga</a:t>
                      </a:r>
                      <a:r>
                        <a:rPr lang="en-US" sz="4400" i="1" dirty="0">
                          <a:latin typeface="Calibri" panose="020F0502020204030204" pitchFamily="34" charset="0"/>
                          <a:cs typeface="Calibri" panose="020F0502020204030204" pitchFamily="34" charset="0"/>
                        </a:rPr>
                        <a:t>-ra (</a:t>
                      </a:r>
                      <a:r>
                        <a:rPr lang="en-US" sz="4400" i="1" dirty="0" err="1">
                          <a:latin typeface="Calibri" panose="020F0502020204030204" pitchFamily="34" charset="0"/>
                          <a:cs typeface="Calibri" panose="020F0502020204030204" pitchFamily="34" charset="0"/>
                        </a:rPr>
                        <a:t>Hoa</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Kì</a:t>
                      </a:r>
                      <a:r>
                        <a:rPr lang="en-US" sz="4400" i="1" dirty="0">
                          <a:latin typeface="Calibri" panose="020F0502020204030204" pitchFamily="34" charset="0"/>
                          <a:cs typeface="Calibri" panose="020F0502020204030204" pitchFamily="34" charset="0"/>
                        </a:rPr>
                        <a:t>)</a:t>
                      </a:r>
                      <a:endParaRPr lang="x-none" sz="4400" i="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179908"/>
                  </a:ext>
                </a:extLst>
              </a:tr>
              <a:tr h="1524000">
                <a:tc>
                  <a:txBody>
                    <a:bodyPr/>
                    <a:lstStyle/>
                    <a:p>
                      <a:pPr algn="ctr">
                        <a:lnSpc>
                          <a:spcPct val="150000"/>
                        </a:lnSpc>
                      </a:pPr>
                      <a:r>
                        <a:rPr lang="x-none" sz="4400" b="1" dirty="0"/>
                        <a:t>Trung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x-none" sz="4400" i="1" dirty="0">
                          <a:latin typeface="Calibri" panose="020F0502020204030204" pitchFamily="34" charset="0"/>
                          <a:cs typeface="Calibri" panose="020F0502020204030204" pitchFamily="34" charset="0"/>
                        </a:rPr>
                        <a:t>g) Bãi biển ở vùng Ca-ri-bê</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902703"/>
                  </a:ext>
                </a:extLst>
              </a:tr>
              <a:tr h="1943100">
                <a:tc>
                  <a:txBody>
                    <a:bodyPr/>
                    <a:lstStyle/>
                    <a:p>
                      <a:pPr algn="ctr">
                        <a:lnSpc>
                          <a:spcPct val="150000"/>
                        </a:lnSpc>
                      </a:pPr>
                      <a:r>
                        <a:rPr lang="x-none" sz="4400" b="1" dirty="0"/>
                        <a:t>Nam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x-none" sz="4400" i="1" dirty="0">
                          <a:latin typeface="Calibri" panose="020F0502020204030204" pitchFamily="34" charset="0"/>
                          <a:cs typeface="Calibri" panose="020F0502020204030204" pitchFamily="34" charset="0"/>
                        </a:rPr>
                        <a:t>a) Núi An-đét (Pê-ru)</a:t>
                      </a:r>
                    </a:p>
                    <a:p>
                      <a:pPr algn="just">
                        <a:lnSpc>
                          <a:spcPct val="100000"/>
                        </a:lnSpc>
                      </a:pPr>
                      <a:r>
                        <a:rPr lang="en-US" sz="4400" i="1" dirty="0">
                          <a:latin typeface="Calibri" panose="020F0502020204030204" pitchFamily="34" charset="0"/>
                          <a:cs typeface="Calibri" panose="020F0502020204030204" pitchFamily="34" charset="0"/>
                        </a:rPr>
                        <a:t>d) </a:t>
                      </a:r>
                      <a:r>
                        <a:rPr lang="en-US" sz="4400" i="1" dirty="0" err="1">
                          <a:latin typeface="Calibri" panose="020F0502020204030204" pitchFamily="34" charset="0"/>
                          <a:cs typeface="Calibri" panose="020F0502020204030204" pitchFamily="34" charset="0"/>
                        </a:rPr>
                        <a:t>Sông</a:t>
                      </a:r>
                      <a:r>
                        <a:rPr lang="en-US" sz="4400" i="1" dirty="0">
                          <a:latin typeface="Calibri" panose="020F0502020204030204" pitchFamily="34" charset="0"/>
                          <a:cs typeface="Calibri" panose="020F0502020204030204" pitchFamily="34" charset="0"/>
                        </a:rPr>
                        <a:t> A-ma-</a:t>
                      </a:r>
                      <a:r>
                        <a:rPr lang="en-US" sz="4400" i="1" dirty="0" err="1">
                          <a:latin typeface="Calibri" panose="020F0502020204030204" pitchFamily="34" charset="0"/>
                          <a:cs typeface="Calibri" panose="020F0502020204030204" pitchFamily="34" charset="0"/>
                        </a:rPr>
                        <a:t>dôn</a:t>
                      </a:r>
                      <a:r>
                        <a:rPr lang="en-US" sz="4400" i="1" dirty="0">
                          <a:latin typeface="Calibri" panose="020F0502020204030204" pitchFamily="34" charset="0"/>
                          <a:cs typeface="Calibri" panose="020F0502020204030204" pitchFamily="34" charset="0"/>
                        </a:rPr>
                        <a:t> (Bra-</a:t>
                      </a:r>
                      <a:r>
                        <a:rPr lang="en-US" sz="4400" i="1" dirty="0" err="1">
                          <a:latin typeface="Calibri" panose="020F0502020204030204" pitchFamily="34" charset="0"/>
                          <a:cs typeface="Calibri" panose="020F0502020204030204" pitchFamily="34" charset="0"/>
                        </a:rPr>
                        <a:t>xin</a:t>
                      </a:r>
                      <a:r>
                        <a:rPr lang="en-US" sz="4400" i="1" dirty="0">
                          <a:latin typeface="Calibri" panose="020F0502020204030204" pitchFamily="34" charset="0"/>
                          <a:cs typeface="Calibri" panose="020F0502020204030204" pitchFamily="34" charset="0"/>
                        </a:rPr>
                        <a:t>)</a:t>
                      </a:r>
                    </a:p>
                    <a:p>
                      <a:pPr algn="just">
                        <a:lnSpc>
                          <a:spcPct val="100000"/>
                        </a:lnSpc>
                      </a:pPr>
                      <a:r>
                        <a:rPr lang="en-US" sz="4400" i="1" dirty="0">
                          <a:latin typeface="Calibri" panose="020F0502020204030204" pitchFamily="34" charset="0"/>
                          <a:cs typeface="Calibri" panose="020F0502020204030204" pitchFamily="34" charset="0"/>
                        </a:rPr>
                        <a:t>e) Hoang </a:t>
                      </a:r>
                      <a:r>
                        <a:rPr lang="en-US" sz="4400" i="1" dirty="0" err="1">
                          <a:latin typeface="Calibri" panose="020F0502020204030204" pitchFamily="34" charset="0"/>
                          <a:cs typeface="Calibri" panose="020F0502020204030204" pitchFamily="34" charset="0"/>
                        </a:rPr>
                        <a:t>mạc</a:t>
                      </a:r>
                      <a:r>
                        <a:rPr lang="en-US" sz="4400" i="1" dirty="0">
                          <a:latin typeface="Calibri" panose="020F0502020204030204" pitchFamily="34" charset="0"/>
                          <a:cs typeface="Calibri" panose="020F0502020204030204" pitchFamily="34" charset="0"/>
                        </a:rPr>
                        <a:t> A-ta-ca-ma (Chi-</a:t>
                      </a:r>
                      <a:r>
                        <a:rPr lang="en-US" sz="4400" i="1" dirty="0" err="1">
                          <a:latin typeface="Calibri" panose="020F0502020204030204" pitchFamily="34" charset="0"/>
                          <a:cs typeface="Calibri" panose="020F0502020204030204" pitchFamily="34" charset="0"/>
                        </a:rPr>
                        <a:t>lê</a:t>
                      </a:r>
                      <a:r>
                        <a:rPr lang="en-US" sz="4400" i="1" dirty="0">
                          <a:latin typeface="Calibri" panose="020F0502020204030204" pitchFamily="34" charset="0"/>
                          <a:cs typeface="Calibri" panose="020F0502020204030204" pitchFamily="34" charset="0"/>
                        </a:rPr>
                        <a:t>)</a:t>
                      </a:r>
                      <a:endParaRPr lang="x-none" sz="4400" i="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459617"/>
                  </a:ext>
                </a:extLst>
              </a:tr>
            </a:tbl>
          </a:graphicData>
        </a:graphic>
      </p:graphicFrame>
      <p:pic>
        <p:nvPicPr>
          <p:cNvPr id="9" name="Picture 10">
            <a:extLst>
              <a:ext uri="{FF2B5EF4-FFF2-40B4-BE49-F238E27FC236}">
                <a16:creationId xmlns:a16="http://schemas.microsoft.com/office/drawing/2014/main" id="{ED206BDF-941B-EB41-AD90-E7A0795F3E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877800" y="6784747"/>
            <a:ext cx="6248401" cy="3502253"/>
          </a:xfrm>
          <a:prstGeom prst="rect">
            <a:avLst/>
          </a:prstGeom>
        </p:spPr>
      </p:pic>
    </p:spTree>
    <p:extLst>
      <p:ext uri="{BB962C8B-B14F-4D97-AF65-F5344CB8AC3E}">
        <p14:creationId xmlns:p14="http://schemas.microsoft.com/office/powerpoint/2010/main" val="293205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9AFC0C7-3EAB-0F4D-9FCF-E68500D4754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0000"/>
          <a:stretch/>
        </p:blipFill>
        <p:spPr>
          <a:xfrm flipH="1">
            <a:off x="-23038" y="7284753"/>
            <a:ext cx="18463438" cy="3002247"/>
          </a:xfrm>
          <a:prstGeom prst="rect">
            <a:avLst/>
          </a:prstGeom>
        </p:spPr>
      </p:pic>
      <p:pic>
        <p:nvPicPr>
          <p:cNvPr id="9" name="Picture 10">
            <a:extLst>
              <a:ext uri="{FF2B5EF4-FFF2-40B4-BE49-F238E27FC236}">
                <a16:creationId xmlns:a16="http://schemas.microsoft.com/office/drawing/2014/main" id="{ED206BDF-941B-EB41-AD90-E7A0795F3E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877800" y="6784747"/>
            <a:ext cx="6248401" cy="3502253"/>
          </a:xfrm>
          <a:prstGeom prst="rect">
            <a:avLst/>
          </a:prstGeom>
        </p:spPr>
      </p:pic>
      <p:pic>
        <p:nvPicPr>
          <p:cNvPr id="10" name="Picture 3">
            <a:extLst>
              <a:ext uri="{FF2B5EF4-FFF2-40B4-BE49-F238E27FC236}">
                <a16:creationId xmlns:a16="http://schemas.microsoft.com/office/drawing/2014/main" id="{BF4FA0BD-0AF5-4142-9B9E-88C804F9AF7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92374">
            <a:off x="919067" y="6720474"/>
            <a:ext cx="1388421" cy="1482959"/>
          </a:xfrm>
          <a:prstGeom prst="rect">
            <a:avLst/>
          </a:prstGeom>
        </p:spPr>
      </p:pic>
      <p:pic>
        <p:nvPicPr>
          <p:cNvPr id="14" name="Picture 15">
            <a:extLst>
              <a:ext uri="{FF2B5EF4-FFF2-40B4-BE49-F238E27FC236}">
                <a16:creationId xmlns:a16="http://schemas.microsoft.com/office/drawing/2014/main" id="{DEE33426-4092-CE4F-9F0C-AC0B741FB9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81600" y="134342"/>
            <a:ext cx="477238" cy="477238"/>
          </a:xfrm>
          <a:prstGeom prst="rect">
            <a:avLst/>
          </a:prstGeom>
        </p:spPr>
      </p:pic>
      <p:pic>
        <p:nvPicPr>
          <p:cNvPr id="15" name="Picture 23">
            <a:extLst>
              <a:ext uri="{FF2B5EF4-FFF2-40B4-BE49-F238E27FC236}">
                <a16:creationId xmlns:a16="http://schemas.microsoft.com/office/drawing/2014/main" id="{A40C4312-6548-2045-A381-D9813048298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231191"/>
            <a:ext cx="715856" cy="715856"/>
          </a:xfrm>
          <a:prstGeom prst="rect">
            <a:avLst/>
          </a:prstGeom>
        </p:spPr>
      </p:pic>
      <p:pic>
        <p:nvPicPr>
          <p:cNvPr id="16" name="Picture 24">
            <a:extLst>
              <a:ext uri="{FF2B5EF4-FFF2-40B4-BE49-F238E27FC236}">
                <a16:creationId xmlns:a16="http://schemas.microsoft.com/office/drawing/2014/main" id="{74758BEA-2606-154D-86A4-AED59690CBE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81780" y="611580"/>
            <a:ext cx="477238" cy="477238"/>
          </a:xfrm>
          <a:prstGeom prst="rect">
            <a:avLst/>
          </a:prstGeom>
        </p:spPr>
      </p:pic>
      <p:pic>
        <p:nvPicPr>
          <p:cNvPr id="3" name="Picture 2">
            <a:extLst>
              <a:ext uri="{FF2B5EF4-FFF2-40B4-BE49-F238E27FC236}">
                <a16:creationId xmlns:a16="http://schemas.microsoft.com/office/drawing/2014/main" id="{76ABD074-AD82-124B-865D-A4AB6E4E4AC0}"/>
              </a:ext>
            </a:extLst>
          </p:cNvPr>
          <p:cNvPicPr>
            <a:picLocks noChangeAspect="1"/>
          </p:cNvPicPr>
          <p:nvPr/>
        </p:nvPicPr>
        <p:blipFill>
          <a:blip r:embed="rId11"/>
          <a:stretch>
            <a:fillRect/>
          </a:stretch>
        </p:blipFill>
        <p:spPr>
          <a:xfrm>
            <a:off x="692107" y="396875"/>
            <a:ext cx="7594600" cy="4746625"/>
          </a:xfrm>
          <a:prstGeom prst="rect">
            <a:avLst/>
          </a:prstGeom>
        </p:spPr>
      </p:pic>
      <p:pic>
        <p:nvPicPr>
          <p:cNvPr id="4" name="Picture 3">
            <a:extLst>
              <a:ext uri="{FF2B5EF4-FFF2-40B4-BE49-F238E27FC236}">
                <a16:creationId xmlns:a16="http://schemas.microsoft.com/office/drawing/2014/main" id="{14CADC4E-6C9D-7B4C-9C0D-F5947047C4F7}"/>
              </a:ext>
            </a:extLst>
          </p:cNvPr>
          <p:cNvPicPr>
            <a:picLocks noChangeAspect="1"/>
          </p:cNvPicPr>
          <p:nvPr/>
        </p:nvPicPr>
        <p:blipFill>
          <a:blip r:embed="rId12"/>
          <a:stretch>
            <a:fillRect/>
          </a:stretch>
        </p:blipFill>
        <p:spPr>
          <a:xfrm>
            <a:off x="5257800" y="5243712"/>
            <a:ext cx="7594599" cy="5043288"/>
          </a:xfrm>
          <a:prstGeom prst="rect">
            <a:avLst/>
          </a:prstGeom>
        </p:spPr>
      </p:pic>
      <p:pic>
        <p:nvPicPr>
          <p:cNvPr id="6" name="Picture 5">
            <a:extLst>
              <a:ext uri="{FF2B5EF4-FFF2-40B4-BE49-F238E27FC236}">
                <a16:creationId xmlns:a16="http://schemas.microsoft.com/office/drawing/2014/main" id="{66FED6EE-33E6-0449-B02F-403B5CA447AE}"/>
              </a:ext>
            </a:extLst>
          </p:cNvPr>
          <p:cNvPicPr>
            <a:picLocks noChangeAspect="1"/>
          </p:cNvPicPr>
          <p:nvPr/>
        </p:nvPicPr>
        <p:blipFill>
          <a:blip r:embed="rId13"/>
          <a:stretch>
            <a:fillRect/>
          </a:stretch>
        </p:blipFill>
        <p:spPr>
          <a:xfrm>
            <a:off x="9555388" y="385665"/>
            <a:ext cx="7132411" cy="4747441"/>
          </a:xfrm>
          <a:prstGeom prst="rect">
            <a:avLst/>
          </a:prstGeom>
        </p:spPr>
      </p:pic>
      <p:sp>
        <p:nvSpPr>
          <p:cNvPr id="7" name="TextBox 6">
            <a:extLst>
              <a:ext uri="{FF2B5EF4-FFF2-40B4-BE49-F238E27FC236}">
                <a16:creationId xmlns:a16="http://schemas.microsoft.com/office/drawing/2014/main" id="{B4A3E0E4-61D8-284F-926E-CD2B12735449}"/>
              </a:ext>
            </a:extLst>
          </p:cNvPr>
          <p:cNvSpPr txBox="1"/>
          <p:nvPr/>
        </p:nvSpPr>
        <p:spPr>
          <a:xfrm>
            <a:off x="752432" y="8549538"/>
            <a:ext cx="4187675" cy="1200329"/>
          </a:xfrm>
          <a:prstGeom prst="rect">
            <a:avLst/>
          </a:prstGeom>
          <a:noFill/>
        </p:spPr>
        <p:txBody>
          <a:bodyPr wrap="square" rtlCol="0">
            <a:spAutoFit/>
          </a:bodyPr>
          <a:lstStyle/>
          <a:p>
            <a:pPr algn="ctr"/>
            <a:r>
              <a:rPr lang="x-none" sz="3600" dirty="0"/>
              <a:t>Một số hòn đảo,</a:t>
            </a:r>
          </a:p>
          <a:p>
            <a:pPr algn="ctr"/>
            <a:r>
              <a:rPr lang="x-none" sz="3600" dirty="0"/>
              <a:t>bãi biển Ca-ri-bê</a:t>
            </a:r>
          </a:p>
        </p:txBody>
      </p:sp>
    </p:spTree>
    <p:extLst>
      <p:ext uri="{BB962C8B-B14F-4D97-AF65-F5344CB8AC3E}">
        <p14:creationId xmlns:p14="http://schemas.microsoft.com/office/powerpoint/2010/main" val="336965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2500"/>
                            </p:stCondLst>
                            <p:childTnLst>
                              <p:par>
                                <p:cTn id="13" presetID="5"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379035">
            <a:off x="330319" y="19200"/>
            <a:ext cx="483932" cy="1155657"/>
          </a:xfrm>
          <a:prstGeom prst="rect">
            <a:avLst/>
          </a:prstGeom>
        </p:spPr>
      </p:pic>
      <p:pic>
        <p:nvPicPr>
          <p:cNvPr id="12" name="Picture 2">
            <a:extLst>
              <a:ext uri="{FF2B5EF4-FFF2-40B4-BE49-F238E27FC236}">
                <a16:creationId xmlns:a16="http://schemas.microsoft.com/office/drawing/2014/main" id="{F0977875-3AD8-1946-80CA-BFD1D27E6B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336234" y="6743700"/>
            <a:ext cx="16579921" cy="6004493"/>
          </a:xfrm>
          <a:prstGeom prst="rect">
            <a:avLst/>
          </a:prstGeom>
        </p:spPr>
      </p:pic>
      <p:pic>
        <p:nvPicPr>
          <p:cNvPr id="13" name="Picture 3">
            <a:extLst>
              <a:ext uri="{FF2B5EF4-FFF2-40B4-BE49-F238E27FC236}">
                <a16:creationId xmlns:a16="http://schemas.microsoft.com/office/drawing/2014/main" id="{72942FE2-1038-4C4C-8FC8-8155D884ED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08011" y="7367328"/>
            <a:ext cx="16579921" cy="6462972"/>
          </a:xfrm>
          <a:prstGeom prst="rect">
            <a:avLst/>
          </a:prstGeom>
        </p:spPr>
      </p:pic>
      <p:pic>
        <p:nvPicPr>
          <p:cNvPr id="14" name="Picture 4">
            <a:extLst>
              <a:ext uri="{FF2B5EF4-FFF2-40B4-BE49-F238E27FC236}">
                <a16:creationId xmlns:a16="http://schemas.microsoft.com/office/drawing/2014/main" id="{A9158522-0C1D-6542-8809-3790C046F7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8262" y="8429823"/>
            <a:ext cx="708601" cy="534285"/>
          </a:xfrm>
          <a:prstGeom prst="rect">
            <a:avLst/>
          </a:prstGeom>
        </p:spPr>
      </p:pic>
      <p:sp>
        <p:nvSpPr>
          <p:cNvPr id="15" name="TextBox 14">
            <a:extLst>
              <a:ext uri="{FF2B5EF4-FFF2-40B4-BE49-F238E27FC236}">
                <a16:creationId xmlns:a16="http://schemas.microsoft.com/office/drawing/2014/main" id="{3FF655A9-30D0-C241-9CCD-6BE27BE3A026}"/>
              </a:ext>
            </a:extLst>
          </p:cNvPr>
          <p:cNvSpPr txBox="1"/>
          <p:nvPr/>
        </p:nvSpPr>
        <p:spPr>
          <a:xfrm>
            <a:off x="886863" y="9640669"/>
            <a:ext cx="6494085" cy="646331"/>
          </a:xfrm>
          <a:prstGeom prst="rect">
            <a:avLst/>
          </a:prstGeom>
          <a:noFill/>
        </p:spPr>
        <p:txBody>
          <a:bodyPr wrap="none" rtlCol="0">
            <a:spAutoFit/>
          </a:bodyPr>
          <a:lstStyle/>
          <a:p>
            <a:r>
              <a:rPr lang="x-none" sz="3600" b="1" dirty="0"/>
              <a:t>Hình 1. </a:t>
            </a:r>
            <a:r>
              <a:rPr lang="x-none" sz="3600" i="1" dirty="0"/>
              <a:t>Lược đồ tự nhiên châu Mĩ</a:t>
            </a:r>
          </a:p>
        </p:txBody>
      </p:sp>
      <p:pic>
        <p:nvPicPr>
          <p:cNvPr id="16" name="Picture 15">
            <a:extLst>
              <a:ext uri="{FF2B5EF4-FFF2-40B4-BE49-F238E27FC236}">
                <a16:creationId xmlns:a16="http://schemas.microsoft.com/office/drawing/2014/main" id="{2C5940A7-B675-514E-8471-4958AE39A0A5}"/>
              </a:ext>
            </a:extLst>
          </p:cNvPr>
          <p:cNvPicPr>
            <a:picLocks noChangeAspect="1"/>
          </p:cNvPicPr>
          <p:nvPr/>
        </p:nvPicPr>
        <p:blipFill rotWithShape="1">
          <a:blip r:embed="rId11">
            <a:extLst>
              <a:ext uri="{28A0092B-C50C-407E-A947-70E740481C1C}">
                <a14:useLocalDpi xmlns:a14="http://schemas.microsoft.com/office/drawing/2010/main" val="0"/>
              </a:ext>
            </a:extLst>
          </a:blip>
          <a:srcRect l="6277" t="1239" r="4276" b="4821"/>
          <a:stretch/>
        </p:blipFill>
        <p:spPr>
          <a:xfrm>
            <a:off x="1112948" y="191869"/>
            <a:ext cx="6659452" cy="9525000"/>
          </a:xfrm>
          <a:prstGeom prst="rect">
            <a:avLst/>
          </a:prstGeom>
        </p:spPr>
      </p:pic>
      <p:grpSp>
        <p:nvGrpSpPr>
          <p:cNvPr id="18" name="Group 11">
            <a:extLst>
              <a:ext uri="{FF2B5EF4-FFF2-40B4-BE49-F238E27FC236}">
                <a16:creationId xmlns:a16="http://schemas.microsoft.com/office/drawing/2014/main" id="{DCE64DBE-A8F2-4448-9E86-BF4DCFC7C34D}"/>
              </a:ext>
            </a:extLst>
          </p:cNvPr>
          <p:cNvGrpSpPr/>
          <p:nvPr/>
        </p:nvGrpSpPr>
        <p:grpSpPr>
          <a:xfrm>
            <a:off x="8325370" y="1194058"/>
            <a:ext cx="9197086" cy="2648517"/>
            <a:chOff x="0" y="0"/>
            <a:chExt cx="1106252" cy="773743"/>
          </a:xfrm>
        </p:grpSpPr>
        <p:sp>
          <p:nvSpPr>
            <p:cNvPr id="19" name="Freeform 12">
              <a:extLst>
                <a:ext uri="{FF2B5EF4-FFF2-40B4-BE49-F238E27FC236}">
                  <a16:creationId xmlns:a16="http://schemas.microsoft.com/office/drawing/2014/main" id="{3D12D63A-9135-6C47-8945-63C7061A4AB0}"/>
                </a:ext>
              </a:extLst>
            </p:cNvPr>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txBody>
            <a:bodyPr/>
            <a:lstStyle/>
            <a:p>
              <a:endParaRPr lang="x-none" dirty="0"/>
            </a:p>
          </p:txBody>
        </p:sp>
      </p:grpSp>
      <p:sp>
        <p:nvSpPr>
          <p:cNvPr id="20" name="TextBox 19">
            <a:extLst>
              <a:ext uri="{FF2B5EF4-FFF2-40B4-BE49-F238E27FC236}">
                <a16:creationId xmlns:a16="http://schemas.microsoft.com/office/drawing/2014/main" id="{F7234FA2-3B06-2D47-AFDA-304ACCE009D6}"/>
              </a:ext>
            </a:extLst>
          </p:cNvPr>
          <p:cNvSpPr txBox="1"/>
          <p:nvPr/>
        </p:nvSpPr>
        <p:spPr>
          <a:xfrm>
            <a:off x="8543338" y="1772513"/>
            <a:ext cx="8846138" cy="1446550"/>
          </a:xfrm>
          <a:prstGeom prst="rect">
            <a:avLst/>
          </a:prstGeom>
          <a:noFill/>
        </p:spPr>
        <p:txBody>
          <a:bodyPr wrap="square" rtlCol="0">
            <a:spAutoFit/>
          </a:bodyPr>
          <a:lstStyle/>
          <a:p>
            <a:r>
              <a:rPr lang="x-none" sz="4400" b="1" dirty="0">
                <a:solidFill>
                  <a:schemeClr val="bg1"/>
                </a:solidFill>
              </a:rPr>
              <a:t>Quan sát hình bên, em có nhận xét gì về địa hình châu Mĩ.</a:t>
            </a:r>
          </a:p>
        </p:txBody>
      </p:sp>
      <p:grpSp>
        <p:nvGrpSpPr>
          <p:cNvPr id="25" name="Group 11">
            <a:extLst>
              <a:ext uri="{FF2B5EF4-FFF2-40B4-BE49-F238E27FC236}">
                <a16:creationId xmlns:a16="http://schemas.microsoft.com/office/drawing/2014/main" id="{D4FE9F0D-6B25-6040-9DAC-2AD214575E3D}"/>
              </a:ext>
            </a:extLst>
          </p:cNvPr>
          <p:cNvGrpSpPr/>
          <p:nvPr/>
        </p:nvGrpSpPr>
        <p:grpSpPr>
          <a:xfrm>
            <a:off x="8325370" y="1142756"/>
            <a:ext cx="9197086" cy="2699819"/>
            <a:chOff x="0" y="0"/>
            <a:chExt cx="1106252" cy="773743"/>
          </a:xfrm>
        </p:grpSpPr>
        <p:sp>
          <p:nvSpPr>
            <p:cNvPr id="26" name="Freeform 12">
              <a:extLst>
                <a:ext uri="{FF2B5EF4-FFF2-40B4-BE49-F238E27FC236}">
                  <a16:creationId xmlns:a16="http://schemas.microsoft.com/office/drawing/2014/main" id="{CA807976-8F0E-744B-A19B-F3606A83C204}"/>
                </a:ext>
              </a:extLst>
            </p:cNvPr>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txBody>
            <a:bodyPr/>
            <a:lstStyle/>
            <a:p>
              <a:endParaRPr lang="x-none" dirty="0"/>
            </a:p>
          </p:txBody>
        </p:sp>
      </p:grpSp>
      <p:sp>
        <p:nvSpPr>
          <p:cNvPr id="27" name="TextBox 26">
            <a:extLst>
              <a:ext uri="{FF2B5EF4-FFF2-40B4-BE49-F238E27FC236}">
                <a16:creationId xmlns:a16="http://schemas.microsoft.com/office/drawing/2014/main" id="{3035DA90-521A-A24A-B88E-7B62B47F098D}"/>
              </a:ext>
            </a:extLst>
          </p:cNvPr>
          <p:cNvSpPr txBox="1"/>
          <p:nvPr/>
        </p:nvSpPr>
        <p:spPr>
          <a:xfrm>
            <a:off x="8761306" y="1769390"/>
            <a:ext cx="8846138" cy="1446550"/>
          </a:xfrm>
          <a:prstGeom prst="rect">
            <a:avLst/>
          </a:prstGeom>
          <a:noFill/>
        </p:spPr>
        <p:txBody>
          <a:bodyPr wrap="square" rtlCol="0">
            <a:spAutoFit/>
          </a:bodyPr>
          <a:lstStyle/>
          <a:p>
            <a:r>
              <a:rPr lang="x-none" sz="4400" b="1" dirty="0">
                <a:solidFill>
                  <a:schemeClr val="bg1"/>
                </a:solidFill>
              </a:rPr>
              <a:t>Địa hình châu Mĩ thay đổi từ tây sang đông:</a:t>
            </a:r>
          </a:p>
        </p:txBody>
      </p:sp>
      <p:sp>
        <p:nvSpPr>
          <p:cNvPr id="28" name="TextBox 27">
            <a:extLst>
              <a:ext uri="{FF2B5EF4-FFF2-40B4-BE49-F238E27FC236}">
                <a16:creationId xmlns:a16="http://schemas.microsoft.com/office/drawing/2014/main" id="{1BEAA157-02A2-484E-B96A-E60586EE5320}"/>
              </a:ext>
            </a:extLst>
          </p:cNvPr>
          <p:cNvSpPr txBox="1"/>
          <p:nvPr/>
        </p:nvSpPr>
        <p:spPr>
          <a:xfrm>
            <a:off x="8353723" y="4262671"/>
            <a:ext cx="8846138" cy="3477875"/>
          </a:xfrm>
          <a:prstGeom prst="rect">
            <a:avLst/>
          </a:prstGeom>
          <a:noFill/>
        </p:spPr>
        <p:txBody>
          <a:bodyPr wrap="square" rtlCol="0">
            <a:spAutoFit/>
          </a:bodyPr>
          <a:lstStyle/>
          <a:p>
            <a:pPr marL="571500" indent="-571500">
              <a:buFontTx/>
              <a:buChar char="-"/>
            </a:pPr>
            <a:r>
              <a:rPr lang="x-none" sz="4400" b="1" dirty="0">
                <a:solidFill>
                  <a:schemeClr val="accent6">
                    <a:lumMod val="50000"/>
                  </a:schemeClr>
                </a:solidFill>
              </a:rPr>
              <a:t>Dọc bờ biển phía tây là các dãy núi cao, đồ sộ.</a:t>
            </a:r>
          </a:p>
          <a:p>
            <a:pPr marL="571500" indent="-571500">
              <a:buFontTx/>
              <a:buChar char="-"/>
            </a:pPr>
            <a:r>
              <a:rPr lang="x-none" sz="4400" b="1" dirty="0">
                <a:solidFill>
                  <a:schemeClr val="accent6">
                    <a:lumMod val="50000"/>
                  </a:schemeClr>
                </a:solidFill>
              </a:rPr>
              <a:t>Ở giữa là những đồng bằng lớn.</a:t>
            </a:r>
          </a:p>
          <a:p>
            <a:pPr marL="571500" indent="-571500" algn="just">
              <a:buFontTx/>
              <a:buChar char="-"/>
            </a:pPr>
            <a:r>
              <a:rPr lang="x-none" sz="4400" b="1" dirty="0">
                <a:solidFill>
                  <a:schemeClr val="accent6">
                    <a:lumMod val="50000"/>
                  </a:schemeClr>
                </a:solidFill>
              </a:rPr>
              <a:t>Phía đông là các dãy núi thấp và cao nguyên.</a:t>
            </a:r>
          </a:p>
        </p:txBody>
      </p:sp>
    </p:spTree>
    <p:extLst>
      <p:ext uri="{BB962C8B-B14F-4D97-AF65-F5344CB8AC3E}">
        <p14:creationId xmlns:p14="http://schemas.microsoft.com/office/powerpoint/2010/main" val="3645112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20"/>
                                        </p:tgtEl>
                                      </p:cBhvr>
                                    </p:animEffect>
                                    <p:set>
                                      <p:cBhvr>
                                        <p:cTn id="17" dur="1" fill="hold">
                                          <p:stCondLst>
                                            <p:cond delay="1999"/>
                                          </p:stCondLst>
                                        </p:cTn>
                                        <p:tgtEl>
                                          <p:spTgt spid="20"/>
                                        </p:tgtEl>
                                        <p:attrNameLst>
                                          <p:attrName>style.visibility</p:attrName>
                                        </p:attrNameLst>
                                      </p:cBhvr>
                                      <p:to>
                                        <p:strVal val="hidden"/>
                                      </p:to>
                                    </p:set>
                                  </p:childTnLst>
                                </p:cTn>
                              </p:par>
                              <p:par>
                                <p:cTn id="18" presetID="9"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par>
                                <p:cTn id="21" presetID="9"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366" flipH="1">
            <a:off x="-3441316" y="6625631"/>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56211" y="6664859"/>
            <a:ext cx="6160626" cy="34730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80861" y="8071866"/>
            <a:ext cx="1934335" cy="2066045"/>
          </a:xfrm>
          <a:prstGeom prst="rect">
            <a:avLst/>
          </a:prstGeom>
        </p:spPr>
      </p:pic>
      <p:grpSp>
        <p:nvGrpSpPr>
          <p:cNvPr id="5" name="Group 5"/>
          <p:cNvGrpSpPr/>
          <p:nvPr/>
        </p:nvGrpSpPr>
        <p:grpSpPr>
          <a:xfrm>
            <a:off x="1175166" y="862271"/>
            <a:ext cx="8361013" cy="4411972"/>
            <a:chOff x="0" y="0"/>
            <a:chExt cx="2621271" cy="864828"/>
          </a:xfrm>
        </p:grpSpPr>
        <p:sp>
          <p:nvSpPr>
            <p:cNvPr id="6" name="Freeform 6"/>
            <p:cNvSpPr/>
            <p:nvPr/>
          </p:nvSpPr>
          <p:spPr>
            <a:xfrm>
              <a:off x="0" y="0"/>
              <a:ext cx="2621271" cy="864828"/>
            </a:xfrm>
            <a:custGeom>
              <a:avLst/>
              <a:gdLst/>
              <a:ahLst/>
              <a:cxnLst/>
              <a:rect l="l" t="t" r="r" b="b"/>
              <a:pathLst>
                <a:path w="2621271" h="864828">
                  <a:moveTo>
                    <a:pt x="2496811" y="864828"/>
                  </a:moveTo>
                  <a:lnTo>
                    <a:pt x="124460" y="864828"/>
                  </a:lnTo>
                  <a:cubicBezTo>
                    <a:pt x="55880" y="864828"/>
                    <a:pt x="0" y="808948"/>
                    <a:pt x="0" y="740368"/>
                  </a:cubicBezTo>
                  <a:lnTo>
                    <a:pt x="0" y="124460"/>
                  </a:lnTo>
                  <a:cubicBezTo>
                    <a:pt x="0" y="55880"/>
                    <a:pt x="55880" y="0"/>
                    <a:pt x="124460" y="0"/>
                  </a:cubicBezTo>
                  <a:lnTo>
                    <a:pt x="2496811" y="0"/>
                  </a:lnTo>
                  <a:cubicBezTo>
                    <a:pt x="2565391" y="0"/>
                    <a:pt x="2621271" y="55880"/>
                    <a:pt x="2621271" y="124460"/>
                  </a:cubicBezTo>
                  <a:lnTo>
                    <a:pt x="2621271" y="740368"/>
                  </a:lnTo>
                  <a:cubicBezTo>
                    <a:pt x="2621271" y="808948"/>
                    <a:pt x="2565391" y="864828"/>
                    <a:pt x="2496811" y="864828"/>
                  </a:cubicBezTo>
                  <a:close/>
                </a:path>
              </a:pathLst>
            </a:custGeom>
            <a:solidFill>
              <a:srgbClr val="FFFDF7"/>
            </a:solidFill>
          </p:spPr>
        </p:sp>
      </p:gr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36279" y="4936047"/>
            <a:ext cx="414905" cy="414905"/>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45654" y="4936047"/>
            <a:ext cx="414905" cy="41490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8970" y="4936047"/>
            <a:ext cx="414905" cy="414905"/>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8970" y="341313"/>
            <a:ext cx="414905" cy="414905"/>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45654" y="341313"/>
            <a:ext cx="414905" cy="414905"/>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36279" y="341313"/>
            <a:ext cx="414905" cy="414905"/>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94975" y="4936047"/>
            <a:ext cx="414905" cy="414905"/>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94975" y="341313"/>
            <a:ext cx="414905" cy="414905"/>
          </a:xfrm>
          <a:prstGeom prst="rect">
            <a:avLst/>
          </a:prstGeom>
        </p:spPr>
      </p:pic>
      <p:sp>
        <p:nvSpPr>
          <p:cNvPr id="25" name="TextBox 25"/>
          <p:cNvSpPr txBox="1"/>
          <p:nvPr/>
        </p:nvSpPr>
        <p:spPr>
          <a:xfrm>
            <a:off x="1583772" y="1187768"/>
            <a:ext cx="7543800" cy="3385542"/>
          </a:xfrm>
          <a:prstGeom prst="rect">
            <a:avLst/>
          </a:prstGeom>
        </p:spPr>
        <p:txBody>
          <a:bodyPr wrap="square" lIns="0" tIns="0" rIns="0" bIns="0" rtlCol="0" anchor="t">
            <a:spAutoFit/>
          </a:bodyPr>
          <a:lstStyle/>
          <a:p>
            <a:pPr algn="just"/>
            <a:r>
              <a:rPr lang="en-US" sz="4400" b="1" dirty="0" err="1">
                <a:solidFill>
                  <a:srgbClr val="442F27"/>
                </a:solidFill>
                <a:latin typeface="Calibri" panose="020F0502020204030204" pitchFamily="34" charset="0"/>
                <a:cs typeface="Calibri" panose="020F0502020204030204" pitchFamily="34" charset="0"/>
              </a:rPr>
              <a:t>Hãy</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chỉ</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và</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đọc</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tên</a:t>
            </a:r>
            <a:r>
              <a:rPr lang="en-US" sz="4400" b="1"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Các</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dãy</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núi</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cao</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phía</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tây</a:t>
            </a:r>
            <a:r>
              <a:rPr lang="en-US" sz="4400"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Hai </a:t>
            </a:r>
            <a:r>
              <a:rPr lang="en-US" sz="4400" dirty="0" err="1">
                <a:solidFill>
                  <a:srgbClr val="442F27"/>
                </a:solidFill>
                <a:latin typeface="Calibri" panose="020F0502020204030204" pitchFamily="34" charset="0"/>
                <a:cs typeface="Calibri" panose="020F0502020204030204" pitchFamily="34" charset="0"/>
              </a:rPr>
              <a:t>đồng</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bằng</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lớn</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giữa</a:t>
            </a:r>
            <a:r>
              <a:rPr lang="en-US" sz="4400"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Các</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dãy</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núi</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thấp</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và</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cao</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nguyên</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phía</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đông</a:t>
            </a:r>
            <a:r>
              <a:rPr lang="en-US" sz="4400" dirty="0">
                <a:solidFill>
                  <a:srgbClr val="442F27"/>
                </a:solidFill>
                <a:latin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365FCF4A-03E1-5744-8BCF-29C4AD22B7AE}"/>
              </a:ext>
            </a:extLst>
          </p:cNvPr>
          <p:cNvSpPr txBox="1"/>
          <p:nvPr/>
        </p:nvSpPr>
        <p:spPr>
          <a:xfrm>
            <a:off x="10059624" y="9693616"/>
            <a:ext cx="6494085" cy="646331"/>
          </a:xfrm>
          <a:prstGeom prst="rect">
            <a:avLst/>
          </a:prstGeom>
          <a:noFill/>
        </p:spPr>
        <p:txBody>
          <a:bodyPr wrap="none" rtlCol="0">
            <a:spAutoFit/>
          </a:bodyPr>
          <a:lstStyle/>
          <a:p>
            <a:r>
              <a:rPr lang="x-none" sz="3600" b="1" dirty="0"/>
              <a:t>Hình 1. </a:t>
            </a:r>
            <a:r>
              <a:rPr lang="x-none" sz="3600" i="1" dirty="0"/>
              <a:t>Lược đồ tự nhiên châu Mĩ</a:t>
            </a:r>
          </a:p>
        </p:txBody>
      </p:sp>
      <p:pic>
        <p:nvPicPr>
          <p:cNvPr id="27" name="Picture 26">
            <a:extLst>
              <a:ext uri="{FF2B5EF4-FFF2-40B4-BE49-F238E27FC236}">
                <a16:creationId xmlns:a16="http://schemas.microsoft.com/office/drawing/2014/main" id="{B0492E5E-F8B3-AC48-BE3F-19520D91372F}"/>
              </a:ext>
            </a:extLst>
          </p:cNvPr>
          <p:cNvPicPr>
            <a:picLocks noChangeAspect="1"/>
          </p:cNvPicPr>
          <p:nvPr/>
        </p:nvPicPr>
        <p:blipFill rotWithShape="1">
          <a:blip r:embed="rId10">
            <a:extLst>
              <a:ext uri="{28A0092B-C50C-407E-A947-70E740481C1C}">
                <a14:useLocalDpi xmlns:a14="http://schemas.microsoft.com/office/drawing/2010/main" val="0"/>
              </a:ext>
            </a:extLst>
          </a:blip>
          <a:srcRect l="6277" t="1239" r="4276" b="4821"/>
          <a:stretch/>
        </p:blipFill>
        <p:spPr>
          <a:xfrm>
            <a:off x="9775997" y="205820"/>
            <a:ext cx="7037104" cy="9525000"/>
          </a:xfrm>
          <a:prstGeom prst="rect">
            <a:avLst/>
          </a:prstGeom>
        </p:spPr>
      </p:pic>
      <p:sp>
        <p:nvSpPr>
          <p:cNvPr id="28" name="Freeform 27">
            <a:extLst>
              <a:ext uri="{FF2B5EF4-FFF2-40B4-BE49-F238E27FC236}">
                <a16:creationId xmlns:a16="http://schemas.microsoft.com/office/drawing/2014/main" id="{EBF078D4-6DEB-8A4C-8964-0E06D1C0C30C}"/>
              </a:ext>
            </a:extLst>
          </p:cNvPr>
          <p:cNvSpPr/>
          <p:nvPr/>
        </p:nvSpPr>
        <p:spPr>
          <a:xfrm>
            <a:off x="11497257" y="1540042"/>
            <a:ext cx="264815" cy="2170497"/>
          </a:xfrm>
          <a:custGeom>
            <a:avLst/>
            <a:gdLst>
              <a:gd name="connsiteX0" fmla="*/ 4932 w 264815"/>
              <a:gd name="connsiteY0" fmla="*/ 0 h 2170497"/>
              <a:gd name="connsiteX1" fmla="*/ 120 w 264815"/>
              <a:gd name="connsiteY1" fmla="*/ 33689 h 2170497"/>
              <a:gd name="connsiteX2" fmla="*/ 9745 w 264815"/>
              <a:gd name="connsiteY2" fmla="*/ 62564 h 2170497"/>
              <a:gd name="connsiteX3" fmla="*/ 28996 w 264815"/>
              <a:gd name="connsiteY3" fmla="*/ 120316 h 2170497"/>
              <a:gd name="connsiteX4" fmla="*/ 38621 w 264815"/>
              <a:gd name="connsiteY4" fmla="*/ 154004 h 2170497"/>
              <a:gd name="connsiteX5" fmla="*/ 53059 w 264815"/>
              <a:gd name="connsiteY5" fmla="*/ 202131 h 2170497"/>
              <a:gd name="connsiteX6" fmla="*/ 57871 w 264815"/>
              <a:gd name="connsiteY6" fmla="*/ 231006 h 2170497"/>
              <a:gd name="connsiteX7" fmla="*/ 62684 w 264815"/>
              <a:gd name="connsiteY7" fmla="*/ 245444 h 2170497"/>
              <a:gd name="connsiteX8" fmla="*/ 67497 w 264815"/>
              <a:gd name="connsiteY8" fmla="*/ 264695 h 2170497"/>
              <a:gd name="connsiteX9" fmla="*/ 72309 w 264815"/>
              <a:gd name="connsiteY9" fmla="*/ 293571 h 2170497"/>
              <a:gd name="connsiteX10" fmla="*/ 77122 w 264815"/>
              <a:gd name="connsiteY10" fmla="*/ 312821 h 2170497"/>
              <a:gd name="connsiteX11" fmla="*/ 86747 w 264815"/>
              <a:gd name="connsiteY11" fmla="*/ 360947 h 2170497"/>
              <a:gd name="connsiteX12" fmla="*/ 91560 w 264815"/>
              <a:gd name="connsiteY12" fmla="*/ 385011 h 2170497"/>
              <a:gd name="connsiteX13" fmla="*/ 101185 w 264815"/>
              <a:gd name="connsiteY13" fmla="*/ 423512 h 2170497"/>
              <a:gd name="connsiteX14" fmla="*/ 105998 w 264815"/>
              <a:gd name="connsiteY14" fmla="*/ 437950 h 2170497"/>
              <a:gd name="connsiteX15" fmla="*/ 115623 w 264815"/>
              <a:gd name="connsiteY15" fmla="*/ 486076 h 2170497"/>
              <a:gd name="connsiteX16" fmla="*/ 130061 w 264815"/>
              <a:gd name="connsiteY16" fmla="*/ 529390 h 2170497"/>
              <a:gd name="connsiteX17" fmla="*/ 139686 w 264815"/>
              <a:gd name="connsiteY17" fmla="*/ 563078 h 2170497"/>
              <a:gd name="connsiteX18" fmla="*/ 149311 w 264815"/>
              <a:gd name="connsiteY18" fmla="*/ 644893 h 2170497"/>
              <a:gd name="connsiteX19" fmla="*/ 154124 w 264815"/>
              <a:gd name="connsiteY19" fmla="*/ 673769 h 2170497"/>
              <a:gd name="connsiteX20" fmla="*/ 163749 w 264815"/>
              <a:gd name="connsiteY20" fmla="*/ 721895 h 2170497"/>
              <a:gd name="connsiteX21" fmla="*/ 168562 w 264815"/>
              <a:gd name="connsiteY21" fmla="*/ 736333 h 2170497"/>
              <a:gd name="connsiteX22" fmla="*/ 178187 w 264815"/>
              <a:gd name="connsiteY22" fmla="*/ 794084 h 2170497"/>
              <a:gd name="connsiteX23" fmla="*/ 187812 w 264815"/>
              <a:gd name="connsiteY23" fmla="*/ 851836 h 2170497"/>
              <a:gd name="connsiteX24" fmla="*/ 192625 w 264815"/>
              <a:gd name="connsiteY24" fmla="*/ 885524 h 2170497"/>
              <a:gd name="connsiteX25" fmla="*/ 202250 w 264815"/>
              <a:gd name="connsiteY25" fmla="*/ 924025 h 2170497"/>
              <a:gd name="connsiteX26" fmla="*/ 211876 w 264815"/>
              <a:gd name="connsiteY26" fmla="*/ 976964 h 2170497"/>
              <a:gd name="connsiteX27" fmla="*/ 221501 w 264815"/>
              <a:gd name="connsiteY27" fmla="*/ 1063592 h 2170497"/>
              <a:gd name="connsiteX28" fmla="*/ 231126 w 264815"/>
              <a:gd name="connsiteY28" fmla="*/ 1121343 h 2170497"/>
              <a:gd name="connsiteX29" fmla="*/ 235939 w 264815"/>
              <a:gd name="connsiteY29" fmla="*/ 1140594 h 2170497"/>
              <a:gd name="connsiteX30" fmla="*/ 240751 w 264815"/>
              <a:gd name="connsiteY30" fmla="*/ 1174282 h 2170497"/>
              <a:gd name="connsiteX31" fmla="*/ 250377 w 264815"/>
              <a:gd name="connsiteY31" fmla="*/ 1294598 h 2170497"/>
              <a:gd name="connsiteX32" fmla="*/ 255189 w 264815"/>
              <a:gd name="connsiteY32" fmla="*/ 1453415 h 2170497"/>
              <a:gd name="connsiteX33" fmla="*/ 264815 w 264815"/>
              <a:gd name="connsiteY33" fmla="*/ 1621857 h 2170497"/>
              <a:gd name="connsiteX34" fmla="*/ 260002 w 264815"/>
              <a:gd name="connsiteY34" fmla="*/ 1756611 h 2170497"/>
              <a:gd name="connsiteX35" fmla="*/ 255189 w 264815"/>
              <a:gd name="connsiteY35" fmla="*/ 1804737 h 2170497"/>
              <a:gd name="connsiteX36" fmla="*/ 250377 w 264815"/>
              <a:gd name="connsiteY36" fmla="*/ 1891364 h 2170497"/>
              <a:gd name="connsiteX37" fmla="*/ 245564 w 264815"/>
              <a:gd name="connsiteY37" fmla="*/ 1920240 h 2170497"/>
              <a:gd name="connsiteX38" fmla="*/ 240751 w 264815"/>
              <a:gd name="connsiteY38" fmla="*/ 1973179 h 2170497"/>
              <a:gd name="connsiteX39" fmla="*/ 235939 w 264815"/>
              <a:gd name="connsiteY39" fmla="*/ 2016493 h 2170497"/>
              <a:gd name="connsiteX40" fmla="*/ 226314 w 264815"/>
              <a:gd name="connsiteY40" fmla="*/ 2093495 h 2170497"/>
              <a:gd name="connsiteX41" fmla="*/ 216688 w 264815"/>
              <a:gd name="connsiteY41" fmla="*/ 2131996 h 2170497"/>
              <a:gd name="connsiteX42" fmla="*/ 207063 w 264815"/>
              <a:gd name="connsiteY42" fmla="*/ 2165684 h 2170497"/>
              <a:gd name="connsiteX43" fmla="*/ 202250 w 264815"/>
              <a:gd name="connsiteY43" fmla="*/ 2170497 h 2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4815" h="2170497">
                <a:moveTo>
                  <a:pt x="4932" y="0"/>
                </a:moveTo>
                <a:cubicBezTo>
                  <a:pt x="3328" y="11230"/>
                  <a:pt x="-750" y="22379"/>
                  <a:pt x="120" y="33689"/>
                </a:cubicBezTo>
                <a:cubicBezTo>
                  <a:pt x="898" y="43805"/>
                  <a:pt x="6537" y="52939"/>
                  <a:pt x="9745" y="62564"/>
                </a:cubicBezTo>
                <a:lnTo>
                  <a:pt x="28996" y="120316"/>
                </a:lnTo>
                <a:cubicBezTo>
                  <a:pt x="45162" y="168817"/>
                  <a:pt x="20500" y="93602"/>
                  <a:pt x="38621" y="154004"/>
                </a:cubicBezTo>
                <a:cubicBezTo>
                  <a:pt x="45984" y="178546"/>
                  <a:pt x="48624" y="179953"/>
                  <a:pt x="53059" y="202131"/>
                </a:cubicBezTo>
                <a:cubicBezTo>
                  <a:pt x="54973" y="211699"/>
                  <a:pt x="55754" y="221481"/>
                  <a:pt x="57871" y="231006"/>
                </a:cubicBezTo>
                <a:cubicBezTo>
                  <a:pt x="58971" y="235958"/>
                  <a:pt x="61290" y="240566"/>
                  <a:pt x="62684" y="245444"/>
                </a:cubicBezTo>
                <a:cubicBezTo>
                  <a:pt x="64501" y="251804"/>
                  <a:pt x="66200" y="258209"/>
                  <a:pt x="67497" y="264695"/>
                </a:cubicBezTo>
                <a:cubicBezTo>
                  <a:pt x="69411" y="274264"/>
                  <a:pt x="70395" y="284002"/>
                  <a:pt x="72309" y="293571"/>
                </a:cubicBezTo>
                <a:cubicBezTo>
                  <a:pt x="73606" y="300057"/>
                  <a:pt x="75736" y="306354"/>
                  <a:pt x="77122" y="312821"/>
                </a:cubicBezTo>
                <a:cubicBezTo>
                  <a:pt x="80550" y="328818"/>
                  <a:pt x="83539" y="344905"/>
                  <a:pt x="86747" y="360947"/>
                </a:cubicBezTo>
                <a:cubicBezTo>
                  <a:pt x="88351" y="368968"/>
                  <a:pt x="89576" y="377075"/>
                  <a:pt x="91560" y="385011"/>
                </a:cubicBezTo>
                <a:cubicBezTo>
                  <a:pt x="94768" y="397845"/>
                  <a:pt x="97001" y="410962"/>
                  <a:pt x="101185" y="423512"/>
                </a:cubicBezTo>
                <a:cubicBezTo>
                  <a:pt x="102789" y="428325"/>
                  <a:pt x="104857" y="433007"/>
                  <a:pt x="105998" y="437950"/>
                </a:cubicBezTo>
                <a:cubicBezTo>
                  <a:pt x="109677" y="453891"/>
                  <a:pt x="110450" y="470556"/>
                  <a:pt x="115623" y="486076"/>
                </a:cubicBezTo>
                <a:lnTo>
                  <a:pt x="130061" y="529390"/>
                </a:lnTo>
                <a:cubicBezTo>
                  <a:pt x="134651" y="543158"/>
                  <a:pt x="136662" y="547960"/>
                  <a:pt x="139686" y="563078"/>
                </a:cubicBezTo>
                <a:cubicBezTo>
                  <a:pt x="147448" y="601887"/>
                  <a:pt x="143552" y="595936"/>
                  <a:pt x="149311" y="644893"/>
                </a:cubicBezTo>
                <a:cubicBezTo>
                  <a:pt x="150451" y="654584"/>
                  <a:pt x="152326" y="664178"/>
                  <a:pt x="154124" y="673769"/>
                </a:cubicBezTo>
                <a:cubicBezTo>
                  <a:pt x="157139" y="689848"/>
                  <a:pt x="158575" y="706375"/>
                  <a:pt x="163749" y="721895"/>
                </a:cubicBezTo>
                <a:cubicBezTo>
                  <a:pt x="165353" y="726708"/>
                  <a:pt x="167332" y="731411"/>
                  <a:pt x="168562" y="736333"/>
                </a:cubicBezTo>
                <a:cubicBezTo>
                  <a:pt x="173815" y="757343"/>
                  <a:pt x="174693" y="771956"/>
                  <a:pt x="178187" y="794084"/>
                </a:cubicBezTo>
                <a:cubicBezTo>
                  <a:pt x="181231" y="813361"/>
                  <a:pt x="185052" y="832516"/>
                  <a:pt x="187812" y="851836"/>
                </a:cubicBezTo>
                <a:cubicBezTo>
                  <a:pt x="189416" y="863065"/>
                  <a:pt x="190400" y="874401"/>
                  <a:pt x="192625" y="885524"/>
                </a:cubicBezTo>
                <a:cubicBezTo>
                  <a:pt x="195219" y="898496"/>
                  <a:pt x="199656" y="911053"/>
                  <a:pt x="202250" y="924025"/>
                </a:cubicBezTo>
                <a:cubicBezTo>
                  <a:pt x="205534" y="940445"/>
                  <a:pt x="209824" y="960551"/>
                  <a:pt x="211876" y="976964"/>
                </a:cubicBezTo>
                <a:cubicBezTo>
                  <a:pt x="218639" y="1031071"/>
                  <a:pt x="214155" y="1014620"/>
                  <a:pt x="221501" y="1063592"/>
                </a:cubicBezTo>
                <a:cubicBezTo>
                  <a:pt x="224396" y="1082892"/>
                  <a:pt x="226392" y="1102410"/>
                  <a:pt x="231126" y="1121343"/>
                </a:cubicBezTo>
                <a:cubicBezTo>
                  <a:pt x="232730" y="1127760"/>
                  <a:pt x="234756" y="1134086"/>
                  <a:pt x="235939" y="1140594"/>
                </a:cubicBezTo>
                <a:cubicBezTo>
                  <a:pt x="237968" y="1151754"/>
                  <a:pt x="239692" y="1162988"/>
                  <a:pt x="240751" y="1174282"/>
                </a:cubicBezTo>
                <a:cubicBezTo>
                  <a:pt x="244506" y="1214340"/>
                  <a:pt x="250377" y="1294598"/>
                  <a:pt x="250377" y="1294598"/>
                </a:cubicBezTo>
                <a:cubicBezTo>
                  <a:pt x="251981" y="1347537"/>
                  <a:pt x="253229" y="1400488"/>
                  <a:pt x="255189" y="1453415"/>
                </a:cubicBezTo>
                <a:cubicBezTo>
                  <a:pt x="258357" y="1538943"/>
                  <a:pt x="259412" y="1546227"/>
                  <a:pt x="264815" y="1621857"/>
                </a:cubicBezTo>
                <a:cubicBezTo>
                  <a:pt x="263211" y="1666775"/>
                  <a:pt x="262365" y="1711726"/>
                  <a:pt x="260002" y="1756611"/>
                </a:cubicBezTo>
                <a:cubicBezTo>
                  <a:pt x="259155" y="1772711"/>
                  <a:pt x="256338" y="1788656"/>
                  <a:pt x="255189" y="1804737"/>
                </a:cubicBezTo>
                <a:cubicBezTo>
                  <a:pt x="253129" y="1833584"/>
                  <a:pt x="252779" y="1862544"/>
                  <a:pt x="250377" y="1891364"/>
                </a:cubicBezTo>
                <a:cubicBezTo>
                  <a:pt x="249567" y="1901088"/>
                  <a:pt x="246704" y="1910549"/>
                  <a:pt x="245564" y="1920240"/>
                </a:cubicBezTo>
                <a:cubicBezTo>
                  <a:pt x="243494" y="1937838"/>
                  <a:pt x="242514" y="1955548"/>
                  <a:pt x="240751" y="1973179"/>
                </a:cubicBezTo>
                <a:cubicBezTo>
                  <a:pt x="239306" y="1987634"/>
                  <a:pt x="237460" y="2002046"/>
                  <a:pt x="235939" y="2016493"/>
                </a:cubicBezTo>
                <a:cubicBezTo>
                  <a:pt x="232961" y="2044785"/>
                  <a:pt x="232078" y="2066598"/>
                  <a:pt x="226314" y="2093495"/>
                </a:cubicBezTo>
                <a:cubicBezTo>
                  <a:pt x="223542" y="2106430"/>
                  <a:pt x="219896" y="2119162"/>
                  <a:pt x="216688" y="2131996"/>
                </a:cubicBezTo>
                <a:cubicBezTo>
                  <a:pt x="215145" y="2138169"/>
                  <a:pt x="210517" y="2158777"/>
                  <a:pt x="207063" y="2165684"/>
                </a:cubicBezTo>
                <a:cubicBezTo>
                  <a:pt x="206048" y="2167713"/>
                  <a:pt x="203854" y="2168893"/>
                  <a:pt x="202250" y="2170497"/>
                </a:cubicBez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a:p>
        </p:txBody>
      </p:sp>
      <p:sp>
        <p:nvSpPr>
          <p:cNvPr id="30" name="Freeform 29">
            <a:extLst>
              <a:ext uri="{FF2B5EF4-FFF2-40B4-BE49-F238E27FC236}">
                <a16:creationId xmlns:a16="http://schemas.microsoft.com/office/drawing/2014/main" id="{435EAC3B-C794-D84A-A6E1-49323B648E81}"/>
              </a:ext>
            </a:extLst>
          </p:cNvPr>
          <p:cNvSpPr/>
          <p:nvPr/>
        </p:nvSpPr>
        <p:spPr>
          <a:xfrm>
            <a:off x="13256157" y="5803533"/>
            <a:ext cx="761119" cy="2352559"/>
          </a:xfrm>
          <a:custGeom>
            <a:avLst/>
            <a:gdLst>
              <a:gd name="connsiteX0" fmla="*/ 200851 w 761119"/>
              <a:gd name="connsiteY0" fmla="*/ 0 h 2352559"/>
              <a:gd name="connsiteX1" fmla="*/ 163852 w 761119"/>
              <a:gd name="connsiteY1" fmla="*/ 15857 h 2352559"/>
              <a:gd name="connsiteX2" fmla="*/ 137425 w 761119"/>
              <a:gd name="connsiteY2" fmla="*/ 36999 h 2352559"/>
              <a:gd name="connsiteX3" fmla="*/ 126853 w 761119"/>
              <a:gd name="connsiteY3" fmla="*/ 47570 h 2352559"/>
              <a:gd name="connsiteX4" fmla="*/ 110997 w 761119"/>
              <a:gd name="connsiteY4" fmla="*/ 58141 h 2352559"/>
              <a:gd name="connsiteX5" fmla="*/ 105711 w 761119"/>
              <a:gd name="connsiteY5" fmla="*/ 73998 h 2352559"/>
              <a:gd name="connsiteX6" fmla="*/ 84569 w 761119"/>
              <a:gd name="connsiteY6" fmla="*/ 105711 h 2352559"/>
              <a:gd name="connsiteX7" fmla="*/ 73998 w 761119"/>
              <a:gd name="connsiteY7" fmla="*/ 121568 h 2352559"/>
              <a:gd name="connsiteX8" fmla="*/ 63427 w 761119"/>
              <a:gd name="connsiteY8" fmla="*/ 137424 h 2352559"/>
              <a:gd name="connsiteX9" fmla="*/ 52856 w 761119"/>
              <a:gd name="connsiteY9" fmla="*/ 169138 h 2352559"/>
              <a:gd name="connsiteX10" fmla="*/ 31714 w 761119"/>
              <a:gd name="connsiteY10" fmla="*/ 216707 h 2352559"/>
              <a:gd name="connsiteX11" fmla="*/ 26428 w 761119"/>
              <a:gd name="connsiteY11" fmla="*/ 232564 h 2352559"/>
              <a:gd name="connsiteX12" fmla="*/ 15857 w 761119"/>
              <a:gd name="connsiteY12" fmla="*/ 306562 h 2352559"/>
              <a:gd name="connsiteX13" fmla="*/ 10571 w 761119"/>
              <a:gd name="connsiteY13" fmla="*/ 332990 h 2352559"/>
              <a:gd name="connsiteX14" fmla="*/ 5286 w 761119"/>
              <a:gd name="connsiteY14" fmla="*/ 375274 h 2352559"/>
              <a:gd name="connsiteX15" fmla="*/ 0 w 761119"/>
              <a:gd name="connsiteY15" fmla="*/ 406987 h 2352559"/>
              <a:gd name="connsiteX16" fmla="*/ 5286 w 761119"/>
              <a:gd name="connsiteY16" fmla="*/ 449272 h 2352559"/>
              <a:gd name="connsiteX17" fmla="*/ 10571 w 761119"/>
              <a:gd name="connsiteY17" fmla="*/ 475699 h 2352559"/>
              <a:gd name="connsiteX18" fmla="*/ 15857 w 761119"/>
              <a:gd name="connsiteY18" fmla="*/ 528555 h 2352559"/>
              <a:gd name="connsiteX19" fmla="*/ 21142 w 761119"/>
              <a:gd name="connsiteY19" fmla="*/ 549697 h 2352559"/>
              <a:gd name="connsiteX20" fmla="*/ 31714 w 761119"/>
              <a:gd name="connsiteY20" fmla="*/ 613124 h 2352559"/>
              <a:gd name="connsiteX21" fmla="*/ 42285 w 761119"/>
              <a:gd name="connsiteY21" fmla="*/ 644837 h 2352559"/>
              <a:gd name="connsiteX22" fmla="*/ 58141 w 761119"/>
              <a:gd name="connsiteY22" fmla="*/ 676550 h 2352559"/>
              <a:gd name="connsiteX23" fmla="*/ 89855 w 761119"/>
              <a:gd name="connsiteY23" fmla="*/ 697692 h 2352559"/>
              <a:gd name="connsiteX24" fmla="*/ 79283 w 761119"/>
              <a:gd name="connsiteY24" fmla="*/ 687121 h 2352559"/>
              <a:gd name="connsiteX25" fmla="*/ 63427 w 761119"/>
              <a:gd name="connsiteY25" fmla="*/ 681836 h 2352559"/>
              <a:gd name="connsiteX26" fmla="*/ 73998 w 761119"/>
              <a:gd name="connsiteY26" fmla="*/ 713549 h 2352559"/>
              <a:gd name="connsiteX27" fmla="*/ 105711 w 761119"/>
              <a:gd name="connsiteY27" fmla="*/ 761119 h 2352559"/>
              <a:gd name="connsiteX28" fmla="*/ 116282 w 761119"/>
              <a:gd name="connsiteY28" fmla="*/ 776976 h 2352559"/>
              <a:gd name="connsiteX29" fmla="*/ 137425 w 761119"/>
              <a:gd name="connsiteY29" fmla="*/ 819260 h 2352559"/>
              <a:gd name="connsiteX30" fmla="*/ 142710 w 761119"/>
              <a:gd name="connsiteY30" fmla="*/ 835117 h 2352559"/>
              <a:gd name="connsiteX31" fmla="*/ 158567 w 761119"/>
              <a:gd name="connsiteY31" fmla="*/ 850973 h 2352559"/>
              <a:gd name="connsiteX32" fmla="*/ 169138 w 761119"/>
              <a:gd name="connsiteY32" fmla="*/ 866830 h 2352559"/>
              <a:gd name="connsiteX33" fmla="*/ 174423 w 761119"/>
              <a:gd name="connsiteY33" fmla="*/ 882687 h 2352559"/>
              <a:gd name="connsiteX34" fmla="*/ 206137 w 761119"/>
              <a:gd name="connsiteY34" fmla="*/ 903829 h 2352559"/>
              <a:gd name="connsiteX35" fmla="*/ 221993 w 761119"/>
              <a:gd name="connsiteY35" fmla="*/ 914400 h 2352559"/>
              <a:gd name="connsiteX36" fmla="*/ 253707 w 761119"/>
              <a:gd name="connsiteY36" fmla="*/ 951399 h 2352559"/>
              <a:gd name="connsiteX37" fmla="*/ 274849 w 761119"/>
              <a:gd name="connsiteY37" fmla="*/ 977827 h 2352559"/>
              <a:gd name="connsiteX38" fmla="*/ 306562 w 761119"/>
              <a:gd name="connsiteY38" fmla="*/ 1009540 h 2352559"/>
              <a:gd name="connsiteX39" fmla="*/ 338275 w 761119"/>
              <a:gd name="connsiteY39" fmla="*/ 1030682 h 2352559"/>
              <a:gd name="connsiteX40" fmla="*/ 354132 w 761119"/>
              <a:gd name="connsiteY40" fmla="*/ 1035968 h 2352559"/>
              <a:gd name="connsiteX41" fmla="*/ 385845 w 761119"/>
              <a:gd name="connsiteY41" fmla="*/ 1057110 h 2352559"/>
              <a:gd name="connsiteX42" fmla="*/ 401702 w 761119"/>
              <a:gd name="connsiteY42" fmla="*/ 1067681 h 2352559"/>
              <a:gd name="connsiteX43" fmla="*/ 433415 w 761119"/>
              <a:gd name="connsiteY43" fmla="*/ 1099394 h 2352559"/>
              <a:gd name="connsiteX44" fmla="*/ 465129 w 761119"/>
              <a:gd name="connsiteY44" fmla="*/ 1120536 h 2352559"/>
              <a:gd name="connsiteX45" fmla="*/ 480985 w 761119"/>
              <a:gd name="connsiteY45" fmla="*/ 1125822 h 2352559"/>
              <a:gd name="connsiteX46" fmla="*/ 512698 w 761119"/>
              <a:gd name="connsiteY46" fmla="*/ 1146964 h 2352559"/>
              <a:gd name="connsiteX47" fmla="*/ 533841 w 761119"/>
              <a:gd name="connsiteY47" fmla="*/ 1178677 h 2352559"/>
              <a:gd name="connsiteX48" fmla="*/ 565554 w 761119"/>
              <a:gd name="connsiteY48" fmla="*/ 1194534 h 2352559"/>
              <a:gd name="connsiteX49" fmla="*/ 597267 w 761119"/>
              <a:gd name="connsiteY49" fmla="*/ 1210391 h 2352559"/>
              <a:gd name="connsiteX50" fmla="*/ 628981 w 761119"/>
              <a:gd name="connsiteY50" fmla="*/ 1247390 h 2352559"/>
              <a:gd name="connsiteX51" fmla="*/ 665979 w 761119"/>
              <a:gd name="connsiteY51" fmla="*/ 1294959 h 2352559"/>
              <a:gd name="connsiteX52" fmla="*/ 692407 w 761119"/>
              <a:gd name="connsiteY52" fmla="*/ 1326673 h 2352559"/>
              <a:gd name="connsiteX53" fmla="*/ 708264 w 761119"/>
              <a:gd name="connsiteY53" fmla="*/ 1347815 h 2352559"/>
              <a:gd name="connsiteX54" fmla="*/ 724120 w 761119"/>
              <a:gd name="connsiteY54" fmla="*/ 1379528 h 2352559"/>
              <a:gd name="connsiteX55" fmla="*/ 734692 w 761119"/>
              <a:gd name="connsiteY55" fmla="*/ 1411242 h 2352559"/>
              <a:gd name="connsiteX56" fmla="*/ 755834 w 761119"/>
              <a:gd name="connsiteY56" fmla="*/ 1453526 h 2352559"/>
              <a:gd name="connsiteX57" fmla="*/ 761119 w 761119"/>
              <a:gd name="connsiteY57" fmla="*/ 1490525 h 2352559"/>
              <a:gd name="connsiteX58" fmla="*/ 750548 w 761119"/>
              <a:gd name="connsiteY58" fmla="*/ 1670233 h 2352559"/>
              <a:gd name="connsiteX59" fmla="*/ 745263 w 761119"/>
              <a:gd name="connsiteY59" fmla="*/ 1649091 h 2352559"/>
              <a:gd name="connsiteX60" fmla="*/ 739977 w 761119"/>
              <a:gd name="connsiteY60" fmla="*/ 1664948 h 2352559"/>
              <a:gd name="connsiteX61" fmla="*/ 729406 w 761119"/>
              <a:gd name="connsiteY61" fmla="*/ 1707232 h 2352559"/>
              <a:gd name="connsiteX62" fmla="*/ 718835 w 761119"/>
              <a:gd name="connsiteY62" fmla="*/ 1765373 h 2352559"/>
              <a:gd name="connsiteX63" fmla="*/ 702978 w 761119"/>
              <a:gd name="connsiteY63" fmla="*/ 1781230 h 2352559"/>
              <a:gd name="connsiteX64" fmla="*/ 697693 w 761119"/>
              <a:gd name="connsiteY64" fmla="*/ 1797087 h 2352559"/>
              <a:gd name="connsiteX65" fmla="*/ 676551 w 761119"/>
              <a:gd name="connsiteY65" fmla="*/ 1849942 h 2352559"/>
              <a:gd name="connsiteX66" fmla="*/ 671265 w 761119"/>
              <a:gd name="connsiteY66" fmla="*/ 1865799 h 2352559"/>
              <a:gd name="connsiteX67" fmla="*/ 660694 w 761119"/>
              <a:gd name="connsiteY67" fmla="*/ 1881655 h 2352559"/>
              <a:gd name="connsiteX68" fmla="*/ 650123 w 761119"/>
              <a:gd name="connsiteY68" fmla="*/ 1913369 h 2352559"/>
              <a:gd name="connsiteX69" fmla="*/ 644837 w 761119"/>
              <a:gd name="connsiteY69" fmla="*/ 1929225 h 2352559"/>
              <a:gd name="connsiteX70" fmla="*/ 634266 w 761119"/>
              <a:gd name="connsiteY70" fmla="*/ 1945082 h 2352559"/>
              <a:gd name="connsiteX71" fmla="*/ 623695 w 761119"/>
              <a:gd name="connsiteY71" fmla="*/ 1976795 h 2352559"/>
              <a:gd name="connsiteX72" fmla="*/ 602553 w 761119"/>
              <a:gd name="connsiteY72" fmla="*/ 2013794 h 2352559"/>
              <a:gd name="connsiteX73" fmla="*/ 581411 w 761119"/>
              <a:gd name="connsiteY73" fmla="*/ 2050793 h 2352559"/>
              <a:gd name="connsiteX74" fmla="*/ 570840 w 761119"/>
              <a:gd name="connsiteY74" fmla="*/ 2082506 h 2352559"/>
              <a:gd name="connsiteX75" fmla="*/ 565554 w 761119"/>
              <a:gd name="connsiteY75" fmla="*/ 2098363 h 2352559"/>
              <a:gd name="connsiteX76" fmla="*/ 570840 w 761119"/>
              <a:gd name="connsiteY76" fmla="*/ 2283357 h 2352559"/>
              <a:gd name="connsiteX77" fmla="*/ 560268 w 761119"/>
              <a:gd name="connsiteY77" fmla="*/ 2293928 h 2352559"/>
              <a:gd name="connsiteX78" fmla="*/ 549697 w 761119"/>
              <a:gd name="connsiteY78" fmla="*/ 2315070 h 2352559"/>
              <a:gd name="connsiteX79" fmla="*/ 544412 w 761119"/>
              <a:gd name="connsiteY79" fmla="*/ 2330927 h 2352559"/>
              <a:gd name="connsiteX80" fmla="*/ 539126 w 761119"/>
              <a:gd name="connsiteY80" fmla="*/ 2352069 h 2352559"/>
              <a:gd name="connsiteX81" fmla="*/ 533841 w 761119"/>
              <a:gd name="connsiteY81" fmla="*/ 2341498 h 235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61119" h="2352559">
                <a:moveTo>
                  <a:pt x="200851" y="0"/>
                </a:moveTo>
                <a:cubicBezTo>
                  <a:pt x="188518" y="5286"/>
                  <a:pt x="175016" y="8414"/>
                  <a:pt x="163852" y="15857"/>
                </a:cubicBezTo>
                <a:cubicBezTo>
                  <a:pt x="116033" y="47736"/>
                  <a:pt x="189265" y="19717"/>
                  <a:pt x="137425" y="36999"/>
                </a:cubicBezTo>
                <a:cubicBezTo>
                  <a:pt x="133901" y="40523"/>
                  <a:pt x="130744" y="44457"/>
                  <a:pt x="126853" y="47570"/>
                </a:cubicBezTo>
                <a:cubicBezTo>
                  <a:pt x="121893" y="51538"/>
                  <a:pt x="114965" y="53181"/>
                  <a:pt x="110997" y="58141"/>
                </a:cubicBezTo>
                <a:cubicBezTo>
                  <a:pt x="107516" y="62492"/>
                  <a:pt x="108417" y="69128"/>
                  <a:pt x="105711" y="73998"/>
                </a:cubicBezTo>
                <a:cubicBezTo>
                  <a:pt x="99541" y="85104"/>
                  <a:pt x="91616" y="95140"/>
                  <a:pt x="84569" y="105711"/>
                </a:cubicBezTo>
                <a:lnTo>
                  <a:pt x="73998" y="121568"/>
                </a:lnTo>
                <a:cubicBezTo>
                  <a:pt x="70474" y="126853"/>
                  <a:pt x="65436" y="131398"/>
                  <a:pt x="63427" y="137424"/>
                </a:cubicBezTo>
                <a:cubicBezTo>
                  <a:pt x="59903" y="147995"/>
                  <a:pt x="59037" y="159866"/>
                  <a:pt x="52856" y="169138"/>
                </a:cubicBezTo>
                <a:cubicBezTo>
                  <a:pt x="36104" y="194266"/>
                  <a:pt x="44294" y="178967"/>
                  <a:pt x="31714" y="216707"/>
                </a:cubicBezTo>
                <a:cubicBezTo>
                  <a:pt x="29952" y="221993"/>
                  <a:pt x="27521" y="227101"/>
                  <a:pt x="26428" y="232564"/>
                </a:cubicBezTo>
                <a:cubicBezTo>
                  <a:pt x="14478" y="292311"/>
                  <a:pt x="28412" y="218675"/>
                  <a:pt x="15857" y="306562"/>
                </a:cubicBezTo>
                <a:cubicBezTo>
                  <a:pt x="14587" y="315456"/>
                  <a:pt x="11937" y="324111"/>
                  <a:pt x="10571" y="332990"/>
                </a:cubicBezTo>
                <a:cubicBezTo>
                  <a:pt x="8411" y="347029"/>
                  <a:pt x="7295" y="361212"/>
                  <a:pt x="5286" y="375274"/>
                </a:cubicBezTo>
                <a:cubicBezTo>
                  <a:pt x="3770" y="385883"/>
                  <a:pt x="1762" y="396416"/>
                  <a:pt x="0" y="406987"/>
                </a:cubicBezTo>
                <a:cubicBezTo>
                  <a:pt x="1762" y="421082"/>
                  <a:pt x="3126" y="435232"/>
                  <a:pt x="5286" y="449272"/>
                </a:cubicBezTo>
                <a:cubicBezTo>
                  <a:pt x="6652" y="458151"/>
                  <a:pt x="9384" y="466794"/>
                  <a:pt x="10571" y="475699"/>
                </a:cubicBezTo>
                <a:cubicBezTo>
                  <a:pt x="12911" y="493250"/>
                  <a:pt x="13353" y="511026"/>
                  <a:pt x="15857" y="528555"/>
                </a:cubicBezTo>
                <a:cubicBezTo>
                  <a:pt x="16884" y="535746"/>
                  <a:pt x="19948" y="542532"/>
                  <a:pt x="21142" y="549697"/>
                </a:cubicBezTo>
                <a:cubicBezTo>
                  <a:pt x="27701" y="589049"/>
                  <a:pt x="22793" y="583387"/>
                  <a:pt x="31714" y="613124"/>
                </a:cubicBezTo>
                <a:cubicBezTo>
                  <a:pt x="34916" y="623797"/>
                  <a:pt x="38761" y="634266"/>
                  <a:pt x="42285" y="644837"/>
                </a:cubicBezTo>
                <a:cubicBezTo>
                  <a:pt x="46055" y="656149"/>
                  <a:pt x="48496" y="668111"/>
                  <a:pt x="58141" y="676550"/>
                </a:cubicBezTo>
                <a:cubicBezTo>
                  <a:pt x="67703" y="684916"/>
                  <a:pt x="89855" y="697692"/>
                  <a:pt x="89855" y="697692"/>
                </a:cubicBezTo>
                <a:cubicBezTo>
                  <a:pt x="89855" y="697692"/>
                  <a:pt x="83556" y="689685"/>
                  <a:pt x="79283" y="687121"/>
                </a:cubicBezTo>
                <a:cubicBezTo>
                  <a:pt x="74506" y="684255"/>
                  <a:pt x="68712" y="683598"/>
                  <a:pt x="63427" y="681836"/>
                </a:cubicBezTo>
                <a:cubicBezTo>
                  <a:pt x="66951" y="692407"/>
                  <a:pt x="67817" y="704278"/>
                  <a:pt x="73998" y="713549"/>
                </a:cubicBezTo>
                <a:lnTo>
                  <a:pt x="105711" y="761119"/>
                </a:lnTo>
                <a:cubicBezTo>
                  <a:pt x="109235" y="766405"/>
                  <a:pt x="114273" y="770949"/>
                  <a:pt x="116282" y="776976"/>
                </a:cubicBezTo>
                <a:cubicBezTo>
                  <a:pt x="128429" y="813417"/>
                  <a:pt x="118973" y="800810"/>
                  <a:pt x="137425" y="819260"/>
                </a:cubicBezTo>
                <a:cubicBezTo>
                  <a:pt x="139187" y="824546"/>
                  <a:pt x="139619" y="830481"/>
                  <a:pt x="142710" y="835117"/>
                </a:cubicBezTo>
                <a:cubicBezTo>
                  <a:pt x="146856" y="841336"/>
                  <a:pt x="153782" y="845231"/>
                  <a:pt x="158567" y="850973"/>
                </a:cubicBezTo>
                <a:cubicBezTo>
                  <a:pt x="162634" y="855853"/>
                  <a:pt x="165614" y="861544"/>
                  <a:pt x="169138" y="866830"/>
                </a:cubicBezTo>
                <a:cubicBezTo>
                  <a:pt x="170900" y="872116"/>
                  <a:pt x="170483" y="878747"/>
                  <a:pt x="174423" y="882687"/>
                </a:cubicBezTo>
                <a:cubicBezTo>
                  <a:pt x="183407" y="891671"/>
                  <a:pt x="195566" y="896782"/>
                  <a:pt x="206137" y="903829"/>
                </a:cubicBezTo>
                <a:cubicBezTo>
                  <a:pt x="211422" y="907353"/>
                  <a:pt x="217501" y="909908"/>
                  <a:pt x="221993" y="914400"/>
                </a:cubicBezTo>
                <a:cubicBezTo>
                  <a:pt x="244079" y="936486"/>
                  <a:pt x="233365" y="924277"/>
                  <a:pt x="253707" y="951399"/>
                </a:cubicBezTo>
                <a:cubicBezTo>
                  <a:pt x="262892" y="978956"/>
                  <a:pt x="252200" y="957694"/>
                  <a:pt x="274849" y="977827"/>
                </a:cubicBezTo>
                <a:cubicBezTo>
                  <a:pt x="286022" y="987759"/>
                  <a:pt x="294123" y="1001247"/>
                  <a:pt x="306562" y="1009540"/>
                </a:cubicBezTo>
                <a:cubicBezTo>
                  <a:pt x="317133" y="1016587"/>
                  <a:pt x="326222" y="1026664"/>
                  <a:pt x="338275" y="1030682"/>
                </a:cubicBezTo>
                <a:cubicBezTo>
                  <a:pt x="343561" y="1032444"/>
                  <a:pt x="349262" y="1033262"/>
                  <a:pt x="354132" y="1035968"/>
                </a:cubicBezTo>
                <a:cubicBezTo>
                  <a:pt x="365238" y="1042138"/>
                  <a:pt x="375274" y="1050063"/>
                  <a:pt x="385845" y="1057110"/>
                </a:cubicBezTo>
                <a:cubicBezTo>
                  <a:pt x="391131" y="1060634"/>
                  <a:pt x="397210" y="1063189"/>
                  <a:pt x="401702" y="1067681"/>
                </a:cubicBezTo>
                <a:cubicBezTo>
                  <a:pt x="412273" y="1078252"/>
                  <a:pt x="420976" y="1091102"/>
                  <a:pt x="433415" y="1099394"/>
                </a:cubicBezTo>
                <a:cubicBezTo>
                  <a:pt x="443986" y="1106441"/>
                  <a:pt x="453076" y="1116518"/>
                  <a:pt x="465129" y="1120536"/>
                </a:cubicBezTo>
                <a:cubicBezTo>
                  <a:pt x="470414" y="1122298"/>
                  <a:pt x="476115" y="1123116"/>
                  <a:pt x="480985" y="1125822"/>
                </a:cubicBezTo>
                <a:cubicBezTo>
                  <a:pt x="492091" y="1131992"/>
                  <a:pt x="512698" y="1146964"/>
                  <a:pt x="512698" y="1146964"/>
                </a:cubicBezTo>
                <a:cubicBezTo>
                  <a:pt x="519746" y="1157535"/>
                  <a:pt x="521788" y="1174659"/>
                  <a:pt x="533841" y="1178677"/>
                </a:cubicBezTo>
                <a:cubicBezTo>
                  <a:pt x="573698" y="1191964"/>
                  <a:pt x="524566" y="1174040"/>
                  <a:pt x="565554" y="1194534"/>
                </a:cubicBezTo>
                <a:cubicBezTo>
                  <a:pt x="589393" y="1206453"/>
                  <a:pt x="574546" y="1191457"/>
                  <a:pt x="597267" y="1210391"/>
                </a:cubicBezTo>
                <a:cubicBezTo>
                  <a:pt x="611994" y="1222663"/>
                  <a:pt x="617313" y="1231832"/>
                  <a:pt x="628981" y="1247390"/>
                </a:cubicBezTo>
                <a:cubicBezTo>
                  <a:pt x="643420" y="1290711"/>
                  <a:pt x="618447" y="1223665"/>
                  <a:pt x="665979" y="1294959"/>
                </a:cubicBezTo>
                <a:cubicBezTo>
                  <a:pt x="689345" y="1330005"/>
                  <a:pt x="661885" y="1291063"/>
                  <a:pt x="692407" y="1326673"/>
                </a:cubicBezTo>
                <a:cubicBezTo>
                  <a:pt x="698140" y="1333362"/>
                  <a:pt x="702978" y="1340768"/>
                  <a:pt x="708264" y="1347815"/>
                </a:cubicBezTo>
                <a:cubicBezTo>
                  <a:pt x="727532" y="1405627"/>
                  <a:pt x="696806" y="1318073"/>
                  <a:pt x="724120" y="1379528"/>
                </a:cubicBezTo>
                <a:cubicBezTo>
                  <a:pt x="728646" y="1389711"/>
                  <a:pt x="728959" y="1401687"/>
                  <a:pt x="734692" y="1411242"/>
                </a:cubicBezTo>
                <a:cubicBezTo>
                  <a:pt x="753415" y="1442447"/>
                  <a:pt x="747299" y="1427923"/>
                  <a:pt x="755834" y="1453526"/>
                </a:cubicBezTo>
                <a:cubicBezTo>
                  <a:pt x="757596" y="1465859"/>
                  <a:pt x="761119" y="1478067"/>
                  <a:pt x="761119" y="1490525"/>
                </a:cubicBezTo>
                <a:cubicBezTo>
                  <a:pt x="761119" y="1574854"/>
                  <a:pt x="757526" y="1600460"/>
                  <a:pt x="750548" y="1670233"/>
                </a:cubicBezTo>
                <a:cubicBezTo>
                  <a:pt x="748786" y="1663186"/>
                  <a:pt x="751760" y="1652339"/>
                  <a:pt x="745263" y="1649091"/>
                </a:cubicBezTo>
                <a:cubicBezTo>
                  <a:pt x="740279" y="1646599"/>
                  <a:pt x="741328" y="1659543"/>
                  <a:pt x="739977" y="1664948"/>
                </a:cubicBezTo>
                <a:lnTo>
                  <a:pt x="729406" y="1707232"/>
                </a:lnTo>
                <a:cubicBezTo>
                  <a:pt x="729183" y="1709019"/>
                  <a:pt x="726355" y="1754093"/>
                  <a:pt x="718835" y="1765373"/>
                </a:cubicBezTo>
                <a:cubicBezTo>
                  <a:pt x="714689" y="1771593"/>
                  <a:pt x="708264" y="1775944"/>
                  <a:pt x="702978" y="1781230"/>
                </a:cubicBezTo>
                <a:cubicBezTo>
                  <a:pt x="701216" y="1786516"/>
                  <a:pt x="699693" y="1791887"/>
                  <a:pt x="697693" y="1797087"/>
                </a:cubicBezTo>
                <a:cubicBezTo>
                  <a:pt x="690881" y="1814798"/>
                  <a:pt x="682552" y="1831940"/>
                  <a:pt x="676551" y="1849942"/>
                </a:cubicBezTo>
                <a:cubicBezTo>
                  <a:pt x="674789" y="1855228"/>
                  <a:pt x="673757" y="1860816"/>
                  <a:pt x="671265" y="1865799"/>
                </a:cubicBezTo>
                <a:cubicBezTo>
                  <a:pt x="668424" y="1871481"/>
                  <a:pt x="663274" y="1875850"/>
                  <a:pt x="660694" y="1881655"/>
                </a:cubicBezTo>
                <a:cubicBezTo>
                  <a:pt x="656168" y="1891838"/>
                  <a:pt x="653647" y="1902798"/>
                  <a:pt x="650123" y="1913369"/>
                </a:cubicBezTo>
                <a:cubicBezTo>
                  <a:pt x="648361" y="1918654"/>
                  <a:pt x="647927" y="1924589"/>
                  <a:pt x="644837" y="1929225"/>
                </a:cubicBezTo>
                <a:lnTo>
                  <a:pt x="634266" y="1945082"/>
                </a:lnTo>
                <a:cubicBezTo>
                  <a:pt x="630742" y="1955653"/>
                  <a:pt x="629876" y="1967524"/>
                  <a:pt x="623695" y="1976795"/>
                </a:cubicBezTo>
                <a:cubicBezTo>
                  <a:pt x="597940" y="2015428"/>
                  <a:pt x="629377" y="1966852"/>
                  <a:pt x="602553" y="2013794"/>
                </a:cubicBezTo>
                <a:cubicBezTo>
                  <a:pt x="589840" y="2036041"/>
                  <a:pt x="592058" y="2024175"/>
                  <a:pt x="581411" y="2050793"/>
                </a:cubicBezTo>
                <a:cubicBezTo>
                  <a:pt x="577273" y="2061139"/>
                  <a:pt x="574364" y="2071935"/>
                  <a:pt x="570840" y="2082506"/>
                </a:cubicBezTo>
                <a:lnTo>
                  <a:pt x="565554" y="2098363"/>
                </a:lnTo>
                <a:cubicBezTo>
                  <a:pt x="567316" y="2160028"/>
                  <a:pt x="572507" y="2221690"/>
                  <a:pt x="570840" y="2283357"/>
                </a:cubicBezTo>
                <a:cubicBezTo>
                  <a:pt x="570705" y="2288339"/>
                  <a:pt x="563032" y="2289782"/>
                  <a:pt x="560268" y="2293928"/>
                </a:cubicBezTo>
                <a:cubicBezTo>
                  <a:pt x="555897" y="2300484"/>
                  <a:pt x="552801" y="2307828"/>
                  <a:pt x="549697" y="2315070"/>
                </a:cubicBezTo>
                <a:cubicBezTo>
                  <a:pt x="547502" y="2320191"/>
                  <a:pt x="545943" y="2325570"/>
                  <a:pt x="544412" y="2330927"/>
                </a:cubicBezTo>
                <a:cubicBezTo>
                  <a:pt x="542416" y="2337912"/>
                  <a:pt x="544263" y="2346932"/>
                  <a:pt x="539126" y="2352069"/>
                </a:cubicBezTo>
                <a:cubicBezTo>
                  <a:pt x="536340" y="2354855"/>
                  <a:pt x="535603" y="2345022"/>
                  <a:pt x="533841" y="2341498"/>
                </a:cubicBez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a:p>
        </p:txBody>
      </p:sp>
      <p:sp>
        <p:nvSpPr>
          <p:cNvPr id="31" name="Oval 30">
            <a:extLst>
              <a:ext uri="{FF2B5EF4-FFF2-40B4-BE49-F238E27FC236}">
                <a16:creationId xmlns:a16="http://schemas.microsoft.com/office/drawing/2014/main" id="{E30290B7-5D39-1944-8316-EDF6EE8F8A88}"/>
              </a:ext>
            </a:extLst>
          </p:cNvPr>
          <p:cNvSpPr/>
          <p:nvPr/>
        </p:nvSpPr>
        <p:spPr>
          <a:xfrm>
            <a:off x="14023085" y="5292509"/>
            <a:ext cx="761118" cy="538304"/>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2" name="Oval 31">
            <a:extLst>
              <a:ext uri="{FF2B5EF4-FFF2-40B4-BE49-F238E27FC236}">
                <a16:creationId xmlns:a16="http://schemas.microsoft.com/office/drawing/2014/main" id="{3C223924-EF09-B342-BCE0-006396530B19}"/>
              </a:ext>
            </a:extLst>
          </p:cNvPr>
          <p:cNvSpPr/>
          <p:nvPr/>
        </p:nvSpPr>
        <p:spPr>
          <a:xfrm rot="18775513">
            <a:off x="14419806" y="6594029"/>
            <a:ext cx="2269344" cy="823361"/>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4" name="Oval 33">
            <a:extLst>
              <a:ext uri="{FF2B5EF4-FFF2-40B4-BE49-F238E27FC236}">
                <a16:creationId xmlns:a16="http://schemas.microsoft.com/office/drawing/2014/main" id="{315D16FB-793A-1448-86A4-EC2C24F41FAF}"/>
              </a:ext>
            </a:extLst>
          </p:cNvPr>
          <p:cNvSpPr/>
          <p:nvPr/>
        </p:nvSpPr>
        <p:spPr>
          <a:xfrm rot="18929771">
            <a:off x="12775964" y="3422208"/>
            <a:ext cx="853137" cy="272664"/>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6" name="Oval 35">
            <a:extLst>
              <a:ext uri="{FF2B5EF4-FFF2-40B4-BE49-F238E27FC236}">
                <a16:creationId xmlns:a16="http://schemas.microsoft.com/office/drawing/2014/main" id="{B291F843-22EB-1A43-BA40-7E4597237113}"/>
              </a:ext>
            </a:extLst>
          </p:cNvPr>
          <p:cNvSpPr/>
          <p:nvPr/>
        </p:nvSpPr>
        <p:spPr>
          <a:xfrm>
            <a:off x="12420600" y="3162300"/>
            <a:ext cx="577965" cy="685800"/>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7" name="Oval 36">
            <a:extLst>
              <a:ext uri="{FF2B5EF4-FFF2-40B4-BE49-F238E27FC236}">
                <a16:creationId xmlns:a16="http://schemas.microsoft.com/office/drawing/2014/main" id="{28070A44-7594-A84F-A08C-6B8D3D34147B}"/>
              </a:ext>
            </a:extLst>
          </p:cNvPr>
          <p:cNvSpPr/>
          <p:nvPr/>
        </p:nvSpPr>
        <p:spPr>
          <a:xfrm rot="20675575">
            <a:off x="13693663" y="5887259"/>
            <a:ext cx="1669988" cy="654592"/>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repeatCount="indefinite"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1000"/>
                                        <p:tgtEl>
                                          <p:spTgt spid="28"/>
                                        </p:tgtEl>
                                      </p:cBhvr>
                                    </p:animEffect>
                                  </p:childTnLst>
                                </p:cTn>
                              </p:par>
                              <p:par>
                                <p:cTn id="18" presetID="18" presetClass="entr" presetSubtype="12" repeatCount="indefinite"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strips(downLeft)">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repeatCount="indefinite"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trips(downLeft)">
                                      <p:cBhvr>
                                        <p:cTn id="25" dur="125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repeatCount="indefinite"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strips(downLeft)">
                                      <p:cBhvr>
                                        <p:cTn id="30" dur="125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strips(downLeft)">
                                      <p:cBhvr>
                                        <p:cTn id="35" dur="1250"/>
                                        <p:tgtEl>
                                          <p:spTgt spid="31"/>
                                        </p:tgtEl>
                                      </p:cBhvr>
                                    </p:animEffect>
                                  </p:childTnLst>
                                </p:cTn>
                              </p:par>
                            </p:childTnLst>
                          </p:cTn>
                        </p:par>
                        <p:par>
                          <p:cTn id="36" fill="hold">
                            <p:stCondLst>
                              <p:cond delay="1250"/>
                            </p:stCondLst>
                            <p:childTnLst>
                              <p:par>
                                <p:cTn id="37" presetID="18" presetClass="entr" presetSubtype="1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strips(downLeft)">
                                      <p:cBhvr>
                                        <p:cTn id="39" dur="125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repeatCount="indefinite"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strips(downLeft)">
                                      <p:cBhvr>
                                        <p:cTn id="44"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animBg="1"/>
      <p:bldP spid="30" grpId="0" animBg="1"/>
      <p:bldP spid="31" grpId="0" animBg="1"/>
      <p:bldP spid="32" grpId="0" animBg="1"/>
      <p:bldP spid="34"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0920">
            <a:off x="-1758400" y="6837511"/>
            <a:ext cx="25170631" cy="911565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203" y="6833067"/>
            <a:ext cx="6587380" cy="3203114"/>
          </a:xfrm>
          <a:prstGeom prst="rect">
            <a:avLst/>
          </a:prstGeom>
        </p:spPr>
      </p:pic>
      <p:grpSp>
        <p:nvGrpSpPr>
          <p:cNvPr id="12" name="Group 12"/>
          <p:cNvGrpSpPr/>
          <p:nvPr/>
        </p:nvGrpSpPr>
        <p:grpSpPr>
          <a:xfrm>
            <a:off x="461948" y="461948"/>
            <a:ext cx="1133504" cy="113350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73006" y="850199"/>
            <a:ext cx="477238" cy="477238"/>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0244" y="312844"/>
            <a:ext cx="715856" cy="715856"/>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81780" y="611580"/>
            <a:ext cx="477238" cy="477238"/>
          </a:xfrm>
          <a:prstGeom prst="rect">
            <a:avLst/>
          </a:prstGeom>
        </p:spPr>
      </p:pic>
      <p:pic>
        <p:nvPicPr>
          <p:cNvPr id="45" name="Picture 2" descr="Luoc do cac chau luc va dai duong">
            <a:extLst>
              <a:ext uri="{FF2B5EF4-FFF2-40B4-BE49-F238E27FC236}">
                <a16:creationId xmlns:a16="http://schemas.microsoft.com/office/drawing/2014/main" id="{9D76507F-0211-984E-BDA3-D6C944B3E08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654" b="96512" l="300" r="95900">
                        <a14:foregroundMark x1="39300" y1="10133" x2="24500" y2="27409"/>
                        <a14:foregroundMark x1="24500" y1="27409" x2="22400" y2="33389"/>
                        <a14:foregroundMark x1="22400" y1="33389" x2="21600" y2="51329"/>
                        <a14:foregroundMark x1="21600" y1="51329" x2="23000" y2="57309"/>
                        <a14:foregroundMark x1="23000" y1="57309" x2="29400" y2="68106"/>
                        <a14:foregroundMark x1="29400" y1="68106" x2="46900" y2="84385"/>
                        <a14:foregroundMark x1="46900" y1="84385" x2="63200" y2="89535"/>
                        <a14:foregroundMark x1="63200" y1="89535" x2="70800" y2="89701"/>
                        <a14:foregroundMark x1="70800" y1="89701" x2="79700" y2="88704"/>
                        <a14:foregroundMark x1="79700" y1="88704" x2="85000" y2="85216"/>
                        <a14:foregroundMark x1="85000" y1="85216" x2="87900" y2="78239"/>
                        <a14:foregroundMark x1="87900" y1="78239" x2="88100" y2="58638"/>
                        <a14:foregroundMark x1="88100" y1="58638" x2="87300" y2="50332"/>
                        <a14:foregroundMark x1="87300" y1="50332" x2="85600" y2="44684"/>
                        <a14:foregroundMark x1="85600" y1="44684" x2="85200" y2="44020"/>
                        <a14:foregroundMark x1="86700" y1="29900" x2="88100" y2="36047"/>
                        <a14:foregroundMark x1="88100" y1="36047" x2="87400" y2="41196"/>
                        <a14:foregroundMark x1="87400" y1="41196" x2="82300" y2="48007"/>
                        <a14:foregroundMark x1="82300" y1="48007" x2="52300" y2="60133"/>
                        <a14:foregroundMark x1="52300" y1="60133" x2="27200" y2="56977"/>
                        <a14:foregroundMark x1="27200" y1="56977" x2="21800" y2="51329"/>
                        <a14:foregroundMark x1="21800" y1="51329" x2="20500" y2="44684"/>
                        <a14:foregroundMark x1="20500" y1="44684" x2="25100" y2="34551"/>
                        <a14:foregroundMark x1="25100" y1="34551" x2="35500" y2="26080"/>
                        <a14:foregroundMark x1="35500" y1="26080" x2="45700" y2="24917"/>
                        <a14:foregroundMark x1="45700" y1="24917" x2="53900" y2="28073"/>
                        <a14:foregroundMark x1="53900" y1="28073" x2="61400" y2="36545"/>
                        <a14:foregroundMark x1="61400" y1="36545" x2="58300" y2="30066"/>
                        <a14:foregroundMark x1="58300" y1="30066" x2="50000" y2="26578"/>
                        <a14:foregroundMark x1="50000" y1="26578" x2="24100" y2="30565"/>
                        <a14:foregroundMark x1="24100" y1="30565" x2="13000" y2="37542"/>
                        <a14:foregroundMark x1="13000" y1="37542" x2="9800" y2="43355"/>
                        <a14:foregroundMark x1="9800" y1="43355" x2="10200" y2="49003"/>
                        <a14:foregroundMark x1="10200" y1="49003" x2="18800" y2="71262"/>
                        <a14:foregroundMark x1="18800" y1="71262" x2="27500" y2="76744"/>
                        <a14:foregroundMark x1="27500" y1="76744" x2="54200" y2="78239"/>
                        <a14:foregroundMark x1="54200" y1="78239" x2="64400" y2="77076"/>
                        <a14:foregroundMark x1="64400" y1="77076" x2="69000" y2="74252"/>
                        <a14:foregroundMark x1="69000" y1="74252" x2="74700" y2="66279"/>
                        <a14:foregroundMark x1="74700" y1="66279" x2="74900" y2="58804"/>
                        <a14:foregroundMark x1="74900" y1="58804" x2="61300" y2="52990"/>
                        <a14:foregroundMark x1="61300" y1="52990" x2="61300" y2="52990"/>
                        <a14:foregroundMark x1="68000" y1="9468" x2="44900" y2="9302"/>
                        <a14:foregroundMark x1="44900" y1="9302" x2="31500" y2="5150"/>
                        <a14:foregroundMark x1="31500" y1="5150" x2="22500" y2="11628"/>
                        <a14:foregroundMark x1="22500" y1="11628" x2="12800" y2="27741"/>
                        <a14:foregroundMark x1="12800" y1="27741" x2="7700" y2="52658"/>
                        <a14:foregroundMark x1="7700" y1="52658" x2="7300" y2="65282"/>
                        <a14:foregroundMark x1="7300" y1="65282" x2="9500" y2="71595"/>
                        <a14:foregroundMark x1="9500" y1="71595" x2="19800" y2="87375"/>
                        <a14:foregroundMark x1="19800" y1="87375" x2="42300" y2="94352"/>
                        <a14:foregroundMark x1="42300" y1="94352" x2="46600" y2="94186"/>
                        <a14:foregroundMark x1="46600" y1="94186" x2="62700" y2="95183"/>
                        <a14:foregroundMark x1="81100" y1="76910" x2="75900" y2="77575"/>
                        <a14:foregroundMark x1="75900" y1="77575" x2="66700" y2="81561"/>
                        <a14:foregroundMark x1="66700" y1="81561" x2="71200" y2="84551"/>
                        <a14:foregroundMark x1="71200" y1="84551" x2="75300" y2="84551"/>
                        <a14:foregroundMark x1="92300" y1="71429" x2="92100" y2="46179"/>
                        <a14:foregroundMark x1="92100" y1="46179" x2="90100" y2="39867"/>
                        <a14:foregroundMark x1="87100" y1="21595" x2="94300" y2="38870"/>
                        <a14:foregroundMark x1="94300" y1="38870" x2="95900" y2="50997"/>
                        <a14:foregroundMark x1="95900" y1="50997" x2="95600" y2="60465"/>
                        <a14:foregroundMark x1="85200" y1="65615" x2="73800" y2="45847"/>
                        <a14:foregroundMark x1="73800" y1="45847" x2="28800" y2="44850"/>
                        <a14:foregroundMark x1="28800" y1="44850" x2="49700" y2="55150"/>
                        <a14:foregroundMark x1="49700" y1="55150" x2="54100" y2="55648"/>
                        <a14:foregroundMark x1="54100" y1="55648" x2="52700" y2="47342"/>
                        <a14:foregroundMark x1="52700" y1="47342" x2="49500" y2="41196"/>
                        <a14:foregroundMark x1="49500" y1="41196" x2="45600" y2="38206"/>
                        <a14:foregroundMark x1="45600" y1="38206" x2="35200" y2="36711"/>
                        <a14:foregroundMark x1="35200" y1="36711" x2="37300" y2="45349"/>
                        <a14:foregroundMark x1="37300" y1="45349" x2="40400" y2="50664"/>
                        <a14:foregroundMark x1="40400" y1="50664" x2="45000" y2="52990"/>
                        <a14:foregroundMark x1="45000" y1="52990" x2="43600" y2="46179"/>
                        <a14:foregroundMark x1="43600" y1="46179" x2="38600" y2="41860"/>
                        <a14:foregroundMark x1="38600" y1="41860" x2="10100" y2="36877"/>
                        <a14:foregroundMark x1="10100" y1="36877" x2="5400" y2="44352"/>
                        <a14:foregroundMark x1="5400" y1="44352" x2="3100" y2="53821"/>
                        <a14:foregroundMark x1="3100" y1="53821" x2="2900" y2="59302"/>
                        <a14:foregroundMark x1="2900" y1="59302" x2="18500" y2="88704"/>
                        <a14:foregroundMark x1="18500" y1="88704" x2="22300" y2="93522"/>
                        <a14:foregroundMark x1="22300" y1="93522" x2="30800" y2="96512"/>
                        <a14:foregroundMark x1="4400" y1="37542" x2="4800" y2="50664"/>
                        <a14:foregroundMark x1="4800" y1="50664" x2="7100" y2="56312"/>
                        <a14:foregroundMark x1="21300" y1="3987" x2="40500" y2="5648"/>
                        <a14:foregroundMark x1="72100" y1="95847" x2="65800" y2="96013"/>
                        <a14:foregroundMark x1="300" y1="48505" x2="300" y2="50498"/>
                        <a14:foregroundMark x1="75500" y1="3654" x2="73900" y2="4485"/>
                      </a14:backgroundRemoval>
                    </a14:imgEffect>
                  </a14:imgLayer>
                </a14:imgProps>
              </a:ext>
              <a:ext uri="{28A0092B-C50C-407E-A947-70E740481C1C}">
                <a14:useLocalDpi xmlns:a14="http://schemas.microsoft.com/office/drawing/2010/main" val="0"/>
              </a:ext>
            </a:extLst>
          </a:blip>
          <a:srcRect/>
          <a:stretch>
            <a:fillRect/>
          </a:stretch>
        </p:blipFill>
        <p:spPr bwMode="auto">
          <a:xfrm>
            <a:off x="5229225" y="266700"/>
            <a:ext cx="13058776"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Line 3">
            <a:extLst>
              <a:ext uri="{FF2B5EF4-FFF2-40B4-BE49-F238E27FC236}">
                <a16:creationId xmlns:a16="http://schemas.microsoft.com/office/drawing/2014/main" id="{5396F10D-F853-294A-9B70-05FD0D01D814}"/>
              </a:ext>
            </a:extLst>
          </p:cNvPr>
          <p:cNvSpPr>
            <a:spLocks noChangeShapeType="1"/>
          </p:cNvSpPr>
          <p:nvPr/>
        </p:nvSpPr>
        <p:spPr bwMode="auto">
          <a:xfrm flipH="1">
            <a:off x="5298157" y="4824410"/>
            <a:ext cx="12988445" cy="904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7" name="Line 4">
            <a:extLst>
              <a:ext uri="{FF2B5EF4-FFF2-40B4-BE49-F238E27FC236}">
                <a16:creationId xmlns:a16="http://schemas.microsoft.com/office/drawing/2014/main" id="{CBC7925F-527B-0D49-B4BE-2E9B2CBD07F3}"/>
              </a:ext>
            </a:extLst>
          </p:cNvPr>
          <p:cNvSpPr>
            <a:spLocks noChangeShapeType="1"/>
          </p:cNvSpPr>
          <p:nvPr/>
        </p:nvSpPr>
        <p:spPr bwMode="auto">
          <a:xfrm flipH="1" flipV="1">
            <a:off x="6934200" y="1204528"/>
            <a:ext cx="9737832" cy="942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8" name="Line 5">
            <a:extLst>
              <a:ext uri="{FF2B5EF4-FFF2-40B4-BE49-F238E27FC236}">
                <a16:creationId xmlns:a16="http://schemas.microsoft.com/office/drawing/2014/main" id="{0EDD8D38-5028-044B-84CB-13E686CE5E23}"/>
              </a:ext>
            </a:extLst>
          </p:cNvPr>
          <p:cNvSpPr>
            <a:spLocks noChangeShapeType="1"/>
          </p:cNvSpPr>
          <p:nvPr/>
        </p:nvSpPr>
        <p:spPr bwMode="auto">
          <a:xfrm flipH="1" flipV="1">
            <a:off x="5745957" y="3543300"/>
            <a:ext cx="12274029"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9" name="Line 6">
            <a:extLst>
              <a:ext uri="{FF2B5EF4-FFF2-40B4-BE49-F238E27FC236}">
                <a16:creationId xmlns:a16="http://schemas.microsoft.com/office/drawing/2014/main" id="{5DCDA832-6A0B-744E-BC4D-7E75696452CD}"/>
              </a:ext>
            </a:extLst>
          </p:cNvPr>
          <p:cNvSpPr>
            <a:spLocks noChangeShapeType="1"/>
          </p:cNvSpPr>
          <p:nvPr/>
        </p:nvSpPr>
        <p:spPr bwMode="auto">
          <a:xfrm flipH="1" flipV="1">
            <a:off x="5372101" y="6124580"/>
            <a:ext cx="12647146" cy="2381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50" name="Line 7">
            <a:extLst>
              <a:ext uri="{FF2B5EF4-FFF2-40B4-BE49-F238E27FC236}">
                <a16:creationId xmlns:a16="http://schemas.microsoft.com/office/drawing/2014/main" id="{0FFF1BCD-6487-5843-903B-C20F7F810E3B}"/>
              </a:ext>
            </a:extLst>
          </p:cNvPr>
          <p:cNvSpPr>
            <a:spLocks noChangeShapeType="1"/>
          </p:cNvSpPr>
          <p:nvPr/>
        </p:nvSpPr>
        <p:spPr bwMode="auto">
          <a:xfrm flipH="1" flipV="1">
            <a:off x="6847032" y="8481400"/>
            <a:ext cx="9688367" cy="38235"/>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51" name="Text Box 8">
            <a:extLst>
              <a:ext uri="{FF2B5EF4-FFF2-40B4-BE49-F238E27FC236}">
                <a16:creationId xmlns:a16="http://schemas.microsoft.com/office/drawing/2014/main" id="{2F5A894B-AEBC-2943-A60D-18A7DD871893}"/>
              </a:ext>
            </a:extLst>
          </p:cNvPr>
          <p:cNvSpPr txBox="1">
            <a:spLocks noChangeArrowheads="1"/>
          </p:cNvSpPr>
          <p:nvPr/>
        </p:nvSpPr>
        <p:spPr bwMode="auto">
          <a:xfrm>
            <a:off x="11594506" y="390048"/>
            <a:ext cx="2531270" cy="738664"/>
          </a:xfrm>
          <a:prstGeom prst="rect">
            <a:avLst/>
          </a:prstGeom>
          <a:solidFill>
            <a:schemeClr val="accent6">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dirty="0">
                <a:solidFill>
                  <a:srgbClr val="0000FF"/>
                </a:solidFill>
                <a:latin typeface="Times New Roman" panose="02020603050405020304" pitchFamily="18" charset="0"/>
              </a:rPr>
              <a:t>  </a:t>
            </a:r>
            <a:r>
              <a:rPr lang="en-US" altLang="en-US" sz="4200" b="1" dirty="0" err="1">
                <a:solidFill>
                  <a:srgbClr val="0000FF"/>
                </a:solidFill>
                <a:latin typeface="Times New Roman" panose="02020603050405020304" pitchFamily="18" charset="0"/>
              </a:rPr>
              <a:t>Hàn</a:t>
            </a:r>
            <a:r>
              <a:rPr lang="en-US" altLang="en-US" sz="4200" dirty="0">
                <a:solidFill>
                  <a:srgbClr val="0000FF"/>
                </a:solidFill>
                <a:latin typeface="Times New Roman" panose="02020603050405020304" pitchFamily="18" charset="0"/>
              </a:rPr>
              <a:t> </a:t>
            </a:r>
            <a:r>
              <a:rPr lang="en-US" altLang="en-US" sz="4200" b="1" dirty="0" err="1">
                <a:solidFill>
                  <a:srgbClr val="0000FF"/>
                </a:solidFill>
                <a:latin typeface="Times New Roman" panose="02020603050405020304" pitchFamily="18" charset="0"/>
              </a:rPr>
              <a:t>đới</a:t>
            </a:r>
            <a:endParaRPr lang="en-US" altLang="en-US" sz="4200" b="1" dirty="0">
              <a:solidFill>
                <a:srgbClr val="0000FF"/>
              </a:solidFill>
              <a:latin typeface="Times New Roman" panose="02020603050405020304" pitchFamily="18" charset="0"/>
            </a:endParaRPr>
          </a:p>
        </p:txBody>
      </p:sp>
      <p:sp>
        <p:nvSpPr>
          <p:cNvPr id="52" name="Text Box 9">
            <a:extLst>
              <a:ext uri="{FF2B5EF4-FFF2-40B4-BE49-F238E27FC236}">
                <a16:creationId xmlns:a16="http://schemas.microsoft.com/office/drawing/2014/main" id="{F43BB7E1-5D6D-DA44-9C34-0CBF25321318}"/>
              </a:ext>
            </a:extLst>
          </p:cNvPr>
          <p:cNvSpPr txBox="1">
            <a:spLocks noChangeArrowheads="1"/>
          </p:cNvSpPr>
          <p:nvPr/>
        </p:nvSpPr>
        <p:spPr bwMode="auto">
          <a:xfrm>
            <a:off x="11708806" y="8519636"/>
            <a:ext cx="2319338" cy="738664"/>
          </a:xfrm>
          <a:prstGeom prst="rect">
            <a:avLst/>
          </a:prstGeom>
          <a:solidFill>
            <a:schemeClr val="accent6">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00FF"/>
                </a:solidFill>
                <a:latin typeface="Times New Roman" panose="02020603050405020304" pitchFamily="18" charset="0"/>
              </a:rPr>
              <a:t>Hàn đới</a:t>
            </a:r>
          </a:p>
        </p:txBody>
      </p:sp>
      <p:sp>
        <p:nvSpPr>
          <p:cNvPr id="53" name="Text Box 10">
            <a:extLst>
              <a:ext uri="{FF2B5EF4-FFF2-40B4-BE49-F238E27FC236}">
                <a16:creationId xmlns:a16="http://schemas.microsoft.com/office/drawing/2014/main" id="{BCE18213-4220-E44F-A619-6C5C29930AD5}"/>
              </a:ext>
            </a:extLst>
          </p:cNvPr>
          <p:cNvSpPr txBox="1">
            <a:spLocks noChangeArrowheads="1"/>
          </p:cNvSpPr>
          <p:nvPr/>
        </p:nvSpPr>
        <p:spPr bwMode="auto">
          <a:xfrm>
            <a:off x="11577838" y="3819048"/>
            <a:ext cx="232307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4200" b="1">
                <a:solidFill>
                  <a:srgbClr val="FF3300"/>
                </a:solidFill>
                <a:latin typeface="Times New Roman" panose="02020603050405020304" pitchFamily="18" charset="0"/>
              </a:rPr>
              <a:t>Nhiệt đới</a:t>
            </a:r>
          </a:p>
        </p:txBody>
      </p:sp>
      <p:sp>
        <p:nvSpPr>
          <p:cNvPr id="54" name="Text Box 11">
            <a:extLst>
              <a:ext uri="{FF2B5EF4-FFF2-40B4-BE49-F238E27FC236}">
                <a16:creationId xmlns:a16="http://schemas.microsoft.com/office/drawing/2014/main" id="{8EA2E5BE-7809-924D-9DC6-C480DE1C4615}"/>
              </a:ext>
            </a:extLst>
          </p:cNvPr>
          <p:cNvSpPr txBox="1">
            <a:spLocks noChangeArrowheads="1"/>
          </p:cNvSpPr>
          <p:nvPr/>
        </p:nvSpPr>
        <p:spPr bwMode="auto">
          <a:xfrm>
            <a:off x="11577838" y="5076348"/>
            <a:ext cx="232307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4200" b="1">
                <a:solidFill>
                  <a:srgbClr val="FF3300"/>
                </a:solidFill>
                <a:latin typeface="Times New Roman" panose="02020603050405020304" pitchFamily="18" charset="0"/>
              </a:rPr>
              <a:t>Nhiệt đới</a:t>
            </a:r>
          </a:p>
        </p:txBody>
      </p:sp>
      <p:sp>
        <p:nvSpPr>
          <p:cNvPr id="55" name="Text Box 12">
            <a:extLst>
              <a:ext uri="{FF2B5EF4-FFF2-40B4-BE49-F238E27FC236}">
                <a16:creationId xmlns:a16="http://schemas.microsoft.com/office/drawing/2014/main" id="{13CA11CB-F7E3-CB44-BAE9-5AAC83063239}"/>
              </a:ext>
            </a:extLst>
          </p:cNvPr>
          <p:cNvSpPr txBox="1">
            <a:spLocks noChangeArrowheads="1"/>
          </p:cNvSpPr>
          <p:nvPr/>
        </p:nvSpPr>
        <p:spPr bwMode="auto">
          <a:xfrm>
            <a:off x="11692138" y="6905148"/>
            <a:ext cx="2302668" cy="738664"/>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B050"/>
                </a:solidFill>
                <a:latin typeface="Times New Roman" panose="02020603050405020304" pitchFamily="18" charset="0"/>
              </a:rPr>
              <a:t>Ôn đới</a:t>
            </a:r>
          </a:p>
        </p:txBody>
      </p:sp>
      <p:sp>
        <p:nvSpPr>
          <p:cNvPr id="56" name="Text Box 13">
            <a:extLst>
              <a:ext uri="{FF2B5EF4-FFF2-40B4-BE49-F238E27FC236}">
                <a16:creationId xmlns:a16="http://schemas.microsoft.com/office/drawing/2014/main" id="{2A07162C-BF3A-4D41-9C00-DC9AC5F245A0}"/>
              </a:ext>
            </a:extLst>
          </p:cNvPr>
          <p:cNvSpPr txBox="1">
            <a:spLocks noChangeArrowheads="1"/>
          </p:cNvSpPr>
          <p:nvPr/>
        </p:nvSpPr>
        <p:spPr bwMode="auto">
          <a:xfrm>
            <a:off x="11692138" y="1990248"/>
            <a:ext cx="2302668" cy="738664"/>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B050"/>
                </a:solidFill>
                <a:latin typeface="Times New Roman" panose="02020603050405020304" pitchFamily="18" charset="0"/>
              </a:rPr>
              <a:t>Ôn đới</a:t>
            </a:r>
          </a:p>
        </p:txBody>
      </p:sp>
      <p:sp>
        <p:nvSpPr>
          <p:cNvPr id="57" name="Text Box 15">
            <a:extLst>
              <a:ext uri="{FF2B5EF4-FFF2-40B4-BE49-F238E27FC236}">
                <a16:creationId xmlns:a16="http://schemas.microsoft.com/office/drawing/2014/main" id="{85DC23D9-C107-5C4F-B1A0-92E2633F535D}"/>
              </a:ext>
            </a:extLst>
          </p:cNvPr>
          <p:cNvSpPr txBox="1">
            <a:spLocks noChangeArrowheads="1"/>
          </p:cNvSpPr>
          <p:nvPr/>
        </p:nvSpPr>
        <p:spPr bwMode="auto">
          <a:xfrm>
            <a:off x="5372101" y="9508332"/>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endParaRPr lang="vi-VN" altLang="en-US" sz="4200" b="1">
              <a:solidFill>
                <a:srgbClr val="0000FF"/>
              </a:solidFill>
              <a:latin typeface="Times New Roman" panose="02020603050405020304" pitchFamily="18" charset="0"/>
            </a:endParaRPr>
          </a:p>
        </p:txBody>
      </p:sp>
      <p:sp>
        <p:nvSpPr>
          <p:cNvPr id="58" name="Rectangle 1">
            <a:extLst>
              <a:ext uri="{FF2B5EF4-FFF2-40B4-BE49-F238E27FC236}">
                <a16:creationId xmlns:a16="http://schemas.microsoft.com/office/drawing/2014/main" id="{850E757E-91F2-9541-8809-8B4BC1231107}"/>
              </a:ext>
            </a:extLst>
          </p:cNvPr>
          <p:cNvSpPr>
            <a:spLocks noChangeArrowheads="1"/>
          </p:cNvSpPr>
          <p:nvPr/>
        </p:nvSpPr>
        <p:spPr bwMode="auto">
          <a:xfrm>
            <a:off x="8007057" y="9486900"/>
            <a:ext cx="7956602" cy="738664"/>
          </a:xfrm>
          <a:prstGeom prst="rect">
            <a:avLst/>
          </a:prstGeom>
          <a:solidFill>
            <a:schemeClr val="accent6">
              <a:lumMod val="20000"/>
              <a:lumOff val="80000"/>
            </a:schemeClr>
          </a:solidFill>
          <a:ln>
            <a:noFill/>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4200" i="1" dirty="0" err="1">
                <a:solidFill>
                  <a:srgbClr val="FF0000"/>
                </a:solidFill>
                <a:latin typeface="Calibri" panose="020F0502020204030204" pitchFamily="34" charset="0"/>
                <a:cs typeface="Calibri" panose="020F0502020204030204" pitchFamily="34" charset="0"/>
              </a:rPr>
              <a:t>Lược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đồ</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các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châu</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lục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và</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đại</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dương</a:t>
            </a:r>
            <a:endParaRPr lang="en-US" altLang="en-US" sz="4200" i="1" dirty="0">
              <a:solidFill>
                <a:srgbClr val="FF0000"/>
              </a:solidFill>
              <a:latin typeface="Calibri" panose="020F0502020204030204" pitchFamily="34" charset="0"/>
              <a:cs typeface="Calibri" panose="020F0502020204030204" pitchFamily="34" charset="0"/>
            </a:endParaRPr>
          </a:p>
        </p:txBody>
      </p:sp>
      <p:sp>
        <p:nvSpPr>
          <p:cNvPr id="59" name="Thought Bubble: Cloud 10">
            <a:extLst>
              <a:ext uri="{FF2B5EF4-FFF2-40B4-BE49-F238E27FC236}">
                <a16:creationId xmlns:a16="http://schemas.microsoft.com/office/drawing/2014/main" id="{5CB67104-1339-FA45-95E3-A48CA71B616D}"/>
              </a:ext>
            </a:extLst>
          </p:cNvPr>
          <p:cNvSpPr/>
          <p:nvPr/>
        </p:nvSpPr>
        <p:spPr>
          <a:xfrm rot="168496">
            <a:off x="168627" y="2364365"/>
            <a:ext cx="5465078" cy="3452581"/>
          </a:xfrm>
          <a:prstGeom prst="cloudCallout">
            <a:avLst>
              <a:gd name="adj1" fmla="val -273"/>
              <a:gd name="adj2" fmla="val 76632"/>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60" name="Text Box 7">
            <a:extLst>
              <a:ext uri="{FF2B5EF4-FFF2-40B4-BE49-F238E27FC236}">
                <a16:creationId xmlns:a16="http://schemas.microsoft.com/office/drawing/2014/main" id="{AF27C12B-7E8F-5845-A611-462FD7296E08}"/>
              </a:ext>
            </a:extLst>
          </p:cNvPr>
          <p:cNvSpPr txBox="1">
            <a:spLocks noChangeArrowheads="1"/>
          </p:cNvSpPr>
          <p:nvPr/>
        </p:nvSpPr>
        <p:spPr bwMode="auto">
          <a:xfrm>
            <a:off x="1028700" y="2989678"/>
            <a:ext cx="42005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4200" dirty="0" err="1">
                <a:solidFill>
                  <a:schemeClr val="tx1"/>
                </a:solidFill>
                <a:latin typeface="Calibri" panose="020F0502020204030204" pitchFamily="34" charset="0"/>
                <a:cs typeface="Calibri" panose="020F0502020204030204" pitchFamily="34" charset="0"/>
              </a:rPr>
              <a:t>Châu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Mĩ</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chịu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ảnh</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hưởng</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của</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các</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khí</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hậu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nào</a:t>
            </a:r>
            <a:r>
              <a:rPr lang="en-US" altLang="en-US" sz="4200" dirty="0">
                <a:solidFill>
                  <a:schemeClr val="tx1"/>
                </a:solidFill>
                <a:latin typeface="Calibri" panose="020F0502020204030204" pitchFamily="34" charset="0"/>
                <a:cs typeface="Calibri" panose="020F0502020204030204" pitchFamily="34" charset="0"/>
              </a:rPr>
              <a:t>?</a:t>
            </a:r>
          </a:p>
        </p:txBody>
      </p:sp>
      <p:sp>
        <p:nvSpPr>
          <p:cNvPr id="62" name="Text Box 7">
            <a:extLst>
              <a:ext uri="{FF2B5EF4-FFF2-40B4-BE49-F238E27FC236}">
                <a16:creationId xmlns:a16="http://schemas.microsoft.com/office/drawing/2014/main" id="{1FFB2A4C-613C-8041-8C0B-5D5921E37D8F}"/>
              </a:ext>
            </a:extLst>
          </p:cNvPr>
          <p:cNvSpPr txBox="1">
            <a:spLocks noChangeArrowheads="1"/>
          </p:cNvSpPr>
          <p:nvPr/>
        </p:nvSpPr>
        <p:spPr bwMode="auto">
          <a:xfrm>
            <a:off x="959768" y="2751827"/>
            <a:ext cx="420052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4200" dirty="0" err="1">
                <a:solidFill>
                  <a:schemeClr val="tx1"/>
                </a:solidFill>
                <a:latin typeface="Calibri" panose="020F0502020204030204" pitchFamily="34" charset="0"/>
                <a:cs typeface="Calibri" panose="020F0502020204030204" pitchFamily="34" charset="0"/>
              </a:rPr>
              <a:t>Châu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Mĩ</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trải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dài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trên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nhiều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khí</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hậu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nhiệt</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ôn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và</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hàn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trips(downLeft)">
                                      <p:cBhvr>
                                        <p:cTn id="7" dur="3000"/>
                                        <p:tgtEl>
                                          <p:spTgt spid="46"/>
                                        </p:tgtEl>
                                      </p:cBhvr>
                                    </p:animEffect>
                                  </p:childTnLst>
                                </p:cTn>
                              </p:par>
                              <p:par>
                                <p:cTn id="8" presetID="18" presetClass="entr" presetSubtype="12"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strips(downLeft)">
                                      <p:cBhvr>
                                        <p:cTn id="10" dur="3000"/>
                                        <p:tgtEl>
                                          <p:spTgt spid="49"/>
                                        </p:tgtEl>
                                      </p:cBhvr>
                                    </p:animEffect>
                                  </p:childTnLst>
                                </p:cTn>
                              </p:par>
                              <p:par>
                                <p:cTn id="11" presetID="18" presetClass="entr" presetSubtype="12"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strips(downLeft)">
                                      <p:cBhvr>
                                        <p:cTn id="13" dur="3000"/>
                                        <p:tgtEl>
                                          <p:spTgt spid="48"/>
                                        </p:tgtEl>
                                      </p:cBhvr>
                                    </p:animEffect>
                                  </p:childTnLst>
                                </p:cTn>
                              </p:par>
                              <p:par>
                                <p:cTn id="14" presetID="18" presetClass="entr" presetSubtype="12"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strips(downLeft)">
                                      <p:cBhvr>
                                        <p:cTn id="16" dur="3000"/>
                                        <p:tgtEl>
                                          <p:spTgt spid="47"/>
                                        </p:tgtEl>
                                      </p:cBhvr>
                                    </p:animEffect>
                                  </p:childTnLst>
                                </p:cTn>
                              </p:par>
                              <p:par>
                                <p:cTn id="17" presetID="18" presetClass="entr" presetSubtype="12"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strips(downLeft)">
                                      <p:cBhvr>
                                        <p:cTn id="19" dur="3000"/>
                                        <p:tgtEl>
                                          <p:spTgt spid="5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ox(in)">
                                      <p:cBhvr>
                                        <p:cTn id="22" dur="500"/>
                                        <p:tgtEl>
                                          <p:spTgt spid="5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ox(in)">
                                      <p:cBhvr>
                                        <p:cTn id="25" dur="500"/>
                                        <p:tgtEl>
                                          <p:spTgt spid="51"/>
                                        </p:tgtEl>
                                      </p:cBhvr>
                                    </p:animEffect>
                                  </p:childTnLst>
                                </p:cTn>
                              </p:par>
                              <p:par>
                                <p:cTn id="26" presetID="4" presetClass="entr" presetSubtype="32" fill="hold" grpId="0" nodeType="withEffect" nodePh="1">
                                  <p:stCondLst>
                                    <p:cond delay="0"/>
                                  </p:stCondLst>
                                  <p:endCondLst>
                                    <p:cond evt="begin" delay="0">
                                      <p:tn val="26"/>
                                    </p:cond>
                                  </p:endCondLst>
                                  <p:childTnLst>
                                    <p:set>
                                      <p:cBhvr>
                                        <p:cTn id="27" dur="1" fill="hold">
                                          <p:stCondLst>
                                            <p:cond delay="0"/>
                                          </p:stCondLst>
                                        </p:cTn>
                                        <p:tgtEl>
                                          <p:spTgt spid="57"/>
                                        </p:tgtEl>
                                        <p:attrNameLst>
                                          <p:attrName>style.visibility</p:attrName>
                                        </p:attrNameLst>
                                      </p:cBhvr>
                                      <p:to>
                                        <p:strVal val="visible"/>
                                      </p:to>
                                    </p:set>
                                    <p:animEffect transition="in" filter="box(out)">
                                      <p:cBhvr>
                                        <p:cTn id="28" dur="500"/>
                                        <p:tgtEl>
                                          <p:spTgt spid="57"/>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box(in)">
                                      <p:cBhvr>
                                        <p:cTn id="31" dur="500"/>
                                        <p:tgtEl>
                                          <p:spTgt spid="55"/>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ox(in)">
                                      <p:cBhvr>
                                        <p:cTn id="34" dur="500"/>
                                        <p:tgtEl>
                                          <p:spTgt spid="56"/>
                                        </p:tgtEl>
                                      </p:cBhvr>
                                    </p:animEffect>
                                  </p:childTnLst>
                                </p:cTn>
                              </p:par>
                              <p:par>
                                <p:cTn id="35" presetID="23" presetClass="entr" presetSubtype="16"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p:cTn id="41" dur="500" fill="hold"/>
                                        <p:tgtEl>
                                          <p:spTgt spid="54"/>
                                        </p:tgtEl>
                                        <p:attrNameLst>
                                          <p:attrName>ppt_w</p:attrName>
                                        </p:attrNameLst>
                                      </p:cBhvr>
                                      <p:tavLst>
                                        <p:tav tm="0">
                                          <p:val>
                                            <p:fltVal val="0"/>
                                          </p:val>
                                        </p:tav>
                                        <p:tav tm="100000">
                                          <p:val>
                                            <p:strVal val="#ppt_w"/>
                                          </p:val>
                                        </p:tav>
                                      </p:tavLst>
                                    </p:anim>
                                    <p:anim calcmode="lin" valueType="num">
                                      <p:cBhvr>
                                        <p:cTn id="42" dur="500" fill="hold"/>
                                        <p:tgtEl>
                                          <p:spTgt spid="54"/>
                                        </p:tgtEl>
                                        <p:attrNameLst>
                                          <p:attrName>ppt_h</p:attrName>
                                        </p:attrNameLst>
                                      </p:cBhvr>
                                      <p:tavLst>
                                        <p:tav tm="0">
                                          <p:val>
                                            <p:fltVal val="0"/>
                                          </p:val>
                                        </p:tav>
                                        <p:tav tm="100000">
                                          <p:val>
                                            <p:strVal val="#ppt_h"/>
                                          </p:val>
                                        </p:tav>
                                      </p:tavLst>
                                    </p:anim>
                                  </p:childTnLst>
                                </p:cTn>
                              </p:par>
                              <p:par>
                                <p:cTn id="43" presetID="53" presetClass="entr" presetSubtype="16"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anim calcmode="lin" valueType="num">
                                      <p:cBhvr>
                                        <p:cTn id="45" dur="500" fill="hold"/>
                                        <p:tgtEl>
                                          <p:spTgt spid="59"/>
                                        </p:tgtEl>
                                        <p:attrNameLst>
                                          <p:attrName>ppt_w</p:attrName>
                                        </p:attrNameLst>
                                      </p:cBhvr>
                                      <p:tavLst>
                                        <p:tav tm="0">
                                          <p:val>
                                            <p:fltVal val="0"/>
                                          </p:val>
                                        </p:tav>
                                        <p:tav tm="100000">
                                          <p:val>
                                            <p:strVal val="#ppt_w"/>
                                          </p:val>
                                        </p:tav>
                                      </p:tavLst>
                                    </p:anim>
                                    <p:anim calcmode="lin" valueType="num">
                                      <p:cBhvr>
                                        <p:cTn id="46" dur="500" fill="hold"/>
                                        <p:tgtEl>
                                          <p:spTgt spid="59"/>
                                        </p:tgtEl>
                                        <p:attrNameLst>
                                          <p:attrName>ppt_h</p:attrName>
                                        </p:attrNameLst>
                                      </p:cBhvr>
                                      <p:tavLst>
                                        <p:tav tm="0">
                                          <p:val>
                                            <p:fltVal val="0"/>
                                          </p:val>
                                        </p:tav>
                                        <p:tav tm="100000">
                                          <p:val>
                                            <p:strVal val="#ppt_h"/>
                                          </p:val>
                                        </p:tav>
                                      </p:tavLst>
                                    </p:anim>
                                    <p:animEffect transition="in" filter="fade">
                                      <p:cBhvr>
                                        <p:cTn id="47" dur="500"/>
                                        <p:tgtEl>
                                          <p:spTgt spid="59"/>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box(in)">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60"/>
                                        </p:tgtEl>
                                      </p:cBhvr>
                                    </p:animEffect>
                                    <p:anim calcmode="lin" valueType="num">
                                      <p:cBhvr>
                                        <p:cTn id="55" dur="1000"/>
                                        <p:tgtEl>
                                          <p:spTgt spid="60"/>
                                        </p:tgtEl>
                                        <p:attrNameLst>
                                          <p:attrName>ppt_x</p:attrName>
                                        </p:attrNameLst>
                                      </p:cBhvr>
                                      <p:tavLst>
                                        <p:tav tm="0">
                                          <p:val>
                                            <p:strVal val="ppt_x"/>
                                          </p:val>
                                        </p:tav>
                                        <p:tav tm="100000">
                                          <p:val>
                                            <p:strVal val="ppt_x"/>
                                          </p:val>
                                        </p:tav>
                                      </p:tavLst>
                                    </p:anim>
                                    <p:anim calcmode="lin" valueType="num">
                                      <p:cBhvr>
                                        <p:cTn id="56" dur="1000"/>
                                        <p:tgtEl>
                                          <p:spTgt spid="60"/>
                                        </p:tgtEl>
                                        <p:attrNameLst>
                                          <p:attrName>ppt_y</p:attrName>
                                        </p:attrNameLst>
                                      </p:cBhvr>
                                      <p:tavLst>
                                        <p:tav tm="0">
                                          <p:val>
                                            <p:strVal val="ppt_y"/>
                                          </p:val>
                                        </p:tav>
                                        <p:tav tm="100000">
                                          <p:val>
                                            <p:strVal val="ppt_y+.1"/>
                                          </p:val>
                                        </p:tav>
                                      </p:tavLst>
                                    </p:anim>
                                    <p:set>
                                      <p:cBhvr>
                                        <p:cTn id="57" dur="1" fill="hold">
                                          <p:stCondLst>
                                            <p:cond delay="999"/>
                                          </p:stCondLst>
                                        </p:cTn>
                                        <p:tgtEl>
                                          <p:spTgt spid="60"/>
                                        </p:tgtEl>
                                        <p:attrNameLst>
                                          <p:attrName>style.visibility</p:attrName>
                                        </p:attrNameLst>
                                      </p:cBhvr>
                                      <p:to>
                                        <p:strVal val="hidden"/>
                                      </p:to>
                                    </p:set>
                                  </p:childTnLst>
                                </p:cTn>
                              </p:par>
                              <p:par>
                                <p:cTn id="58" presetID="4" presetClass="entr" presetSubtype="16"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box(in)">
                                      <p:cBhvr>
                                        <p:cTn id="6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p:bldP spid="60" grpId="0"/>
      <p:bldP spid="60" grpId="1"/>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0920">
            <a:off x="-2710912" y="6960061"/>
            <a:ext cx="25170631" cy="911565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296398" y="7472985"/>
            <a:ext cx="4991602" cy="281401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9732" y="7472985"/>
            <a:ext cx="4043551" cy="265358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01372" y="733039"/>
            <a:ext cx="715856" cy="715856"/>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384034" y="1587440"/>
            <a:ext cx="466389" cy="466389"/>
          </a:xfrm>
          <a:prstGeom prst="rect">
            <a:avLst/>
          </a:prstGeom>
        </p:spPr>
      </p:pic>
      <p:grpSp>
        <p:nvGrpSpPr>
          <p:cNvPr id="16" name="Group 16"/>
          <p:cNvGrpSpPr/>
          <p:nvPr/>
        </p:nvGrpSpPr>
        <p:grpSpPr>
          <a:xfrm>
            <a:off x="461948" y="457552"/>
            <a:ext cx="1133504" cy="113350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92374">
            <a:off x="8098420" y="8248079"/>
            <a:ext cx="1183258" cy="1263827"/>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030989" flipH="1" flipV="1">
            <a:off x="16016299" y="162319"/>
            <a:ext cx="600773" cy="870686"/>
          </a:xfrm>
          <a:prstGeom prst="rect">
            <a:avLst/>
          </a:prstGeom>
        </p:spPr>
      </p:pic>
      <p:pic>
        <p:nvPicPr>
          <p:cNvPr id="20" name="Tầm quan trọng của rừng Amazon.mp4" descr="Tầm quan trọng của rừng Amazon.mp4">
            <a:hlinkClick r:id="" action="ppaction://media"/>
            <a:extLst>
              <a:ext uri="{FF2B5EF4-FFF2-40B4-BE49-F238E27FC236}">
                <a16:creationId xmlns:a16="http://schemas.microsoft.com/office/drawing/2014/main" id="{DE5AFA6C-DDB2-7F4B-9CDB-70EA1DAC40D0}"/>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3527402" y="380085"/>
            <a:ext cx="11233196" cy="95268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6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41316" y="7180141"/>
            <a:ext cx="25170631" cy="911565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59678" y="8309994"/>
            <a:ext cx="1669916" cy="178362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585159" y="3661583"/>
            <a:ext cx="12467531" cy="702857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98064" y="4485622"/>
            <a:ext cx="9947661" cy="5607994"/>
          </a:xfrm>
          <a:prstGeom prst="rect">
            <a:avLst/>
          </a:prstGeom>
        </p:spPr>
      </p:pic>
      <p:grpSp>
        <p:nvGrpSpPr>
          <p:cNvPr id="12" name="Group 12"/>
          <p:cNvGrpSpPr/>
          <p:nvPr/>
        </p:nvGrpSpPr>
        <p:grpSpPr>
          <a:xfrm>
            <a:off x="713403" y="772414"/>
            <a:ext cx="1804891" cy="180489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96787" y="1389302"/>
            <a:ext cx="1697464" cy="1107595"/>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432196" flipH="1" flipV="1">
            <a:off x="16513312" y="4412230"/>
            <a:ext cx="600773" cy="870686"/>
          </a:xfrm>
          <a:prstGeom prst="rect">
            <a:avLst/>
          </a:prstGeom>
        </p:spPr>
      </p:pic>
      <p:sp>
        <p:nvSpPr>
          <p:cNvPr id="5" name="Rounded Rectangle 4">
            <a:extLst>
              <a:ext uri="{FF2B5EF4-FFF2-40B4-BE49-F238E27FC236}">
                <a16:creationId xmlns:a16="http://schemas.microsoft.com/office/drawing/2014/main" id="{D679724D-9E79-F24D-92DC-4CC48884BB5A}"/>
              </a:ext>
            </a:extLst>
          </p:cNvPr>
          <p:cNvSpPr/>
          <p:nvPr/>
        </p:nvSpPr>
        <p:spPr>
          <a:xfrm>
            <a:off x="6819899" y="642256"/>
            <a:ext cx="4648200" cy="1295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000" b="1" dirty="0">
                <a:ln w="22225">
                  <a:solidFill>
                    <a:schemeClr val="accent2"/>
                  </a:solidFill>
                  <a:prstDash val="solid"/>
                </a:ln>
                <a:solidFill>
                  <a:schemeClr val="accent6">
                    <a:lumMod val="75000"/>
                  </a:schemeClr>
                </a:solidFill>
              </a:rPr>
              <a:t>THỰC TRẠNG</a:t>
            </a:r>
          </a:p>
        </p:txBody>
      </p:sp>
      <p:pic>
        <p:nvPicPr>
          <p:cNvPr id="6" name="Picture 5">
            <a:extLst>
              <a:ext uri="{FF2B5EF4-FFF2-40B4-BE49-F238E27FC236}">
                <a16:creationId xmlns:a16="http://schemas.microsoft.com/office/drawing/2014/main" id="{BAF3E701-CF15-3E4E-8240-398BD61340CB}"/>
              </a:ext>
            </a:extLst>
          </p:cNvPr>
          <p:cNvPicPr>
            <a:picLocks noChangeAspect="1"/>
          </p:cNvPicPr>
          <p:nvPr/>
        </p:nvPicPr>
        <p:blipFill>
          <a:blip r:embed="rId13"/>
          <a:stretch>
            <a:fillRect/>
          </a:stretch>
        </p:blipFill>
        <p:spPr>
          <a:xfrm>
            <a:off x="265343" y="2420432"/>
            <a:ext cx="8891884" cy="5918995"/>
          </a:xfrm>
          <a:prstGeom prst="rect">
            <a:avLst/>
          </a:prstGeom>
          <a:ln>
            <a:noFill/>
          </a:ln>
          <a:effectLst>
            <a:softEdge rad="112500"/>
          </a:effectLst>
        </p:spPr>
      </p:pic>
      <p:pic>
        <p:nvPicPr>
          <p:cNvPr id="7" name="Picture 6">
            <a:extLst>
              <a:ext uri="{FF2B5EF4-FFF2-40B4-BE49-F238E27FC236}">
                <a16:creationId xmlns:a16="http://schemas.microsoft.com/office/drawing/2014/main" id="{0BCC5383-BA04-0A4D-886B-394C13AA65EC}"/>
              </a:ext>
            </a:extLst>
          </p:cNvPr>
          <p:cNvPicPr>
            <a:picLocks noChangeAspect="1"/>
          </p:cNvPicPr>
          <p:nvPr/>
        </p:nvPicPr>
        <p:blipFill>
          <a:blip r:embed="rId14"/>
          <a:stretch>
            <a:fillRect/>
          </a:stretch>
        </p:blipFill>
        <p:spPr>
          <a:xfrm>
            <a:off x="9517684" y="2420431"/>
            <a:ext cx="8704404" cy="5918995"/>
          </a:xfrm>
          <a:prstGeom prst="rect">
            <a:avLst/>
          </a:prstGeom>
          <a:ln>
            <a:noFill/>
          </a:ln>
          <a:effectLst>
            <a:softEdge rad="112500"/>
          </a:effectLst>
        </p:spPr>
      </p:pic>
    </p:spTree>
    <p:extLst>
      <p:ext uri="{BB962C8B-B14F-4D97-AF65-F5344CB8AC3E}">
        <p14:creationId xmlns:p14="http://schemas.microsoft.com/office/powerpoint/2010/main" val="411074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41316" y="7180141"/>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59678" y="8309994"/>
            <a:ext cx="1669916" cy="17836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8064" y="4485622"/>
            <a:ext cx="9947661" cy="5607994"/>
          </a:xfrm>
          <a:prstGeom prst="rect">
            <a:avLst/>
          </a:prstGeom>
        </p:spPr>
      </p:pic>
      <p:grpSp>
        <p:nvGrpSpPr>
          <p:cNvPr id="12" name="Group 12"/>
          <p:cNvGrpSpPr/>
          <p:nvPr/>
        </p:nvGrpSpPr>
        <p:grpSpPr>
          <a:xfrm>
            <a:off x="493749" y="193384"/>
            <a:ext cx="1804891" cy="180489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6787" y="1389302"/>
            <a:ext cx="1697464" cy="1107595"/>
          </a:xfrm>
          <a:prstGeom prst="rect">
            <a:avLst/>
          </a:prstGeom>
        </p:spPr>
      </p:pic>
      <p:pic>
        <p:nvPicPr>
          <p:cNvPr id="23" name="Picture 7">
            <a:extLst>
              <a:ext uri="{FF2B5EF4-FFF2-40B4-BE49-F238E27FC236}">
                <a16:creationId xmlns:a16="http://schemas.microsoft.com/office/drawing/2014/main" id="{AAFB7EEA-C455-3042-A27D-54CE2C9BFD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48563" y="6656335"/>
            <a:ext cx="9793911" cy="3427870"/>
          </a:xfrm>
          <a:prstGeom prst="rect">
            <a:avLst/>
          </a:prstGeom>
        </p:spPr>
      </p:pic>
      <p:sp>
        <p:nvSpPr>
          <p:cNvPr id="25" name="Rounded Rectangle 24">
            <a:extLst>
              <a:ext uri="{FF2B5EF4-FFF2-40B4-BE49-F238E27FC236}">
                <a16:creationId xmlns:a16="http://schemas.microsoft.com/office/drawing/2014/main" id="{FD053695-C442-9A4F-A297-7DCC8B05D638}"/>
              </a:ext>
            </a:extLst>
          </p:cNvPr>
          <p:cNvSpPr/>
          <p:nvPr/>
        </p:nvSpPr>
        <p:spPr>
          <a:xfrm>
            <a:off x="3924299" y="1239959"/>
            <a:ext cx="10439400" cy="3733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000" b="1" dirty="0">
                <a:solidFill>
                  <a:srgbClr val="FF0000"/>
                </a:solidFill>
              </a:rPr>
              <a:t>Chúng ta cần làm gì để bảo vệ môi trường rừng?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6849" y="196372"/>
            <a:ext cx="11669083" cy="105859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41316" y="6991942"/>
            <a:ext cx="25170631" cy="91156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1934" y="1757343"/>
            <a:ext cx="6164916" cy="7828464"/>
          </a:xfrm>
          <a:prstGeom prst="rect">
            <a:avLst/>
          </a:prstGeom>
        </p:spPr>
      </p:pic>
      <p:sp>
        <p:nvSpPr>
          <p:cNvPr id="5" name="TextBox 5"/>
          <p:cNvSpPr txBox="1"/>
          <p:nvPr/>
        </p:nvSpPr>
        <p:spPr>
          <a:xfrm>
            <a:off x="8399884" y="203355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Xác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định</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mô</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tả</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sơ</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giới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hạn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của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92374">
            <a:off x="17046720" y="7263326"/>
            <a:ext cx="2394155" cy="255717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13439" y="2095500"/>
            <a:ext cx="839961" cy="83996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98817">
            <a:off x="16954919" y="91436"/>
            <a:ext cx="861536" cy="2057400"/>
          </a:xfrm>
          <a:prstGeom prst="rect">
            <a:avLst/>
          </a:prstGeom>
        </p:spPr>
      </p:pic>
      <p:sp>
        <p:nvSpPr>
          <p:cNvPr id="11" name="TextBox 11"/>
          <p:cNvSpPr txBox="1"/>
          <p:nvPr/>
        </p:nvSpPr>
        <p:spPr>
          <a:xfrm>
            <a:off x="8506397" y="565550"/>
            <a:ext cx="7789985" cy="800540"/>
          </a:xfrm>
          <a:prstGeom prst="rect">
            <a:avLst/>
          </a:prstGeom>
        </p:spPr>
        <p:txBody>
          <a:bodyPr lIns="0" tIns="0" rIns="0" bIns="0" rtlCol="0" anchor="t">
            <a:spAutoFit/>
          </a:bodyPr>
          <a:lstStyle/>
          <a:p>
            <a:pPr algn="ctr">
              <a:lnSpc>
                <a:spcPts val="5999"/>
              </a:lnSpc>
            </a:pPr>
            <a:r>
              <a:rPr lang="en-US" sz="6600" b="1" spc="124" dirty="0" err="1">
                <a:solidFill>
                  <a:schemeClr val="accent6">
                    <a:lumMod val="75000"/>
                  </a:schemeClr>
                </a:solidFill>
                <a:latin typeface="Calibri" panose="020F0502020204030204" pitchFamily="34" charset="0"/>
                <a:cs typeface="Calibri" panose="020F0502020204030204" pitchFamily="34" charset="0"/>
              </a:rPr>
              <a:t>YÊU</a:t>
            </a:r>
            <a:r>
              <a:rPr lang="en-US" sz="6600" b="1" spc="124" dirty="0">
                <a:solidFill>
                  <a:schemeClr val="accent6">
                    <a:lumMod val="75000"/>
                  </a:schemeClr>
                </a:solidFill>
                <a:latin typeface="Calibri" panose="020F0502020204030204" pitchFamily="34" charset="0"/>
                <a:cs typeface="Calibri" panose="020F0502020204030204" pitchFamily="34" charset="0"/>
              </a:rPr>
              <a:t> </a:t>
            </a:r>
            <a:r>
              <a:rPr lang="en-US" sz="6600" b="1" spc="124" dirty="0" err="1">
                <a:solidFill>
                  <a:schemeClr val="accent6">
                    <a:lumMod val="75000"/>
                  </a:schemeClr>
                </a:solidFill>
                <a:latin typeface="Calibri" panose="020F0502020204030204" pitchFamily="34" charset="0"/>
                <a:cs typeface="Calibri" panose="020F0502020204030204" pitchFamily="34" charset="0"/>
              </a:rPr>
              <a:t>CẦU</a:t>
            </a:r>
            <a:r>
              <a:rPr lang="en-US" sz="6600" b="1" spc="124" dirty="0">
                <a:solidFill>
                  <a:schemeClr val="accent6">
                    <a:lumMod val="75000"/>
                  </a:schemeClr>
                </a:solidFill>
                <a:latin typeface="Calibri" panose="020F0502020204030204" pitchFamily="34" charset="0"/>
                <a:cs typeface="Calibri" panose="020F0502020204030204" pitchFamily="34" charset="0"/>
              </a:rPr>
              <a:t> </a:t>
            </a:r>
            <a:r>
              <a:rPr lang="en-US" sz="6600" b="1" spc="124" dirty="0" err="1">
                <a:solidFill>
                  <a:schemeClr val="accent6">
                    <a:lumMod val="75000"/>
                  </a:schemeClr>
                </a:solidFill>
                <a:latin typeface="Calibri" panose="020F0502020204030204" pitchFamily="34" charset="0"/>
                <a:cs typeface="Calibri" panose="020F0502020204030204" pitchFamily="34" charset="0"/>
              </a:rPr>
              <a:t>CẦN</a:t>
            </a:r>
            <a:r>
              <a:rPr lang="en-US" sz="6600" b="1" spc="124" dirty="0">
                <a:solidFill>
                  <a:schemeClr val="accent6">
                    <a:lumMod val="75000"/>
                  </a:schemeClr>
                </a:solidFill>
                <a:latin typeface="Calibri" panose="020F0502020204030204" pitchFamily="34" charset="0"/>
                <a:cs typeface="Calibri" panose="020F0502020204030204" pitchFamily="34" charset="0"/>
              </a:rPr>
              <a:t> </a:t>
            </a:r>
            <a:r>
              <a:rPr lang="en-US" sz="6600" b="1" spc="124" dirty="0" err="1">
                <a:solidFill>
                  <a:schemeClr val="accent6">
                    <a:lumMod val="75000"/>
                  </a:schemeClr>
                </a:solidFill>
                <a:latin typeface="Calibri" panose="020F0502020204030204" pitchFamily="34" charset="0"/>
                <a:cs typeface="Calibri" panose="020F0502020204030204" pitchFamily="34" charset="0"/>
              </a:rPr>
              <a:t>ĐẠT</a:t>
            </a:r>
            <a:endParaRPr lang="en-US" sz="6600" b="1" spc="124" dirty="0">
              <a:solidFill>
                <a:schemeClr val="accent6">
                  <a:lumMod val="75000"/>
                </a:schemeClr>
              </a:solidFill>
              <a:latin typeface="Calibri" panose="020F0502020204030204" pitchFamily="34" charset="0"/>
              <a:cs typeface="Calibri" panose="020F0502020204030204" pitchFamily="34" charset="0"/>
            </a:endParaRPr>
          </a:p>
        </p:txBody>
      </p:sp>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166240">
            <a:off x="1497870" y="252739"/>
            <a:ext cx="597206" cy="1426163"/>
          </a:xfrm>
          <a:prstGeom prst="rect">
            <a:avLst/>
          </a:prstGeom>
        </p:spPr>
      </p:pic>
      <p:sp>
        <p:nvSpPr>
          <p:cNvPr id="13" name="TextBox 5">
            <a:extLst>
              <a:ext uri="{FF2B5EF4-FFF2-40B4-BE49-F238E27FC236}">
                <a16:creationId xmlns:a16="http://schemas.microsoft.com/office/drawing/2014/main" id="{C26BF280-2FAD-4441-9601-28F6AD16C86A}"/>
              </a:ext>
            </a:extLst>
          </p:cNvPr>
          <p:cNvSpPr txBox="1"/>
          <p:nvPr/>
        </p:nvSpPr>
        <p:spPr>
          <a:xfrm>
            <a:off x="8399884" y="451922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Nêu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chỉ</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dãy</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núi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bằng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lớn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ở</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14" name="Picture 9">
            <a:extLst>
              <a:ext uri="{FF2B5EF4-FFF2-40B4-BE49-F238E27FC236}">
                <a16:creationId xmlns:a16="http://schemas.microsoft.com/office/drawing/2014/main" id="{A1CC9B1C-012B-C447-962E-CF392A3A3F5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13439" y="4581170"/>
            <a:ext cx="839961" cy="839961"/>
          </a:xfrm>
          <a:prstGeom prst="rect">
            <a:avLst/>
          </a:prstGeom>
        </p:spPr>
      </p:pic>
      <p:sp>
        <p:nvSpPr>
          <p:cNvPr id="15" name="TextBox 5">
            <a:extLst>
              <a:ext uri="{FF2B5EF4-FFF2-40B4-BE49-F238E27FC236}">
                <a16:creationId xmlns:a16="http://schemas.microsoft.com/office/drawing/2014/main" id="{648408EC-2322-C74F-AE47-1BA7F10CD747}"/>
              </a:ext>
            </a:extLst>
          </p:cNvPr>
          <p:cNvSpPr txBox="1"/>
          <p:nvPr/>
        </p:nvSpPr>
        <p:spPr>
          <a:xfrm>
            <a:off x="8353930" y="7055530"/>
            <a:ext cx="8803638" cy="1477328"/>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Có</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hiểu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biết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về</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a:t>
            </a:r>
          </a:p>
        </p:txBody>
      </p:sp>
      <p:pic>
        <p:nvPicPr>
          <p:cNvPr id="16" name="Picture 9">
            <a:extLst>
              <a:ext uri="{FF2B5EF4-FFF2-40B4-BE49-F238E27FC236}">
                <a16:creationId xmlns:a16="http://schemas.microsoft.com/office/drawing/2014/main" id="{5F8FA18A-E714-B64C-8EF8-631C6EDBA1C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67485" y="7117474"/>
            <a:ext cx="839961" cy="8399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8" presetClass="emph" presetSubtype="0" fill="hold" nodeType="withEffect">
                                  <p:stCondLst>
                                    <p:cond delay="0"/>
                                  </p:stCondLst>
                                  <p:childTnLst>
                                    <p:animRot by="21600000">
                                      <p:cBhvr>
                                        <p:cTn id="46" dur="2000" fill="hold"/>
                                        <p:tgtEl>
                                          <p:spTgt spid="9"/>
                                        </p:tgtEl>
                                        <p:attrNameLst>
                                          <p:attrName>r</p:attrName>
                                        </p:attrNameLst>
                                      </p:cBhvr>
                                    </p:animRot>
                                  </p:childTnLst>
                                </p:cTn>
                              </p:par>
                            </p:childTnLst>
                          </p:cTn>
                        </p:par>
                        <p:par>
                          <p:cTn id="47" fill="hold">
                            <p:stCondLst>
                              <p:cond delay="2000"/>
                            </p:stCondLst>
                            <p:childTnLst>
                              <p:par>
                                <p:cTn id="48" presetID="2" presetClass="entr" presetSubtype="4"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par>
                                <p:cTn id="56" presetID="8" presetClass="emph" presetSubtype="0" fill="hold" nodeType="withEffect">
                                  <p:stCondLst>
                                    <p:cond delay="0"/>
                                  </p:stCondLst>
                                  <p:childTnLst>
                                    <p:animRot by="21600000">
                                      <p:cBhvr>
                                        <p:cTn id="57" dur="2000" fill="hold"/>
                                        <p:tgtEl>
                                          <p:spTgt spid="14"/>
                                        </p:tgtEl>
                                        <p:attrNameLst>
                                          <p:attrName>r</p:attrName>
                                        </p:attrNameLst>
                                      </p:cBhvr>
                                    </p:animRot>
                                  </p:childTnLst>
                                </p:cTn>
                              </p:par>
                            </p:childTnLst>
                          </p:cTn>
                        </p:par>
                        <p:par>
                          <p:cTn id="58" fill="hold">
                            <p:stCondLst>
                              <p:cond delay="4000"/>
                            </p:stCondLst>
                            <p:childTnLst>
                              <p:par>
                                <p:cTn id="59" presetID="2" presetClass="entr" presetSubtype="4"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8" presetClass="emph" presetSubtype="0" fill="hold" nodeType="withEffect">
                                  <p:stCondLst>
                                    <p:cond delay="0"/>
                                  </p:stCondLst>
                                  <p:childTnLst>
                                    <p:animRot by="21600000">
                                      <p:cBhvr>
                                        <p:cTn id="68"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366" flipH="1">
            <a:off x="-2356502" y="6929946"/>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034051" y="6095746"/>
            <a:ext cx="7949816" cy="3865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0434" y="6095746"/>
            <a:ext cx="7949816" cy="3865598"/>
          </a:xfrm>
          <a:prstGeom prst="rect">
            <a:avLst/>
          </a:prstGeom>
        </p:spPr>
      </p:pic>
      <p:grpSp>
        <p:nvGrpSpPr>
          <p:cNvPr id="9" name="Group 9"/>
          <p:cNvGrpSpPr/>
          <p:nvPr/>
        </p:nvGrpSpPr>
        <p:grpSpPr>
          <a:xfrm>
            <a:off x="3572417" y="2556056"/>
            <a:ext cx="11143166" cy="4476750"/>
            <a:chOff x="0" y="0"/>
            <a:chExt cx="1640343" cy="1631621"/>
          </a:xfrm>
        </p:grpSpPr>
        <p:sp>
          <p:nvSpPr>
            <p:cNvPr id="10" name="Freeform 10"/>
            <p:cNvSpPr/>
            <p:nvPr/>
          </p:nvSpPr>
          <p:spPr>
            <a:xfrm>
              <a:off x="0" y="0"/>
              <a:ext cx="1640343" cy="1631621"/>
            </a:xfrm>
            <a:custGeom>
              <a:avLst/>
              <a:gdLst/>
              <a:ahLst/>
              <a:cxnLst/>
              <a:rect l="l" t="t" r="r" b="b"/>
              <a:pathLst>
                <a:path w="1640343" h="1631621">
                  <a:moveTo>
                    <a:pt x="1515883" y="1631621"/>
                  </a:moveTo>
                  <a:lnTo>
                    <a:pt x="124460" y="1631621"/>
                  </a:lnTo>
                  <a:cubicBezTo>
                    <a:pt x="55880" y="1631621"/>
                    <a:pt x="0" y="1575741"/>
                    <a:pt x="0" y="1507161"/>
                  </a:cubicBezTo>
                  <a:lnTo>
                    <a:pt x="0" y="124460"/>
                  </a:lnTo>
                  <a:cubicBezTo>
                    <a:pt x="0" y="55880"/>
                    <a:pt x="55880" y="0"/>
                    <a:pt x="124460" y="0"/>
                  </a:cubicBezTo>
                  <a:lnTo>
                    <a:pt x="1515883" y="0"/>
                  </a:lnTo>
                  <a:cubicBezTo>
                    <a:pt x="1584463" y="0"/>
                    <a:pt x="1640343" y="55880"/>
                    <a:pt x="1640343" y="124460"/>
                  </a:cubicBezTo>
                  <a:lnTo>
                    <a:pt x="1640343" y="1507161"/>
                  </a:lnTo>
                  <a:cubicBezTo>
                    <a:pt x="1640343" y="1575741"/>
                    <a:pt x="1584463" y="1631621"/>
                    <a:pt x="1515883" y="1631621"/>
                  </a:cubicBezTo>
                  <a:close/>
                </a:path>
              </a:pathLst>
            </a:custGeom>
            <a:solidFill>
              <a:srgbClr val="FFFDF7"/>
            </a:solidFill>
          </p:spPr>
        </p:sp>
      </p:grpSp>
      <p:grpSp>
        <p:nvGrpSpPr>
          <p:cNvPr id="14" name="Group 14"/>
          <p:cNvGrpSpPr/>
          <p:nvPr/>
        </p:nvGrpSpPr>
        <p:grpSpPr>
          <a:xfrm>
            <a:off x="16625106" y="394506"/>
            <a:ext cx="1268388" cy="1268388"/>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7187">
            <a:off x="1499755" y="305699"/>
            <a:ext cx="722850" cy="1726209"/>
          </a:xfrm>
          <a:prstGeom prst="rect">
            <a:avLst/>
          </a:prstGeom>
        </p:spPr>
      </p:pic>
      <p:sp>
        <p:nvSpPr>
          <p:cNvPr id="19" name="TextBox 19"/>
          <p:cNvSpPr txBox="1"/>
          <p:nvPr/>
        </p:nvSpPr>
        <p:spPr>
          <a:xfrm>
            <a:off x="4216490" y="885825"/>
            <a:ext cx="9855021" cy="1081835"/>
          </a:xfrm>
          <a:prstGeom prst="rect">
            <a:avLst/>
          </a:prstGeom>
        </p:spPr>
        <p:txBody>
          <a:bodyPr lIns="0" tIns="0" rIns="0" bIns="0" rtlCol="0" anchor="t">
            <a:spAutoFit/>
          </a:bodyPr>
          <a:lstStyle/>
          <a:p>
            <a:pPr algn="ctr">
              <a:lnSpc>
                <a:spcPts val="7199"/>
              </a:lnSpc>
            </a:pPr>
            <a:r>
              <a:rPr lang="en-US" sz="11500" b="1" spc="149" dirty="0">
                <a:solidFill>
                  <a:srgbClr val="FF0000"/>
                </a:solidFill>
                <a:latin typeface="Calibri" panose="020F0502020204030204" pitchFamily="34" charset="0"/>
                <a:cs typeface="Calibri" panose="020F0502020204030204" pitchFamily="34" charset="0"/>
              </a:rPr>
              <a:t>KẾT LUẬN</a:t>
            </a:r>
          </a:p>
        </p:txBody>
      </p:sp>
      <p:sp>
        <p:nvSpPr>
          <p:cNvPr id="22" name="TextBox 22"/>
          <p:cNvSpPr txBox="1"/>
          <p:nvPr/>
        </p:nvSpPr>
        <p:spPr>
          <a:xfrm>
            <a:off x="4042735" y="2947771"/>
            <a:ext cx="10202529" cy="3693319"/>
          </a:xfrm>
          <a:prstGeom prst="rect">
            <a:avLst/>
          </a:prstGeom>
        </p:spPr>
        <p:txBody>
          <a:bodyPr wrap="square" lIns="0" tIns="0" rIns="0" bIns="0" rtlCol="0" anchor="t">
            <a:spAutoFit/>
          </a:bodyPr>
          <a:lstStyle/>
          <a:p>
            <a:pPr algn="just"/>
            <a:r>
              <a:rPr lang="en-US" sz="4800" b="1" dirty="0" err="1">
                <a:solidFill>
                  <a:srgbClr val="442F27"/>
                </a:solidFill>
                <a:latin typeface="Calibri" panose="020F0502020204030204" pitchFamily="34" charset="0"/>
                <a:cs typeface="Calibri" panose="020F0502020204030204" pitchFamily="34" charset="0"/>
              </a:rPr>
              <a:t>Châu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nằm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ở</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bán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cầu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Tây</a:t>
            </a:r>
            <a:r>
              <a:rPr lang="en-US" sz="4800" b="1" dirty="0">
                <a:solidFill>
                  <a:srgbClr val="442F27"/>
                </a:solidFill>
                <a:latin typeface="Calibri" panose="020F0502020204030204" pitchFamily="34" charset="0"/>
                <a:cs typeface="Calibri" panose="020F0502020204030204" pitchFamily="34" charset="0"/>
              </a:rPr>
              <a:t>, bao </a:t>
            </a:r>
            <a:r>
              <a:rPr lang="en-US" sz="4800" b="1" dirty="0" err="1">
                <a:solidFill>
                  <a:srgbClr val="442F27"/>
                </a:solidFill>
                <a:latin typeface="Calibri" panose="020F0502020204030204" pitchFamily="34" charset="0"/>
                <a:cs typeface="Calibri" panose="020F0502020204030204" pitchFamily="34" charset="0"/>
              </a:rPr>
              <a:t>gồm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Bắc</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Trung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và</a:t>
            </a:r>
            <a:r>
              <a:rPr lang="en-US" sz="4800" b="1" dirty="0">
                <a:solidFill>
                  <a:srgbClr val="442F27"/>
                </a:solidFill>
                <a:latin typeface="Calibri" panose="020F0502020204030204" pitchFamily="34" charset="0"/>
                <a:cs typeface="Calibri" panose="020F0502020204030204" pitchFamily="34" charset="0"/>
              </a:rPr>
              <a:t> Nam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Châu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có</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thiên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nhiên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đa</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dạng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và</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phong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phú</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Rừng</a:t>
            </a:r>
            <a:r>
              <a:rPr lang="en-US" sz="4800" b="1" dirty="0">
                <a:solidFill>
                  <a:srgbClr val="442F27"/>
                </a:solidFill>
                <a:latin typeface="Calibri" panose="020F0502020204030204" pitchFamily="34" charset="0"/>
                <a:cs typeface="Calibri" panose="020F0502020204030204" pitchFamily="34" charset="0"/>
              </a:rPr>
              <a:t> A-ma-</a:t>
            </a:r>
            <a:r>
              <a:rPr lang="en-US" sz="4800" b="1" dirty="0" err="1">
                <a:solidFill>
                  <a:srgbClr val="442F27"/>
                </a:solidFill>
                <a:latin typeface="Calibri" panose="020F0502020204030204" pitchFamily="34" charset="0"/>
                <a:cs typeface="Calibri" panose="020F0502020204030204" pitchFamily="34" charset="0"/>
              </a:rPr>
              <a:t>dôn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là</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vùng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rừng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rậm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nhiệt</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đới</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lớn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nhất</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thế</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giới</a:t>
            </a:r>
            <a:r>
              <a:rPr lang="en-US" sz="4800" b="1" dirty="0">
                <a:solidFill>
                  <a:srgbClr val="442F27"/>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366" flipH="1">
            <a:off x="-3780728" y="6235695"/>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769539" y="3894356"/>
            <a:ext cx="8764550" cy="426176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5373" y="4552043"/>
            <a:ext cx="8764550" cy="42617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2284" y="5870757"/>
            <a:ext cx="8764550" cy="426176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14959" y="6025238"/>
            <a:ext cx="8764550" cy="4261762"/>
          </a:xfrm>
          <a:prstGeom prst="rect">
            <a:avLst/>
          </a:prstGeom>
        </p:spPr>
      </p:pic>
      <p:grpSp>
        <p:nvGrpSpPr>
          <p:cNvPr id="9" name="Group 9"/>
          <p:cNvGrpSpPr/>
          <p:nvPr/>
        </p:nvGrpSpPr>
        <p:grpSpPr>
          <a:xfrm>
            <a:off x="15914794" y="671820"/>
            <a:ext cx="1597231" cy="159723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sp>
        <p:nvSpPr>
          <p:cNvPr id="11" name="TextBox 11"/>
          <p:cNvSpPr txBox="1"/>
          <p:nvPr/>
        </p:nvSpPr>
        <p:spPr>
          <a:xfrm>
            <a:off x="4205820" y="3333347"/>
            <a:ext cx="9876359" cy="1078757"/>
          </a:xfrm>
          <a:prstGeom prst="rect">
            <a:avLst/>
          </a:prstGeom>
        </p:spPr>
        <p:txBody>
          <a:bodyPr wrap="square" lIns="0" tIns="0" rIns="0" bIns="0" rtlCol="0" anchor="t">
            <a:spAutoFit/>
          </a:bodyPr>
          <a:lstStyle/>
          <a:p>
            <a:pPr algn="ctr">
              <a:lnSpc>
                <a:spcPts val="8399"/>
              </a:lnSpc>
            </a:pPr>
            <a:r>
              <a:rPr lang="en-US" sz="8000" b="1" spc="174" dirty="0" err="1">
                <a:solidFill>
                  <a:srgbClr val="442F27"/>
                </a:solidFill>
                <a:latin typeface="+mj-lt"/>
              </a:rPr>
              <a:t>Vị</a:t>
            </a:r>
            <a:r>
              <a:rPr lang="en-US" sz="8000" b="1" spc="174" dirty="0">
                <a:solidFill>
                  <a:srgbClr val="442F27"/>
                </a:solidFill>
                <a:latin typeface="+mj-lt"/>
              </a:rPr>
              <a:t> </a:t>
            </a:r>
            <a:r>
              <a:rPr lang="en-US" sz="8000" b="1" spc="174" dirty="0" err="1">
                <a:solidFill>
                  <a:srgbClr val="442F27"/>
                </a:solidFill>
                <a:latin typeface="+mj-lt"/>
              </a:rPr>
              <a:t>trí</a:t>
            </a:r>
            <a:r>
              <a:rPr lang="en-US" sz="8000" b="1" spc="174" dirty="0">
                <a:solidFill>
                  <a:srgbClr val="442F27"/>
                </a:solidFill>
                <a:latin typeface="+mj-lt"/>
              </a:rPr>
              <a:t> </a:t>
            </a:r>
            <a:r>
              <a:rPr lang="en-US" sz="8000" b="1" spc="174" dirty="0" err="1">
                <a:solidFill>
                  <a:srgbClr val="442F27"/>
                </a:solidFill>
                <a:latin typeface="+mj-lt"/>
              </a:rPr>
              <a:t>địa</a:t>
            </a:r>
            <a:r>
              <a:rPr lang="en-US" sz="8000" b="1" spc="174" dirty="0">
                <a:solidFill>
                  <a:srgbClr val="442F27"/>
                </a:solidFill>
                <a:latin typeface="+mj-lt"/>
              </a:rPr>
              <a:t> </a:t>
            </a:r>
            <a:r>
              <a:rPr lang="en-US" sz="8000" b="1" spc="174" dirty="0" err="1">
                <a:solidFill>
                  <a:srgbClr val="442F27"/>
                </a:solidFill>
                <a:latin typeface="+mj-lt"/>
              </a:rPr>
              <a:t>lí</a:t>
            </a:r>
            <a:r>
              <a:rPr lang="en-US" sz="8000" b="1" spc="174" dirty="0">
                <a:solidFill>
                  <a:srgbClr val="442F27"/>
                </a:solidFill>
                <a:latin typeface="+mj-lt"/>
              </a:rPr>
              <a:t> </a:t>
            </a:r>
            <a:r>
              <a:rPr lang="en-US" sz="8000" b="1" spc="174" dirty="0" err="1">
                <a:solidFill>
                  <a:srgbClr val="442F27"/>
                </a:solidFill>
                <a:latin typeface="+mj-lt"/>
              </a:rPr>
              <a:t>và</a:t>
            </a:r>
            <a:r>
              <a:rPr lang="en-US" sz="8000" b="1" spc="174" dirty="0">
                <a:solidFill>
                  <a:srgbClr val="442F27"/>
                </a:solidFill>
                <a:latin typeface="+mj-lt"/>
              </a:rPr>
              <a:t> </a:t>
            </a:r>
            <a:r>
              <a:rPr lang="en-US" sz="8000" b="1" spc="174" dirty="0" err="1">
                <a:solidFill>
                  <a:srgbClr val="442F27"/>
                </a:solidFill>
                <a:latin typeface="+mj-lt"/>
              </a:rPr>
              <a:t>giới</a:t>
            </a:r>
            <a:r>
              <a:rPr lang="en-US" sz="8000" b="1" spc="174" dirty="0">
                <a:solidFill>
                  <a:srgbClr val="442F27"/>
                </a:solidFill>
                <a:latin typeface="+mj-lt"/>
              </a:rPr>
              <a:t> </a:t>
            </a:r>
            <a:r>
              <a:rPr lang="en-US" sz="8000" b="1" spc="174" dirty="0" err="1">
                <a:solidFill>
                  <a:srgbClr val="442F27"/>
                </a:solidFill>
                <a:latin typeface="+mj-lt"/>
              </a:rPr>
              <a:t>hạn</a:t>
            </a:r>
            <a:endParaRPr lang="en-US" sz="8000" b="1" spc="174" dirty="0">
              <a:solidFill>
                <a:srgbClr val="442F27"/>
              </a:solidFill>
              <a:latin typeface="+mj-lt"/>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32196" flipH="1" flipV="1">
            <a:off x="1804028" y="441128"/>
            <a:ext cx="600773" cy="87068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82365" flipV="1">
            <a:off x="728313" y="2234771"/>
            <a:ext cx="600773" cy="8706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par>
                          <p:cTn id="26" fill="hold">
                            <p:stCondLst>
                              <p:cond delay="2000"/>
                            </p:stCondLst>
                            <p:childTnLst>
                              <p:par>
                                <p:cTn id="27" presetID="55"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336234" y="6743700"/>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8011" y="7367328"/>
            <a:ext cx="16579921" cy="646297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72286" y="9024566"/>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11600" y="8089106"/>
            <a:ext cx="2362200" cy="2125980"/>
          </a:xfrm>
          <a:prstGeom prst="rect">
            <a:avLst/>
          </a:prstGeom>
        </p:spPr>
      </p:pic>
      <p:pic>
        <p:nvPicPr>
          <p:cNvPr id="18" name="Picture 4">
            <a:extLst>
              <a:ext uri="{FF2B5EF4-FFF2-40B4-BE49-F238E27FC236}">
                <a16:creationId xmlns:a16="http://schemas.microsoft.com/office/drawing/2014/main" id="{9FEF2E67-9727-7647-B7A2-8E50E7DE9A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841062" y="7821963"/>
            <a:ext cx="708601" cy="534285"/>
          </a:xfrm>
          <a:prstGeom prst="rect">
            <a:avLst/>
          </a:prstGeom>
        </p:spPr>
      </p:pic>
      <p:sp>
        <p:nvSpPr>
          <p:cNvPr id="21" name="Google Shape;698;p30">
            <a:extLst>
              <a:ext uri="{FF2B5EF4-FFF2-40B4-BE49-F238E27FC236}">
                <a16:creationId xmlns:a16="http://schemas.microsoft.com/office/drawing/2014/main" id="{6E68AD5F-F576-E245-8AED-67EFBEC1E9C6}"/>
              </a:ext>
            </a:extLst>
          </p:cNvPr>
          <p:cNvSpPr txBox="1">
            <a:spLocks/>
          </p:cNvSpPr>
          <p:nvPr/>
        </p:nvSpPr>
        <p:spPr>
          <a:xfrm>
            <a:off x="644576" y="3342080"/>
            <a:ext cx="3552559" cy="3239752"/>
          </a:xfrm>
          <a:prstGeom prst="rect">
            <a:avLst/>
          </a:prstGeom>
          <a:solidFill>
            <a:schemeClr val="accent3">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nằm ở bán cầu nào?</a:t>
            </a:r>
          </a:p>
        </p:txBody>
      </p:sp>
      <p:sp>
        <p:nvSpPr>
          <p:cNvPr id="22" name="Rectangle 21">
            <a:extLst>
              <a:ext uri="{FF2B5EF4-FFF2-40B4-BE49-F238E27FC236}">
                <a16:creationId xmlns:a16="http://schemas.microsoft.com/office/drawing/2014/main" id="{7258A4B5-300D-9243-ADDA-1AE22FACC31C}"/>
              </a:ext>
            </a:extLst>
          </p:cNvPr>
          <p:cNvSpPr/>
          <p:nvPr/>
        </p:nvSpPr>
        <p:spPr>
          <a:xfrm>
            <a:off x="593353" y="1262434"/>
            <a:ext cx="4500791" cy="1446550"/>
          </a:xfrm>
          <a:prstGeom prst="rect">
            <a:avLst/>
          </a:prstGeom>
        </p:spPr>
        <p:txBody>
          <a:bodyPr wrap="square">
            <a:spAutoFit/>
          </a:bodyPr>
          <a:lstStyle/>
          <a:p>
            <a:pPr lvl="0"/>
            <a:r>
              <a:rPr lang="en-US" sz="4400" b="1" dirty="0">
                <a:solidFill>
                  <a:schemeClr val="accent6">
                    <a:lumMod val="75000"/>
                  </a:schemeClr>
                </a:solidFill>
                <a:latin typeface="Calibri" panose="020F0502020204030204" pitchFamily="34" charset="0"/>
                <a:cs typeface="Calibri" panose="020F0502020204030204" pitchFamily="34" charset="0"/>
              </a:rPr>
              <a:t>Quan </a:t>
            </a:r>
            <a:r>
              <a:rPr lang="en-US" sz="4400" b="1" dirty="0" err="1">
                <a:solidFill>
                  <a:schemeClr val="accent6">
                    <a:lumMod val="75000"/>
                  </a:schemeClr>
                </a:solidFill>
                <a:latin typeface="Calibri" panose="020F0502020204030204" pitchFamily="34" charset="0"/>
                <a:cs typeface="Calibri" panose="020F0502020204030204" pitchFamily="34" charset="0"/>
              </a:rPr>
              <a:t>sát</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hình</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bên</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và</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cho</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biết</a:t>
            </a:r>
            <a:r>
              <a:rPr lang="en-US" sz="4400" b="1" dirty="0">
                <a:solidFill>
                  <a:schemeClr val="accent6">
                    <a:lumMod val="75000"/>
                  </a:schemeClr>
                </a:solidFill>
                <a:latin typeface="Calibri" panose="020F0502020204030204" pitchFamily="34" charset="0"/>
                <a:cs typeface="Calibri" panose="020F0502020204030204" pitchFamily="34" charset="0"/>
              </a:rPr>
              <a:t>:</a:t>
            </a:r>
          </a:p>
        </p:txBody>
      </p:sp>
      <p:sp>
        <p:nvSpPr>
          <p:cNvPr id="23" name="TextBox 22">
            <a:extLst>
              <a:ext uri="{FF2B5EF4-FFF2-40B4-BE49-F238E27FC236}">
                <a16:creationId xmlns:a16="http://schemas.microsoft.com/office/drawing/2014/main" id="{BEFB5F56-CB48-A741-8B4C-01BD099BC2B6}"/>
              </a:ext>
            </a:extLst>
          </p:cNvPr>
          <p:cNvSpPr txBox="1"/>
          <p:nvPr/>
        </p:nvSpPr>
        <p:spPr>
          <a:xfrm>
            <a:off x="8552300" y="9272762"/>
            <a:ext cx="6667466" cy="646331"/>
          </a:xfrm>
          <a:prstGeom prst="rect">
            <a:avLst/>
          </a:prstGeom>
          <a:noFill/>
        </p:spPr>
        <p:txBody>
          <a:bodyPr wrap="none" rtlCol="0">
            <a:spAutoFit/>
          </a:bodyPr>
          <a:lstStyle/>
          <a:p>
            <a:r>
              <a:rPr lang="x-none" sz="3600" i="1" dirty="0"/>
              <a:t>Lược đồ các châu lục và đại dương</a:t>
            </a:r>
          </a:p>
        </p:txBody>
      </p:sp>
      <p:pic>
        <p:nvPicPr>
          <p:cNvPr id="11" name="Picture 10">
            <a:extLst>
              <a:ext uri="{FF2B5EF4-FFF2-40B4-BE49-F238E27FC236}">
                <a16:creationId xmlns:a16="http://schemas.microsoft.com/office/drawing/2014/main" id="{48A8593E-8EB4-1846-8B2E-99DEFEBBC32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50" b="96250" l="4462" r="96308">
                        <a14:foregroundMark x1="71538" y1="5750" x2="41692" y2="6750"/>
                        <a14:foregroundMark x1="41692" y1="6750" x2="28154" y2="16750"/>
                        <a14:foregroundMark x1="28154" y1="16750" x2="22615" y2="35000"/>
                        <a14:foregroundMark x1="22615" y1="35000" x2="22154" y2="57000"/>
                        <a14:foregroundMark x1="22154" y1="57000" x2="28923" y2="76500"/>
                        <a14:foregroundMark x1="28923" y1="76500" x2="57538" y2="82500"/>
                        <a14:foregroundMark x1="57538" y1="82500" x2="84462" y2="73000"/>
                        <a14:foregroundMark x1="84462" y1="73000" x2="51538" y2="61000"/>
                        <a14:foregroundMark x1="51538" y1="61000" x2="14154" y2="64750"/>
                        <a14:foregroundMark x1="46000" y1="17000" x2="36615" y2="42750"/>
                        <a14:foregroundMark x1="36615" y1="42750" x2="36462" y2="65500"/>
                        <a14:foregroundMark x1="36462" y1="65500" x2="41538" y2="83500"/>
                        <a14:foregroundMark x1="41538" y1="83500" x2="55692" y2="87750"/>
                        <a14:foregroundMark x1="55692" y1="87750" x2="81077" y2="82500"/>
                        <a14:foregroundMark x1="81077" y1="82500" x2="88154" y2="66000"/>
                        <a14:foregroundMark x1="88154" y1="66000" x2="88923" y2="46750"/>
                        <a14:foregroundMark x1="88923" y1="46750" x2="84308" y2="28500"/>
                        <a14:foregroundMark x1="84308" y1="28500" x2="84000" y2="28250"/>
                        <a14:foregroundMark x1="16615" y1="27500" x2="12308" y2="48250"/>
                        <a14:foregroundMark x1="12308" y1="48250" x2="14308" y2="67000"/>
                        <a14:foregroundMark x1="14308" y1="67000" x2="23231" y2="80000"/>
                        <a14:foregroundMark x1="23231" y1="80000" x2="34000" y2="88500"/>
                        <a14:foregroundMark x1="34000" y1="88500" x2="60000" y2="91000"/>
                        <a14:foregroundMark x1="60000" y1="91000" x2="72000" y2="89250"/>
                        <a14:foregroundMark x1="72000" y1="89250" x2="85385" y2="75250"/>
                        <a14:foregroundMark x1="85385" y1="75250" x2="91846" y2="58000"/>
                        <a14:foregroundMark x1="91846" y1="58000" x2="94769" y2="33750"/>
                        <a14:foregroundMark x1="94769" y1="33750" x2="90308" y2="23250"/>
                        <a14:foregroundMark x1="94000" y1="40250" x2="92769" y2="59750"/>
                        <a14:foregroundMark x1="92769" y1="59750" x2="90308" y2="68250"/>
                        <a14:foregroundMark x1="96000" y1="48500" x2="96308" y2="62000"/>
                        <a14:foregroundMark x1="77538" y1="84500" x2="29846" y2="95500"/>
                        <a14:foregroundMark x1="29846" y1="95500" x2="54769" y2="92000"/>
                        <a14:foregroundMark x1="54769" y1="92000" x2="66615" y2="96250"/>
                        <a14:foregroundMark x1="66615" y1="96250" x2="74308" y2="94000"/>
                        <a14:foregroundMark x1="72769" y1="77750" x2="79692" y2="82000"/>
                        <a14:foregroundMark x1="70000" y1="73000" x2="77846" y2="86000"/>
                        <a14:foregroundMark x1="68308" y1="78500" x2="58308" y2="78000"/>
                        <a14:foregroundMark x1="11385" y1="33500" x2="11538" y2="53250"/>
                        <a14:foregroundMark x1="11538" y1="53250" x2="12308" y2="54250"/>
                        <a14:foregroundMark x1="6000" y1="43500" x2="4462" y2="56000"/>
                      </a14:backgroundRemoval>
                    </a14:imgEffect>
                  </a14:imgLayer>
                </a14:imgProps>
              </a:ext>
            </a:extLst>
          </a:blip>
          <a:stretch>
            <a:fillRect/>
          </a:stretch>
        </p:blipFill>
        <p:spPr>
          <a:xfrm>
            <a:off x="4195363" y="682325"/>
            <a:ext cx="13980967" cy="8603672"/>
          </a:xfrm>
          <a:prstGeom prst="rect">
            <a:avLst/>
          </a:prstGeom>
        </p:spPr>
      </p:pic>
      <p:sp>
        <p:nvSpPr>
          <p:cNvPr id="20" name="Google Shape;698;p30">
            <a:extLst>
              <a:ext uri="{FF2B5EF4-FFF2-40B4-BE49-F238E27FC236}">
                <a16:creationId xmlns:a16="http://schemas.microsoft.com/office/drawing/2014/main" id="{3BBDB669-0963-AF42-91D0-16B5755A85C7}"/>
              </a:ext>
            </a:extLst>
          </p:cNvPr>
          <p:cNvSpPr txBox="1">
            <a:spLocks/>
          </p:cNvSpPr>
          <p:nvPr/>
        </p:nvSpPr>
        <p:spPr>
          <a:xfrm>
            <a:off x="381001" y="2910254"/>
            <a:ext cx="3814362" cy="4466491"/>
          </a:xfrm>
          <a:prstGeom prst="rect">
            <a:avLst/>
          </a:prstGeom>
          <a:solidFill>
            <a:schemeClr val="accent6">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nằm ở bán cầu Tây, bao gồm: Bắc Mĩ, Trung Mĩ và Nam Mĩ.</a:t>
            </a:r>
          </a:p>
        </p:txBody>
      </p:sp>
    </p:spTree>
    <p:extLst>
      <p:ext uri="{BB962C8B-B14F-4D97-AF65-F5344CB8AC3E}">
        <p14:creationId xmlns:p14="http://schemas.microsoft.com/office/powerpoint/2010/main" val="3541394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par>
                          <p:cTn id="25" fill="hold">
                            <p:stCondLst>
                              <p:cond delay="2000"/>
                            </p:stCondLst>
                            <p:childTnLst>
                              <p:par>
                                <p:cTn id="26" presetID="55"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500"/>
                                        <p:tgtEl>
                                          <p:spTgt spid="21"/>
                                        </p:tgtEl>
                                        <p:attrNameLst>
                                          <p:attrName>ppt_w</p:attrName>
                                        </p:attrNameLst>
                                      </p:cBhvr>
                                      <p:tavLst>
                                        <p:tav tm="0">
                                          <p:val>
                                            <p:strVal val="ppt_w"/>
                                          </p:val>
                                        </p:tav>
                                        <p:tav tm="100000">
                                          <p:val>
                                            <p:fltVal val="0"/>
                                          </p:val>
                                        </p:tav>
                                      </p:tavLst>
                                    </p:anim>
                                    <p:anim calcmode="lin" valueType="num">
                                      <p:cBhvr>
                                        <p:cTn id="59" dur="500"/>
                                        <p:tgtEl>
                                          <p:spTgt spid="21"/>
                                        </p:tgtEl>
                                        <p:attrNameLst>
                                          <p:attrName>ppt_h</p:attrName>
                                        </p:attrNameLst>
                                      </p:cBhvr>
                                      <p:tavLst>
                                        <p:tav tm="0">
                                          <p:val>
                                            <p:strVal val="ppt_h"/>
                                          </p:val>
                                        </p:tav>
                                        <p:tav tm="100000">
                                          <p:val>
                                            <p:fltVal val="0"/>
                                          </p:val>
                                        </p:tav>
                                      </p:tavLst>
                                    </p:anim>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p:bldP spid="22" grpId="1"/>
      <p:bldP spid="23"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336234" y="7284753"/>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2721" y="7553854"/>
            <a:ext cx="16579921" cy="600449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67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11600" y="8089106"/>
            <a:ext cx="2362200" cy="212598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17318">
            <a:off x="498083" y="408646"/>
            <a:ext cx="1872559" cy="1076224"/>
          </a:xfrm>
          <a:prstGeom prst="rect">
            <a:avLst/>
          </a:prstGeom>
        </p:spPr>
      </p:pic>
      <p:pic>
        <p:nvPicPr>
          <p:cNvPr id="18" name="Picture 4">
            <a:extLst>
              <a:ext uri="{FF2B5EF4-FFF2-40B4-BE49-F238E27FC236}">
                <a16:creationId xmlns:a16="http://schemas.microsoft.com/office/drawing/2014/main" id="{9FEF2E67-9727-7647-B7A2-8E50E7DE9A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5797" y="7800495"/>
            <a:ext cx="708601" cy="534285"/>
          </a:xfrm>
          <a:prstGeom prst="rect">
            <a:avLst/>
          </a:prstGeom>
        </p:spPr>
      </p:pic>
      <p:sp>
        <p:nvSpPr>
          <p:cNvPr id="21" name="Google Shape;698;p30">
            <a:extLst>
              <a:ext uri="{FF2B5EF4-FFF2-40B4-BE49-F238E27FC236}">
                <a16:creationId xmlns:a16="http://schemas.microsoft.com/office/drawing/2014/main" id="{6E68AD5F-F576-E245-8AED-67EFBEC1E9C6}"/>
              </a:ext>
            </a:extLst>
          </p:cNvPr>
          <p:cNvSpPr txBox="1">
            <a:spLocks/>
          </p:cNvSpPr>
          <p:nvPr/>
        </p:nvSpPr>
        <p:spPr>
          <a:xfrm>
            <a:off x="1143000" y="3103613"/>
            <a:ext cx="7478449" cy="1391355"/>
          </a:xfrm>
          <a:prstGeom prst="rect">
            <a:avLst/>
          </a:prstGeom>
          <a:solidFill>
            <a:schemeClr val="accent3">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giáp với những đại dương nào?</a:t>
            </a:r>
          </a:p>
        </p:txBody>
      </p:sp>
      <p:sp>
        <p:nvSpPr>
          <p:cNvPr id="22" name="Rectangle 21">
            <a:extLst>
              <a:ext uri="{FF2B5EF4-FFF2-40B4-BE49-F238E27FC236}">
                <a16:creationId xmlns:a16="http://schemas.microsoft.com/office/drawing/2014/main" id="{7258A4B5-300D-9243-ADDA-1AE22FACC31C}"/>
              </a:ext>
            </a:extLst>
          </p:cNvPr>
          <p:cNvSpPr/>
          <p:nvPr/>
        </p:nvSpPr>
        <p:spPr>
          <a:xfrm>
            <a:off x="1143000" y="1699643"/>
            <a:ext cx="7307065" cy="769441"/>
          </a:xfrm>
          <a:prstGeom prst="rect">
            <a:avLst/>
          </a:prstGeom>
        </p:spPr>
        <p:txBody>
          <a:bodyPr wrap="none">
            <a:spAutoFit/>
          </a:bodyPr>
          <a:lstStyle/>
          <a:p>
            <a:pPr lvl="0"/>
            <a:r>
              <a:rPr lang="en-US" sz="4400" b="1" dirty="0">
                <a:solidFill>
                  <a:schemeClr val="accent6">
                    <a:lumMod val="75000"/>
                  </a:schemeClr>
                </a:solidFill>
                <a:latin typeface="Calibri" panose="020F0502020204030204" pitchFamily="34" charset="0"/>
                <a:cs typeface="Calibri" panose="020F0502020204030204" pitchFamily="34" charset="0"/>
              </a:rPr>
              <a:t>Quan </a:t>
            </a:r>
            <a:r>
              <a:rPr lang="en-US" sz="4400" b="1" dirty="0" err="1">
                <a:solidFill>
                  <a:schemeClr val="accent6">
                    <a:lumMod val="75000"/>
                  </a:schemeClr>
                </a:solidFill>
                <a:latin typeface="Calibri" panose="020F0502020204030204" pitchFamily="34" charset="0"/>
                <a:cs typeface="Calibri" panose="020F0502020204030204" pitchFamily="34" charset="0"/>
              </a:rPr>
              <a:t>sát</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hình</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bên</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và</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cho</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biết</a:t>
            </a:r>
            <a:r>
              <a:rPr lang="en-US" sz="4400" b="1" dirty="0">
                <a:solidFill>
                  <a:schemeClr val="accent6">
                    <a:lumMod val="75000"/>
                  </a:schemeClr>
                </a:solidFill>
                <a:latin typeface="Calibri" panose="020F0502020204030204" pitchFamily="34" charset="0"/>
                <a:cs typeface="Calibri" panose="020F0502020204030204" pitchFamily="34" charset="0"/>
              </a:rPr>
              <a:t>:</a:t>
            </a:r>
          </a:p>
        </p:txBody>
      </p:sp>
      <p:sp>
        <p:nvSpPr>
          <p:cNvPr id="23" name="TextBox 22">
            <a:extLst>
              <a:ext uri="{FF2B5EF4-FFF2-40B4-BE49-F238E27FC236}">
                <a16:creationId xmlns:a16="http://schemas.microsoft.com/office/drawing/2014/main" id="{BEFB5F56-CB48-A741-8B4C-01BD099BC2B6}"/>
              </a:ext>
            </a:extLst>
          </p:cNvPr>
          <p:cNvSpPr txBox="1"/>
          <p:nvPr/>
        </p:nvSpPr>
        <p:spPr>
          <a:xfrm>
            <a:off x="10855526" y="9563100"/>
            <a:ext cx="5067413" cy="646331"/>
          </a:xfrm>
          <a:prstGeom prst="rect">
            <a:avLst/>
          </a:prstGeom>
          <a:noFill/>
        </p:spPr>
        <p:txBody>
          <a:bodyPr wrap="none" rtlCol="0">
            <a:spAutoFit/>
          </a:bodyPr>
          <a:lstStyle/>
          <a:p>
            <a:r>
              <a:rPr lang="x-none" sz="3600" i="1" dirty="0"/>
              <a:t>Lược đồ tự nhiên châu Mĩ</a:t>
            </a:r>
          </a:p>
        </p:txBody>
      </p:sp>
      <p:pic>
        <p:nvPicPr>
          <p:cNvPr id="8" name="Picture 7">
            <a:extLst>
              <a:ext uri="{FF2B5EF4-FFF2-40B4-BE49-F238E27FC236}">
                <a16:creationId xmlns:a16="http://schemas.microsoft.com/office/drawing/2014/main" id="{AFC200FE-CFEC-204B-810E-3911149DD560}"/>
              </a:ext>
            </a:extLst>
          </p:cNvPr>
          <p:cNvPicPr>
            <a:picLocks noChangeAspect="1"/>
          </p:cNvPicPr>
          <p:nvPr/>
        </p:nvPicPr>
        <p:blipFill rotWithShape="1">
          <a:blip r:embed="rId12">
            <a:extLst>
              <a:ext uri="{28A0092B-C50C-407E-A947-70E740481C1C}">
                <a14:useLocalDpi xmlns:a14="http://schemas.microsoft.com/office/drawing/2010/main" val="0"/>
              </a:ext>
            </a:extLst>
          </a:blip>
          <a:srcRect l="6277" t="1239" r="4276" b="4821"/>
          <a:stretch/>
        </p:blipFill>
        <p:spPr>
          <a:xfrm>
            <a:off x="10059506" y="114300"/>
            <a:ext cx="6659452" cy="9525000"/>
          </a:xfrm>
          <a:prstGeom prst="rect">
            <a:avLst/>
          </a:prstGeom>
        </p:spPr>
      </p:pic>
    </p:spTree>
    <p:extLst>
      <p:ext uri="{BB962C8B-B14F-4D97-AF65-F5344CB8AC3E}">
        <p14:creationId xmlns:p14="http://schemas.microsoft.com/office/powerpoint/2010/main" val="206600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5"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strVal val="#ppt_w*0.70"/>
                                          </p:val>
                                        </p:tav>
                                        <p:tav tm="100000">
                                          <p:val>
                                            <p:strVal val="#ppt_w"/>
                                          </p:val>
                                        </p:tav>
                                      </p:tavLst>
                                    </p:anim>
                                    <p:anim calcmode="lin" valueType="num">
                                      <p:cBhvr>
                                        <p:cTn id="39" dur="1000" fill="hold"/>
                                        <p:tgtEl>
                                          <p:spTgt spid="18"/>
                                        </p:tgtEl>
                                        <p:attrNameLst>
                                          <p:attrName>ppt_h</p:attrName>
                                        </p:attrNameLst>
                                      </p:cBhvr>
                                      <p:tavLst>
                                        <p:tav tm="0">
                                          <p:val>
                                            <p:strVal val="#ppt_h"/>
                                          </p:val>
                                        </p:tav>
                                        <p:tav tm="100000">
                                          <p:val>
                                            <p:strVal val="#ppt_h"/>
                                          </p:val>
                                        </p:tav>
                                      </p:tavLst>
                                    </p:anim>
                                    <p:animEffect transition="in" filter="fade">
                                      <p:cBhvr>
                                        <p:cTn id="40" dur="1000"/>
                                        <p:tgtEl>
                                          <p:spTgt spid="1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336234" y="7284753"/>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2721" y="7553854"/>
            <a:ext cx="16579921" cy="600449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67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11600" y="8089106"/>
            <a:ext cx="2362200" cy="212598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17318">
            <a:off x="498083" y="408646"/>
            <a:ext cx="1872559" cy="1076224"/>
          </a:xfrm>
          <a:prstGeom prst="rect">
            <a:avLst/>
          </a:prstGeom>
        </p:spPr>
      </p:pic>
      <p:pic>
        <p:nvPicPr>
          <p:cNvPr id="18" name="Picture 4">
            <a:extLst>
              <a:ext uri="{FF2B5EF4-FFF2-40B4-BE49-F238E27FC236}">
                <a16:creationId xmlns:a16="http://schemas.microsoft.com/office/drawing/2014/main" id="{9FEF2E67-9727-7647-B7A2-8E50E7DE9A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5797" y="7800495"/>
            <a:ext cx="708601" cy="534285"/>
          </a:xfrm>
          <a:prstGeom prst="rect">
            <a:avLst/>
          </a:prstGeom>
        </p:spPr>
      </p:pic>
      <p:sp>
        <p:nvSpPr>
          <p:cNvPr id="23" name="TextBox 22">
            <a:extLst>
              <a:ext uri="{FF2B5EF4-FFF2-40B4-BE49-F238E27FC236}">
                <a16:creationId xmlns:a16="http://schemas.microsoft.com/office/drawing/2014/main" id="{BEFB5F56-CB48-A741-8B4C-01BD099BC2B6}"/>
              </a:ext>
            </a:extLst>
          </p:cNvPr>
          <p:cNvSpPr txBox="1"/>
          <p:nvPr/>
        </p:nvSpPr>
        <p:spPr>
          <a:xfrm>
            <a:off x="6610294" y="9602569"/>
            <a:ext cx="4985660" cy="646331"/>
          </a:xfrm>
          <a:prstGeom prst="rect">
            <a:avLst/>
          </a:prstGeom>
          <a:noFill/>
        </p:spPr>
        <p:txBody>
          <a:bodyPr wrap="none" rtlCol="0">
            <a:spAutoFit/>
          </a:bodyPr>
          <a:lstStyle/>
          <a:p>
            <a:r>
              <a:rPr lang="x-none" sz="3600" i="1" dirty="0"/>
              <a:t>Lược đồ tự nhiên châu Mĩ</a:t>
            </a:r>
          </a:p>
        </p:txBody>
      </p:sp>
      <p:pic>
        <p:nvPicPr>
          <p:cNvPr id="8" name="Picture 7">
            <a:extLst>
              <a:ext uri="{FF2B5EF4-FFF2-40B4-BE49-F238E27FC236}">
                <a16:creationId xmlns:a16="http://schemas.microsoft.com/office/drawing/2014/main" id="{AFC200FE-CFEC-204B-810E-3911149DD560}"/>
              </a:ext>
            </a:extLst>
          </p:cNvPr>
          <p:cNvPicPr>
            <a:picLocks noChangeAspect="1"/>
          </p:cNvPicPr>
          <p:nvPr/>
        </p:nvPicPr>
        <p:blipFill rotWithShape="1">
          <a:blip r:embed="rId12">
            <a:extLst>
              <a:ext uri="{28A0092B-C50C-407E-A947-70E740481C1C}">
                <a14:useLocalDpi xmlns:a14="http://schemas.microsoft.com/office/drawing/2010/main" val="0"/>
              </a:ext>
            </a:extLst>
          </a:blip>
          <a:srcRect l="6277" t="1239" r="4276" b="4821"/>
          <a:stretch/>
        </p:blipFill>
        <p:spPr>
          <a:xfrm>
            <a:off x="5814274" y="153769"/>
            <a:ext cx="6659452" cy="9525000"/>
          </a:xfrm>
          <a:prstGeom prst="rect">
            <a:avLst/>
          </a:prstGeom>
        </p:spPr>
      </p:pic>
      <p:sp>
        <p:nvSpPr>
          <p:cNvPr id="14" name="TextBox 13">
            <a:extLst>
              <a:ext uri="{FF2B5EF4-FFF2-40B4-BE49-F238E27FC236}">
                <a16:creationId xmlns:a16="http://schemas.microsoft.com/office/drawing/2014/main" id="{BB46055D-44CF-4840-B07A-0226BAD1C40E}"/>
              </a:ext>
            </a:extLst>
          </p:cNvPr>
          <p:cNvSpPr txBox="1">
            <a:spLocks noChangeArrowheads="1"/>
          </p:cNvSpPr>
          <p:nvPr/>
        </p:nvSpPr>
        <p:spPr bwMode="auto">
          <a:xfrm>
            <a:off x="13339464" y="3961015"/>
            <a:ext cx="4551629" cy="1569660"/>
          </a:xfrm>
          <a:prstGeom prst="rect">
            <a:avLst/>
          </a:prstGeom>
          <a:solidFill>
            <a:schemeClr val="accent3">
              <a:lumMod val="60000"/>
              <a:lumOff val="4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Đông</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Đại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Tây</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BC68A91-F5B9-0640-A83E-558D9A8E31FA}"/>
              </a:ext>
            </a:extLst>
          </p:cNvPr>
          <p:cNvSpPr txBox="1">
            <a:spLocks noChangeArrowheads="1"/>
          </p:cNvSpPr>
          <p:nvPr/>
        </p:nvSpPr>
        <p:spPr bwMode="auto">
          <a:xfrm>
            <a:off x="11243687" y="21230"/>
            <a:ext cx="5105400" cy="1569660"/>
          </a:xfrm>
          <a:prstGeom prst="rect">
            <a:avLst/>
          </a:prstGeom>
          <a:solidFill>
            <a:schemeClr val="accent2">
              <a:lumMod val="20000"/>
              <a:lumOff val="8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Bắc</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Bắc</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Băng</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324A5B4-A0B0-FD43-87F2-D24EFDC87E16}"/>
              </a:ext>
            </a:extLst>
          </p:cNvPr>
          <p:cNvSpPr txBox="1">
            <a:spLocks noChangeArrowheads="1"/>
          </p:cNvSpPr>
          <p:nvPr/>
        </p:nvSpPr>
        <p:spPr bwMode="auto">
          <a:xfrm>
            <a:off x="355876" y="3961015"/>
            <a:ext cx="4525659" cy="1569660"/>
          </a:xfrm>
          <a:prstGeom prst="rect">
            <a:avLst/>
          </a:prstGeom>
          <a:solidFill>
            <a:schemeClr val="accent6">
              <a:lumMod val="60000"/>
              <a:lumOff val="4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Tây</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p>
          <a:p>
            <a:pPr eaLnBrk="1" hangingPunct="1"/>
            <a:r>
              <a:rPr lang="en-US" altLang="en-US" sz="4800" b="1" dirty="0" err="1">
                <a:solidFill>
                  <a:srgbClr val="FF0000"/>
                </a:solidFill>
                <a:latin typeface="Calibri" panose="020F0502020204030204" pitchFamily="34" charset="0"/>
                <a:cs typeface="Calibri" panose="020F0502020204030204" pitchFamily="34" charset="0"/>
              </a:rPr>
              <a:t>Thái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Bình</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b="1" dirty="0">
              <a:solidFill>
                <a:srgbClr val="FF0000"/>
              </a:solidFill>
              <a:latin typeface="Calibri" panose="020F0502020204030204" pitchFamily="34" charset="0"/>
              <a:cs typeface="Calibri" panose="020F0502020204030204" pitchFamily="34" charset="0"/>
            </a:endParaRPr>
          </a:p>
        </p:txBody>
      </p:sp>
      <p:sp>
        <p:nvSpPr>
          <p:cNvPr id="6" name="Left Arrow 5">
            <a:extLst>
              <a:ext uri="{FF2B5EF4-FFF2-40B4-BE49-F238E27FC236}">
                <a16:creationId xmlns:a16="http://schemas.microsoft.com/office/drawing/2014/main" id="{EBF6D78E-D881-2E4C-AF11-D7FAEADFC8DE}"/>
              </a:ext>
            </a:extLst>
          </p:cNvPr>
          <p:cNvSpPr/>
          <p:nvPr/>
        </p:nvSpPr>
        <p:spPr>
          <a:xfrm>
            <a:off x="12192000" y="4451525"/>
            <a:ext cx="1147464"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Left Arrow 19">
            <a:extLst>
              <a:ext uri="{FF2B5EF4-FFF2-40B4-BE49-F238E27FC236}">
                <a16:creationId xmlns:a16="http://schemas.microsoft.com/office/drawing/2014/main" id="{0E20F87D-C585-1F46-AE0E-C80087E8E7B4}"/>
              </a:ext>
            </a:extLst>
          </p:cNvPr>
          <p:cNvSpPr/>
          <p:nvPr/>
        </p:nvSpPr>
        <p:spPr>
          <a:xfrm flipH="1">
            <a:off x="4880577" y="4456884"/>
            <a:ext cx="1379930"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Left Arrow 23">
            <a:extLst>
              <a:ext uri="{FF2B5EF4-FFF2-40B4-BE49-F238E27FC236}">
                <a16:creationId xmlns:a16="http://schemas.microsoft.com/office/drawing/2014/main" id="{7E68B08A-D83B-964B-A01F-1E33841F284E}"/>
              </a:ext>
            </a:extLst>
          </p:cNvPr>
          <p:cNvSpPr/>
          <p:nvPr/>
        </p:nvSpPr>
        <p:spPr>
          <a:xfrm>
            <a:off x="9815217" y="153769"/>
            <a:ext cx="1147464"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566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5382 -0.01481 L 0 -2.09877E-6 " pathEditMode="relative" rAng="0" ptsTypes="AA">
                                      <p:cBhvr>
                                        <p:cTn id="6" dur="2000" fill="hold"/>
                                        <p:tgtEl>
                                          <p:spTgt spid="8"/>
                                        </p:tgtEl>
                                        <p:attrNameLst>
                                          <p:attrName>ppt_x</p:attrName>
                                          <p:attrName>ppt_y</p:attrName>
                                        </p:attrNameLst>
                                      </p:cBhvr>
                                      <p:rCtr x="-17691" y="741"/>
                                    </p:animMotion>
                                  </p:childTnLst>
                                </p:cTn>
                              </p:par>
                              <p:par>
                                <p:cTn id="7" presetID="0" presetClass="path" presetSubtype="0" accel="50000" decel="50000" fill="hold" grpId="1" nodeType="withEffect">
                                  <p:stCondLst>
                                    <p:cond delay="0"/>
                                  </p:stCondLst>
                                  <p:childTnLst>
                                    <p:animMotion origin="layout" path="M 0.35382 -0.01481 L -3.05556E-6 -4.81481E-6 " pathEditMode="relative" rAng="0" ptsTypes="AA">
                                      <p:cBhvr>
                                        <p:cTn id="8" dur="2000" fill="hold"/>
                                        <p:tgtEl>
                                          <p:spTgt spid="23"/>
                                        </p:tgtEl>
                                        <p:attrNameLst>
                                          <p:attrName>ppt_x</p:attrName>
                                          <p:attrName>ppt_y</p:attrName>
                                        </p:attrNameLst>
                                      </p:cBhvr>
                                      <p:rCtr x="-17691" y="741"/>
                                    </p:animMotion>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4" grpId="0" animBg="1"/>
      <p:bldP spid="15" grpId="0" animBg="1"/>
      <p:bldP spid="17" grpId="0" animBg="1"/>
      <p:bldP spid="6" grpId="0" animBg="1"/>
      <p:bldP spid="20"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672" t="1856" r="13671" b="56113"/>
          <a:stretch/>
        </p:blipFill>
        <p:spPr>
          <a:xfrm flipH="1">
            <a:off x="-35442" y="6455466"/>
            <a:ext cx="18288000" cy="3831534"/>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3919" y="2825035"/>
            <a:ext cx="589561" cy="589561"/>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544" y="2019300"/>
            <a:ext cx="766828" cy="766828"/>
          </a:xfrm>
          <a:prstGeom prst="rect">
            <a:avLst/>
          </a:prstGeom>
        </p:spPr>
      </p:pic>
      <p:sp>
        <p:nvSpPr>
          <p:cNvPr id="38" name="Title 1">
            <a:extLst>
              <a:ext uri="{FF2B5EF4-FFF2-40B4-BE49-F238E27FC236}">
                <a16:creationId xmlns:a16="http://schemas.microsoft.com/office/drawing/2014/main" id="{F3125466-92FC-2942-B5E5-BE657F201F36}"/>
              </a:ext>
            </a:extLst>
          </p:cNvPr>
          <p:cNvSpPr txBox="1">
            <a:spLocks/>
          </p:cNvSpPr>
          <p:nvPr/>
        </p:nvSpPr>
        <p:spPr bwMode="auto">
          <a:xfrm>
            <a:off x="2118969" y="9373367"/>
            <a:ext cx="14050061" cy="549501"/>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ctr" eaLnBrk="1" hangingPunct="1">
              <a:defRPr/>
            </a:pPr>
            <a:r>
              <a:rPr lang="en-US" altLang="en-US" sz="3200" i="1" dirty="0" err="1">
                <a:solidFill>
                  <a:schemeClr val="tx1"/>
                </a:solidFill>
                <a:latin typeface="Calibri" panose="020F0502020204030204" pitchFamily="34" charset="0"/>
                <a:cs typeface="Calibri" panose="020F0502020204030204" pitchFamily="34" charset="0"/>
              </a:rPr>
              <a:t>Bảng</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số</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liệu</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về</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diện</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tích</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và</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dân</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số</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các</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châu</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lục</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năm</a:t>
            </a:r>
            <a:r>
              <a:rPr lang="en-US" altLang="en-US" sz="3200" i="1" dirty="0">
                <a:solidFill>
                  <a:schemeClr val="tx1"/>
                </a:solidFill>
                <a:latin typeface="Calibri" panose="020F0502020204030204" pitchFamily="34" charset="0"/>
                <a:cs typeface="Calibri" panose="020F0502020204030204" pitchFamily="34" charset="0"/>
              </a:rPr>
              <a:t> 2021 </a:t>
            </a:r>
            <a:r>
              <a:rPr lang="en-US" altLang="en-US" sz="3200" i="1" dirty="0" err="1">
                <a:solidFill>
                  <a:schemeClr val="tx1"/>
                </a:solidFill>
                <a:latin typeface="Calibri" panose="020F0502020204030204" pitchFamily="34" charset="0"/>
                <a:cs typeface="Calibri" panose="020F0502020204030204" pitchFamily="34" charset="0"/>
              </a:rPr>
              <a:t>theo</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trang</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greelane.com</a:t>
            </a:r>
            <a:endParaRPr lang="en-US" altLang="en-US" sz="3200" i="1" dirty="0">
              <a:solidFill>
                <a:schemeClr val="tx1"/>
              </a:solidFill>
              <a:latin typeface="Calibri" panose="020F0502020204030204" pitchFamily="34" charset="0"/>
              <a:cs typeface="Calibri" panose="020F0502020204030204" pitchFamily="34" charset="0"/>
            </a:endParaRPr>
          </a:p>
        </p:txBody>
      </p:sp>
      <p:graphicFrame>
        <p:nvGraphicFramePr>
          <p:cNvPr id="39" name="Group 67">
            <a:extLst>
              <a:ext uri="{FF2B5EF4-FFF2-40B4-BE49-F238E27FC236}">
                <a16:creationId xmlns:a16="http://schemas.microsoft.com/office/drawing/2014/main" id="{D8E48D10-ECDC-904C-8363-D6798E847843}"/>
              </a:ext>
            </a:extLst>
          </p:cNvPr>
          <p:cNvGraphicFramePr>
            <a:graphicFrameLocks noGrp="1"/>
          </p:cNvGraphicFramePr>
          <p:nvPr>
            <p:extLst>
              <p:ext uri="{D42A27DB-BD31-4B8C-83A1-F6EECF244321}">
                <p14:modId xmlns:p14="http://schemas.microsoft.com/office/powerpoint/2010/main" val="1612648889"/>
              </p:ext>
            </p:extLst>
          </p:nvPr>
        </p:nvGraphicFramePr>
        <p:xfrm>
          <a:off x="2083528" y="1712351"/>
          <a:ext cx="14050060" cy="7564740"/>
        </p:xfrm>
        <a:graphic>
          <a:graphicData uri="http://schemas.openxmlformats.org/drawingml/2006/table">
            <a:tbl>
              <a:tblPr/>
              <a:tblGrid>
                <a:gridCol w="4411473">
                  <a:extLst>
                    <a:ext uri="{9D8B030D-6E8A-4147-A177-3AD203B41FA5}">
                      <a16:colId xmlns:a16="http://schemas.microsoft.com/office/drawing/2014/main" val="20000"/>
                    </a:ext>
                  </a:extLst>
                </a:gridCol>
                <a:gridCol w="5302964">
                  <a:extLst>
                    <a:ext uri="{9D8B030D-6E8A-4147-A177-3AD203B41FA5}">
                      <a16:colId xmlns:a16="http://schemas.microsoft.com/office/drawing/2014/main" val="20001"/>
                    </a:ext>
                  </a:extLst>
                </a:gridCol>
                <a:gridCol w="4335623">
                  <a:extLst>
                    <a:ext uri="{9D8B030D-6E8A-4147-A177-3AD203B41FA5}">
                      <a16:colId xmlns:a16="http://schemas.microsoft.com/office/drawing/2014/main" val="20002"/>
                    </a:ext>
                  </a:extLst>
                </a:gridCol>
              </a:tblGrid>
              <a:tr h="165818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lục</a:t>
                      </a:r>
                      <a:endPar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Diện</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tích</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triệu</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km</a:t>
                      </a:r>
                      <a:r>
                        <a:rPr kumimoji="0" lang="en-US" altLang="en-US" sz="48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rPr>
                        <a:t>2</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số</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người</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năm</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2021</a:t>
                      </a:r>
                      <a:endParaRPr kumimoji="0" lang="en-US" altLang="en-US" sz="48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108716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44,6</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Calibri" panose="020F0502020204030204" pitchFamily="34" charset="0"/>
                          <a:ea typeface="+mn-ea"/>
                          <a:cs typeface="Calibri" panose="020F0502020204030204" pitchFamily="34" charset="0"/>
                        </a:rPr>
                        <a:t>4,6 tỷ</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Mĩ</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42,3</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Calibri" panose="020F0502020204030204" pitchFamily="34" charset="0"/>
                          <a:cs typeface="Calibri" panose="020F0502020204030204" pitchFamily="34" charset="0"/>
                        </a:rPr>
                        <a:t>800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2"/>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30</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1,3 </a:t>
                      </a:r>
                      <a:r>
                        <a:rPr lang="en-US" sz="4800" b="0" i="0" kern="1200" dirty="0" err="1">
                          <a:solidFill>
                            <a:schemeClr val="tx1"/>
                          </a:solidFill>
                          <a:effectLst/>
                          <a:latin typeface="Calibri" panose="020F0502020204030204" pitchFamily="34" charset="0"/>
                          <a:ea typeface="+mn-ea"/>
                          <a:cs typeface="Calibri" panose="020F0502020204030204" pitchFamily="34" charset="0"/>
                        </a:rPr>
                        <a:t>tỷ</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3"/>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9,9</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Calibri" panose="020F0502020204030204" pitchFamily="34" charset="0"/>
                          <a:ea typeface="+mn-ea"/>
                          <a:cs typeface="Calibri" panose="020F0502020204030204" pitchFamily="34" charset="0"/>
                        </a:rPr>
                        <a:t>746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4"/>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Đại</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Dương</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9</a:t>
                      </a:r>
                      <a:endParaRPr kumimoji="0" lang="en-US" altLang="en-US" sz="4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a:solidFill>
                            <a:schemeClr val="tx1"/>
                          </a:solidFill>
                          <a:effectLst/>
                          <a:latin typeface="Calibri" panose="020F0502020204030204" pitchFamily="34" charset="0"/>
                          <a:ea typeface="+mn-ea"/>
                          <a:cs typeface="Calibri" panose="020F0502020204030204" pitchFamily="34" charset="0"/>
                        </a:rPr>
                        <a:t>43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5"/>
                  </a:ext>
                </a:extLst>
              </a:tr>
              <a:tr h="9790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Nam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Cực</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14,2</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5.500</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6"/>
                  </a:ext>
                </a:extLst>
              </a:tr>
            </a:tbl>
          </a:graphicData>
        </a:graphic>
      </p:graphicFrame>
      <p:sp>
        <p:nvSpPr>
          <p:cNvPr id="40" name="Google Shape;614;p36">
            <a:extLst>
              <a:ext uri="{FF2B5EF4-FFF2-40B4-BE49-F238E27FC236}">
                <a16:creationId xmlns:a16="http://schemas.microsoft.com/office/drawing/2014/main" id="{AFB5179E-1AA2-3844-ABF1-ED4726CD4D99}"/>
              </a:ext>
            </a:extLst>
          </p:cNvPr>
          <p:cNvSpPr>
            <a:spLocks noChangeArrowheads="1"/>
          </p:cNvSpPr>
          <p:nvPr/>
        </p:nvSpPr>
        <p:spPr bwMode="auto">
          <a:xfrm>
            <a:off x="965372" y="159915"/>
            <a:ext cx="16332028" cy="1325985"/>
          </a:xfrm>
          <a:prstGeom prst="roundRect">
            <a:avLst>
              <a:gd name="adj" fmla="val 28005"/>
            </a:avLst>
          </a:prstGeom>
          <a:solidFill>
            <a:schemeClr val="accent6">
              <a:lumMod val="60000"/>
              <a:lumOff val="4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41" name="Title 1">
            <a:extLst>
              <a:ext uri="{FF2B5EF4-FFF2-40B4-BE49-F238E27FC236}">
                <a16:creationId xmlns:a16="http://schemas.microsoft.com/office/drawing/2014/main" id="{9576C22E-52E0-BB4C-BBB4-3BE060796F0D}"/>
              </a:ext>
            </a:extLst>
          </p:cNvPr>
          <p:cNvSpPr txBox="1">
            <a:spLocks/>
          </p:cNvSpPr>
          <p:nvPr/>
        </p:nvSpPr>
        <p:spPr bwMode="auto">
          <a:xfrm>
            <a:off x="1209316" y="251174"/>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Calibri" panose="020F0502020204030204" pitchFamily="34" charset="0"/>
                <a:cs typeface="Calibri" panose="020F0502020204030204" pitchFamily="34" charset="0"/>
              </a:rPr>
              <a:t>Dựa</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vào</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bảng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số</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liệu</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em</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hãy</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cho</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biết</a:t>
            </a:r>
            <a:r>
              <a:rPr lang="en-US" altLang="en-US"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châu</a:t>
            </a:r>
            <a:r>
              <a:rPr lang="en-US" altLang="en-US" b="1"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Mĩ</a:t>
            </a:r>
            <a:r>
              <a:rPr lang="en-US" altLang="en-US" b="1"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đứng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thứ</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mấy</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về</a:t>
            </a:r>
            <a:r>
              <a:rPr lang="en-US" altLang="en-US"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diện</a:t>
            </a:r>
            <a:r>
              <a:rPr lang="en-US" altLang="en-US" b="1"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tích</a:t>
            </a:r>
            <a:r>
              <a:rPr lang="en-US" altLang="en-US" b="1"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trong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các</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châu</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lục</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trên</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thế</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giới</a:t>
            </a:r>
            <a:r>
              <a:rPr lang="en-US" altLang="en-US" dirty="0">
                <a:solidFill>
                  <a:schemeClr val="tx1"/>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CF43DF88-59F3-5940-86EC-7F57785ECF9A}"/>
              </a:ext>
            </a:extLst>
          </p:cNvPr>
          <p:cNvSpPr/>
          <p:nvPr/>
        </p:nvSpPr>
        <p:spPr>
          <a:xfrm>
            <a:off x="2090154" y="4435512"/>
            <a:ext cx="14078876" cy="936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9"/>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strVal val="#ppt_h"/>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repeatCount="indefinite"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strips(downLeft)">
                                      <p:cBhvr>
                                        <p:cTn id="26"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utoUpdateAnimBg="0"/>
      <p:bldP spid="40" grpId="0" animBg="1"/>
      <p:bldP spid="41" grpId="0" autoUpdateAnimBg="0"/>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41316" y="6991942"/>
            <a:ext cx="25170631" cy="91156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2374">
            <a:off x="17323672" y="8210162"/>
            <a:ext cx="1239461" cy="1323857"/>
          </a:xfrm>
          <a:prstGeom prst="rect">
            <a:avLst/>
          </a:prstGeom>
        </p:spPr>
      </p:pic>
      <p:grpSp>
        <p:nvGrpSpPr>
          <p:cNvPr id="4" name="Group 4"/>
          <p:cNvGrpSpPr/>
          <p:nvPr/>
        </p:nvGrpSpPr>
        <p:grpSpPr>
          <a:xfrm>
            <a:off x="16486116" y="261957"/>
            <a:ext cx="1457286" cy="145728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079664"/>
            <a:ext cx="5913256" cy="5824557"/>
          </a:xfrm>
          <a:prstGeom prst="rect">
            <a:avLst/>
          </a:prstGeom>
        </p:spPr>
      </p:pic>
      <p:grpSp>
        <p:nvGrpSpPr>
          <p:cNvPr id="11" name="Group 11"/>
          <p:cNvGrpSpPr/>
          <p:nvPr/>
        </p:nvGrpSpPr>
        <p:grpSpPr>
          <a:xfrm>
            <a:off x="7882299" y="1274953"/>
            <a:ext cx="8846138" cy="3356567"/>
            <a:chOff x="0" y="0"/>
            <a:chExt cx="1106252" cy="773743"/>
          </a:xfrm>
        </p:grpSpPr>
        <p:sp>
          <p:nvSpPr>
            <p:cNvPr id="12" name="Freeform 12"/>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sp>
      </p:grpSp>
      <p:grpSp>
        <p:nvGrpSpPr>
          <p:cNvPr id="19" name="Group 19"/>
          <p:cNvGrpSpPr/>
          <p:nvPr/>
        </p:nvGrpSpPr>
        <p:grpSpPr>
          <a:xfrm>
            <a:off x="7882299" y="4971838"/>
            <a:ext cx="8846138" cy="2579292"/>
            <a:chOff x="0" y="0"/>
            <a:chExt cx="1106252" cy="773743"/>
          </a:xfrm>
        </p:grpSpPr>
        <p:sp>
          <p:nvSpPr>
            <p:cNvPr id="20" name="Freeform 20"/>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sp>
      </p:grpSp>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33469">
            <a:off x="5079766" y="1286187"/>
            <a:ext cx="2095162" cy="1532087"/>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3919" y="2825035"/>
            <a:ext cx="589561" cy="589561"/>
          </a:xfrm>
          <a:prstGeom prst="rect">
            <a:avLst/>
          </a:prstGeom>
        </p:spPr>
      </p:pic>
      <p:pic>
        <p:nvPicPr>
          <p:cNvPr id="30" name="Picture 3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8544" y="2019300"/>
            <a:ext cx="766828" cy="766828"/>
          </a:xfrm>
          <a:prstGeom prst="rect">
            <a:avLst/>
          </a:prstGeom>
        </p:spPr>
      </p:pic>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39059" y="551462"/>
            <a:ext cx="477238" cy="477238"/>
          </a:xfrm>
          <a:prstGeom prst="rect">
            <a:avLst/>
          </a:prstGeom>
        </p:spPr>
      </p:pic>
      <p:pic>
        <p:nvPicPr>
          <p:cNvPr id="32" name="Picture 3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24620">
            <a:off x="15410193" y="6149096"/>
            <a:ext cx="562022" cy="1342143"/>
          </a:xfrm>
          <a:prstGeom prst="rect">
            <a:avLst/>
          </a:prstGeom>
        </p:spPr>
      </p:pic>
      <p:pic>
        <p:nvPicPr>
          <p:cNvPr id="33" name="Picture 23">
            <a:extLst>
              <a:ext uri="{FF2B5EF4-FFF2-40B4-BE49-F238E27FC236}">
                <a16:creationId xmlns:a16="http://schemas.microsoft.com/office/drawing/2014/main" id="{00586390-A665-0740-A37E-1CBEB5D150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33469">
            <a:off x="5079765" y="5181025"/>
            <a:ext cx="2095162" cy="1532087"/>
          </a:xfrm>
          <a:prstGeom prst="rect">
            <a:avLst/>
          </a:prstGeom>
        </p:spPr>
      </p:pic>
      <p:sp>
        <p:nvSpPr>
          <p:cNvPr id="34" name="TextBox 33">
            <a:extLst>
              <a:ext uri="{FF2B5EF4-FFF2-40B4-BE49-F238E27FC236}">
                <a16:creationId xmlns:a16="http://schemas.microsoft.com/office/drawing/2014/main" id="{EEDD8FFF-801D-EB4F-B241-2AF9E3E139BA}"/>
              </a:ext>
            </a:extLst>
          </p:cNvPr>
          <p:cNvSpPr txBox="1"/>
          <p:nvPr/>
        </p:nvSpPr>
        <p:spPr>
          <a:xfrm>
            <a:off x="8084928" y="1768376"/>
            <a:ext cx="8440880" cy="2308324"/>
          </a:xfrm>
          <a:prstGeom prst="rect">
            <a:avLst/>
          </a:prstGeom>
          <a:noFill/>
        </p:spPr>
        <p:txBody>
          <a:bodyPr wrap="square" rtlCol="0">
            <a:spAutoFit/>
          </a:bodyPr>
          <a:lstStyle/>
          <a:p>
            <a:pPr algn="just"/>
            <a:r>
              <a:rPr lang="x-none" sz="4800" b="1" dirty="0">
                <a:solidFill>
                  <a:schemeClr val="bg1"/>
                </a:solidFill>
              </a:rPr>
              <a:t>- Châu Mĩ nằm ở </a:t>
            </a:r>
            <a:r>
              <a:rPr lang="x-none" sz="4800" b="1" dirty="0">
                <a:solidFill>
                  <a:srgbClr val="FFFF00"/>
                </a:solidFill>
              </a:rPr>
              <a:t>bán cầu Tây</a:t>
            </a:r>
            <a:r>
              <a:rPr lang="x-none" sz="4800" b="1" dirty="0">
                <a:solidFill>
                  <a:schemeClr val="bg1"/>
                </a:solidFill>
              </a:rPr>
              <a:t>, bao gồm </a:t>
            </a:r>
            <a:r>
              <a:rPr lang="x-none" sz="4800" b="1" dirty="0">
                <a:solidFill>
                  <a:srgbClr val="FFFF00"/>
                </a:solidFill>
              </a:rPr>
              <a:t>Bắc Mĩ, Nam Mĩ </a:t>
            </a:r>
            <a:r>
              <a:rPr lang="x-none" sz="4800" b="1" dirty="0">
                <a:solidFill>
                  <a:schemeClr val="bg1"/>
                </a:solidFill>
              </a:rPr>
              <a:t>và dải đất hẹp </a:t>
            </a:r>
            <a:r>
              <a:rPr lang="x-none" sz="4800" b="1" dirty="0">
                <a:solidFill>
                  <a:srgbClr val="FFFF00"/>
                </a:solidFill>
              </a:rPr>
              <a:t>Trung Mĩ</a:t>
            </a:r>
            <a:r>
              <a:rPr lang="x-none" sz="4800" b="1" dirty="0">
                <a:solidFill>
                  <a:schemeClr val="bg1"/>
                </a:solidFill>
              </a:rPr>
              <a:t>.</a:t>
            </a:r>
          </a:p>
        </p:txBody>
      </p:sp>
      <p:sp>
        <p:nvSpPr>
          <p:cNvPr id="35" name="TextBox 34">
            <a:extLst>
              <a:ext uri="{FF2B5EF4-FFF2-40B4-BE49-F238E27FC236}">
                <a16:creationId xmlns:a16="http://schemas.microsoft.com/office/drawing/2014/main" id="{A499FF6B-6965-6C4B-AB23-5928F4DC74E5}"/>
              </a:ext>
            </a:extLst>
          </p:cNvPr>
          <p:cNvSpPr txBox="1"/>
          <p:nvPr/>
        </p:nvSpPr>
        <p:spPr>
          <a:xfrm>
            <a:off x="8126441" y="5422282"/>
            <a:ext cx="8440880" cy="1569660"/>
          </a:xfrm>
          <a:prstGeom prst="rect">
            <a:avLst/>
          </a:prstGeom>
          <a:noFill/>
        </p:spPr>
        <p:txBody>
          <a:bodyPr wrap="square" rtlCol="0">
            <a:spAutoFit/>
          </a:bodyPr>
          <a:lstStyle/>
          <a:p>
            <a:pPr algn="just"/>
            <a:r>
              <a:rPr lang="x-none" sz="4800" b="1" dirty="0">
                <a:solidFill>
                  <a:schemeClr val="bg1"/>
                </a:solidFill>
              </a:rPr>
              <a:t>- Châu Mĩ có </a:t>
            </a:r>
            <a:r>
              <a:rPr lang="x-none" sz="4800" b="1" dirty="0">
                <a:solidFill>
                  <a:srgbClr val="FFFF00"/>
                </a:solidFill>
              </a:rPr>
              <a:t>diện tích lớn thứ hai </a:t>
            </a:r>
            <a:r>
              <a:rPr lang="x-none" sz="4800" b="1" dirty="0">
                <a:solidFill>
                  <a:schemeClr val="bg1"/>
                </a:solidFill>
              </a:rPr>
              <a:t>trên thế giới.</a:t>
            </a:r>
          </a:p>
        </p:txBody>
      </p:sp>
    </p:spTree>
    <p:extLst>
      <p:ext uri="{BB962C8B-B14F-4D97-AF65-F5344CB8AC3E}">
        <p14:creationId xmlns:p14="http://schemas.microsoft.com/office/powerpoint/2010/main" val="314858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4"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0"/>
                                        </p:tgtEl>
                                        <p:attrNameLst>
                                          <p:attrName>r</p:attrName>
                                        </p:attrNameLst>
                                      </p:cBhvr>
                                    </p:animRot>
                                    <p:animRot by="-240000">
                                      <p:cBhvr>
                                        <p:cTn id="15" dur="200" fill="hold">
                                          <p:stCondLst>
                                            <p:cond delay="200"/>
                                          </p:stCondLst>
                                        </p:cTn>
                                        <p:tgtEl>
                                          <p:spTgt spid="30"/>
                                        </p:tgtEl>
                                        <p:attrNameLst>
                                          <p:attrName>r</p:attrName>
                                        </p:attrNameLst>
                                      </p:cBhvr>
                                    </p:animRot>
                                    <p:animRot by="240000">
                                      <p:cBhvr>
                                        <p:cTn id="16" dur="200" fill="hold">
                                          <p:stCondLst>
                                            <p:cond delay="400"/>
                                          </p:stCondLst>
                                        </p:cTn>
                                        <p:tgtEl>
                                          <p:spTgt spid="30"/>
                                        </p:tgtEl>
                                        <p:attrNameLst>
                                          <p:attrName>r</p:attrName>
                                        </p:attrNameLst>
                                      </p:cBhvr>
                                    </p:animRot>
                                    <p:animRot by="-240000">
                                      <p:cBhvr>
                                        <p:cTn id="17" dur="200" fill="hold">
                                          <p:stCondLst>
                                            <p:cond delay="600"/>
                                          </p:stCondLst>
                                        </p:cTn>
                                        <p:tgtEl>
                                          <p:spTgt spid="30"/>
                                        </p:tgtEl>
                                        <p:attrNameLst>
                                          <p:attrName>r</p:attrName>
                                        </p:attrNameLst>
                                      </p:cBhvr>
                                    </p:animRot>
                                    <p:animRot by="120000">
                                      <p:cBhvr>
                                        <p:cTn id="18" dur="200" fill="hold">
                                          <p:stCondLst>
                                            <p:cond delay="800"/>
                                          </p:stCondLst>
                                        </p:cTn>
                                        <p:tgtEl>
                                          <p:spTgt spid="3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31"/>
                                        </p:tgtEl>
                                        <p:attrNameLst>
                                          <p:attrName>r</p:attrName>
                                        </p:attrNameLst>
                                      </p:cBhvr>
                                    </p:animRot>
                                    <p:animRot by="-240000">
                                      <p:cBhvr>
                                        <p:cTn id="27" dur="200" fill="hold">
                                          <p:stCondLst>
                                            <p:cond delay="200"/>
                                          </p:stCondLst>
                                        </p:cTn>
                                        <p:tgtEl>
                                          <p:spTgt spid="31"/>
                                        </p:tgtEl>
                                        <p:attrNameLst>
                                          <p:attrName>r</p:attrName>
                                        </p:attrNameLst>
                                      </p:cBhvr>
                                    </p:animRot>
                                    <p:animRot by="240000">
                                      <p:cBhvr>
                                        <p:cTn id="28" dur="200" fill="hold">
                                          <p:stCondLst>
                                            <p:cond delay="400"/>
                                          </p:stCondLst>
                                        </p:cTn>
                                        <p:tgtEl>
                                          <p:spTgt spid="31"/>
                                        </p:tgtEl>
                                        <p:attrNameLst>
                                          <p:attrName>r</p:attrName>
                                        </p:attrNameLst>
                                      </p:cBhvr>
                                    </p:animRot>
                                    <p:animRot by="-240000">
                                      <p:cBhvr>
                                        <p:cTn id="29" dur="200" fill="hold">
                                          <p:stCondLst>
                                            <p:cond delay="600"/>
                                          </p:stCondLst>
                                        </p:cTn>
                                        <p:tgtEl>
                                          <p:spTgt spid="31"/>
                                        </p:tgtEl>
                                        <p:attrNameLst>
                                          <p:attrName>r</p:attrName>
                                        </p:attrNameLst>
                                      </p:cBhvr>
                                    </p:animRot>
                                    <p:animRot by="120000">
                                      <p:cBhvr>
                                        <p:cTn id="30" dur="200" fill="hold">
                                          <p:stCondLst>
                                            <p:cond delay="800"/>
                                          </p:stCondLst>
                                        </p:cTn>
                                        <p:tgtEl>
                                          <p:spTgt spid="3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anim calcmode="lin" valueType="num">
                                      <p:cBhvr>
                                        <p:cTn id="62" dur="1000" fill="hold"/>
                                        <p:tgtEl>
                                          <p:spTgt spid="35"/>
                                        </p:tgtEl>
                                        <p:attrNameLst>
                                          <p:attrName>ppt_x</p:attrName>
                                        </p:attrNameLst>
                                      </p:cBhvr>
                                      <p:tavLst>
                                        <p:tav tm="0">
                                          <p:val>
                                            <p:strVal val="#ppt_x"/>
                                          </p:val>
                                        </p:tav>
                                        <p:tav tm="100000">
                                          <p:val>
                                            <p:strVal val="#ppt_x"/>
                                          </p:val>
                                        </p:tav>
                                      </p:tavLst>
                                    </p:anim>
                                    <p:anim calcmode="lin" valueType="num">
                                      <p:cBhvr>
                                        <p:cTn id="63" dur="1000" fill="hold"/>
                                        <p:tgtEl>
                                          <p:spTgt spid="3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41185" y="-1052617"/>
            <a:ext cx="7390877" cy="739087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2796" flipH="1">
            <a:off x="-3441316" y="6662440"/>
            <a:ext cx="25170631" cy="91156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55185" y="1955438"/>
            <a:ext cx="9076215" cy="816859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38616" flipH="1">
            <a:off x="7244286" y="7385873"/>
            <a:ext cx="2095162" cy="153208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79035">
            <a:off x="1011451" y="583364"/>
            <a:ext cx="597206" cy="142616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92374">
            <a:off x="440130" y="7633615"/>
            <a:ext cx="1971920" cy="2106189"/>
          </a:xfrm>
          <a:prstGeom prst="rect">
            <a:avLst/>
          </a:prstGeom>
        </p:spPr>
      </p:pic>
      <p:sp>
        <p:nvSpPr>
          <p:cNvPr id="11" name="Google Shape;789;p35">
            <a:extLst>
              <a:ext uri="{FF2B5EF4-FFF2-40B4-BE49-F238E27FC236}">
                <a16:creationId xmlns:a16="http://schemas.microsoft.com/office/drawing/2014/main" id="{DF206CF1-3185-B949-8B93-0FD581B65467}"/>
              </a:ext>
            </a:extLst>
          </p:cNvPr>
          <p:cNvSpPr txBox="1">
            <a:spLocks/>
          </p:cNvSpPr>
          <p:nvPr/>
        </p:nvSpPr>
        <p:spPr>
          <a:xfrm>
            <a:off x="-408748" y="3097243"/>
            <a:ext cx="10972799" cy="25293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en-US" sz="16600" b="1" dirty="0" err="1">
                <a:solidFill>
                  <a:schemeClr val="accent6">
                    <a:lumMod val="50000"/>
                  </a:schemeClr>
                </a:solidFill>
                <a:latin typeface="Calibri" panose="020F0502020204030204" pitchFamily="34" charset="0"/>
                <a:cs typeface="Calibri" panose="020F0502020204030204" pitchFamily="34" charset="0"/>
              </a:rPr>
              <a:t>Đặc</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điểm</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tự</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nhiên</a:t>
            </a:r>
            <a:endParaRPr lang="en-US" sz="16600" b="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par>
                          <p:cTn id="21" fill="hold">
                            <p:stCondLst>
                              <p:cond delay="3000"/>
                            </p:stCondLst>
                            <p:childTnLst>
                              <p:par>
                                <p:cTn id="22" presetID="18" presetClass="entr" presetSubtype="1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childTnLst>
                          </p:cTn>
                        </p:par>
                        <p:par>
                          <p:cTn id="25" fill="hold">
                            <p:stCondLst>
                              <p:cond delay="3500"/>
                            </p:stCondLst>
                            <p:childTnLst>
                              <p:par>
                                <p:cTn id="26" presetID="2" presetClass="entr" presetSubtype="4"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844</Words>
  <Application>Microsoft Office PowerPoint</Application>
  <PresentationFormat>Custom</PresentationFormat>
  <Paragraphs>108</Paragraphs>
  <Slides>20</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Địa - Châu Mĩ</dc:title>
  <cp:lastModifiedBy>Admin</cp:lastModifiedBy>
  <cp:revision>9</cp:revision>
  <dcterms:created xsi:type="dcterms:W3CDTF">2006-08-16T00:00:00Z</dcterms:created>
  <dcterms:modified xsi:type="dcterms:W3CDTF">2024-03-23T04:28:46Z</dcterms:modified>
  <dc:identifier>DAE5VBvIY_w</dc:identifier>
</cp:coreProperties>
</file>