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07" r:id="rId2"/>
    <p:sldMasterId id="2147483719" r:id="rId3"/>
    <p:sldMasterId id="2147483731" r:id="rId4"/>
  </p:sldMasterIdLst>
  <p:notesMasterIdLst>
    <p:notesMasterId r:id="rId14"/>
  </p:notesMasterIdLst>
  <p:sldIdLst>
    <p:sldId id="370" r:id="rId5"/>
    <p:sldId id="371" r:id="rId6"/>
    <p:sldId id="373" r:id="rId7"/>
    <p:sldId id="381" r:id="rId8"/>
    <p:sldId id="348" r:id="rId9"/>
    <p:sldId id="375" r:id="rId10"/>
    <p:sldId id="378" r:id="rId11"/>
    <p:sldId id="377" r:id="rId12"/>
    <p:sldId id="379" r:id="rId13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85" d="100"/>
          <a:sy n="85" d="100"/>
        </p:scale>
        <p:origin x="11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020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40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4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70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89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2431704-B89D-4EFF-9D8E-0227E0BA8B71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40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>
              <a:buClrTx/>
            </a:pPr>
            <a:fld id="{3CA1B2B2-A2C9-428B-B5AD-F768193E9A61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  <a:cs typeface="+mn-cs"/>
              </a:rPr>
              <a:pPr defTabSz="685715">
                <a:buClrTx/>
              </a:pPr>
              <a:t>2024/3/13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>
              <a:buClrTx/>
            </a:pPr>
            <a:fld id="{7C63B095-98A4-4D29-8A1C-3D9B5F99592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  <a:cs typeface="+mn-cs"/>
              </a:rPr>
              <a:pPr defTabSz="685715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2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>
              <a:buClrTx/>
            </a:pPr>
            <a:fld id="{3CA1B2B2-A2C9-428B-B5AD-F768193E9A61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</a:rPr>
              <a:pPr defTabSz="685715">
                <a:buClrTx/>
              </a:pPr>
              <a:t>2024/3/13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>
              <a:buClrTx/>
            </a:pPr>
            <a:fld id="{7C63B095-98A4-4D29-8A1C-3D9B5F99592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</a:rPr>
              <a:pPr defTabSz="685715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014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>
              <a:buClrTx/>
            </a:pPr>
            <a:fld id="{3CA1B2B2-A2C9-428B-B5AD-F768193E9A61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  <a:cs typeface="+mn-cs"/>
              </a:rPr>
              <a:pPr defTabSz="685749">
                <a:buClrTx/>
              </a:pPr>
              <a:t>2024/3/13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>
              <a:buClrTx/>
            </a:pPr>
            <a:fld id="{7C63B095-98A4-4D29-8A1C-3D9B5F99592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  <a:cs typeface="+mn-cs"/>
              </a:rPr>
              <a:pPr defTabSz="685749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3CA1B2B2-A2C9-428B-B5AD-F768193E9A61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  <a:cs typeface="+mn-cs"/>
              </a:rPr>
              <a:pPr defTabSz="685800">
                <a:buClrTx/>
                <a:buFontTx/>
                <a:buNone/>
              </a:pPr>
              <a:t>2024/3/13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7C63B095-98A4-4D29-8A1C-3D9B5F99592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Helga"/>
                <a:ea typeface="微软雅黑 Light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Helga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" y="29723"/>
            <a:ext cx="9140727" cy="51435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554295" y="1103973"/>
            <a:ext cx="803020" cy="532576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1721435" y="379874"/>
            <a:ext cx="1085187" cy="5745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6983584" y="642146"/>
            <a:ext cx="834818" cy="55319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8028157" y="1582030"/>
            <a:ext cx="858332" cy="53474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851838" y="2819207"/>
            <a:ext cx="10562921" cy="10562921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704671" y="1966370"/>
            <a:ext cx="12515850" cy="1251585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40" y="14143"/>
            <a:ext cx="3444630" cy="32367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2556" y="3850649"/>
            <a:ext cx="9001401" cy="9001401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205971" y="2435922"/>
            <a:ext cx="11155339" cy="11155339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 rot="2600086">
            <a:off x="2552060" y="1124012"/>
            <a:ext cx="417723" cy="36468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6247361" y="1704343"/>
            <a:ext cx="312813" cy="29597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2649459" y="360305"/>
            <a:ext cx="834818" cy="55319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294066" y="1862377"/>
            <a:ext cx="858332" cy="53474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pic>
        <p:nvPicPr>
          <p:cNvPr id="3" name="Ridan-Uly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05763" y="48382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916896" y="2977662"/>
            <a:ext cx="7011577" cy="156966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Tiếng Việt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17968" y="-25832"/>
            <a:ext cx="9211758" cy="5183469"/>
          </a:xfrm>
          <a:prstGeom prst="rect">
            <a:avLst/>
          </a:prstGeom>
        </p:spPr>
      </p:pic>
      <p:sp>
        <p:nvSpPr>
          <p:cNvPr id="9" name="云形 26"/>
          <p:cNvSpPr/>
          <p:nvPr/>
        </p:nvSpPr>
        <p:spPr>
          <a:xfrm rot="429982">
            <a:off x="6579343" y="467758"/>
            <a:ext cx="858332" cy="53474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5" y="700545"/>
            <a:ext cx="7765101" cy="396512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76843" y="2168781"/>
            <a:ext cx="6191074" cy="1054133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698">
              <a:buClrTx/>
            </a:pPr>
            <a:r>
              <a:rPr lang="en-US" altLang="zh-CN" sz="3200" b="1" kern="12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uppy-KR-Bold-DDC"/>
                <a:ea typeface="+mj-ea"/>
                <a:cs typeface="+mn-cs"/>
              </a:rPr>
              <a:t>Bài 17 </a:t>
            </a:r>
          </a:p>
          <a:p>
            <a:pPr algn="ctr" defTabSz="685698">
              <a:buClrTx/>
            </a:pPr>
            <a:r>
              <a:rPr lang="en-US" altLang="zh-CN" sz="3200" b="1" kern="12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Yuppy-KR-Bold-DDC"/>
                <a:ea typeface="+mj-ea"/>
                <a:cs typeface="+mn-cs"/>
              </a:rPr>
              <a:t>Những cách chào độc đáo</a:t>
            </a:r>
            <a:endParaRPr lang="zh-CN" altLang="en-US" sz="32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Yuppy-KR-Bold-DDC"/>
              <a:ea typeface="+mj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16" y="-162479"/>
            <a:ext cx="2859521" cy="2687060"/>
          </a:xfrm>
          <a:prstGeom prst="rect">
            <a:avLst/>
          </a:prstGeom>
        </p:spPr>
      </p:pic>
      <p:sp>
        <p:nvSpPr>
          <p:cNvPr id="8" name="云形 25"/>
          <p:cNvSpPr/>
          <p:nvPr/>
        </p:nvSpPr>
        <p:spPr>
          <a:xfrm>
            <a:off x="8562985" y="1181051"/>
            <a:ext cx="834818" cy="55319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0" name="云形 9"/>
          <p:cNvSpPr/>
          <p:nvPr/>
        </p:nvSpPr>
        <p:spPr>
          <a:xfrm>
            <a:off x="7317723" y="2149128"/>
            <a:ext cx="803020" cy="532576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A94BE-1705-46B6-A274-580473BF97B9}"/>
              </a:ext>
            </a:extLst>
          </p:cNvPr>
          <p:cNvSpPr txBox="1"/>
          <p:nvPr/>
        </p:nvSpPr>
        <p:spPr>
          <a:xfrm>
            <a:off x="2252666" y="3098503"/>
            <a:ext cx="4993425" cy="92333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rgbClr val="17479D"/>
                </a:solidFill>
                <a:latin typeface="UTM Avo" panose="02040603050506020204" pitchFamily="18" charset="0"/>
              </a:rPr>
              <a:t>NÓI VÀ NGHE</a:t>
            </a:r>
            <a:endParaRPr lang="en-US" sz="36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10" dur="1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52 0.00232 L -4.375E-6 -3.33333E-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211153"/>
            <a:ext cx="2857500" cy="4286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7" y="118432"/>
            <a:ext cx="5644328" cy="21883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1403" y="962543"/>
            <a:ext cx="4342759" cy="50013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>
              <a:buClrTx/>
            </a:pPr>
            <a:r>
              <a:rPr lang="en-US" altLang="zh-CN" sz="2800" b="1" kern="1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YÊU CẦU CẦN ĐẠT</a:t>
            </a:r>
            <a:endParaRPr lang="zh-CN" altLang="en-US" sz="28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77" y="-144043"/>
            <a:ext cx="1462117" cy="1373935"/>
          </a:xfrm>
          <a:prstGeom prst="rect">
            <a:avLst/>
          </a:prstGeom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1903780" y="2504138"/>
            <a:ext cx="5182820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10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Lato Light" charset="0"/>
              </a:rPr>
              <a:t>Nhận biết được các chi tiết trong câu chuyện Lớp học viết thư qua tranh minh họa.</a:t>
            </a:r>
            <a:endParaRPr lang="en-US" sz="1600" spc="100" dirty="0">
              <a:solidFill>
                <a:srgbClr val="002060"/>
              </a:solidFill>
              <a:latin typeface="Times New Roman" pitchFamily="18" charset="0"/>
              <a:ea typeface="微软雅黑"/>
              <a:cs typeface="Times New Roman" pitchFamily="18" charset="0"/>
              <a:sym typeface="Lato Light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623392" y="2505238"/>
            <a:ext cx="1296144" cy="93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spc="1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软雅黑"/>
                <a:ea typeface="微软雅黑"/>
                <a:cs typeface="Lato Light" charset="0"/>
                <a:sym typeface="Lato Light" charset="0"/>
              </a:rPr>
              <a:t>01</a:t>
            </a:r>
            <a:endParaRPr lang="en-US" sz="3600" spc="100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1915733" y="3842819"/>
            <a:ext cx="4911093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10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Lato Light" charset="0"/>
              </a:rPr>
              <a:t>Kể lại từng đoạn của câu chuyện dựa vào tranh và câu hỏi gợi ý.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pc="100" dirty="0">
              <a:solidFill>
                <a:srgbClr val="002060"/>
              </a:solidFill>
              <a:latin typeface="Times New Roman" pitchFamily="18" charset="0"/>
              <a:ea typeface="微软雅黑"/>
              <a:cs typeface="Times New Roman" pitchFamily="18" charset="0"/>
              <a:sym typeface="Lato Light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623392" y="3782600"/>
            <a:ext cx="1296144" cy="93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spc="1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软雅黑"/>
                <a:ea typeface="微软雅黑"/>
                <a:cs typeface="Lato Light" charset="0"/>
                <a:sym typeface="Lato Light" charset="0"/>
              </a:rPr>
              <a:t>02</a:t>
            </a:r>
            <a:endParaRPr lang="en-US" sz="3600" spc="100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C4465-33B7-5DCD-31ED-565C3031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B016E6-EFDF-9C1E-38FD-538BBBA70058}"/>
              </a:ext>
            </a:extLst>
          </p:cNvPr>
          <p:cNvSpPr txBox="1"/>
          <p:nvPr/>
        </p:nvSpPr>
        <p:spPr>
          <a:xfrm>
            <a:off x="601399" y="13006"/>
            <a:ext cx="3273593" cy="559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">
            <a:extLst>
              <a:ext uri="{FF2B5EF4-FFF2-40B4-BE49-F238E27FC236}">
                <a16:creationId xmlns:a16="http://schemas.microsoft.com/office/drawing/2014/main" id="{8288FE6E-A7E9-0A60-3D55-AC1D46559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77" y="-144043"/>
            <a:ext cx="1462117" cy="1373935"/>
          </a:xfrm>
          <a:prstGeom prst="rect">
            <a:avLst/>
          </a:prstGeom>
        </p:spPr>
      </p:pic>
      <p:pic>
        <p:nvPicPr>
          <p:cNvPr id="2" name="Kể chuyện- LỚP HỌC VIẾT THƯ - Tuần 28 - Tiếng Việt Lớp 2 -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B3E5CCC2-AD15-AAEA-94AF-72C214E7C71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399" y="542924"/>
            <a:ext cx="813435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8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15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201949" y="88021"/>
            <a:ext cx="6180715" cy="6463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5" y="653871"/>
            <a:ext cx="649559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051" y="2896287"/>
            <a:ext cx="6448610" cy="1764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68F876-FB0B-400B-9F1D-E7B756359D3A}"/>
              </a:ext>
            </a:extLst>
          </p:cNvPr>
          <p:cNvSpPr txBox="1"/>
          <p:nvPr/>
        </p:nvSpPr>
        <p:spPr>
          <a:xfrm>
            <a:off x="206540" y="2407927"/>
            <a:ext cx="3495453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971BD-78D1-4E4E-B106-673EC8121E7B}"/>
              </a:ext>
            </a:extLst>
          </p:cNvPr>
          <p:cNvSpPr txBox="1"/>
          <p:nvPr/>
        </p:nvSpPr>
        <p:spPr>
          <a:xfrm>
            <a:off x="3415480" y="2406887"/>
            <a:ext cx="5728520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8F876-FB0B-400B-9F1D-E7B756359D3A}"/>
              </a:ext>
            </a:extLst>
          </p:cNvPr>
          <p:cNvSpPr txBox="1"/>
          <p:nvPr/>
        </p:nvSpPr>
        <p:spPr>
          <a:xfrm>
            <a:off x="-4195" y="4500587"/>
            <a:ext cx="4380760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971BD-78D1-4E4E-B106-673EC8121E7B}"/>
              </a:ext>
            </a:extLst>
          </p:cNvPr>
          <p:cNvSpPr txBox="1"/>
          <p:nvPr/>
        </p:nvSpPr>
        <p:spPr>
          <a:xfrm>
            <a:off x="4115655" y="4515581"/>
            <a:ext cx="5028346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77" y="-144043"/>
            <a:ext cx="1462117" cy="1373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BB4C13-B914-8078-56EE-A41862F0DE38}"/>
              </a:ext>
            </a:extLst>
          </p:cNvPr>
          <p:cNvSpPr txBox="1"/>
          <p:nvPr/>
        </p:nvSpPr>
        <p:spPr>
          <a:xfrm>
            <a:off x="61063" y="-99990"/>
            <a:ext cx="7782488" cy="5078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b="1" dirty="0" err="1">
                <a:latin typeface="UTM Avo" panose="02040603050506020204" pitchFamily="18" charset="0"/>
              </a:rPr>
              <a:t>Kể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lại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từng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của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câu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chuyện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theo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tranh</a:t>
            </a:r>
            <a:r>
              <a:rPr lang="en-US" sz="1800" b="1" dirty="0">
                <a:latin typeface="UTM Avo" panose="02040603050506020204" pitchFamily="18" charset="0"/>
              </a:rPr>
              <a:t>.</a:t>
            </a:r>
            <a:endParaRPr lang="vi-VN" sz="18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201949" y="88021"/>
            <a:ext cx="6180715" cy="6463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5" y="653871"/>
            <a:ext cx="649559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051" y="2896287"/>
            <a:ext cx="6448610" cy="1764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68F876-FB0B-400B-9F1D-E7B756359D3A}"/>
              </a:ext>
            </a:extLst>
          </p:cNvPr>
          <p:cNvSpPr txBox="1"/>
          <p:nvPr/>
        </p:nvSpPr>
        <p:spPr>
          <a:xfrm>
            <a:off x="206540" y="2407927"/>
            <a:ext cx="3495453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971BD-78D1-4E4E-B106-673EC8121E7B}"/>
              </a:ext>
            </a:extLst>
          </p:cNvPr>
          <p:cNvSpPr txBox="1"/>
          <p:nvPr/>
        </p:nvSpPr>
        <p:spPr>
          <a:xfrm>
            <a:off x="3415481" y="2402355"/>
            <a:ext cx="5728520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8F876-FB0B-400B-9F1D-E7B756359D3A}"/>
              </a:ext>
            </a:extLst>
          </p:cNvPr>
          <p:cNvSpPr txBox="1"/>
          <p:nvPr/>
        </p:nvSpPr>
        <p:spPr>
          <a:xfrm>
            <a:off x="-4195" y="4500587"/>
            <a:ext cx="4380760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971BD-78D1-4E4E-B106-673EC8121E7B}"/>
              </a:ext>
            </a:extLst>
          </p:cNvPr>
          <p:cNvSpPr txBox="1"/>
          <p:nvPr/>
        </p:nvSpPr>
        <p:spPr>
          <a:xfrm>
            <a:off x="4115655" y="4515581"/>
            <a:ext cx="5028346" cy="5078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77" y="-144043"/>
            <a:ext cx="1462117" cy="13739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113018" y="2367227"/>
            <a:ext cx="3443499" cy="507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dạy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viết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562515" y="2368673"/>
            <a:ext cx="5357949" cy="507828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hướng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nhờ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gió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gửi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-2414" y="4635670"/>
            <a:ext cx="4460976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nhận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lá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4458562" y="4635670"/>
            <a:ext cx="4461902" cy="5078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gửi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lại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từng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C4B7B-3F67-24B3-E589-93495896A48B}"/>
              </a:ext>
            </a:extLst>
          </p:cNvPr>
          <p:cNvSpPr txBox="1"/>
          <p:nvPr/>
        </p:nvSpPr>
        <p:spPr>
          <a:xfrm>
            <a:off x="61063" y="-99990"/>
            <a:ext cx="7782488" cy="5078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b="1" dirty="0" err="1">
                <a:latin typeface="UTM Avo" panose="02040603050506020204" pitchFamily="18" charset="0"/>
              </a:rPr>
              <a:t>Kể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lại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từng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của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câu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chuyện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theo</a:t>
            </a: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latin typeface="UTM Avo" panose="02040603050506020204" pitchFamily="18" charset="0"/>
              </a:rPr>
              <a:t>tranh</a:t>
            </a:r>
            <a:r>
              <a:rPr lang="en-US" sz="1800" b="1" dirty="0">
                <a:latin typeface="UTM Avo" panose="02040603050506020204" pitchFamily="18" charset="0"/>
              </a:rPr>
              <a:t>.</a:t>
            </a:r>
            <a:endParaRPr lang="vi-VN" sz="18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6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 rot="19546824" flipH="1">
            <a:off x="-2300700" y="-2009442"/>
            <a:ext cx="14305452" cy="100230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95" y="576692"/>
            <a:ext cx="1455064" cy="145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964">
            <a:off x="3756214" y="661963"/>
            <a:ext cx="1517964" cy="13962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04">
            <a:off x="1582486" y="649839"/>
            <a:ext cx="1399007" cy="139900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132067" y="2273961"/>
            <a:ext cx="4589605" cy="615747"/>
            <a:chOff x="4784886" y="704850"/>
            <a:chExt cx="3133507" cy="571500"/>
          </a:xfrm>
          <a:solidFill>
            <a:schemeClr val="bg1"/>
          </a:solidFill>
        </p:grpSpPr>
        <p:sp>
          <p:nvSpPr>
            <p:cNvPr id="20" name="矩形 19"/>
            <p:cNvSpPr/>
            <p:nvPr/>
          </p:nvSpPr>
          <p:spPr>
            <a:xfrm>
              <a:off x="5190945" y="704850"/>
              <a:ext cx="2348685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</a:pPr>
              <a:r>
                <a:rPr lang="en-US" altLang="zh-CN" sz="2800" kern="1200">
                  <a:solidFill>
                    <a:srgbClr val="002060"/>
                  </a:solidFill>
                  <a:latin typeface="Times New Roman" pitchFamily="18" charset="0"/>
                  <a:ea typeface="康熙字典" pitchFamily="2" charset="-120"/>
                  <a:cs typeface="Times New Roman" pitchFamily="18" charset="0"/>
                </a:rPr>
                <a:t>Thảo luận nhóm 4</a:t>
              </a:r>
              <a:endParaRPr lang="zh-CN" altLang="en-US" sz="2800" kern="1200" dirty="0">
                <a:solidFill>
                  <a:srgbClr val="002060"/>
                </a:solidFill>
                <a:latin typeface="Times New Roman" pitchFamily="18" charset="0"/>
                <a:ea typeface="康熙字典" pitchFamily="2" charset="-12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8488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</a:pPr>
              <a:endParaRPr lang="zh-CN" altLang="en-US" sz="2100" kern="1200">
                <a:solidFill>
                  <a:prstClr val="white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713676" y="704850"/>
              <a:ext cx="204717" cy="571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</a:pPr>
              <a:endParaRPr lang="zh-CN" altLang="en-US" sz="2100" kern="1200">
                <a:solidFill>
                  <a:prstClr val="white"/>
                </a:solidFill>
                <a:latin typeface="康熙字典" pitchFamily="2" charset="-120"/>
                <a:ea typeface="康熙字典" pitchFamily="2" charset="-12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25" y="-673608"/>
            <a:ext cx="7650736" cy="32554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9393" y="2964809"/>
            <a:ext cx="6752931" cy="1058552"/>
            <a:chOff x="1089393" y="2964809"/>
            <a:chExt cx="6752931" cy="1058552"/>
          </a:xfrm>
        </p:grpSpPr>
        <p:pic>
          <p:nvPicPr>
            <p:cNvPr id="12" name="图片 4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178"/>
            <a:stretch/>
          </p:blipFill>
          <p:spPr>
            <a:xfrm>
              <a:off x="1089393" y="2964809"/>
              <a:ext cx="6752931" cy="105855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710717" y="3309419"/>
              <a:ext cx="58705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Mỗi bạn kể lại 1 đoạn, các thành viên lắng nghe, góp ý.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70393" y="3993569"/>
            <a:ext cx="6752931" cy="1058552"/>
            <a:chOff x="1089393" y="2964809"/>
            <a:chExt cx="6752931" cy="1058552"/>
          </a:xfrm>
        </p:grpSpPr>
        <p:pic>
          <p:nvPicPr>
            <p:cNvPr id="25" name="图片 4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178"/>
            <a:stretch/>
          </p:blipFill>
          <p:spPr>
            <a:xfrm>
              <a:off x="1089393" y="2964809"/>
              <a:ext cx="6752931" cy="105855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827429" y="3312266"/>
              <a:ext cx="3276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Đổi vai người kể, người nghe.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8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17968" y="-25832"/>
            <a:ext cx="9211758" cy="5183469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78685" y="4409074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5460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834717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13972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93229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72485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51740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230997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110253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989509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868766" y="4410079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6204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55460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834717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713972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593229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472485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51740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230997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110253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989509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868766" y="4798961"/>
            <a:ext cx="164647" cy="1646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8" b="992"/>
          <a:stretch/>
        </p:blipFill>
        <p:spPr>
          <a:xfrm>
            <a:off x="1055079" y="1207185"/>
            <a:ext cx="2366230" cy="2366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7" name="文本框 235"/>
          <p:cNvSpPr txBox="1">
            <a:spLocks noChangeArrowheads="1"/>
          </p:cNvSpPr>
          <p:nvPr/>
        </p:nvSpPr>
        <p:spPr bwMode="auto">
          <a:xfrm>
            <a:off x="5214144" y="413846"/>
            <a:ext cx="2198357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9" rIns="6857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732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CN" sz="3000" b="1" kern="120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  <a:sym typeface="+mn-lt"/>
              </a:rPr>
              <a:t>VẬN DỤNG</a:t>
            </a:r>
            <a:endParaRPr lang="zh-CN" altLang="en-US" sz="3000" b="1" kern="12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  <a:sym typeface="+mn-lt"/>
            </a:endParaRPr>
          </a:p>
        </p:txBody>
      </p:sp>
      <p:cxnSp>
        <p:nvCxnSpPr>
          <p:cNvPr id="48" name="直接连接符 245"/>
          <p:cNvCxnSpPr>
            <a:cxnSpLocks noChangeShapeType="1"/>
          </p:cNvCxnSpPr>
          <p:nvPr/>
        </p:nvCxnSpPr>
        <p:spPr bwMode="auto">
          <a:xfrm>
            <a:off x="5407585" y="1007739"/>
            <a:ext cx="1870472" cy="0"/>
          </a:xfrm>
          <a:prstGeom prst="line">
            <a:avLst/>
          </a:prstGeom>
          <a:noFill/>
          <a:ln w="6350">
            <a:solidFill>
              <a:schemeClr val="accent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云形 48"/>
          <p:cNvSpPr/>
          <p:nvPr/>
        </p:nvSpPr>
        <p:spPr>
          <a:xfrm>
            <a:off x="4026927" y="1322339"/>
            <a:ext cx="4631788" cy="144909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50" name="矩形 234"/>
          <p:cNvSpPr>
            <a:spLocks noChangeArrowheads="1"/>
          </p:cNvSpPr>
          <p:nvPr/>
        </p:nvSpPr>
        <p:spPr bwMode="auto">
          <a:xfrm>
            <a:off x="4343832" y="1596762"/>
            <a:ext cx="4103623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9" rIns="68574" bIns="34289">
            <a:spAutoFit/>
          </a:bodyPr>
          <a:lstStyle>
            <a:lvl1pPr indent="304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defTabSz="685732">
              <a:lnSpc>
                <a:spcPct val="150000"/>
              </a:lnSpc>
              <a:buClrTx/>
              <a:buNone/>
            </a:pPr>
            <a:r>
              <a:rPr lang="en-US" altLang="zh-CN" sz="1800" kern="1200">
                <a:solidFill>
                  <a:srgbClr val="002060"/>
                </a:solidFill>
                <a:latin typeface="Times New Roman" pitchFamily="18" charset="0"/>
                <a:ea typeface="华康娃娃体W5(P)" panose="040B0500000000000000" pitchFamily="82" charset="-122"/>
                <a:cs typeface="Times New Roman" pitchFamily="18" charset="0"/>
              </a:rPr>
              <a:t>Kể cho người thân về thầy giáo sẻ trong câu chuyện Lớp học viết thư.</a:t>
            </a:r>
            <a:endParaRPr lang="zh-CN" altLang="en-US" sz="1800" kern="1200" dirty="0">
              <a:solidFill>
                <a:srgbClr val="002060"/>
              </a:solidFill>
              <a:latin typeface="Times New Roman" pitchFamily="18" charset="0"/>
              <a:ea typeface="华康娃娃体W5(P)" panose="040B0500000000000000" pitchFamily="82" charset="-122"/>
              <a:cs typeface="Times New Roman" pitchFamily="18" charset="0"/>
            </a:endParaRPr>
          </a:p>
        </p:txBody>
      </p:sp>
      <p:sp>
        <p:nvSpPr>
          <p:cNvPr id="37" name="云形 48"/>
          <p:cNvSpPr/>
          <p:nvPr/>
        </p:nvSpPr>
        <p:spPr>
          <a:xfrm>
            <a:off x="4026929" y="2923833"/>
            <a:ext cx="4924159" cy="156856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8" name="矩形 234"/>
          <p:cNvSpPr>
            <a:spLocks noChangeArrowheads="1"/>
          </p:cNvSpPr>
          <p:nvPr/>
        </p:nvSpPr>
        <p:spPr bwMode="auto">
          <a:xfrm>
            <a:off x="4343832" y="3198261"/>
            <a:ext cx="4103623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9" rIns="68574" bIns="34289">
            <a:spAutoFit/>
          </a:bodyPr>
          <a:lstStyle>
            <a:lvl1pPr indent="304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defTabSz="685732">
              <a:lnSpc>
                <a:spcPct val="150000"/>
              </a:lnSpc>
              <a:buClrTx/>
              <a:buNone/>
            </a:pPr>
            <a:r>
              <a:rPr lang="en-US" altLang="zh-CN" sz="1800" kern="1200">
                <a:solidFill>
                  <a:srgbClr val="002060"/>
                </a:solidFill>
                <a:latin typeface="Times New Roman" pitchFamily="18" charset="0"/>
                <a:ea typeface="华康娃娃体W5(P)" panose="040B0500000000000000" pitchFamily="82" charset="-122"/>
                <a:cs typeface="Times New Roman" pitchFamily="18" charset="0"/>
              </a:rPr>
              <a:t>Em thích nhất điều gì về thầy giáo sẻ, hãy chia sẻ cho người thân của mình nghe nhé!</a:t>
            </a:r>
            <a:endParaRPr lang="zh-CN" altLang="en-US" sz="1800" kern="1200" dirty="0">
              <a:solidFill>
                <a:srgbClr val="002060"/>
              </a:solidFill>
              <a:latin typeface="Times New Roman" pitchFamily="18" charset="0"/>
              <a:ea typeface="华康娃娃体W5(P)" panose="040B05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" y="29723"/>
            <a:ext cx="9140727" cy="5143500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554295" y="1103973"/>
            <a:ext cx="803020" cy="532576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1721435" y="379874"/>
            <a:ext cx="1085187" cy="5745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6983584" y="642146"/>
            <a:ext cx="834818" cy="55319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8028157" y="1582030"/>
            <a:ext cx="858332" cy="53474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851838" y="2819207"/>
            <a:ext cx="10562921" cy="10562921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704671" y="1966370"/>
            <a:ext cx="12515850" cy="1251585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40" y="14143"/>
            <a:ext cx="3444630" cy="32367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2556" y="3850649"/>
            <a:ext cx="9001401" cy="9001401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205971" y="2435922"/>
            <a:ext cx="11155339" cy="11155339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>
                <a:buClrTx/>
              </a:pPr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 rot="2600086">
            <a:off x="2552060" y="1124012"/>
            <a:ext cx="417723" cy="36468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6247361" y="1704343"/>
            <a:ext cx="312813" cy="29597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2649459" y="360305"/>
            <a:ext cx="834818" cy="55319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294066" y="1862377"/>
            <a:ext cx="858332" cy="53474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8">
              <a:buClrTx/>
            </a:pPr>
            <a:endParaRPr lang="zh-CN" altLang="en-US" kern="1200">
              <a:solidFill>
                <a:prstClr val="white"/>
              </a:solidFill>
            </a:endParaRPr>
          </a:p>
        </p:txBody>
      </p:sp>
      <p:pic>
        <p:nvPicPr>
          <p:cNvPr id="3" name="Ridan-Ulys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5763" y="48382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916896" y="2977662"/>
            <a:ext cx="7011577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48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tạm biệt!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310</Words>
  <Application>Microsoft Office PowerPoint</Application>
  <PresentationFormat>On-screen Show (16:9)</PresentationFormat>
  <Paragraphs>40</Paragraphs>
  <Slides>9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Times New Roman</vt:lpstr>
      <vt:lpstr>康熙字典</vt:lpstr>
      <vt:lpstr>UTM Avo</vt:lpstr>
      <vt:lpstr>Helga</vt:lpstr>
      <vt:lpstr>MYuppy-KR-Bold-DDC</vt:lpstr>
      <vt:lpstr>Calibri</vt:lpstr>
      <vt:lpstr>微软雅黑</vt:lpstr>
      <vt:lpstr>Arial</vt:lpstr>
      <vt:lpstr>Office 主题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141</cp:revision>
  <dcterms:modified xsi:type="dcterms:W3CDTF">2024-03-13T07:02:10Z</dcterms:modified>
</cp:coreProperties>
</file>