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57" r:id="rId4"/>
    <p:sldId id="272" r:id="rId5"/>
    <p:sldId id="265" r:id="rId6"/>
    <p:sldId id="266" r:id="rId7"/>
    <p:sldId id="267" r:id="rId8"/>
    <p:sldId id="258" r:id="rId9"/>
    <p:sldId id="268" r:id="rId10"/>
    <p:sldId id="259" r:id="rId11"/>
    <p:sldId id="269" r:id="rId12"/>
    <p:sldId id="273" r:id="rId13"/>
    <p:sldId id="260" r:id="rId14"/>
    <p:sldId id="262" r:id="rId15"/>
    <p:sldId id="275" r:id="rId16"/>
    <p:sldId id="276" r:id="rId17"/>
    <p:sldId id="277" r:id="rId18"/>
    <p:sldId id="278" r:id="rId19"/>
    <p:sldId id="270" r:id="rId20"/>
    <p:sldId id="271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64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FF3300"/>
    <a:srgbClr val="FFCC99"/>
    <a:srgbClr val="FFFF99"/>
    <a:srgbClr val="66FFFF"/>
    <a:srgbClr val="FF99FF"/>
    <a:srgbClr val="99FF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603" autoAdjust="0"/>
    <p:restoredTop sz="90727" autoAdjust="0"/>
  </p:normalViewPr>
  <p:slideViewPr>
    <p:cSldViewPr>
      <p:cViewPr varScale="1">
        <p:scale>
          <a:sx n="62" d="100"/>
          <a:sy n="62" d="100"/>
        </p:scale>
        <p:origin x="1218" y="66"/>
      </p:cViewPr>
      <p:guideLst>
        <p:guide orient="horz" pos="2064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4B7F4A1-43C0-4F63-867E-43C46CD18536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A10C972-0279-411A-892A-7DC8A0289921}">
      <dgm:prSet custT="1"/>
      <dgm:spPr>
        <a:solidFill>
          <a:srgbClr val="FFCCCC"/>
        </a:solidFill>
        <a:ln>
          <a:solidFill>
            <a:srgbClr val="FF0000"/>
          </a:solidFill>
        </a:ln>
      </dgm:spPr>
      <dgm:t>
        <a:bodyPr/>
        <a:lstStyle/>
        <a:p>
          <a:pPr rtl="0"/>
          <a:r>
            <a:rPr lang="vi-VN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endParaRPr lang="en-US" sz="20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E42BD4A-2834-436B-8DF0-CF14BB793B76}" type="parTrans" cxnId="{A9C2C1FB-C1C3-40CD-B433-3BCEA122364B}">
      <dgm:prSet/>
      <dgm:spPr/>
      <dgm:t>
        <a:bodyPr/>
        <a:lstStyle/>
        <a:p>
          <a:endParaRPr lang="en-US" sz="32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1D5B639-2A38-4518-A6A7-23F48CDD620C}" type="sibTrans" cxnId="{A9C2C1FB-C1C3-40CD-B433-3BCEA122364B}">
      <dgm:prSet/>
      <dgm:spPr/>
      <dgm:t>
        <a:bodyPr/>
        <a:lstStyle/>
        <a:p>
          <a:endParaRPr lang="en-US" sz="32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A91862C-6CA7-46BF-B8C9-7704930276CA}">
      <dgm:prSet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en-US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Biết</a:t>
          </a:r>
          <a:r>
            <a: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cách</a:t>
          </a:r>
          <a:r>
            <a: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nhân</a:t>
          </a:r>
          <a:r>
            <a: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số</a:t>
          </a:r>
          <a:r>
            <a: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đo</a:t>
          </a:r>
          <a:r>
            <a: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thời</a:t>
          </a:r>
          <a:r>
            <a: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gian</a:t>
          </a:r>
          <a:r>
            <a: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với</a:t>
          </a:r>
          <a:r>
            <a: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một</a:t>
          </a:r>
          <a:r>
            <a: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số</a:t>
          </a:r>
          <a:endParaRPr lang="en-US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9F574AF-39AC-47BD-A300-A5F1B2CCD2E1}" type="parTrans" cxnId="{F49A065F-BCE2-4496-8594-A5D4C4880F5C}">
      <dgm:prSet/>
      <dgm:spPr/>
      <dgm:t>
        <a:bodyPr/>
        <a:lstStyle/>
        <a:p>
          <a:endParaRPr lang="en-US" sz="32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9EFDB86-A955-4D21-92D5-2067C4CAA1B5}" type="sibTrans" cxnId="{F49A065F-BCE2-4496-8594-A5D4C4880F5C}">
      <dgm:prSet/>
      <dgm:spPr/>
      <dgm:t>
        <a:bodyPr/>
        <a:lstStyle/>
        <a:p>
          <a:endParaRPr lang="en-US" sz="32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DD1528F-7C99-4F0B-A4B9-9BD6E2E69473}" type="pres">
      <dgm:prSet presAssocID="{B4B7F4A1-43C0-4F63-867E-43C46CD18536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7CFBFB5-D3FC-453D-9D9F-A55F47D98E84}" type="pres">
      <dgm:prSet presAssocID="{CA10C972-0279-411A-892A-7DC8A0289921}" presName="composite" presStyleCnt="0"/>
      <dgm:spPr/>
    </dgm:pt>
    <dgm:pt modelId="{B41838D3-68DC-4694-A3AB-C390000DC570}" type="pres">
      <dgm:prSet presAssocID="{CA10C972-0279-411A-892A-7DC8A0289921}" presName="parentText" presStyleLbl="alignNode1" presStyleIdx="0" presStyleCnt="1" custLinFactNeighborX="0" custLinFactNeighborY="-40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FDE778-8A4E-4126-8150-AFBD15F08E46}" type="pres">
      <dgm:prSet presAssocID="{CA10C972-0279-411A-892A-7DC8A0289921}" presName="descendantText" presStyleLbl="alignAcc1" presStyleIdx="0" presStyleCnt="1" custLinFactNeighborX="-23" custLinFactNeighborY="-322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969A38E-DDB5-412C-83F7-FBCA70EC3695}" type="presOf" srcId="{CA10C972-0279-411A-892A-7DC8A0289921}" destId="{B41838D3-68DC-4694-A3AB-C390000DC570}" srcOrd="0" destOrd="0" presId="urn:microsoft.com/office/officeart/2005/8/layout/chevron2"/>
    <dgm:cxn modelId="{A9C2C1FB-C1C3-40CD-B433-3BCEA122364B}" srcId="{B4B7F4A1-43C0-4F63-867E-43C46CD18536}" destId="{CA10C972-0279-411A-892A-7DC8A0289921}" srcOrd="0" destOrd="0" parTransId="{4E42BD4A-2834-436B-8DF0-CF14BB793B76}" sibTransId="{31D5B639-2A38-4518-A6A7-23F48CDD620C}"/>
    <dgm:cxn modelId="{F49A065F-BCE2-4496-8594-A5D4C4880F5C}" srcId="{CA10C972-0279-411A-892A-7DC8A0289921}" destId="{7A91862C-6CA7-46BF-B8C9-7704930276CA}" srcOrd="0" destOrd="0" parTransId="{19F574AF-39AC-47BD-A300-A5F1B2CCD2E1}" sibTransId="{A9EFDB86-A955-4D21-92D5-2067C4CAA1B5}"/>
    <dgm:cxn modelId="{A7FCAA84-0869-4B72-8749-F348749678CB}" type="presOf" srcId="{B4B7F4A1-43C0-4F63-867E-43C46CD18536}" destId="{1DD1528F-7C99-4F0B-A4B9-9BD6E2E69473}" srcOrd="0" destOrd="0" presId="urn:microsoft.com/office/officeart/2005/8/layout/chevron2"/>
    <dgm:cxn modelId="{D9013B8B-83D3-49AA-95F0-D6945D3BFA7A}" type="presOf" srcId="{7A91862C-6CA7-46BF-B8C9-7704930276CA}" destId="{B6FDE778-8A4E-4126-8150-AFBD15F08E46}" srcOrd="0" destOrd="0" presId="urn:microsoft.com/office/officeart/2005/8/layout/chevron2"/>
    <dgm:cxn modelId="{BFC526B6-1CCF-470D-9826-22FD6221E07D}" type="presParOf" srcId="{1DD1528F-7C99-4F0B-A4B9-9BD6E2E69473}" destId="{F7CFBFB5-D3FC-453D-9D9F-A55F47D98E84}" srcOrd="0" destOrd="0" presId="urn:microsoft.com/office/officeart/2005/8/layout/chevron2"/>
    <dgm:cxn modelId="{E7D610F0-EA97-4230-A46B-3DBCAD16178C}" type="presParOf" srcId="{F7CFBFB5-D3FC-453D-9D9F-A55F47D98E84}" destId="{B41838D3-68DC-4694-A3AB-C390000DC570}" srcOrd="0" destOrd="0" presId="urn:microsoft.com/office/officeart/2005/8/layout/chevron2"/>
    <dgm:cxn modelId="{6335439E-66E1-4334-82BC-7A3FF61A92DD}" type="presParOf" srcId="{F7CFBFB5-D3FC-453D-9D9F-A55F47D98E84}" destId="{B6FDE778-8A4E-4126-8150-AFBD15F08E4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1838D3-68DC-4694-A3AB-C390000DC570}">
      <dsp:nvSpPr>
        <dsp:cNvPr id="0" name=""/>
        <dsp:cNvSpPr/>
      </dsp:nvSpPr>
      <dsp:spPr>
        <a:xfrm rot="5400000">
          <a:off x="-187409" y="187409"/>
          <a:ext cx="1249398" cy="874579"/>
        </a:xfrm>
        <a:prstGeom prst="chevron">
          <a:avLst/>
        </a:prstGeom>
        <a:solidFill>
          <a:srgbClr val="FFCCCC"/>
        </a:solid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20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endParaRPr lang="en-US" sz="20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437290"/>
        <a:ext cx="874579" cy="374819"/>
      </dsp:txXfrm>
    </dsp:sp>
    <dsp:sp modelId="{B6FDE778-8A4E-4126-8150-AFBD15F08E46}">
      <dsp:nvSpPr>
        <dsp:cNvPr id="0" name=""/>
        <dsp:cNvSpPr/>
      </dsp:nvSpPr>
      <dsp:spPr>
        <a:xfrm rot="5400000">
          <a:off x="3915848" y="-3042855"/>
          <a:ext cx="812109" cy="6897820"/>
        </a:xfrm>
        <a:prstGeom prst="round2SameRect">
          <a:avLst/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Biết</a:t>
          </a:r>
          <a:r>
            <a:rPr lang="en-US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cách</a:t>
          </a:r>
          <a:r>
            <a:rPr lang="en-US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nhân</a:t>
          </a:r>
          <a:r>
            <a:rPr lang="en-US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số</a:t>
          </a:r>
          <a:r>
            <a:rPr lang="en-US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đo</a:t>
          </a:r>
          <a:r>
            <a:rPr lang="en-US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thời</a:t>
          </a:r>
          <a:r>
            <a:rPr lang="en-US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gian</a:t>
          </a:r>
          <a:r>
            <a:rPr lang="en-US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với</a:t>
          </a:r>
          <a:r>
            <a:rPr lang="en-US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một</a:t>
          </a:r>
          <a:r>
            <a:rPr lang="en-US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số</a:t>
          </a:r>
          <a:endParaRPr lang="en-US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872993" y="39644"/>
        <a:ext cx="6858176" cy="7328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vi-VN" smtClean="0"/>
              <a:t>Bấm &amp; sửa kiểu phụ đề</a:t>
            </a:r>
            <a:endParaRPr lang="en-US"/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46818F-98DD-42BE-9E6A-98C88A59248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88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2E3392-7E16-4462-884A-25F89525CD4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569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EEDA56-F20B-4009-824D-AFF23DF668E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083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4B6D9E-CAA0-4B64-9E4B-6603D2974DA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707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4133CC-CB9D-4D2F-99F2-130E83F5566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868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Chỗ dành sẵn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Chỗ dành sẵn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ABDFAC-3A14-480A-9ED9-4F221FBAC2F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977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Chỗ dành sẵn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Chỗ dành sẵn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7" name="Chỗ dành sẵn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Chỗ dành sẵn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Chỗ dành sẵn cho Số hiệu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DC9306-9CD7-4A0E-97C4-8FBB8825450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0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Chỗ dành sẵn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Chỗ dành sẵn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2E3D40-3173-408F-8B1B-389618E4204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021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Chỗ dành sẵn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Chỗ dành sẵn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588391-5322-41F7-8B44-C18CDE5C7E5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038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Chỗ dành sẵn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Chỗ dành sẵn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D98EA8-906B-4FE5-A454-06272617803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626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Chỗ dành sẵn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Chỗ dành sẵn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5917E0-88DF-4834-8366-8750F846C8B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640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331A5A7-8571-46A8-B06C-DC3A423A3EB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gif"/><Relationship Id="rId3" Type="http://schemas.openxmlformats.org/officeDocument/2006/relationships/audio" Target="../media/audio3.wav"/><Relationship Id="rId7" Type="http://schemas.openxmlformats.org/officeDocument/2006/relationships/image" Target="../media/image10.png"/><Relationship Id="rId12" Type="http://schemas.openxmlformats.org/officeDocument/2006/relationships/image" Target="../media/image15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6" Type="http://schemas.openxmlformats.org/officeDocument/2006/relationships/audio" Target="../media/audio6.wav"/><Relationship Id="rId11" Type="http://schemas.openxmlformats.org/officeDocument/2006/relationships/image" Target="../media/image14.gif"/><Relationship Id="rId5" Type="http://schemas.openxmlformats.org/officeDocument/2006/relationships/audio" Target="../media/audio5.wav"/><Relationship Id="rId10" Type="http://schemas.openxmlformats.org/officeDocument/2006/relationships/image" Target="../media/image13.gif"/><Relationship Id="rId4" Type="http://schemas.openxmlformats.org/officeDocument/2006/relationships/audio" Target="../media/audio4.wav"/><Relationship Id="rId9" Type="http://schemas.openxmlformats.org/officeDocument/2006/relationships/image" Target="../media/image12.gi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gif"/><Relationship Id="rId3" Type="http://schemas.openxmlformats.org/officeDocument/2006/relationships/audio" Target="../media/audio3.wav"/><Relationship Id="rId7" Type="http://schemas.openxmlformats.org/officeDocument/2006/relationships/image" Target="../media/image11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6" Type="http://schemas.openxmlformats.org/officeDocument/2006/relationships/audio" Target="../media/audio6.wav"/><Relationship Id="rId11" Type="http://schemas.openxmlformats.org/officeDocument/2006/relationships/image" Target="../media/image15.gif"/><Relationship Id="rId5" Type="http://schemas.openxmlformats.org/officeDocument/2006/relationships/audio" Target="../media/audio5.wav"/><Relationship Id="rId10" Type="http://schemas.openxmlformats.org/officeDocument/2006/relationships/image" Target="../media/image10.png"/><Relationship Id="rId4" Type="http://schemas.openxmlformats.org/officeDocument/2006/relationships/audio" Target="../media/audio4.wav"/><Relationship Id="rId9" Type="http://schemas.openxmlformats.org/officeDocument/2006/relationships/image" Target="../media/image13.gi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gif"/><Relationship Id="rId3" Type="http://schemas.openxmlformats.org/officeDocument/2006/relationships/audio" Target="../media/audio3.wav"/><Relationship Id="rId7" Type="http://schemas.openxmlformats.org/officeDocument/2006/relationships/image" Target="../media/image11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6" Type="http://schemas.openxmlformats.org/officeDocument/2006/relationships/audio" Target="../media/audio6.wav"/><Relationship Id="rId11" Type="http://schemas.openxmlformats.org/officeDocument/2006/relationships/image" Target="../media/image15.gif"/><Relationship Id="rId5" Type="http://schemas.openxmlformats.org/officeDocument/2006/relationships/audio" Target="../media/audio5.wav"/><Relationship Id="rId10" Type="http://schemas.openxmlformats.org/officeDocument/2006/relationships/image" Target="../media/image14.gif"/><Relationship Id="rId4" Type="http://schemas.openxmlformats.org/officeDocument/2006/relationships/audio" Target="../media/audio4.wav"/><Relationship Id="rId9" Type="http://schemas.openxmlformats.org/officeDocument/2006/relationships/image" Target="../media/image13.gi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3429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152400" y="3581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838200" y="2438400"/>
            <a:ext cx="7315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/>
              <a:t>Vui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mừng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chào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đón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các</a:t>
            </a:r>
            <a:r>
              <a:rPr lang="en-US" sz="3600" b="1" dirty="0" smtClean="0"/>
              <a:t> con </a:t>
            </a:r>
            <a:r>
              <a:rPr lang="en-US" sz="3600" b="1" dirty="0" err="1" smtClean="0"/>
              <a:t>đến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với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tiết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học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Toán</a:t>
            </a:r>
            <a:r>
              <a:rPr lang="en-US" sz="3600" b="1" dirty="0" smtClean="0"/>
              <a:t>!</a:t>
            </a:r>
            <a:endParaRPr lang="en-US" sz="3600" b="1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533400" y="2971800"/>
            <a:ext cx="8077200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b="1" i="1" dirty="0" smtClean="0">
                <a:solidFill>
                  <a:srgbClr val="FF0000"/>
                </a:solidFill>
              </a:rPr>
              <a:t>- </a:t>
            </a:r>
            <a:r>
              <a:rPr lang="en-US" sz="3200" b="1" i="1" dirty="0" err="1" smtClean="0">
                <a:solidFill>
                  <a:srgbClr val="FF0000"/>
                </a:solidFill>
              </a:rPr>
              <a:t>Khi</a:t>
            </a:r>
            <a:r>
              <a:rPr lang="en-US" sz="3200" b="1" i="1" dirty="0" smtClean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nhân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số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đo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thời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gian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với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một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số</a:t>
            </a:r>
            <a:r>
              <a:rPr lang="en-US" sz="3200" b="1" i="1" dirty="0">
                <a:solidFill>
                  <a:srgbClr val="FF0000"/>
                </a:solidFill>
              </a:rPr>
              <a:t>, ta </a:t>
            </a:r>
            <a:r>
              <a:rPr lang="en-US" sz="3200" b="1" i="1" dirty="0" err="1">
                <a:solidFill>
                  <a:srgbClr val="FF0000"/>
                </a:solidFill>
              </a:rPr>
              <a:t>thực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hiện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phép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nhân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từng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số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đo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u="sng" dirty="0" err="1">
                <a:solidFill>
                  <a:srgbClr val="FF0000"/>
                </a:solidFill>
              </a:rPr>
              <a:t>theo</a:t>
            </a:r>
            <a:r>
              <a:rPr lang="en-US" sz="3200" b="1" i="1" u="sng" dirty="0">
                <a:solidFill>
                  <a:srgbClr val="FF0000"/>
                </a:solidFill>
              </a:rPr>
              <a:t> </a:t>
            </a:r>
            <a:r>
              <a:rPr lang="en-US" sz="3200" b="1" i="1" u="sng" dirty="0" err="1">
                <a:solidFill>
                  <a:srgbClr val="FF0000"/>
                </a:solidFill>
              </a:rPr>
              <a:t>từng</a:t>
            </a:r>
            <a:r>
              <a:rPr lang="en-US" sz="3200" b="1" i="1" u="sng" dirty="0">
                <a:solidFill>
                  <a:srgbClr val="FF0000"/>
                </a:solidFill>
              </a:rPr>
              <a:t> </a:t>
            </a:r>
            <a:r>
              <a:rPr lang="en-US" sz="3200" b="1" i="1" u="sng" dirty="0" err="1">
                <a:solidFill>
                  <a:srgbClr val="FF0000"/>
                </a:solidFill>
              </a:rPr>
              <a:t>đơn</a:t>
            </a:r>
            <a:r>
              <a:rPr lang="en-US" sz="3200" b="1" i="1" u="sng" dirty="0">
                <a:solidFill>
                  <a:srgbClr val="FF0000"/>
                </a:solidFill>
              </a:rPr>
              <a:t> </a:t>
            </a:r>
            <a:r>
              <a:rPr lang="en-US" sz="3200" b="1" i="1" u="sng" dirty="0" err="1">
                <a:solidFill>
                  <a:srgbClr val="FF0000"/>
                </a:solidFill>
              </a:rPr>
              <a:t>vị</a:t>
            </a:r>
            <a:r>
              <a:rPr lang="en-US" sz="3200" b="1" i="1" u="sng" dirty="0">
                <a:solidFill>
                  <a:srgbClr val="FF0000"/>
                </a:solidFill>
              </a:rPr>
              <a:t> </a:t>
            </a:r>
            <a:r>
              <a:rPr lang="en-US" sz="3200" b="1" i="1" u="sng" dirty="0" err="1">
                <a:solidFill>
                  <a:srgbClr val="FF0000"/>
                </a:solidFill>
              </a:rPr>
              <a:t>đo</a:t>
            </a:r>
            <a:r>
              <a:rPr lang="en-US" sz="3200" b="1" i="1" u="sng" dirty="0">
                <a:solidFill>
                  <a:srgbClr val="FF0000"/>
                </a:solidFill>
              </a:rPr>
              <a:t> </a:t>
            </a:r>
            <a:r>
              <a:rPr lang="en-US" sz="3200" b="1" i="1" u="sng" dirty="0" err="1">
                <a:solidFill>
                  <a:srgbClr val="FF0000"/>
                </a:solidFill>
              </a:rPr>
              <a:t>với</a:t>
            </a:r>
            <a:r>
              <a:rPr lang="en-US" sz="3200" b="1" i="1" u="sng" dirty="0">
                <a:solidFill>
                  <a:srgbClr val="FF0000"/>
                </a:solidFill>
              </a:rPr>
              <a:t> </a:t>
            </a:r>
            <a:r>
              <a:rPr lang="en-US" sz="3200" b="1" i="1" u="sng" dirty="0" err="1">
                <a:solidFill>
                  <a:srgbClr val="FF0000"/>
                </a:solidFill>
              </a:rPr>
              <a:t>số</a:t>
            </a:r>
            <a:r>
              <a:rPr lang="en-US" sz="3200" b="1" i="1" u="sng" dirty="0">
                <a:solidFill>
                  <a:srgbClr val="FF0000"/>
                </a:solidFill>
              </a:rPr>
              <a:t> </a:t>
            </a:r>
            <a:r>
              <a:rPr lang="en-US" sz="3200" b="1" i="1" u="sng" dirty="0" err="1">
                <a:solidFill>
                  <a:srgbClr val="FF0000"/>
                </a:solidFill>
              </a:rPr>
              <a:t>đó</a:t>
            </a:r>
            <a:r>
              <a:rPr lang="en-US" sz="3200" b="1" i="1" dirty="0">
                <a:solidFill>
                  <a:srgbClr val="FF0000"/>
                </a:solidFill>
              </a:rPr>
              <a:t>. </a:t>
            </a:r>
            <a:endParaRPr lang="en-US" sz="3200" b="1" i="1" dirty="0" smtClean="0">
              <a:solidFill>
                <a:srgbClr val="FF0000"/>
              </a:solidFill>
            </a:endParaRPr>
          </a:p>
          <a:p>
            <a:pPr algn="just">
              <a:spcBef>
                <a:spcPct val="50000"/>
              </a:spcBef>
            </a:pPr>
            <a:r>
              <a:rPr lang="en-US" sz="3200" b="1" i="1" dirty="0" smtClean="0">
                <a:solidFill>
                  <a:srgbClr val="FF0000"/>
                </a:solidFill>
              </a:rPr>
              <a:t>- </a:t>
            </a:r>
            <a:r>
              <a:rPr lang="en-US" sz="3200" b="1" i="1" dirty="0" err="1" smtClean="0">
                <a:solidFill>
                  <a:srgbClr val="FF0000"/>
                </a:solidFill>
              </a:rPr>
              <a:t>Nếu</a:t>
            </a:r>
            <a:r>
              <a:rPr lang="en-US" sz="3200" b="1" i="1" dirty="0" smtClean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phần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số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đo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với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đơn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vị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phút</a:t>
            </a:r>
            <a:r>
              <a:rPr lang="en-US" sz="3200" b="1" i="1" dirty="0">
                <a:solidFill>
                  <a:srgbClr val="FF0000"/>
                </a:solidFill>
              </a:rPr>
              <a:t>, </a:t>
            </a:r>
            <a:r>
              <a:rPr lang="en-US" sz="3200" b="1" i="1" dirty="0" err="1">
                <a:solidFill>
                  <a:srgbClr val="FF0000"/>
                </a:solidFill>
              </a:rPr>
              <a:t>giây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u="sng" dirty="0" err="1">
                <a:solidFill>
                  <a:srgbClr val="FF0000"/>
                </a:solidFill>
              </a:rPr>
              <a:t>lớn</a:t>
            </a:r>
            <a:r>
              <a:rPr lang="en-US" sz="3200" b="1" i="1" u="sng" dirty="0">
                <a:solidFill>
                  <a:srgbClr val="FF0000"/>
                </a:solidFill>
              </a:rPr>
              <a:t> </a:t>
            </a:r>
            <a:r>
              <a:rPr lang="en-US" sz="3200" b="1" i="1" u="sng" dirty="0" err="1">
                <a:solidFill>
                  <a:srgbClr val="FF0000"/>
                </a:solidFill>
              </a:rPr>
              <a:t>hơn</a:t>
            </a:r>
            <a:r>
              <a:rPr lang="en-US" sz="3200" b="1" i="1" u="sng" dirty="0">
                <a:solidFill>
                  <a:srgbClr val="FF0000"/>
                </a:solidFill>
              </a:rPr>
              <a:t> </a:t>
            </a:r>
            <a:r>
              <a:rPr lang="en-US" sz="3200" b="1" i="1" u="sng" dirty="0" err="1">
                <a:solidFill>
                  <a:srgbClr val="FF0000"/>
                </a:solidFill>
              </a:rPr>
              <a:t>hoặc</a:t>
            </a:r>
            <a:r>
              <a:rPr lang="en-US" sz="3200" b="1" i="1" u="sng" dirty="0">
                <a:solidFill>
                  <a:srgbClr val="FF0000"/>
                </a:solidFill>
              </a:rPr>
              <a:t> </a:t>
            </a:r>
            <a:r>
              <a:rPr lang="en-US" sz="3200" b="1" i="1" u="sng" dirty="0" err="1">
                <a:solidFill>
                  <a:srgbClr val="FF0000"/>
                </a:solidFill>
              </a:rPr>
              <a:t>bằng</a:t>
            </a:r>
            <a:r>
              <a:rPr lang="en-US" sz="3200" b="1" i="1" u="sng" dirty="0">
                <a:solidFill>
                  <a:srgbClr val="FF0000"/>
                </a:solidFill>
              </a:rPr>
              <a:t> 60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thì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thực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hiện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u="sng" dirty="0" err="1">
                <a:solidFill>
                  <a:srgbClr val="FF0000"/>
                </a:solidFill>
              </a:rPr>
              <a:t>chuyển</a:t>
            </a:r>
            <a:r>
              <a:rPr lang="en-US" sz="3200" b="1" i="1" u="sng" dirty="0">
                <a:solidFill>
                  <a:srgbClr val="FF0000"/>
                </a:solidFill>
              </a:rPr>
              <a:t> </a:t>
            </a:r>
            <a:r>
              <a:rPr lang="en-US" sz="3200" b="1" i="1" u="sng" dirty="0" err="1">
                <a:solidFill>
                  <a:srgbClr val="FF0000"/>
                </a:solidFill>
              </a:rPr>
              <a:t>đổi</a:t>
            </a:r>
            <a:r>
              <a:rPr lang="en-US" sz="3200" b="1" i="1" u="sng" dirty="0">
                <a:solidFill>
                  <a:srgbClr val="FF0000"/>
                </a:solidFill>
              </a:rPr>
              <a:t> sang </a:t>
            </a:r>
            <a:r>
              <a:rPr lang="en-US" sz="3200" b="1" i="1" u="sng" dirty="0" err="1">
                <a:solidFill>
                  <a:srgbClr val="FF0000"/>
                </a:solidFill>
              </a:rPr>
              <a:t>đơn</a:t>
            </a:r>
            <a:r>
              <a:rPr lang="en-US" sz="3200" b="1" i="1" u="sng" dirty="0">
                <a:solidFill>
                  <a:srgbClr val="FF0000"/>
                </a:solidFill>
              </a:rPr>
              <a:t> </a:t>
            </a:r>
            <a:r>
              <a:rPr lang="en-US" sz="3200" b="1" i="1" u="sng" dirty="0" err="1">
                <a:solidFill>
                  <a:srgbClr val="FF0000"/>
                </a:solidFill>
              </a:rPr>
              <a:t>vị</a:t>
            </a:r>
            <a:r>
              <a:rPr lang="en-US" sz="3200" b="1" i="1" u="sng" dirty="0">
                <a:solidFill>
                  <a:srgbClr val="FF0000"/>
                </a:solidFill>
              </a:rPr>
              <a:t> </a:t>
            </a:r>
            <a:r>
              <a:rPr lang="en-US" sz="3200" b="1" i="1" u="sng" dirty="0" err="1">
                <a:solidFill>
                  <a:srgbClr val="FF0000"/>
                </a:solidFill>
              </a:rPr>
              <a:t>hàng</a:t>
            </a:r>
            <a:r>
              <a:rPr lang="en-US" sz="3200" b="1" i="1" u="sng" dirty="0">
                <a:solidFill>
                  <a:srgbClr val="FF0000"/>
                </a:solidFill>
              </a:rPr>
              <a:t> </a:t>
            </a:r>
            <a:r>
              <a:rPr lang="en-US" sz="3200" b="1" i="1" u="sng" dirty="0" err="1">
                <a:solidFill>
                  <a:srgbClr val="FF0000"/>
                </a:solidFill>
              </a:rPr>
              <a:t>lớn</a:t>
            </a:r>
            <a:r>
              <a:rPr lang="en-US" sz="3200" b="1" i="1" u="sng" dirty="0">
                <a:solidFill>
                  <a:srgbClr val="FF0000"/>
                </a:solidFill>
              </a:rPr>
              <a:t> </a:t>
            </a:r>
            <a:r>
              <a:rPr lang="en-US" sz="3200" b="1" i="1" u="sng" dirty="0" err="1">
                <a:solidFill>
                  <a:srgbClr val="FF0000"/>
                </a:solidFill>
              </a:rPr>
              <a:t>hơn</a:t>
            </a:r>
            <a:r>
              <a:rPr lang="en-US" sz="3200" b="1" i="1" u="sng" dirty="0">
                <a:solidFill>
                  <a:srgbClr val="FF0000"/>
                </a:solidFill>
              </a:rPr>
              <a:t> </a:t>
            </a:r>
            <a:r>
              <a:rPr lang="en-US" sz="3200" b="1" i="1" u="sng" dirty="0" err="1">
                <a:solidFill>
                  <a:srgbClr val="FF0000"/>
                </a:solidFill>
              </a:rPr>
              <a:t>liền</a:t>
            </a:r>
            <a:r>
              <a:rPr lang="en-US" sz="3200" b="1" i="1" u="sng" dirty="0">
                <a:solidFill>
                  <a:srgbClr val="FF0000"/>
                </a:solidFill>
              </a:rPr>
              <a:t> </a:t>
            </a:r>
            <a:r>
              <a:rPr lang="en-US" sz="3200" b="1" i="1" u="sng" dirty="0" err="1">
                <a:solidFill>
                  <a:srgbClr val="FF0000"/>
                </a:solidFill>
              </a:rPr>
              <a:t>kề</a:t>
            </a:r>
            <a:r>
              <a:rPr lang="en-US" sz="3200" b="1" i="1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000558" y="267929"/>
            <a:ext cx="7129462" cy="483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ct val="50000"/>
              </a:spcBef>
            </a:pPr>
            <a:r>
              <a:rPr lang="en-US" sz="2400" b="1" u="sng" dirty="0" smtClean="0"/>
              <a:t>TOÁN</a:t>
            </a:r>
            <a:endParaRPr lang="en-US" sz="2400" b="1" u="sng" dirty="0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023938" y="762000"/>
            <a:ext cx="7129462" cy="483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ct val="50000"/>
              </a:spcBef>
            </a:pPr>
            <a:r>
              <a:rPr lang="en-US" sz="2400" b="1" dirty="0" smtClean="0"/>
              <a:t>NHÂN SỐ ĐO THỜI GIAN VỚI MỘT SỐ</a:t>
            </a:r>
            <a:endParaRPr lang="en-US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33400" y="1295400"/>
            <a:ext cx="7848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/>
              <a:t>Khi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thực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hiện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phép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nhân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số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đo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thời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gian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với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một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số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nếu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phần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số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đo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đơn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vị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phút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giây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lớn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hơn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hoặc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bằng</a:t>
            </a:r>
            <a:r>
              <a:rPr lang="en-US" sz="3200" b="1" dirty="0" smtClean="0"/>
              <a:t> 60 </a:t>
            </a:r>
            <a:r>
              <a:rPr lang="en-US" sz="3200" b="1" dirty="0" err="1" smtClean="0"/>
              <a:t>thì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cần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làm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gì</a:t>
            </a:r>
            <a:r>
              <a:rPr lang="en-US" sz="3200" b="1" dirty="0" smtClean="0"/>
              <a:t>? </a:t>
            </a:r>
            <a:endParaRPr lang="en-US" sz="3200" b="1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828800" y="2286000"/>
            <a:ext cx="6248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err="1" smtClean="0"/>
              <a:t>Luyện</a:t>
            </a:r>
            <a:r>
              <a:rPr lang="en-US" sz="9600" dirty="0" smtClean="0"/>
              <a:t> </a:t>
            </a:r>
            <a:r>
              <a:rPr lang="en-US" sz="9600" dirty="0" err="1" smtClean="0"/>
              <a:t>tập</a:t>
            </a:r>
            <a:endParaRPr lang="en-US" sz="9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2"/>
          <p:cNvSpPr txBox="1">
            <a:spLocks noChangeArrowheads="1"/>
          </p:cNvSpPr>
          <p:nvPr/>
        </p:nvSpPr>
        <p:spPr bwMode="auto">
          <a:xfrm>
            <a:off x="609600" y="381000"/>
            <a:ext cx="2209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 dirty="0" err="1"/>
              <a:t>Bài</a:t>
            </a:r>
            <a:r>
              <a:rPr lang="en-US" sz="2400" b="1" u="sng" dirty="0"/>
              <a:t> 1</a:t>
            </a:r>
            <a:r>
              <a:rPr lang="en-US" sz="2400" b="1" u="sng" dirty="0" smtClean="0"/>
              <a:t>.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Tính</a:t>
            </a:r>
            <a:r>
              <a:rPr lang="en-US" sz="2400" b="1" dirty="0" smtClean="0"/>
              <a:t>:</a:t>
            </a:r>
            <a:endParaRPr lang="en-US" sz="2400" b="1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1143000"/>
            <a:ext cx="3810000" cy="1953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lphaLcParenR"/>
            </a:pPr>
            <a:r>
              <a:rPr lang="en-US" sz="2800" dirty="0" smtClean="0"/>
              <a:t>3 </a:t>
            </a:r>
            <a:r>
              <a:rPr lang="en-US" sz="2800" dirty="0" err="1" smtClean="0"/>
              <a:t>giờ</a:t>
            </a:r>
            <a:r>
              <a:rPr lang="en-US" sz="2800" dirty="0" smtClean="0"/>
              <a:t> 12 </a:t>
            </a:r>
            <a:r>
              <a:rPr lang="en-US" sz="2800" dirty="0" err="1" smtClean="0"/>
              <a:t>phút</a:t>
            </a:r>
            <a:r>
              <a:rPr lang="en-US" sz="2800" dirty="0" smtClean="0"/>
              <a:t> x 3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 </a:t>
            </a:r>
            <a:r>
              <a:rPr lang="en-US" sz="2800" dirty="0" smtClean="0"/>
              <a:t>    4 </a:t>
            </a:r>
            <a:r>
              <a:rPr lang="en-US" sz="2800" dirty="0" err="1" smtClean="0"/>
              <a:t>giờ</a:t>
            </a:r>
            <a:r>
              <a:rPr lang="en-US" sz="2800" dirty="0" smtClean="0"/>
              <a:t> 23 </a:t>
            </a:r>
            <a:r>
              <a:rPr lang="en-US" sz="2800" dirty="0" err="1" smtClean="0"/>
              <a:t>phút</a:t>
            </a:r>
            <a:r>
              <a:rPr lang="en-US" sz="2800" dirty="0" smtClean="0"/>
              <a:t> x 4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 </a:t>
            </a:r>
            <a:r>
              <a:rPr lang="en-US" sz="2800" dirty="0" smtClean="0"/>
              <a:t>   12 </a:t>
            </a:r>
            <a:r>
              <a:rPr lang="en-US" sz="2800" dirty="0" err="1" smtClean="0"/>
              <a:t>phút</a:t>
            </a:r>
            <a:r>
              <a:rPr lang="en-US" sz="2800" dirty="0" smtClean="0"/>
              <a:t> 25 </a:t>
            </a:r>
            <a:r>
              <a:rPr lang="en-US" sz="2800" dirty="0" err="1" smtClean="0"/>
              <a:t>giây</a:t>
            </a:r>
            <a:r>
              <a:rPr lang="en-US" sz="2800" dirty="0" smtClean="0"/>
              <a:t> x 5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5029200" y="1142999"/>
            <a:ext cx="3810000" cy="1953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/>
              <a:t>b) 4,1 </a:t>
            </a:r>
            <a:r>
              <a:rPr lang="en-US" sz="2800" dirty="0" err="1" smtClean="0"/>
              <a:t>giờ</a:t>
            </a:r>
            <a:r>
              <a:rPr lang="en-US" sz="2800" dirty="0" smtClean="0"/>
              <a:t> x 6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 </a:t>
            </a:r>
            <a:r>
              <a:rPr lang="en-US" sz="2800" dirty="0" smtClean="0"/>
              <a:t>   3,4 </a:t>
            </a:r>
            <a:r>
              <a:rPr lang="en-US" sz="2800" dirty="0" err="1" smtClean="0"/>
              <a:t>phút</a:t>
            </a:r>
            <a:r>
              <a:rPr lang="en-US" sz="2800" dirty="0" smtClean="0"/>
              <a:t> x 4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    9,5giây x 3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36108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38100" y="357425"/>
            <a:ext cx="2209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 dirty="0" err="1"/>
              <a:t>Bài</a:t>
            </a:r>
            <a:r>
              <a:rPr lang="en-US" sz="2400" b="1" u="sng" dirty="0"/>
              <a:t> 1.</a:t>
            </a: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660400" y="1436688"/>
            <a:ext cx="2209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3 </a:t>
            </a:r>
            <a:r>
              <a:rPr lang="en-US" sz="2800" dirty="0" err="1"/>
              <a:t>giờ</a:t>
            </a:r>
            <a:r>
              <a:rPr lang="en-US" sz="2800" dirty="0"/>
              <a:t>  12 </a:t>
            </a:r>
            <a:r>
              <a:rPr lang="en-US" sz="2800" dirty="0" err="1"/>
              <a:t>phút</a:t>
            </a:r>
            <a:endParaRPr lang="en-US" sz="2800" dirty="0"/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3581400" y="1385888"/>
            <a:ext cx="2209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4 giờ 23 phút</a:t>
            </a:r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6616700" y="1398588"/>
            <a:ext cx="25273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12 </a:t>
            </a:r>
            <a:r>
              <a:rPr lang="en-US" sz="2800" dirty="0" err="1"/>
              <a:t>phút</a:t>
            </a:r>
            <a:r>
              <a:rPr lang="en-US" sz="2800" dirty="0"/>
              <a:t> </a:t>
            </a:r>
            <a:r>
              <a:rPr lang="en-US" sz="2800" dirty="0" smtClean="0"/>
              <a:t> 25 </a:t>
            </a:r>
            <a:r>
              <a:rPr lang="en-US" sz="2800" dirty="0" err="1"/>
              <a:t>giây</a:t>
            </a:r>
            <a:endParaRPr lang="en-US" sz="2800" dirty="0"/>
          </a:p>
        </p:txBody>
      </p:sp>
      <p:sp>
        <p:nvSpPr>
          <p:cNvPr id="7185" name="Text Box 17"/>
          <p:cNvSpPr txBox="1">
            <a:spLocks noChangeArrowheads="1"/>
          </p:cNvSpPr>
          <p:nvPr/>
        </p:nvSpPr>
        <p:spPr bwMode="auto">
          <a:xfrm>
            <a:off x="1752600" y="1957388"/>
            <a:ext cx="609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3</a:t>
            </a:r>
          </a:p>
        </p:txBody>
      </p:sp>
      <p:sp>
        <p:nvSpPr>
          <p:cNvPr id="7186" name="Text Box 18"/>
          <p:cNvSpPr txBox="1">
            <a:spLocks noChangeArrowheads="1"/>
          </p:cNvSpPr>
          <p:nvPr/>
        </p:nvSpPr>
        <p:spPr bwMode="auto">
          <a:xfrm>
            <a:off x="4495800" y="1957388"/>
            <a:ext cx="838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4</a:t>
            </a:r>
          </a:p>
        </p:txBody>
      </p:sp>
      <p:sp>
        <p:nvSpPr>
          <p:cNvPr id="7187" name="Text Box 19"/>
          <p:cNvSpPr txBox="1">
            <a:spLocks noChangeArrowheads="1"/>
          </p:cNvSpPr>
          <p:nvPr/>
        </p:nvSpPr>
        <p:spPr bwMode="auto">
          <a:xfrm>
            <a:off x="7805738" y="2033588"/>
            <a:ext cx="914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/>
              <a:t>   5</a:t>
            </a:r>
            <a:endParaRPr lang="en-US" sz="2800" dirty="0"/>
          </a:p>
        </p:txBody>
      </p:sp>
      <p:sp>
        <p:nvSpPr>
          <p:cNvPr id="7188" name="Text Box 20"/>
          <p:cNvSpPr txBox="1">
            <a:spLocks noChangeArrowheads="1"/>
          </p:cNvSpPr>
          <p:nvPr/>
        </p:nvSpPr>
        <p:spPr bwMode="auto">
          <a:xfrm>
            <a:off x="593834" y="2623484"/>
            <a:ext cx="2438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9 </a:t>
            </a:r>
            <a:r>
              <a:rPr lang="en-US" sz="2800" dirty="0" err="1"/>
              <a:t>giờ</a:t>
            </a:r>
            <a:r>
              <a:rPr lang="en-US" sz="2800" dirty="0"/>
              <a:t>   36 </a:t>
            </a:r>
            <a:r>
              <a:rPr lang="en-US" sz="2800" dirty="0" err="1"/>
              <a:t>phút</a:t>
            </a:r>
            <a:endParaRPr lang="en-US" sz="2800" dirty="0"/>
          </a:p>
        </p:txBody>
      </p:sp>
      <p:sp>
        <p:nvSpPr>
          <p:cNvPr id="7189" name="Text Box 21"/>
          <p:cNvSpPr txBox="1">
            <a:spLocks noChangeArrowheads="1"/>
          </p:cNvSpPr>
          <p:nvPr/>
        </p:nvSpPr>
        <p:spPr bwMode="auto">
          <a:xfrm>
            <a:off x="3352800" y="2576186"/>
            <a:ext cx="2590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16 giờ 92 phút</a:t>
            </a:r>
          </a:p>
        </p:txBody>
      </p:sp>
      <p:sp>
        <p:nvSpPr>
          <p:cNvPr id="7190" name="Text Box 22"/>
          <p:cNvSpPr txBox="1">
            <a:spLocks noChangeArrowheads="1"/>
          </p:cNvSpPr>
          <p:nvPr/>
        </p:nvSpPr>
        <p:spPr bwMode="auto">
          <a:xfrm>
            <a:off x="6553200" y="2532063"/>
            <a:ext cx="2743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60 phút 125 giây</a:t>
            </a:r>
          </a:p>
        </p:txBody>
      </p:sp>
      <p:sp>
        <p:nvSpPr>
          <p:cNvPr id="7191" name="Line 23"/>
          <p:cNvSpPr>
            <a:spLocks noChangeShapeType="1"/>
          </p:cNvSpPr>
          <p:nvPr/>
        </p:nvSpPr>
        <p:spPr bwMode="auto">
          <a:xfrm>
            <a:off x="638175" y="2490788"/>
            <a:ext cx="2257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3" name="Line 25"/>
          <p:cNvSpPr>
            <a:spLocks noChangeShapeType="1"/>
          </p:cNvSpPr>
          <p:nvPr/>
        </p:nvSpPr>
        <p:spPr bwMode="auto">
          <a:xfrm>
            <a:off x="3530600" y="2490788"/>
            <a:ext cx="203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4" name="Line 26"/>
          <p:cNvSpPr>
            <a:spLocks noChangeShapeType="1"/>
          </p:cNvSpPr>
          <p:nvPr/>
        </p:nvSpPr>
        <p:spPr bwMode="auto">
          <a:xfrm flipV="1">
            <a:off x="6705600" y="2490788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5" name="Text Box 27"/>
          <p:cNvSpPr txBox="1">
            <a:spLocks noChangeArrowheads="1"/>
          </p:cNvSpPr>
          <p:nvPr/>
        </p:nvSpPr>
        <p:spPr bwMode="auto">
          <a:xfrm>
            <a:off x="388938" y="1690688"/>
            <a:ext cx="609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x</a:t>
            </a:r>
          </a:p>
        </p:txBody>
      </p:sp>
      <p:sp>
        <p:nvSpPr>
          <p:cNvPr id="7196" name="Text Box 28"/>
          <p:cNvSpPr txBox="1">
            <a:spLocks noChangeArrowheads="1"/>
          </p:cNvSpPr>
          <p:nvPr/>
        </p:nvSpPr>
        <p:spPr bwMode="auto">
          <a:xfrm>
            <a:off x="3352800" y="1690688"/>
            <a:ext cx="609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x</a:t>
            </a:r>
          </a:p>
        </p:txBody>
      </p:sp>
      <p:sp>
        <p:nvSpPr>
          <p:cNvPr id="7197" name="Text Box 29"/>
          <p:cNvSpPr txBox="1">
            <a:spLocks noChangeArrowheads="1"/>
          </p:cNvSpPr>
          <p:nvPr/>
        </p:nvSpPr>
        <p:spPr bwMode="auto">
          <a:xfrm>
            <a:off x="6311900" y="1690688"/>
            <a:ext cx="609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x </a:t>
            </a:r>
          </a:p>
        </p:txBody>
      </p:sp>
      <p:sp>
        <p:nvSpPr>
          <p:cNvPr id="7202" name="Text Box 34"/>
          <p:cNvSpPr txBox="1">
            <a:spLocks noChangeArrowheads="1"/>
          </p:cNvSpPr>
          <p:nvPr/>
        </p:nvSpPr>
        <p:spPr bwMode="auto">
          <a:xfrm>
            <a:off x="4114800" y="4038600"/>
            <a:ext cx="2209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3,4 phút</a:t>
            </a:r>
          </a:p>
        </p:txBody>
      </p:sp>
      <p:sp>
        <p:nvSpPr>
          <p:cNvPr id="7203" name="Text Box 35"/>
          <p:cNvSpPr txBox="1">
            <a:spLocks noChangeArrowheads="1"/>
          </p:cNvSpPr>
          <p:nvPr/>
        </p:nvSpPr>
        <p:spPr bwMode="auto">
          <a:xfrm>
            <a:off x="4381500" y="4572000"/>
            <a:ext cx="83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4</a:t>
            </a:r>
          </a:p>
        </p:txBody>
      </p:sp>
      <p:sp>
        <p:nvSpPr>
          <p:cNvPr id="7204" name="Text Box 36"/>
          <p:cNvSpPr txBox="1">
            <a:spLocks noChangeArrowheads="1"/>
          </p:cNvSpPr>
          <p:nvPr/>
        </p:nvSpPr>
        <p:spPr bwMode="auto">
          <a:xfrm>
            <a:off x="3962400" y="5187323"/>
            <a:ext cx="2209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13,6 </a:t>
            </a:r>
            <a:r>
              <a:rPr lang="en-US" sz="2800" dirty="0" err="1" smtClean="0"/>
              <a:t>phút</a:t>
            </a:r>
            <a:endParaRPr lang="en-US" sz="2800" dirty="0"/>
          </a:p>
        </p:txBody>
      </p:sp>
      <p:sp>
        <p:nvSpPr>
          <p:cNvPr id="7205" name="Line 37"/>
          <p:cNvSpPr>
            <a:spLocks noChangeShapeType="1"/>
          </p:cNvSpPr>
          <p:nvPr/>
        </p:nvSpPr>
        <p:spPr bwMode="auto">
          <a:xfrm>
            <a:off x="4021137" y="5010804"/>
            <a:ext cx="16176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06" name="Text Box 38"/>
          <p:cNvSpPr txBox="1">
            <a:spLocks noChangeArrowheads="1"/>
          </p:cNvSpPr>
          <p:nvPr/>
        </p:nvSpPr>
        <p:spPr bwMode="auto">
          <a:xfrm>
            <a:off x="3797300" y="4279900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x</a:t>
            </a:r>
          </a:p>
        </p:txBody>
      </p:sp>
      <p:sp>
        <p:nvSpPr>
          <p:cNvPr id="7207" name="Text Box 39"/>
          <p:cNvSpPr txBox="1">
            <a:spLocks noChangeArrowheads="1"/>
          </p:cNvSpPr>
          <p:nvPr/>
        </p:nvSpPr>
        <p:spPr bwMode="auto">
          <a:xfrm>
            <a:off x="838200" y="3990975"/>
            <a:ext cx="1295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4,1 giờ</a:t>
            </a:r>
          </a:p>
        </p:txBody>
      </p:sp>
      <p:sp>
        <p:nvSpPr>
          <p:cNvPr id="7208" name="Text Box 40"/>
          <p:cNvSpPr txBox="1">
            <a:spLocks noChangeArrowheads="1"/>
          </p:cNvSpPr>
          <p:nvPr/>
        </p:nvSpPr>
        <p:spPr bwMode="auto">
          <a:xfrm>
            <a:off x="1066800" y="4433888"/>
            <a:ext cx="609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6</a:t>
            </a:r>
          </a:p>
        </p:txBody>
      </p:sp>
      <p:sp>
        <p:nvSpPr>
          <p:cNvPr id="7209" name="Text Box 41"/>
          <p:cNvSpPr txBox="1">
            <a:spLocks noChangeArrowheads="1"/>
          </p:cNvSpPr>
          <p:nvPr/>
        </p:nvSpPr>
        <p:spPr bwMode="auto">
          <a:xfrm>
            <a:off x="676593" y="5148263"/>
            <a:ext cx="1676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24,6 </a:t>
            </a:r>
            <a:r>
              <a:rPr lang="en-US" sz="2800" dirty="0" err="1"/>
              <a:t>giờ</a:t>
            </a:r>
            <a:endParaRPr lang="en-US" sz="2800" dirty="0"/>
          </a:p>
        </p:txBody>
      </p:sp>
      <p:sp>
        <p:nvSpPr>
          <p:cNvPr id="7210" name="Line 42"/>
          <p:cNvSpPr>
            <a:spLocks noChangeShapeType="1"/>
          </p:cNvSpPr>
          <p:nvPr/>
        </p:nvSpPr>
        <p:spPr bwMode="auto">
          <a:xfrm flipV="1">
            <a:off x="693738" y="49530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12" name="Text Box 44"/>
          <p:cNvSpPr txBox="1">
            <a:spLocks noChangeArrowheads="1"/>
          </p:cNvSpPr>
          <p:nvPr/>
        </p:nvSpPr>
        <p:spPr bwMode="auto">
          <a:xfrm>
            <a:off x="487680" y="5211388"/>
            <a:ext cx="2209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. . . . . . . . . </a:t>
            </a:r>
          </a:p>
        </p:txBody>
      </p:sp>
      <p:sp>
        <p:nvSpPr>
          <p:cNvPr id="7214" name="Text Box 46"/>
          <p:cNvSpPr txBox="1">
            <a:spLocks noChangeArrowheads="1"/>
          </p:cNvSpPr>
          <p:nvPr/>
        </p:nvSpPr>
        <p:spPr bwMode="auto">
          <a:xfrm>
            <a:off x="533400" y="4310063"/>
            <a:ext cx="609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x</a:t>
            </a:r>
          </a:p>
        </p:txBody>
      </p:sp>
      <p:sp>
        <p:nvSpPr>
          <p:cNvPr id="7215" name="Text Box 47"/>
          <p:cNvSpPr txBox="1">
            <a:spLocks noChangeArrowheads="1"/>
          </p:cNvSpPr>
          <p:nvPr/>
        </p:nvSpPr>
        <p:spPr bwMode="auto">
          <a:xfrm>
            <a:off x="562741" y="2638916"/>
            <a:ext cx="2362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. . . . . . . . . . . .</a:t>
            </a:r>
          </a:p>
        </p:txBody>
      </p:sp>
      <p:sp>
        <p:nvSpPr>
          <p:cNvPr id="7216" name="Text Box 48"/>
          <p:cNvSpPr txBox="1">
            <a:spLocks noChangeArrowheads="1"/>
          </p:cNvSpPr>
          <p:nvPr/>
        </p:nvSpPr>
        <p:spPr bwMode="auto">
          <a:xfrm>
            <a:off x="3390900" y="2605088"/>
            <a:ext cx="2362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. . . . . . . . . . . .</a:t>
            </a:r>
          </a:p>
        </p:txBody>
      </p:sp>
      <p:sp>
        <p:nvSpPr>
          <p:cNvPr id="7217" name="Text Box 49"/>
          <p:cNvSpPr txBox="1">
            <a:spLocks noChangeArrowheads="1"/>
          </p:cNvSpPr>
          <p:nvPr/>
        </p:nvSpPr>
        <p:spPr bwMode="auto">
          <a:xfrm>
            <a:off x="6553200" y="2590800"/>
            <a:ext cx="2362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. . . . . . . . . . . .</a:t>
            </a:r>
          </a:p>
        </p:txBody>
      </p:sp>
      <p:sp>
        <p:nvSpPr>
          <p:cNvPr id="7219" name="Text Box 51"/>
          <p:cNvSpPr txBox="1">
            <a:spLocks noChangeArrowheads="1"/>
          </p:cNvSpPr>
          <p:nvPr/>
        </p:nvSpPr>
        <p:spPr bwMode="auto">
          <a:xfrm>
            <a:off x="987972" y="378014"/>
            <a:ext cx="2209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/>
              <a:t>Tính</a:t>
            </a:r>
            <a:r>
              <a:rPr lang="en-US" sz="2400" b="1" dirty="0"/>
              <a:t>:</a:t>
            </a:r>
          </a:p>
        </p:txBody>
      </p:sp>
      <p:sp>
        <p:nvSpPr>
          <p:cNvPr id="7221" name="Text Box 53"/>
          <p:cNvSpPr txBox="1">
            <a:spLocks noChangeArrowheads="1"/>
          </p:cNvSpPr>
          <p:nvPr/>
        </p:nvSpPr>
        <p:spPr bwMode="auto">
          <a:xfrm>
            <a:off x="3968750" y="5243433"/>
            <a:ext cx="2362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. . . . . </a:t>
            </a:r>
            <a:r>
              <a:rPr lang="en-US" sz="2800" dirty="0" smtClean="0"/>
              <a:t>. . . . </a:t>
            </a:r>
            <a:endParaRPr lang="en-US" sz="2800" dirty="0"/>
          </a:p>
        </p:txBody>
      </p:sp>
      <p:sp>
        <p:nvSpPr>
          <p:cNvPr id="7224" name="Text Box 56"/>
          <p:cNvSpPr txBox="1">
            <a:spLocks noChangeArrowheads="1"/>
          </p:cNvSpPr>
          <p:nvPr/>
        </p:nvSpPr>
        <p:spPr bwMode="auto">
          <a:xfrm>
            <a:off x="152400" y="14478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a)</a:t>
            </a:r>
          </a:p>
        </p:txBody>
      </p:sp>
      <p:sp>
        <p:nvSpPr>
          <p:cNvPr id="7225" name="Text Box 57"/>
          <p:cNvSpPr txBox="1">
            <a:spLocks noChangeArrowheads="1"/>
          </p:cNvSpPr>
          <p:nvPr/>
        </p:nvSpPr>
        <p:spPr bwMode="auto">
          <a:xfrm>
            <a:off x="2772102" y="3124090"/>
            <a:ext cx="83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hay:</a:t>
            </a:r>
          </a:p>
        </p:txBody>
      </p:sp>
      <p:sp>
        <p:nvSpPr>
          <p:cNvPr id="7227" name="Text Box 59"/>
          <p:cNvSpPr txBox="1">
            <a:spLocks noChangeArrowheads="1"/>
          </p:cNvSpPr>
          <p:nvPr/>
        </p:nvSpPr>
        <p:spPr bwMode="auto">
          <a:xfrm>
            <a:off x="3429000" y="3138487"/>
            <a:ext cx="2590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17 </a:t>
            </a:r>
            <a:r>
              <a:rPr lang="en-US" sz="2800" dirty="0" err="1"/>
              <a:t>giờ</a:t>
            </a:r>
            <a:r>
              <a:rPr lang="en-US" sz="2800" dirty="0"/>
              <a:t> 32 </a:t>
            </a:r>
            <a:r>
              <a:rPr lang="en-US" sz="2800" dirty="0" err="1"/>
              <a:t>phút</a:t>
            </a:r>
            <a:endParaRPr lang="en-US" sz="2800" dirty="0"/>
          </a:p>
        </p:txBody>
      </p:sp>
      <p:sp>
        <p:nvSpPr>
          <p:cNvPr id="7228" name="Text Box 60"/>
          <p:cNvSpPr txBox="1">
            <a:spLocks noChangeArrowheads="1"/>
          </p:cNvSpPr>
          <p:nvPr/>
        </p:nvSpPr>
        <p:spPr bwMode="auto">
          <a:xfrm>
            <a:off x="5902434" y="3138656"/>
            <a:ext cx="83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hay:</a:t>
            </a:r>
          </a:p>
        </p:txBody>
      </p:sp>
      <p:sp>
        <p:nvSpPr>
          <p:cNvPr id="7229" name="Text Box 61"/>
          <p:cNvSpPr txBox="1">
            <a:spLocks noChangeArrowheads="1"/>
          </p:cNvSpPr>
          <p:nvPr/>
        </p:nvSpPr>
        <p:spPr bwMode="auto">
          <a:xfrm>
            <a:off x="6553200" y="3141940"/>
            <a:ext cx="2743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62 </a:t>
            </a:r>
            <a:r>
              <a:rPr lang="en-US" sz="2800" dirty="0" err="1"/>
              <a:t>phút</a:t>
            </a:r>
            <a:r>
              <a:rPr lang="en-US" sz="2800" dirty="0"/>
              <a:t>    5 </a:t>
            </a:r>
            <a:r>
              <a:rPr lang="en-US" sz="2800" dirty="0" err="1"/>
              <a:t>giây</a:t>
            </a:r>
            <a:endParaRPr lang="en-US" sz="2800" dirty="0"/>
          </a:p>
        </p:txBody>
      </p:sp>
      <p:sp>
        <p:nvSpPr>
          <p:cNvPr id="7230" name="Text Box 62"/>
          <p:cNvSpPr txBox="1">
            <a:spLocks noChangeArrowheads="1"/>
          </p:cNvSpPr>
          <p:nvPr/>
        </p:nvSpPr>
        <p:spPr bwMode="auto">
          <a:xfrm>
            <a:off x="228600" y="34290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b)</a:t>
            </a:r>
          </a:p>
        </p:txBody>
      </p:sp>
      <p:sp>
        <p:nvSpPr>
          <p:cNvPr id="7235" name="Text Box 67"/>
          <p:cNvSpPr txBox="1">
            <a:spLocks noChangeArrowheads="1"/>
          </p:cNvSpPr>
          <p:nvPr/>
        </p:nvSpPr>
        <p:spPr bwMode="auto">
          <a:xfrm>
            <a:off x="6781800" y="4052888"/>
            <a:ext cx="2209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9,5 </a:t>
            </a:r>
            <a:r>
              <a:rPr lang="en-US" sz="2800" dirty="0" err="1" smtClean="0"/>
              <a:t>giây</a:t>
            </a:r>
            <a:endParaRPr lang="en-US" sz="2800" dirty="0"/>
          </a:p>
        </p:txBody>
      </p:sp>
      <p:sp>
        <p:nvSpPr>
          <p:cNvPr id="7236" name="Text Box 68"/>
          <p:cNvSpPr txBox="1">
            <a:spLocks noChangeArrowheads="1"/>
          </p:cNvSpPr>
          <p:nvPr/>
        </p:nvSpPr>
        <p:spPr bwMode="auto">
          <a:xfrm>
            <a:off x="7048500" y="4586288"/>
            <a:ext cx="838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3</a:t>
            </a:r>
          </a:p>
        </p:txBody>
      </p:sp>
      <p:sp>
        <p:nvSpPr>
          <p:cNvPr id="7237" name="Text Box 69"/>
          <p:cNvSpPr txBox="1">
            <a:spLocks noChangeArrowheads="1"/>
          </p:cNvSpPr>
          <p:nvPr/>
        </p:nvSpPr>
        <p:spPr bwMode="auto">
          <a:xfrm>
            <a:off x="6632958" y="5190444"/>
            <a:ext cx="2209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28,5 </a:t>
            </a:r>
            <a:r>
              <a:rPr lang="en-US" sz="2800" dirty="0" err="1" smtClean="0"/>
              <a:t>giây</a:t>
            </a:r>
            <a:endParaRPr lang="en-US" sz="2800" dirty="0"/>
          </a:p>
        </p:txBody>
      </p:sp>
      <p:sp>
        <p:nvSpPr>
          <p:cNvPr id="7238" name="Line 70"/>
          <p:cNvSpPr>
            <a:spLocks noChangeShapeType="1"/>
          </p:cNvSpPr>
          <p:nvPr/>
        </p:nvSpPr>
        <p:spPr bwMode="auto">
          <a:xfrm>
            <a:off x="6611937" y="5029200"/>
            <a:ext cx="16176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39" name="Text Box 71"/>
          <p:cNvSpPr txBox="1">
            <a:spLocks noChangeArrowheads="1"/>
          </p:cNvSpPr>
          <p:nvPr/>
        </p:nvSpPr>
        <p:spPr bwMode="auto">
          <a:xfrm>
            <a:off x="6464300" y="4294188"/>
            <a:ext cx="609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x</a:t>
            </a:r>
          </a:p>
        </p:txBody>
      </p:sp>
      <p:sp>
        <p:nvSpPr>
          <p:cNvPr id="7240" name="Text Box 72"/>
          <p:cNvSpPr txBox="1">
            <a:spLocks noChangeArrowheads="1"/>
          </p:cNvSpPr>
          <p:nvPr/>
        </p:nvSpPr>
        <p:spPr bwMode="auto">
          <a:xfrm>
            <a:off x="6538337" y="5258057"/>
            <a:ext cx="2362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. . . </a:t>
            </a:r>
            <a:r>
              <a:rPr lang="en-US" sz="2800" dirty="0" smtClean="0"/>
              <a:t>. . . . . .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2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2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7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71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72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7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7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7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7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7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7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7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72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7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7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7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7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7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7" dur="500"/>
                                        <p:tgtEl>
                                          <p:spTgt spid="7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500"/>
                                        <p:tgtEl>
                                          <p:spTgt spid="7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7" dur="5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2" dur="500"/>
                                        <p:tgtEl>
                                          <p:spTgt spid="7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7" dur="500"/>
                                        <p:tgtEl>
                                          <p:spTgt spid="7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2" dur="500"/>
                                        <p:tgtEl>
                                          <p:spTgt spid="7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5" dur="500"/>
                                        <p:tgtEl>
                                          <p:spTgt spid="7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8" dur="500"/>
                                        <p:tgtEl>
                                          <p:spTgt spid="7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1" dur="500"/>
                                        <p:tgtEl>
                                          <p:spTgt spid="7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4" dur="500"/>
                                        <p:tgtEl>
                                          <p:spTgt spid="7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7" dur="500"/>
                                        <p:tgtEl>
                                          <p:spTgt spid="7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0" dur="500"/>
                                        <p:tgtEl>
                                          <p:spTgt spid="7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3" dur="500"/>
                                        <p:tgtEl>
                                          <p:spTgt spid="7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6" dur="500"/>
                                        <p:tgtEl>
                                          <p:spTgt spid="7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9" dur="500"/>
                                        <p:tgtEl>
                                          <p:spTgt spid="7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2" dur="500"/>
                                        <p:tgtEl>
                                          <p:spTgt spid="7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5" dur="500"/>
                                        <p:tgtEl>
                                          <p:spTgt spid="7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8" dur="500"/>
                                        <p:tgtEl>
                                          <p:spTgt spid="7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1" dur="500"/>
                                        <p:tgtEl>
                                          <p:spTgt spid="7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4" dur="500"/>
                                        <p:tgtEl>
                                          <p:spTgt spid="7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7" dur="500"/>
                                        <p:tgtEl>
                                          <p:spTgt spid="7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2" dur="500"/>
                                        <p:tgtEl>
                                          <p:spTgt spid="7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7" dur="500"/>
                                        <p:tgtEl>
                                          <p:spTgt spid="7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2" dur="500"/>
                                        <p:tgtEl>
                                          <p:spTgt spid="7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0" grpId="0"/>
      <p:bldP spid="7181" grpId="0"/>
      <p:bldP spid="7182" grpId="0"/>
      <p:bldP spid="7183" grpId="0"/>
      <p:bldP spid="7185" grpId="0"/>
      <p:bldP spid="7186" grpId="0"/>
      <p:bldP spid="7187" grpId="0"/>
      <p:bldP spid="7188" grpId="0"/>
      <p:bldP spid="7189" grpId="0"/>
      <p:bldP spid="7190" grpId="0"/>
      <p:bldP spid="7191" grpId="0" animBg="1"/>
      <p:bldP spid="7193" grpId="0" animBg="1"/>
      <p:bldP spid="7194" grpId="0" animBg="1"/>
      <p:bldP spid="7195" grpId="0"/>
      <p:bldP spid="7196" grpId="0"/>
      <p:bldP spid="7197" grpId="0"/>
      <p:bldP spid="7202" grpId="0"/>
      <p:bldP spid="7203" grpId="0"/>
      <p:bldP spid="7204" grpId="0"/>
      <p:bldP spid="7205" grpId="0" animBg="1"/>
      <p:bldP spid="7206" grpId="0"/>
      <p:bldP spid="7207" grpId="0"/>
      <p:bldP spid="7208" grpId="0"/>
      <p:bldP spid="7209" grpId="0"/>
      <p:bldP spid="7210" grpId="0" animBg="1"/>
      <p:bldP spid="7212" grpId="0"/>
      <p:bldP spid="7214" grpId="0"/>
      <p:bldP spid="7215" grpId="0"/>
      <p:bldP spid="7216" grpId="0"/>
      <p:bldP spid="7217" grpId="0"/>
      <p:bldP spid="7219" grpId="0"/>
      <p:bldP spid="7221" grpId="0"/>
      <p:bldP spid="7224" grpId="0"/>
      <p:bldP spid="7225" grpId="0"/>
      <p:bldP spid="7227" grpId="0"/>
      <p:bldP spid="7228" grpId="0"/>
      <p:bldP spid="7229" grpId="0"/>
      <p:bldP spid="7230" grpId="0"/>
      <p:bldP spid="7235" grpId="0"/>
      <p:bldP spid="7236" grpId="0"/>
      <p:bldP spid="7237" grpId="0"/>
      <p:bldP spid="7238" grpId="0" animBg="1"/>
      <p:bldP spid="7239" grpId="0"/>
      <p:bldP spid="724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304800" y="542038"/>
            <a:ext cx="87630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b="1" u="sng" dirty="0" err="1"/>
              <a:t>Bài</a:t>
            </a:r>
            <a:r>
              <a:rPr lang="en-US" sz="3200" b="1" u="sng" dirty="0"/>
              <a:t> 2</a:t>
            </a:r>
            <a:r>
              <a:rPr lang="en-US" sz="3200" dirty="0"/>
              <a:t>. </a:t>
            </a:r>
            <a:r>
              <a:rPr lang="en-US" sz="3200" dirty="0" err="1"/>
              <a:t>Một</a:t>
            </a:r>
            <a:r>
              <a:rPr lang="en-US" sz="3200" dirty="0"/>
              <a:t> </a:t>
            </a:r>
            <a:r>
              <a:rPr lang="en-US" sz="3200" dirty="0" err="1"/>
              <a:t>chiếc</a:t>
            </a:r>
            <a:r>
              <a:rPr lang="en-US" sz="3200" dirty="0"/>
              <a:t> </a:t>
            </a:r>
            <a:r>
              <a:rPr lang="en-US" sz="3200" dirty="0" err="1"/>
              <a:t>đu</a:t>
            </a:r>
            <a:r>
              <a:rPr lang="en-US" sz="3200" dirty="0"/>
              <a:t> quay </a:t>
            </a:r>
            <a:r>
              <a:rPr lang="en-US" sz="3200" dirty="0" err="1"/>
              <a:t>quay</a:t>
            </a:r>
            <a:r>
              <a:rPr lang="en-US" sz="3200" dirty="0"/>
              <a:t> </a:t>
            </a:r>
            <a:r>
              <a:rPr lang="en-US" sz="3200" dirty="0" err="1"/>
              <a:t>một</a:t>
            </a:r>
            <a:r>
              <a:rPr lang="en-US" sz="3200" dirty="0"/>
              <a:t> </a:t>
            </a:r>
            <a:r>
              <a:rPr lang="en-US" sz="3200" dirty="0" err="1"/>
              <a:t>vòng</a:t>
            </a:r>
            <a:r>
              <a:rPr lang="en-US" sz="3200" dirty="0"/>
              <a:t> </a:t>
            </a:r>
            <a:r>
              <a:rPr lang="en-US" sz="3200" dirty="0" err="1"/>
              <a:t>hết</a:t>
            </a:r>
            <a:r>
              <a:rPr lang="en-US" sz="3200" dirty="0"/>
              <a:t> 1 </a:t>
            </a:r>
            <a:r>
              <a:rPr lang="en-US" sz="3200" dirty="0" err="1"/>
              <a:t>phút</a:t>
            </a:r>
            <a:r>
              <a:rPr lang="en-US" sz="3200" dirty="0"/>
              <a:t> 25 </a:t>
            </a:r>
            <a:r>
              <a:rPr lang="en-US" sz="3200" dirty="0" err="1"/>
              <a:t>giây</a:t>
            </a:r>
            <a:r>
              <a:rPr lang="en-US" sz="3200" dirty="0"/>
              <a:t>. </a:t>
            </a:r>
            <a:r>
              <a:rPr lang="en-US" sz="3200" dirty="0" err="1"/>
              <a:t>Bé</a:t>
            </a:r>
            <a:r>
              <a:rPr lang="en-US" sz="3200" dirty="0"/>
              <a:t> </a:t>
            </a:r>
            <a:r>
              <a:rPr lang="en-US" sz="3200" dirty="0" err="1"/>
              <a:t>Lan</a:t>
            </a:r>
            <a:r>
              <a:rPr lang="en-US" sz="3200" dirty="0"/>
              <a:t> </a:t>
            </a:r>
            <a:r>
              <a:rPr lang="en-US" sz="3200" dirty="0" err="1"/>
              <a:t>ngồi</a:t>
            </a:r>
            <a:r>
              <a:rPr lang="en-US" sz="3200" dirty="0"/>
              <a:t> </a:t>
            </a:r>
            <a:r>
              <a:rPr lang="en-US" sz="3200" dirty="0" err="1"/>
              <a:t>trên</a:t>
            </a:r>
            <a:r>
              <a:rPr lang="en-US" sz="3200" dirty="0"/>
              <a:t> </a:t>
            </a:r>
            <a:r>
              <a:rPr lang="en-US" sz="3200" dirty="0" err="1"/>
              <a:t>đu</a:t>
            </a:r>
            <a:r>
              <a:rPr lang="en-US" sz="3200" dirty="0"/>
              <a:t> quay </a:t>
            </a:r>
            <a:r>
              <a:rPr lang="en-US" sz="3200" dirty="0" err="1"/>
              <a:t>và</a:t>
            </a:r>
            <a:r>
              <a:rPr lang="en-US" sz="3200" dirty="0"/>
              <a:t> quay 3 </a:t>
            </a:r>
            <a:r>
              <a:rPr lang="en-US" sz="3200" dirty="0" err="1"/>
              <a:t>vòng</a:t>
            </a:r>
            <a:r>
              <a:rPr lang="en-US" sz="3200" dirty="0"/>
              <a:t>. </a:t>
            </a:r>
            <a:r>
              <a:rPr lang="en-US" sz="3200" dirty="0" err="1"/>
              <a:t>Hỏi</a:t>
            </a:r>
            <a:r>
              <a:rPr lang="en-US" sz="3200" dirty="0"/>
              <a:t> </a:t>
            </a:r>
            <a:r>
              <a:rPr lang="en-US" sz="3200" dirty="0" err="1"/>
              <a:t>bé</a:t>
            </a:r>
            <a:r>
              <a:rPr lang="en-US" sz="3200" dirty="0"/>
              <a:t> </a:t>
            </a:r>
            <a:r>
              <a:rPr lang="en-US" sz="3200" dirty="0" err="1"/>
              <a:t>Lan</a:t>
            </a:r>
            <a:r>
              <a:rPr lang="en-US" sz="3200" dirty="0"/>
              <a:t> </a:t>
            </a:r>
            <a:r>
              <a:rPr lang="en-US" sz="3200" dirty="0" err="1"/>
              <a:t>ngồi</a:t>
            </a:r>
            <a:r>
              <a:rPr lang="en-US" sz="3200" dirty="0"/>
              <a:t> </a:t>
            </a:r>
            <a:r>
              <a:rPr lang="en-US" sz="3200" dirty="0" err="1"/>
              <a:t>trên</a:t>
            </a:r>
            <a:r>
              <a:rPr lang="en-US" sz="3200" dirty="0"/>
              <a:t> </a:t>
            </a:r>
            <a:r>
              <a:rPr lang="en-US" sz="3200" dirty="0" err="1"/>
              <a:t>đu</a:t>
            </a:r>
            <a:r>
              <a:rPr lang="en-US" sz="3200" dirty="0"/>
              <a:t> quay </a:t>
            </a:r>
            <a:r>
              <a:rPr lang="en-US" sz="3200" dirty="0" err="1"/>
              <a:t>bao</a:t>
            </a:r>
            <a:r>
              <a:rPr lang="en-US" sz="3200" dirty="0"/>
              <a:t> </a:t>
            </a:r>
            <a:r>
              <a:rPr lang="en-US" sz="3200" dirty="0" err="1"/>
              <a:t>nhiêu</a:t>
            </a:r>
            <a:r>
              <a:rPr lang="en-US" sz="3200" dirty="0"/>
              <a:t> </a:t>
            </a:r>
            <a:r>
              <a:rPr lang="en-US" sz="3200" dirty="0" err="1"/>
              <a:t>lâu</a:t>
            </a:r>
            <a:r>
              <a:rPr lang="en-US" sz="3200" dirty="0"/>
              <a:t> ?</a:t>
            </a:r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609600" y="2819400"/>
            <a:ext cx="152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 dirty="0" err="1"/>
              <a:t>Tóm</a:t>
            </a:r>
            <a:r>
              <a:rPr lang="en-US" sz="2800" b="1" u="sng" dirty="0"/>
              <a:t> </a:t>
            </a:r>
            <a:r>
              <a:rPr lang="en-US" sz="2800" b="1" u="sng" dirty="0" err="1"/>
              <a:t>tắt</a:t>
            </a:r>
            <a:r>
              <a:rPr lang="en-US" sz="2800" b="1" u="sng" dirty="0"/>
              <a:t>:</a:t>
            </a:r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228600" y="3400425"/>
            <a:ext cx="32559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1 </a:t>
            </a:r>
            <a:r>
              <a:rPr lang="en-US" sz="2400" dirty="0" err="1"/>
              <a:t>vòng</a:t>
            </a:r>
            <a:r>
              <a:rPr lang="en-US" sz="2400" dirty="0"/>
              <a:t>: 1 </a:t>
            </a:r>
            <a:r>
              <a:rPr lang="en-US" sz="2400" dirty="0" err="1"/>
              <a:t>phút</a:t>
            </a:r>
            <a:r>
              <a:rPr lang="en-US" sz="2400" dirty="0"/>
              <a:t> 25 </a:t>
            </a:r>
            <a:r>
              <a:rPr lang="en-US" sz="2400" dirty="0" err="1"/>
              <a:t>giây</a:t>
            </a:r>
            <a:endParaRPr lang="en-US" sz="2400" dirty="0"/>
          </a:p>
        </p:txBody>
      </p:sp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228600" y="3886200"/>
            <a:ext cx="3581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3 vòng :   ………? </a:t>
            </a:r>
          </a:p>
        </p:txBody>
      </p:sp>
      <p:sp>
        <p:nvSpPr>
          <p:cNvPr id="11278" name="Line 14"/>
          <p:cNvSpPr>
            <a:spLocks noChangeShapeType="1"/>
          </p:cNvSpPr>
          <p:nvPr/>
        </p:nvSpPr>
        <p:spPr bwMode="auto">
          <a:xfrm>
            <a:off x="3352800" y="3124200"/>
            <a:ext cx="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9" name="Text Box 15"/>
          <p:cNvSpPr txBox="1">
            <a:spLocks noChangeArrowheads="1"/>
          </p:cNvSpPr>
          <p:nvPr/>
        </p:nvSpPr>
        <p:spPr bwMode="auto">
          <a:xfrm>
            <a:off x="5250873" y="2812473"/>
            <a:ext cx="152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 dirty="0" err="1"/>
              <a:t>Bài</a:t>
            </a:r>
            <a:r>
              <a:rPr lang="en-US" sz="2800" b="1" u="sng" dirty="0"/>
              <a:t> </a:t>
            </a:r>
            <a:r>
              <a:rPr lang="en-US" sz="2800" b="1" u="sng" dirty="0" err="1"/>
              <a:t>giải</a:t>
            </a:r>
            <a:endParaRPr lang="en-US" sz="2800" b="1" u="sng" dirty="0"/>
          </a:p>
        </p:txBody>
      </p:sp>
      <p:sp>
        <p:nvSpPr>
          <p:cNvPr id="11282" name="Text Box 18"/>
          <p:cNvSpPr txBox="1">
            <a:spLocks noChangeArrowheads="1"/>
          </p:cNvSpPr>
          <p:nvPr/>
        </p:nvSpPr>
        <p:spPr bwMode="auto">
          <a:xfrm>
            <a:off x="3581400" y="3325095"/>
            <a:ext cx="54864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err="1"/>
              <a:t>Bé</a:t>
            </a:r>
            <a:r>
              <a:rPr lang="en-US" sz="3200" dirty="0"/>
              <a:t> </a:t>
            </a:r>
            <a:r>
              <a:rPr lang="en-US" sz="3200" dirty="0" err="1"/>
              <a:t>Lan</a:t>
            </a:r>
            <a:r>
              <a:rPr lang="en-US" sz="3200" dirty="0"/>
              <a:t> </a:t>
            </a:r>
            <a:r>
              <a:rPr lang="en-US" sz="3200" dirty="0" err="1"/>
              <a:t>ngồi</a:t>
            </a:r>
            <a:r>
              <a:rPr lang="en-US" sz="3200" dirty="0"/>
              <a:t> </a:t>
            </a:r>
            <a:r>
              <a:rPr lang="en-US" sz="3200" dirty="0" err="1"/>
              <a:t>trên</a:t>
            </a:r>
            <a:r>
              <a:rPr lang="en-US" sz="3200" dirty="0"/>
              <a:t> </a:t>
            </a:r>
            <a:r>
              <a:rPr lang="en-US" sz="3200" dirty="0" err="1"/>
              <a:t>đu</a:t>
            </a:r>
            <a:r>
              <a:rPr lang="en-US" sz="3200" dirty="0"/>
              <a:t> quay </a:t>
            </a:r>
            <a:r>
              <a:rPr lang="en-US" sz="3200" dirty="0" err="1"/>
              <a:t>trong</a:t>
            </a:r>
            <a:r>
              <a:rPr lang="en-US" sz="3200" dirty="0"/>
              <a:t> </a:t>
            </a:r>
            <a:r>
              <a:rPr lang="en-US" sz="3200" dirty="0" err="1"/>
              <a:t>khoảng</a:t>
            </a:r>
            <a:r>
              <a:rPr lang="en-US" sz="3200" dirty="0"/>
              <a:t> </a:t>
            </a:r>
            <a:r>
              <a:rPr lang="en-US" sz="3200" dirty="0" err="1"/>
              <a:t>thời</a:t>
            </a:r>
            <a:r>
              <a:rPr lang="en-US" sz="3200" dirty="0"/>
              <a:t> </a:t>
            </a:r>
            <a:r>
              <a:rPr lang="en-US" sz="3200" dirty="0" err="1"/>
              <a:t>gian</a:t>
            </a:r>
            <a:r>
              <a:rPr lang="en-US" sz="3200" dirty="0"/>
              <a:t> </a:t>
            </a:r>
            <a:r>
              <a:rPr lang="en-US" sz="3200" dirty="0" err="1"/>
              <a:t>là</a:t>
            </a:r>
            <a:r>
              <a:rPr lang="en-US" sz="3200" dirty="0"/>
              <a:t>:</a:t>
            </a:r>
          </a:p>
        </p:txBody>
      </p:sp>
      <p:sp>
        <p:nvSpPr>
          <p:cNvPr id="11283" name="Text Box 19"/>
          <p:cNvSpPr txBox="1">
            <a:spLocks noChangeArrowheads="1"/>
          </p:cNvSpPr>
          <p:nvPr/>
        </p:nvSpPr>
        <p:spPr bwMode="auto">
          <a:xfrm>
            <a:off x="3200400" y="4343400"/>
            <a:ext cx="5791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/>
              <a:t>1 </a:t>
            </a:r>
            <a:r>
              <a:rPr lang="en-US" sz="2800" dirty="0" err="1"/>
              <a:t>phút</a:t>
            </a:r>
            <a:r>
              <a:rPr lang="en-US" sz="2800" dirty="0"/>
              <a:t> 25 </a:t>
            </a:r>
            <a:r>
              <a:rPr lang="en-US" sz="2800" dirty="0" err="1"/>
              <a:t>giây</a:t>
            </a:r>
            <a:r>
              <a:rPr lang="en-US" sz="2800" dirty="0"/>
              <a:t>  x 3  =  4 </a:t>
            </a:r>
            <a:r>
              <a:rPr lang="en-US" sz="2800" dirty="0" err="1"/>
              <a:t>phút</a:t>
            </a:r>
            <a:r>
              <a:rPr lang="en-US" sz="2800" dirty="0"/>
              <a:t> 15 </a:t>
            </a:r>
            <a:r>
              <a:rPr lang="en-US" sz="2800" dirty="0" err="1"/>
              <a:t>giây</a:t>
            </a:r>
            <a:endParaRPr lang="en-US" sz="2800" dirty="0"/>
          </a:p>
        </p:txBody>
      </p:sp>
      <p:sp>
        <p:nvSpPr>
          <p:cNvPr id="11284" name="Text Box 20"/>
          <p:cNvSpPr txBox="1">
            <a:spLocks noChangeArrowheads="1"/>
          </p:cNvSpPr>
          <p:nvPr/>
        </p:nvSpPr>
        <p:spPr bwMode="auto">
          <a:xfrm>
            <a:off x="4419600" y="4800600"/>
            <a:ext cx="5791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err="1"/>
              <a:t>Đáp</a:t>
            </a:r>
            <a:r>
              <a:rPr lang="en-US" sz="2800" dirty="0"/>
              <a:t> </a:t>
            </a:r>
            <a:r>
              <a:rPr lang="en-US" sz="2800" dirty="0" err="1"/>
              <a:t>số</a:t>
            </a:r>
            <a:r>
              <a:rPr lang="en-US" sz="2800" dirty="0"/>
              <a:t>: 4 </a:t>
            </a:r>
            <a:r>
              <a:rPr lang="en-US" sz="2800" dirty="0" err="1"/>
              <a:t>phút</a:t>
            </a:r>
            <a:r>
              <a:rPr lang="en-US" sz="2800" dirty="0"/>
              <a:t> 15 </a:t>
            </a:r>
            <a:r>
              <a:rPr lang="en-US" sz="2800" dirty="0" err="1"/>
              <a:t>giây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11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1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/>
      <p:bldP spid="11273" grpId="0"/>
      <p:bldP spid="11274" grpId="0"/>
      <p:bldP spid="11277" grpId="0"/>
      <p:bldP spid="11278" grpId="0" animBg="1"/>
      <p:bldP spid="11279" grpId="0"/>
      <p:bldP spid="11282" grpId="0"/>
      <p:bldP spid="11283" grpId="0"/>
      <p:bldP spid="1128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618" name="Picture 2" descr="Chuon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908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1619" name="WordArt 3" descr="30%"/>
          <p:cNvSpPr>
            <a:spLocks noChangeArrowheads="1" noChangeShapeType="1" noTextEdit="1"/>
          </p:cNvSpPr>
          <p:nvPr/>
        </p:nvSpPr>
        <p:spPr bwMode="auto">
          <a:xfrm>
            <a:off x="2700338" y="260350"/>
            <a:ext cx="5105400" cy="182880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5977"/>
              </a:avLst>
            </a:prstTxWarp>
            <a:scene3d>
              <a:camera prst="legacyObliqueTopRight"/>
              <a:lightRig rig="legacyFlat3" dir="b"/>
            </a:scene3d>
            <a:sp3d extrusionH="430200" prstMaterial="legacyMatte">
              <a:extrusionClr>
                <a:srgbClr val="0000FF"/>
              </a:extrusionClr>
              <a:contourClr>
                <a:srgbClr val="FFFFFF"/>
              </a:contourClr>
            </a:sp3d>
          </a:bodyPr>
          <a:lstStyle/>
          <a:p>
            <a:pPr algn="ctr"/>
            <a:r>
              <a:rPr lang="vi-VN" sz="3600" b="1" kern="10">
                <a:ln w="9525">
                  <a:round/>
                  <a:headEnd/>
                  <a:tailEnd/>
                </a:ln>
                <a:blipFill dpi="0" rotWithShape="0">
                  <a:blip r:embed="rId4"/>
                  <a:srcRect/>
                  <a:tile tx="0" ty="0" sx="100000" sy="100000" flip="none" algn="tl"/>
                </a:blipFill>
                <a:latin typeface="Times New Roman" panose="02020603050405020304" pitchFamily="18" charset="0"/>
                <a:cs typeface="Times New Roman" panose="02020603050405020304" pitchFamily="18" charset="0"/>
              </a:rPr>
              <a:t>TRÒ CHƠI</a:t>
            </a:r>
            <a:endParaRPr lang="en-US" sz="3600" b="1" kern="10">
              <a:ln w="9525">
                <a:round/>
                <a:headEnd/>
                <a:tailEnd/>
              </a:ln>
              <a:blipFill dpi="0" rotWithShape="0">
                <a:blip r:embed="rId4"/>
                <a:srcRect/>
                <a:tile tx="0" ty="0" sx="100000" sy="100000" flip="none" algn="tl"/>
              </a:blip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1620" name="WordArt 4" descr="10%"/>
          <p:cNvSpPr>
            <a:spLocks noChangeArrowheads="1" noChangeShapeType="1" noTextEdit="1"/>
          </p:cNvSpPr>
          <p:nvPr/>
        </p:nvSpPr>
        <p:spPr bwMode="auto">
          <a:xfrm>
            <a:off x="468313" y="2492375"/>
            <a:ext cx="8280400" cy="3457575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  <a:scene3d>
              <a:camera prst="legacyObliqueTopRight"/>
              <a:lightRig rig="legacyFlat3" dir="b"/>
            </a:scene3d>
            <a:sp3d extrusionH="430200" prstMaterial="legacyMatte">
              <a:extrusionClr>
                <a:srgbClr val="33CC33"/>
              </a:extrusionClr>
              <a:contourClr>
                <a:srgbClr val="FFFFFF"/>
              </a:contour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blipFill dpi="0" rotWithShape="0">
                  <a:blip r:embed="rId5"/>
                  <a:srcRect/>
                  <a:tile tx="0" ty="0" sx="100000" sy="100000" flip="none" algn="tl"/>
                </a:blipFill>
                <a:cs typeface="Arial" panose="020B0604020202020204" pitchFamily="34" charset="0"/>
              </a:rPr>
              <a:t>Ai nhanh- Ai đúng </a:t>
            </a:r>
          </a:p>
        </p:txBody>
      </p:sp>
    </p:spTree>
    <p:extLst>
      <p:ext uri="{BB962C8B-B14F-4D97-AF65-F5344CB8AC3E}">
        <p14:creationId xmlns:p14="http://schemas.microsoft.com/office/powerpoint/2010/main" val="164044302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16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16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16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116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16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16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116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Text Box 2" descr="25%"/>
          <p:cNvSpPr txBox="1">
            <a:spLocks noChangeArrowheads="1"/>
          </p:cNvSpPr>
          <p:nvPr/>
        </p:nvSpPr>
        <p:spPr bwMode="auto">
          <a:xfrm>
            <a:off x="304800" y="609600"/>
            <a:ext cx="8839200" cy="1565275"/>
          </a:xfrm>
          <a:prstGeom prst="rect">
            <a:avLst/>
          </a:prstGeom>
          <a:blipFill dpi="0" rotWithShape="0">
            <a:blip r:embed="rId7"/>
            <a:srcRect/>
            <a:tile tx="0" ty="0" sx="100000" sy="100000" flip="none" algn="tl"/>
          </a:blip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 b="1" i="1" u="sng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4800" b="1" i="1" u="sng" smtClean="0">
                <a:solidFill>
                  <a:srgbClr val="0000CC"/>
                </a:solidFill>
                <a:latin typeface="Times New Roman" panose="02020603050405020304" pitchFamily="18" charset="0"/>
              </a:rPr>
              <a:t> 1</a:t>
            </a:r>
            <a:r>
              <a:rPr lang="en-US" altLang="en-US" sz="4800" b="1" i="1" u="sng" dirty="0">
                <a:solidFill>
                  <a:srgbClr val="0000CC"/>
                </a:solidFill>
                <a:latin typeface="Times New Roman" panose="02020603050405020304" pitchFamily="18" charset="0"/>
              </a:rPr>
              <a:t>:</a:t>
            </a:r>
            <a:r>
              <a:rPr lang="en-US" altLang="en-US" sz="4800" b="1" i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000FF"/>
                </a:solidFill>
              </a:rPr>
              <a:t>Kết</a:t>
            </a:r>
            <a:r>
              <a:rPr lang="en-US" altLang="en-US" sz="4800" b="1" dirty="0">
                <a:solidFill>
                  <a:srgbClr val="0000FF"/>
                </a:solidFill>
              </a:rPr>
              <a:t> </a:t>
            </a:r>
            <a:r>
              <a:rPr lang="en-US" altLang="en-US" sz="4800" b="1" dirty="0" err="1">
                <a:solidFill>
                  <a:srgbClr val="0000FF"/>
                </a:solidFill>
              </a:rPr>
              <a:t>quả</a:t>
            </a:r>
            <a:r>
              <a:rPr lang="en-US" altLang="en-US" sz="4800" b="1" dirty="0">
                <a:solidFill>
                  <a:srgbClr val="0000FF"/>
                </a:solidFill>
              </a:rPr>
              <a:t> </a:t>
            </a:r>
            <a:r>
              <a:rPr lang="en-US" altLang="en-US" sz="4800" b="1" dirty="0" err="1">
                <a:solidFill>
                  <a:srgbClr val="0000FF"/>
                </a:solidFill>
              </a:rPr>
              <a:t>của</a:t>
            </a:r>
            <a:r>
              <a:rPr lang="en-US" altLang="en-US" sz="4800" b="1" dirty="0">
                <a:solidFill>
                  <a:srgbClr val="0000FF"/>
                </a:solidFill>
              </a:rPr>
              <a:t> </a:t>
            </a:r>
            <a:r>
              <a:rPr lang="en-US" altLang="en-US" sz="4800" b="1" dirty="0" err="1">
                <a:solidFill>
                  <a:srgbClr val="0000FF"/>
                </a:solidFill>
              </a:rPr>
              <a:t>phép</a:t>
            </a:r>
            <a:r>
              <a:rPr lang="en-US" altLang="en-US" sz="4800" b="1" dirty="0">
                <a:solidFill>
                  <a:srgbClr val="0000FF"/>
                </a:solidFill>
              </a:rPr>
              <a:t> </a:t>
            </a:r>
            <a:r>
              <a:rPr lang="en-US" altLang="en-US" sz="4800" b="1" dirty="0" err="1">
                <a:solidFill>
                  <a:srgbClr val="0000FF"/>
                </a:solidFill>
              </a:rPr>
              <a:t>tính</a:t>
            </a:r>
            <a:r>
              <a:rPr lang="en-US" altLang="en-US" sz="4800" dirty="0"/>
              <a:t> </a:t>
            </a:r>
            <a:endParaRPr lang="en-US" altLang="en-US" sz="4800" b="1" i="1" dirty="0">
              <a:solidFill>
                <a:srgbClr val="0000CC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 b="1" dirty="0">
                <a:solidFill>
                  <a:srgbClr val="0000CC"/>
                </a:solidFill>
              </a:rPr>
              <a:t>1giờ 5phút x 3 = ?</a:t>
            </a:r>
          </a:p>
        </p:txBody>
      </p:sp>
      <p:pic>
        <p:nvPicPr>
          <p:cNvPr id="107523" name="Picture 3" descr="a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0" y="2414588"/>
            <a:ext cx="809625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7524" name="Picture 4" descr="b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" y="3209925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7525" name="AutoShape 5"/>
          <p:cNvSpPr>
            <a:spLocks noChangeArrowheads="1"/>
          </p:cNvSpPr>
          <p:nvPr/>
        </p:nvSpPr>
        <p:spPr bwMode="auto">
          <a:xfrm>
            <a:off x="7539038" y="2057400"/>
            <a:ext cx="1376362" cy="6604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FFFF"/>
              </a:gs>
              <a:gs pos="100000">
                <a:srgbClr val="CCFF99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prstShdw prst="shdw17" dist="17961" dir="2700000">
              <a:srgbClr val="7A995C"/>
            </a:prstShdw>
          </a:effectLst>
          <a:extLs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chemeClr val="accent2"/>
                </a:solidFill>
                <a:latin typeface="Times New Roman" panose="02020603050405020304" pitchFamily="18" charset="0"/>
              </a:rPr>
              <a:t>05</a:t>
            </a:r>
          </a:p>
        </p:txBody>
      </p:sp>
      <p:sp>
        <p:nvSpPr>
          <p:cNvPr id="107526" name="AutoShape 6"/>
          <p:cNvSpPr>
            <a:spLocks noChangeArrowheads="1"/>
          </p:cNvSpPr>
          <p:nvPr/>
        </p:nvSpPr>
        <p:spPr bwMode="auto">
          <a:xfrm>
            <a:off x="7534275" y="2057400"/>
            <a:ext cx="1376363" cy="6604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FFFF"/>
              </a:gs>
              <a:gs pos="100000">
                <a:srgbClr val="CCFF99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prstShdw prst="shdw17" dist="17961" dir="2700000">
              <a:srgbClr val="7A995C"/>
            </a:prstShdw>
          </a:effectLst>
          <a:extLs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0033CC"/>
                </a:solidFill>
                <a:latin typeface="Times New Roman" panose="02020603050405020304" pitchFamily="18" charset="0"/>
              </a:rPr>
              <a:t>04</a:t>
            </a:r>
          </a:p>
        </p:txBody>
      </p:sp>
      <p:sp>
        <p:nvSpPr>
          <p:cNvPr id="107527" name="AutoShape 7"/>
          <p:cNvSpPr>
            <a:spLocks noChangeArrowheads="1"/>
          </p:cNvSpPr>
          <p:nvPr/>
        </p:nvSpPr>
        <p:spPr bwMode="auto">
          <a:xfrm>
            <a:off x="7539038" y="2082800"/>
            <a:ext cx="1376362" cy="6604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FFFF"/>
              </a:gs>
              <a:gs pos="100000">
                <a:srgbClr val="CCFF99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prstShdw prst="shdw17" dist="17961" dir="2700000">
              <a:srgbClr val="7A995C"/>
            </a:prstShdw>
          </a:effectLst>
          <a:extLs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chemeClr val="accent2"/>
                </a:solidFill>
                <a:latin typeface="Times New Roman" panose="02020603050405020304" pitchFamily="18" charset="0"/>
              </a:rPr>
              <a:t>03</a:t>
            </a:r>
          </a:p>
        </p:txBody>
      </p:sp>
      <p:sp>
        <p:nvSpPr>
          <p:cNvPr id="107528" name="AutoShape 8"/>
          <p:cNvSpPr>
            <a:spLocks noChangeArrowheads="1"/>
          </p:cNvSpPr>
          <p:nvPr/>
        </p:nvSpPr>
        <p:spPr bwMode="auto">
          <a:xfrm>
            <a:off x="7539038" y="2082800"/>
            <a:ext cx="1376362" cy="6604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FFFF"/>
              </a:gs>
              <a:gs pos="100000">
                <a:srgbClr val="CCFF99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prstShdw prst="shdw17" dist="17961" dir="2700000">
              <a:srgbClr val="7A995C"/>
            </a:prstShdw>
          </a:effectLst>
          <a:extLs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chemeClr val="accent2"/>
                </a:solidFill>
                <a:latin typeface="Times New Roman" panose="02020603050405020304" pitchFamily="18" charset="0"/>
              </a:rPr>
              <a:t>02</a:t>
            </a:r>
          </a:p>
        </p:txBody>
      </p:sp>
      <p:sp>
        <p:nvSpPr>
          <p:cNvPr id="107529" name="AutoShape 9"/>
          <p:cNvSpPr>
            <a:spLocks noChangeArrowheads="1"/>
          </p:cNvSpPr>
          <p:nvPr/>
        </p:nvSpPr>
        <p:spPr bwMode="auto">
          <a:xfrm>
            <a:off x="7534275" y="2082800"/>
            <a:ext cx="1376363" cy="6604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FFFF"/>
              </a:gs>
              <a:gs pos="100000">
                <a:srgbClr val="CCFF99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prstShdw prst="shdw17" dist="17961" dir="2700000">
              <a:srgbClr val="7A995C"/>
            </a:prstShdw>
          </a:effectLst>
          <a:extLs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chemeClr val="accent2"/>
                </a:solidFill>
                <a:latin typeface="Times New Roman" panose="02020603050405020304" pitchFamily="18" charset="0"/>
              </a:rPr>
              <a:t>01</a:t>
            </a:r>
          </a:p>
        </p:txBody>
      </p:sp>
      <p:sp>
        <p:nvSpPr>
          <p:cNvPr id="107530" name="AutoShape 10"/>
          <p:cNvSpPr>
            <a:spLocks noChangeArrowheads="1"/>
          </p:cNvSpPr>
          <p:nvPr/>
        </p:nvSpPr>
        <p:spPr bwMode="auto">
          <a:xfrm>
            <a:off x="7543800" y="2057400"/>
            <a:ext cx="1376363" cy="6604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FFFF"/>
              </a:gs>
              <a:gs pos="100000">
                <a:srgbClr val="CCFF99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prstShdw prst="shdw17" dist="17961" dir="2700000">
              <a:srgbClr val="7A995C"/>
            </a:prstShdw>
          </a:effectLst>
          <a:extLs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 i="1">
                <a:solidFill>
                  <a:schemeClr val="accent2"/>
                </a:solidFill>
                <a:latin typeface="Times New Roman" panose="02020603050405020304" pitchFamily="18" charset="0"/>
              </a:rPr>
              <a:t>Hết giờ</a:t>
            </a:r>
          </a:p>
        </p:txBody>
      </p:sp>
      <p:pic>
        <p:nvPicPr>
          <p:cNvPr id="107531" name="Picture 11" descr="c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" y="4175125"/>
            <a:ext cx="76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7532" name="Picture 12" descr="d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" y="5053013"/>
            <a:ext cx="76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7533" name="Text Box 13"/>
          <p:cNvSpPr txBox="1">
            <a:spLocks noChangeArrowheads="1"/>
          </p:cNvSpPr>
          <p:nvPr/>
        </p:nvSpPr>
        <p:spPr bwMode="auto">
          <a:xfrm>
            <a:off x="1558925" y="2600325"/>
            <a:ext cx="674052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 b="1">
                <a:solidFill>
                  <a:srgbClr val="0000FF"/>
                </a:solidFill>
              </a:rPr>
              <a:t>1giờ  15 phút </a:t>
            </a:r>
          </a:p>
        </p:txBody>
      </p:sp>
      <p:sp>
        <p:nvSpPr>
          <p:cNvPr id="107534" name="Text Box 14"/>
          <p:cNvSpPr txBox="1">
            <a:spLocks noChangeArrowheads="1"/>
          </p:cNvSpPr>
          <p:nvPr/>
        </p:nvSpPr>
        <p:spPr bwMode="auto">
          <a:xfrm>
            <a:off x="1447800" y="3505200"/>
            <a:ext cx="53340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 b="1">
                <a:solidFill>
                  <a:srgbClr val="0000FF"/>
                </a:solidFill>
              </a:rPr>
              <a:t> 3giờ   1phút </a:t>
            </a:r>
          </a:p>
        </p:txBody>
      </p:sp>
      <p:sp>
        <p:nvSpPr>
          <p:cNvPr id="107535" name="Text Box 15"/>
          <p:cNvSpPr txBox="1">
            <a:spLocks noChangeArrowheads="1"/>
          </p:cNvSpPr>
          <p:nvPr/>
        </p:nvSpPr>
        <p:spPr bwMode="auto">
          <a:xfrm>
            <a:off x="1371600" y="4275138"/>
            <a:ext cx="51816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 b="1">
                <a:solidFill>
                  <a:srgbClr val="0000FF"/>
                </a:solidFill>
              </a:rPr>
              <a:t> 1giờ  20phút </a:t>
            </a:r>
          </a:p>
        </p:txBody>
      </p:sp>
      <p:sp>
        <p:nvSpPr>
          <p:cNvPr id="107536" name="Text Box 16"/>
          <p:cNvSpPr txBox="1">
            <a:spLocks noChangeArrowheads="1"/>
          </p:cNvSpPr>
          <p:nvPr/>
        </p:nvSpPr>
        <p:spPr bwMode="auto">
          <a:xfrm>
            <a:off x="1447800" y="5105400"/>
            <a:ext cx="5526088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 b="1">
                <a:solidFill>
                  <a:srgbClr val="0000FF"/>
                </a:solidFill>
              </a:rPr>
              <a:t> 3giờ  15 phút</a:t>
            </a:r>
          </a:p>
        </p:txBody>
      </p:sp>
      <p:sp>
        <p:nvSpPr>
          <p:cNvPr id="107537" name="AutoShape 17"/>
          <p:cNvSpPr>
            <a:spLocks noChangeArrowheads="1"/>
          </p:cNvSpPr>
          <p:nvPr/>
        </p:nvSpPr>
        <p:spPr bwMode="auto">
          <a:xfrm>
            <a:off x="304800" y="5029200"/>
            <a:ext cx="6813550" cy="914400"/>
          </a:xfrm>
          <a:prstGeom prst="roundRect">
            <a:avLst>
              <a:gd name="adj" fmla="val 16667"/>
            </a:avLst>
          </a:prstGeom>
          <a:noFill/>
          <a:ln w="571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pic>
        <p:nvPicPr>
          <p:cNvPr id="17419" name="Picture 11" descr="SugarwareZ-191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5738" y="5273675"/>
            <a:ext cx="1295400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01044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075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075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107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" dur="500"/>
                                        <p:tgtEl>
                                          <p:spTgt spid="107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500"/>
                                        <p:tgtEl>
                                          <p:spTgt spid="107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500"/>
                                        <p:tgtEl>
                                          <p:spTgt spid="107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107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" dur="500"/>
                                        <p:tgtEl>
                                          <p:spTgt spid="107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500"/>
                                        <p:tgtEl>
                                          <p:spTgt spid="107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075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0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75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075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8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075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2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075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075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9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60" dur="500"/>
                                        <p:tgtEl>
                                          <p:spTgt spid="1075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63" dur="500"/>
                                        <p:tgtEl>
                                          <p:spTgt spid="1075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66" dur="500"/>
                                        <p:tgtEl>
                                          <p:spTgt spid="1075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69" dur="500"/>
                                        <p:tgtEl>
                                          <p:spTgt spid="1075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72" dur="500"/>
                                        <p:tgtEl>
                                          <p:spTgt spid="1075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75" dur="500"/>
                                        <p:tgtEl>
                                          <p:spTgt spid="1075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1" dur="2000"/>
                                        <p:tgtEl>
                                          <p:spTgt spid="107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3" dur="500" fill="hold"/>
                                        <p:tgtEl>
                                          <p:spTgt spid="1075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4" dur="500" fill="hold"/>
                                        <p:tgtEl>
                                          <p:spTgt spid="1075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5" dur="500" fill="hold"/>
                                        <p:tgtEl>
                                          <p:spTgt spid="10753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86" dur="500" fill="hold"/>
                                        <p:tgtEl>
                                          <p:spTgt spid="1075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2" grpId="0" animBg="1"/>
      <p:bldP spid="107525" grpId="0" animBg="1"/>
      <p:bldP spid="107533" grpId="0"/>
      <p:bldP spid="107534" grpId="0"/>
      <p:bldP spid="107535" grpId="0"/>
      <p:bldP spid="107536" grpId="0"/>
      <p:bldP spid="107537" grpId="0" animBg="1"/>
      <p:bldP spid="107537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546" name="Picture 2" descr="a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0" y="2525713"/>
            <a:ext cx="809625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8547" name="Picture 3" descr="b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" y="3444875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8548" name="AutoShape 4"/>
          <p:cNvSpPr>
            <a:spLocks noChangeArrowheads="1"/>
          </p:cNvSpPr>
          <p:nvPr/>
        </p:nvSpPr>
        <p:spPr bwMode="auto">
          <a:xfrm>
            <a:off x="7539038" y="2514600"/>
            <a:ext cx="1376362" cy="6604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FFFF"/>
              </a:gs>
              <a:gs pos="100000">
                <a:srgbClr val="CCFF99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prstShdw prst="shdw17" dist="17961" dir="2700000">
              <a:srgbClr val="7A995C"/>
            </a:prstShdw>
          </a:effectLst>
          <a:extLs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chemeClr val="accent2"/>
                </a:solidFill>
                <a:latin typeface="Times New Roman" panose="02020603050405020304" pitchFamily="18" charset="0"/>
              </a:rPr>
              <a:t>05</a:t>
            </a:r>
          </a:p>
        </p:txBody>
      </p:sp>
      <p:sp>
        <p:nvSpPr>
          <p:cNvPr id="108549" name="AutoShape 5"/>
          <p:cNvSpPr>
            <a:spLocks noChangeArrowheads="1"/>
          </p:cNvSpPr>
          <p:nvPr/>
        </p:nvSpPr>
        <p:spPr bwMode="auto">
          <a:xfrm>
            <a:off x="7534275" y="2514600"/>
            <a:ext cx="1376363" cy="6604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FFFF"/>
              </a:gs>
              <a:gs pos="100000">
                <a:srgbClr val="CCFF99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prstShdw prst="shdw17" dist="17961" dir="2700000">
              <a:srgbClr val="7A995C"/>
            </a:prstShdw>
          </a:effectLst>
          <a:extLs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0033CC"/>
                </a:solidFill>
                <a:latin typeface="Times New Roman" panose="02020603050405020304" pitchFamily="18" charset="0"/>
              </a:rPr>
              <a:t>04</a:t>
            </a:r>
          </a:p>
        </p:txBody>
      </p:sp>
      <p:sp>
        <p:nvSpPr>
          <p:cNvPr id="108550" name="AutoShape 6"/>
          <p:cNvSpPr>
            <a:spLocks noChangeArrowheads="1"/>
          </p:cNvSpPr>
          <p:nvPr/>
        </p:nvSpPr>
        <p:spPr bwMode="auto">
          <a:xfrm>
            <a:off x="7539038" y="2540000"/>
            <a:ext cx="1376362" cy="6604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FFFF"/>
              </a:gs>
              <a:gs pos="100000">
                <a:srgbClr val="CCFF99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prstShdw prst="shdw17" dist="17961" dir="2700000">
              <a:srgbClr val="7A995C"/>
            </a:prstShdw>
          </a:effectLst>
          <a:extLs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chemeClr val="accent2"/>
                </a:solidFill>
                <a:latin typeface="Times New Roman" panose="02020603050405020304" pitchFamily="18" charset="0"/>
              </a:rPr>
              <a:t>03</a:t>
            </a:r>
          </a:p>
        </p:txBody>
      </p:sp>
      <p:sp>
        <p:nvSpPr>
          <p:cNvPr id="108551" name="AutoShape 7"/>
          <p:cNvSpPr>
            <a:spLocks noChangeArrowheads="1"/>
          </p:cNvSpPr>
          <p:nvPr/>
        </p:nvSpPr>
        <p:spPr bwMode="auto">
          <a:xfrm>
            <a:off x="7539038" y="2540000"/>
            <a:ext cx="1376362" cy="6604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FFFF"/>
              </a:gs>
              <a:gs pos="100000">
                <a:srgbClr val="CCFF99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prstShdw prst="shdw17" dist="17961" dir="2700000">
              <a:srgbClr val="7A995C"/>
            </a:prstShdw>
          </a:effectLst>
          <a:extLs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chemeClr val="accent2"/>
                </a:solidFill>
                <a:latin typeface="Times New Roman" panose="02020603050405020304" pitchFamily="18" charset="0"/>
              </a:rPr>
              <a:t>02</a:t>
            </a:r>
          </a:p>
        </p:txBody>
      </p:sp>
      <p:sp>
        <p:nvSpPr>
          <p:cNvPr id="108552" name="AutoShape 8"/>
          <p:cNvSpPr>
            <a:spLocks noChangeArrowheads="1"/>
          </p:cNvSpPr>
          <p:nvPr/>
        </p:nvSpPr>
        <p:spPr bwMode="auto">
          <a:xfrm>
            <a:off x="7534275" y="2540000"/>
            <a:ext cx="1376363" cy="6604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FFFF"/>
              </a:gs>
              <a:gs pos="100000">
                <a:srgbClr val="CCFF99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prstShdw prst="shdw17" dist="17961" dir="2700000">
              <a:srgbClr val="7A995C"/>
            </a:prstShdw>
          </a:effectLst>
          <a:extLs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chemeClr val="accent2"/>
                </a:solidFill>
                <a:latin typeface="Times New Roman" panose="02020603050405020304" pitchFamily="18" charset="0"/>
              </a:rPr>
              <a:t>01</a:t>
            </a:r>
          </a:p>
        </p:txBody>
      </p:sp>
      <p:sp>
        <p:nvSpPr>
          <p:cNvPr id="108553" name="AutoShape 9"/>
          <p:cNvSpPr>
            <a:spLocks noChangeArrowheads="1"/>
          </p:cNvSpPr>
          <p:nvPr/>
        </p:nvSpPr>
        <p:spPr bwMode="auto">
          <a:xfrm>
            <a:off x="7539038" y="2540000"/>
            <a:ext cx="1376362" cy="6604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FFFF"/>
              </a:gs>
              <a:gs pos="100000">
                <a:srgbClr val="CCFF99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prstShdw prst="shdw17" dist="17961" dir="2700000">
              <a:srgbClr val="7A995C"/>
            </a:prstShdw>
          </a:effectLst>
          <a:extLs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 i="1">
                <a:solidFill>
                  <a:schemeClr val="accent2"/>
                </a:solidFill>
                <a:latin typeface="Times New Roman" panose="02020603050405020304" pitchFamily="18" charset="0"/>
              </a:rPr>
              <a:t>Hết giờ</a:t>
            </a:r>
          </a:p>
        </p:txBody>
      </p:sp>
      <p:pic>
        <p:nvPicPr>
          <p:cNvPr id="108554" name="Picture 10" descr="c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" y="4794250"/>
            <a:ext cx="76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8555" name="Text Box 11" descr="25%"/>
          <p:cNvSpPr txBox="1">
            <a:spLocks noChangeArrowheads="1"/>
          </p:cNvSpPr>
          <p:nvPr/>
        </p:nvSpPr>
        <p:spPr bwMode="auto">
          <a:xfrm>
            <a:off x="244475" y="922338"/>
            <a:ext cx="8899525" cy="1565275"/>
          </a:xfrm>
          <a:prstGeom prst="rect">
            <a:avLst/>
          </a:prstGeom>
          <a:blipFill dpi="0" rotWithShape="0">
            <a:blip r:embed="rId10"/>
            <a:srcRect/>
            <a:tile tx="0" ty="0" sx="100000" sy="100000" flip="none" algn="tl"/>
          </a:blip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 b="1">
                <a:solidFill>
                  <a:srgbClr val="660066"/>
                </a:solidFill>
                <a:latin typeface="Times New Roman" panose="02020603050405020304" pitchFamily="18" charset="0"/>
              </a:rPr>
              <a:t>Câu 2: </a:t>
            </a:r>
            <a:r>
              <a:rPr lang="en-US" altLang="en-US" sz="4800" b="1">
                <a:solidFill>
                  <a:srgbClr val="0000FF"/>
                </a:solidFill>
              </a:rPr>
              <a:t>Kết quả của phép tính</a:t>
            </a:r>
            <a:r>
              <a:rPr lang="en-US" altLang="en-US" sz="4800"/>
              <a:t> </a:t>
            </a:r>
            <a:endParaRPr lang="en-US" altLang="en-US" sz="4800" b="1">
              <a:solidFill>
                <a:srgbClr val="660066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 b="1">
                <a:solidFill>
                  <a:srgbClr val="660066"/>
                </a:solidFill>
                <a:latin typeface="Times New Roman" panose="02020603050405020304" pitchFamily="18" charset="0"/>
              </a:rPr>
              <a:t>2 giờ 30 phút x 2</a:t>
            </a:r>
          </a:p>
        </p:txBody>
      </p:sp>
      <p:sp>
        <p:nvSpPr>
          <p:cNvPr id="108556" name="Text Box 12"/>
          <p:cNvSpPr txBox="1">
            <a:spLocks noChangeArrowheads="1"/>
          </p:cNvSpPr>
          <p:nvPr/>
        </p:nvSpPr>
        <p:spPr bwMode="auto">
          <a:xfrm>
            <a:off x="1600200" y="2743200"/>
            <a:ext cx="674052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 b="1">
                <a:solidFill>
                  <a:srgbClr val="660066"/>
                </a:solidFill>
              </a:rPr>
              <a:t>4giờ  30phút</a:t>
            </a:r>
          </a:p>
        </p:txBody>
      </p:sp>
      <p:sp>
        <p:nvSpPr>
          <p:cNvPr id="108557" name="Text Box 13"/>
          <p:cNvSpPr txBox="1">
            <a:spLocks noChangeArrowheads="1"/>
          </p:cNvSpPr>
          <p:nvPr/>
        </p:nvSpPr>
        <p:spPr bwMode="auto">
          <a:xfrm>
            <a:off x="1447800" y="3621088"/>
            <a:ext cx="5334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 b="1">
                <a:solidFill>
                  <a:srgbClr val="660066"/>
                </a:solidFill>
              </a:rPr>
              <a:t> 4giờ  60phút</a:t>
            </a:r>
          </a:p>
        </p:txBody>
      </p:sp>
      <p:sp>
        <p:nvSpPr>
          <p:cNvPr id="108558" name="Text Box 14"/>
          <p:cNvSpPr txBox="1">
            <a:spLocks noChangeArrowheads="1"/>
          </p:cNvSpPr>
          <p:nvPr/>
        </p:nvSpPr>
        <p:spPr bwMode="auto">
          <a:xfrm>
            <a:off x="1371600" y="4876800"/>
            <a:ext cx="72390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 b="1">
                <a:solidFill>
                  <a:srgbClr val="660066"/>
                </a:solidFill>
              </a:rPr>
              <a:t>  4 giờ 20 phút</a:t>
            </a:r>
          </a:p>
        </p:txBody>
      </p:sp>
      <p:sp>
        <p:nvSpPr>
          <p:cNvPr id="108559" name="AutoShape 15"/>
          <p:cNvSpPr>
            <a:spLocks noChangeArrowheads="1"/>
          </p:cNvSpPr>
          <p:nvPr/>
        </p:nvSpPr>
        <p:spPr bwMode="auto">
          <a:xfrm>
            <a:off x="304800" y="3581400"/>
            <a:ext cx="5400675" cy="914400"/>
          </a:xfrm>
          <a:prstGeom prst="roundRect">
            <a:avLst>
              <a:gd name="adj" fmla="val 16667"/>
            </a:avLst>
          </a:prstGeom>
          <a:noFill/>
          <a:ln w="5715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pic>
        <p:nvPicPr>
          <p:cNvPr id="17419" name="Picture 11" descr="SugarwareZ-19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5738" y="5730875"/>
            <a:ext cx="1295400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8563" name="Text Box 19"/>
          <p:cNvSpPr txBox="1">
            <a:spLocks noChangeArrowheads="1"/>
          </p:cNvSpPr>
          <p:nvPr/>
        </p:nvSpPr>
        <p:spPr bwMode="auto">
          <a:xfrm>
            <a:off x="5867400" y="3657600"/>
            <a:ext cx="29718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 b="1">
                <a:solidFill>
                  <a:srgbClr val="660066"/>
                </a:solidFill>
              </a:rPr>
              <a:t>= 5giờ</a:t>
            </a:r>
          </a:p>
        </p:txBody>
      </p:sp>
      <p:sp>
        <p:nvSpPr>
          <p:cNvPr id="108564" name="AutoShape 20"/>
          <p:cNvSpPr>
            <a:spLocks noChangeArrowheads="1"/>
          </p:cNvSpPr>
          <p:nvPr/>
        </p:nvSpPr>
        <p:spPr bwMode="auto">
          <a:xfrm>
            <a:off x="304800" y="3581400"/>
            <a:ext cx="8534400" cy="914400"/>
          </a:xfrm>
          <a:prstGeom prst="roundRect">
            <a:avLst>
              <a:gd name="adj" fmla="val 16667"/>
            </a:avLst>
          </a:prstGeom>
          <a:noFill/>
          <a:ln w="5715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4229117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085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085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108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" dur="500"/>
                                        <p:tgtEl>
                                          <p:spTgt spid="108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500"/>
                                        <p:tgtEl>
                                          <p:spTgt spid="108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500"/>
                                        <p:tgtEl>
                                          <p:spTgt spid="108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108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85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85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85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85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085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85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3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54" dur="500"/>
                                        <p:tgtEl>
                                          <p:spTgt spid="1085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57" dur="500"/>
                                        <p:tgtEl>
                                          <p:spTgt spid="1085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60" dur="500"/>
                                        <p:tgtEl>
                                          <p:spTgt spid="1085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63" dur="500"/>
                                        <p:tgtEl>
                                          <p:spTgt spid="1085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66" dur="500"/>
                                        <p:tgtEl>
                                          <p:spTgt spid="1085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69" dur="500"/>
                                        <p:tgtEl>
                                          <p:spTgt spid="1085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5" dur="2000"/>
                                        <p:tgtEl>
                                          <p:spTgt spid="108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7" dur="500" fill="hold"/>
                                        <p:tgtEl>
                                          <p:spTgt spid="1085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8" dur="500" fill="hold"/>
                                        <p:tgtEl>
                                          <p:spTgt spid="1085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9" dur="500" fill="hold"/>
                                        <p:tgtEl>
                                          <p:spTgt spid="1085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1085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9" dur="2000"/>
                                        <p:tgtEl>
                                          <p:spTgt spid="108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1" presetID="23" presetClass="exit" presetSubtype="3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2" dur="500"/>
                                        <p:tgtEl>
                                          <p:spTgt spid="1085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/>
                                        <p:tgtEl>
                                          <p:spTgt spid="1085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9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8" dur="2000"/>
                                        <p:tgtEl>
                                          <p:spTgt spid="108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8" grpId="0" animBg="1"/>
      <p:bldP spid="108555" grpId="0" animBg="1"/>
      <p:bldP spid="108556" grpId="0"/>
      <p:bldP spid="108557" grpId="0"/>
      <p:bldP spid="108558" grpId="0"/>
      <p:bldP spid="108559" grpId="0" animBg="1"/>
      <p:bldP spid="108559" grpId="1" animBg="1"/>
      <p:bldP spid="108559" grpId="2" animBg="1"/>
      <p:bldP spid="108563" grpId="0"/>
      <p:bldP spid="10856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570" name="Picture 2" descr="a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" y="2127250"/>
            <a:ext cx="809625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9571" name="Picture 3" descr="b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3024188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9572" name="AutoShape 4"/>
          <p:cNvSpPr>
            <a:spLocks noChangeArrowheads="1"/>
          </p:cNvSpPr>
          <p:nvPr/>
        </p:nvSpPr>
        <p:spPr bwMode="auto">
          <a:xfrm>
            <a:off x="7539038" y="1771650"/>
            <a:ext cx="1376362" cy="6604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FFFF"/>
              </a:gs>
              <a:gs pos="100000">
                <a:srgbClr val="CCFF99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prstShdw prst="shdw17" dist="17961" dir="2700000">
              <a:srgbClr val="7A995C"/>
            </a:prstShdw>
          </a:effectLst>
          <a:extLs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chemeClr val="accent2"/>
                </a:solidFill>
                <a:latin typeface="Times New Roman" panose="02020603050405020304" pitchFamily="18" charset="0"/>
              </a:rPr>
              <a:t>05</a:t>
            </a:r>
          </a:p>
        </p:txBody>
      </p:sp>
      <p:sp>
        <p:nvSpPr>
          <p:cNvPr id="109573" name="AutoShape 5"/>
          <p:cNvSpPr>
            <a:spLocks noChangeArrowheads="1"/>
          </p:cNvSpPr>
          <p:nvPr/>
        </p:nvSpPr>
        <p:spPr bwMode="auto">
          <a:xfrm>
            <a:off x="7534275" y="1771650"/>
            <a:ext cx="1376363" cy="6604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FFFF"/>
              </a:gs>
              <a:gs pos="100000">
                <a:srgbClr val="CCFF99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prstShdw prst="shdw17" dist="17961" dir="2700000">
              <a:srgbClr val="7A995C"/>
            </a:prstShdw>
          </a:effectLst>
          <a:extLs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0033CC"/>
                </a:solidFill>
                <a:latin typeface="Times New Roman" panose="02020603050405020304" pitchFamily="18" charset="0"/>
              </a:rPr>
              <a:t>04</a:t>
            </a:r>
          </a:p>
        </p:txBody>
      </p:sp>
      <p:sp>
        <p:nvSpPr>
          <p:cNvPr id="109574" name="AutoShape 6"/>
          <p:cNvSpPr>
            <a:spLocks noChangeArrowheads="1"/>
          </p:cNvSpPr>
          <p:nvPr/>
        </p:nvSpPr>
        <p:spPr bwMode="auto">
          <a:xfrm>
            <a:off x="7539038" y="1797050"/>
            <a:ext cx="1376362" cy="6604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FFFF"/>
              </a:gs>
              <a:gs pos="100000">
                <a:srgbClr val="CCFF99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prstShdw prst="shdw17" dist="17961" dir="2700000">
              <a:srgbClr val="7A995C"/>
            </a:prstShdw>
          </a:effectLst>
          <a:extLs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chemeClr val="accent2"/>
                </a:solidFill>
                <a:latin typeface="Times New Roman" panose="02020603050405020304" pitchFamily="18" charset="0"/>
              </a:rPr>
              <a:t>03</a:t>
            </a:r>
          </a:p>
        </p:txBody>
      </p:sp>
      <p:sp>
        <p:nvSpPr>
          <p:cNvPr id="109575" name="AutoShape 7"/>
          <p:cNvSpPr>
            <a:spLocks noChangeArrowheads="1"/>
          </p:cNvSpPr>
          <p:nvPr/>
        </p:nvSpPr>
        <p:spPr bwMode="auto">
          <a:xfrm>
            <a:off x="7539038" y="1797050"/>
            <a:ext cx="1376362" cy="6604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FFFF"/>
              </a:gs>
              <a:gs pos="100000">
                <a:srgbClr val="CCFF99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prstShdw prst="shdw17" dist="17961" dir="2700000">
              <a:srgbClr val="7A995C"/>
            </a:prstShdw>
          </a:effectLst>
          <a:extLs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chemeClr val="accent2"/>
                </a:solidFill>
                <a:latin typeface="Times New Roman" panose="02020603050405020304" pitchFamily="18" charset="0"/>
              </a:rPr>
              <a:t>02</a:t>
            </a:r>
          </a:p>
        </p:txBody>
      </p:sp>
      <p:sp>
        <p:nvSpPr>
          <p:cNvPr id="109576" name="AutoShape 8"/>
          <p:cNvSpPr>
            <a:spLocks noChangeArrowheads="1"/>
          </p:cNvSpPr>
          <p:nvPr/>
        </p:nvSpPr>
        <p:spPr bwMode="auto">
          <a:xfrm>
            <a:off x="7534275" y="1797050"/>
            <a:ext cx="1376363" cy="6604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FFFF"/>
              </a:gs>
              <a:gs pos="100000">
                <a:srgbClr val="CCFF99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prstShdw prst="shdw17" dist="17961" dir="2700000">
              <a:srgbClr val="7A995C"/>
            </a:prstShdw>
          </a:effectLst>
          <a:extLs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chemeClr val="accent2"/>
                </a:solidFill>
                <a:latin typeface="Times New Roman" panose="02020603050405020304" pitchFamily="18" charset="0"/>
              </a:rPr>
              <a:t>01</a:t>
            </a:r>
          </a:p>
        </p:txBody>
      </p:sp>
      <p:sp>
        <p:nvSpPr>
          <p:cNvPr id="109577" name="AutoShape 9"/>
          <p:cNvSpPr>
            <a:spLocks noChangeArrowheads="1"/>
          </p:cNvSpPr>
          <p:nvPr/>
        </p:nvSpPr>
        <p:spPr bwMode="auto">
          <a:xfrm>
            <a:off x="7539038" y="1797050"/>
            <a:ext cx="1376362" cy="6604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FFFF"/>
              </a:gs>
              <a:gs pos="100000">
                <a:srgbClr val="CCFF99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prstShdw prst="shdw17" dist="17961" dir="2700000">
              <a:srgbClr val="7A995C"/>
            </a:prstShdw>
          </a:effectLst>
          <a:extLs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 i="1">
                <a:solidFill>
                  <a:schemeClr val="accent2"/>
                </a:solidFill>
                <a:latin typeface="Times New Roman" panose="02020603050405020304" pitchFamily="18" charset="0"/>
              </a:rPr>
              <a:t>Hết giờ</a:t>
            </a:r>
          </a:p>
        </p:txBody>
      </p:sp>
      <p:pic>
        <p:nvPicPr>
          <p:cNvPr id="109578" name="Picture 10" descr="c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4176713"/>
            <a:ext cx="76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9579" name="Picture 11" descr="d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3" y="5240338"/>
            <a:ext cx="76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9580" name="Text Box 12"/>
          <p:cNvSpPr txBox="1">
            <a:spLocks noChangeArrowheads="1"/>
          </p:cNvSpPr>
          <p:nvPr/>
        </p:nvSpPr>
        <p:spPr bwMode="auto">
          <a:xfrm>
            <a:off x="244475" y="346075"/>
            <a:ext cx="8504238" cy="1311275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>
            <a:noFill/>
          </a:ln>
          <a:effectLst/>
          <a:ex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4000" b="1" i="1" u="sng">
                <a:solidFill>
                  <a:srgbClr val="660066"/>
                </a:solidFill>
                <a:latin typeface="Times New Roman" pitchFamily="18" charset="0"/>
              </a:rPr>
              <a:t>Câu 3:</a:t>
            </a:r>
            <a:r>
              <a:rPr lang="en-US" sz="4000" b="1">
                <a:solidFill>
                  <a:srgbClr val="00FFCC"/>
                </a:solidFill>
                <a:latin typeface="Arial" charset="0"/>
              </a:rPr>
              <a:t> </a:t>
            </a:r>
            <a:r>
              <a:rPr lang="en-US" sz="4000" b="1">
                <a:solidFill>
                  <a:srgbClr val="0000FF"/>
                </a:solidFill>
                <a:latin typeface="Arial" charset="0"/>
              </a:rPr>
              <a:t>Kết quả của phép tính </a:t>
            </a:r>
          </a:p>
          <a:p>
            <a:pPr eaLnBrk="1" hangingPunct="1">
              <a:defRPr/>
            </a:pPr>
            <a:r>
              <a:rPr lang="en-US" sz="4000" b="1">
                <a:solidFill>
                  <a:srgbClr val="0000FF"/>
                </a:solidFill>
                <a:latin typeface="Arial" charset="0"/>
              </a:rPr>
              <a:t>   1 phút 6 giây x 11</a:t>
            </a:r>
            <a:endParaRPr lang="en-US" sz="4000">
              <a:latin typeface="Arial" charset="0"/>
            </a:endParaRPr>
          </a:p>
        </p:txBody>
      </p:sp>
      <p:sp>
        <p:nvSpPr>
          <p:cNvPr id="109581" name="Text Box 13"/>
          <p:cNvSpPr txBox="1">
            <a:spLocks noChangeArrowheads="1"/>
          </p:cNvSpPr>
          <p:nvPr/>
        </p:nvSpPr>
        <p:spPr bwMode="auto">
          <a:xfrm>
            <a:off x="2545557" y="2271713"/>
            <a:ext cx="46482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 b="1" dirty="0" smtClean="0">
                <a:solidFill>
                  <a:srgbClr val="0000FF"/>
                </a:solidFill>
              </a:rPr>
              <a:t>12 </a:t>
            </a:r>
            <a:r>
              <a:rPr lang="en-US" altLang="en-US" sz="4800" b="1" dirty="0" err="1">
                <a:solidFill>
                  <a:srgbClr val="0000FF"/>
                </a:solidFill>
              </a:rPr>
              <a:t>phút</a:t>
            </a:r>
            <a:r>
              <a:rPr lang="en-US" altLang="en-US" sz="4800" b="1" dirty="0">
                <a:solidFill>
                  <a:srgbClr val="0000FF"/>
                </a:solidFill>
              </a:rPr>
              <a:t> 6 </a:t>
            </a:r>
            <a:r>
              <a:rPr lang="en-US" altLang="en-US" sz="4800" b="1" dirty="0" err="1">
                <a:solidFill>
                  <a:srgbClr val="0000FF"/>
                </a:solidFill>
              </a:rPr>
              <a:t>giây</a:t>
            </a:r>
            <a:endParaRPr lang="en-US" altLang="en-US" sz="4800" b="1" dirty="0">
              <a:solidFill>
                <a:srgbClr val="0000FF"/>
              </a:solidFill>
            </a:endParaRPr>
          </a:p>
        </p:txBody>
      </p:sp>
      <p:sp>
        <p:nvSpPr>
          <p:cNvPr id="109582" name="Text Box 14"/>
          <p:cNvSpPr txBox="1">
            <a:spLocks noChangeArrowheads="1"/>
          </p:cNvSpPr>
          <p:nvPr/>
        </p:nvSpPr>
        <p:spPr bwMode="auto">
          <a:xfrm>
            <a:off x="2209800" y="3248026"/>
            <a:ext cx="10406063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 b="1">
                <a:solidFill>
                  <a:srgbClr val="0000FF"/>
                </a:solidFill>
              </a:rPr>
              <a:t> 10phút 60 giây</a:t>
            </a:r>
          </a:p>
        </p:txBody>
      </p:sp>
      <p:sp>
        <p:nvSpPr>
          <p:cNvPr id="109583" name="Text Box 15"/>
          <p:cNvSpPr txBox="1">
            <a:spLocks noChangeArrowheads="1"/>
          </p:cNvSpPr>
          <p:nvPr/>
        </p:nvSpPr>
        <p:spPr bwMode="auto">
          <a:xfrm>
            <a:off x="2209800" y="4362450"/>
            <a:ext cx="8027988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 b="1">
                <a:solidFill>
                  <a:srgbClr val="0000FF"/>
                </a:solidFill>
              </a:rPr>
              <a:t>  10phút 30 giây</a:t>
            </a:r>
          </a:p>
        </p:txBody>
      </p:sp>
      <p:sp>
        <p:nvSpPr>
          <p:cNvPr id="109584" name="Text Box 16"/>
          <p:cNvSpPr txBox="1">
            <a:spLocks noChangeArrowheads="1"/>
          </p:cNvSpPr>
          <p:nvPr/>
        </p:nvSpPr>
        <p:spPr bwMode="auto">
          <a:xfrm>
            <a:off x="2320925" y="5348288"/>
            <a:ext cx="8027988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 b="1">
                <a:solidFill>
                  <a:srgbClr val="0000FF"/>
                </a:solidFill>
              </a:rPr>
              <a:t> 20phút 20 giây</a:t>
            </a:r>
          </a:p>
        </p:txBody>
      </p:sp>
      <p:sp>
        <p:nvSpPr>
          <p:cNvPr id="109585" name="AutoShape 17"/>
          <p:cNvSpPr>
            <a:spLocks noChangeArrowheads="1"/>
          </p:cNvSpPr>
          <p:nvPr/>
        </p:nvSpPr>
        <p:spPr bwMode="auto">
          <a:xfrm>
            <a:off x="2509838" y="2244725"/>
            <a:ext cx="4343400" cy="914400"/>
          </a:xfrm>
          <a:prstGeom prst="roundRect">
            <a:avLst>
              <a:gd name="adj" fmla="val 16667"/>
            </a:avLst>
          </a:prstGeom>
          <a:noFill/>
          <a:ln w="57150">
            <a:solidFill>
              <a:srgbClr val="00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pic>
        <p:nvPicPr>
          <p:cNvPr id="17419" name="Picture 11" descr="SugarwareZ-19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5738" y="4987925"/>
            <a:ext cx="1295400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53667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095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095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109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" dur="500"/>
                                        <p:tgtEl>
                                          <p:spTgt spid="109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500"/>
                                        <p:tgtEl>
                                          <p:spTgt spid="109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500"/>
                                        <p:tgtEl>
                                          <p:spTgt spid="109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109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" dur="500"/>
                                        <p:tgtEl>
                                          <p:spTgt spid="109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500"/>
                                        <p:tgtEl>
                                          <p:spTgt spid="109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095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0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95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095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8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095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2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095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095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9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60" dur="500"/>
                                        <p:tgtEl>
                                          <p:spTgt spid="1095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63" dur="500"/>
                                        <p:tgtEl>
                                          <p:spTgt spid="1095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66" dur="500"/>
                                        <p:tgtEl>
                                          <p:spTgt spid="1095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69" dur="500"/>
                                        <p:tgtEl>
                                          <p:spTgt spid="1095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72" dur="500"/>
                                        <p:tgtEl>
                                          <p:spTgt spid="1095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75" dur="500"/>
                                        <p:tgtEl>
                                          <p:spTgt spid="1095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1" dur="2000"/>
                                        <p:tgtEl>
                                          <p:spTgt spid="109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3" dur="500" fill="hold"/>
                                        <p:tgtEl>
                                          <p:spTgt spid="1095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4" dur="500" fill="hold"/>
                                        <p:tgtEl>
                                          <p:spTgt spid="1095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5" dur="500" fill="hold"/>
                                        <p:tgtEl>
                                          <p:spTgt spid="10958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86" dur="500" fill="hold"/>
                                        <p:tgtEl>
                                          <p:spTgt spid="1095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2" grpId="0" animBg="1"/>
      <p:bldP spid="109580" grpId="0" animBg="1"/>
      <p:bldP spid="109581" grpId="0"/>
      <p:bldP spid="109582" grpId="0"/>
      <p:bldP spid="109583" grpId="0"/>
      <p:bldP spid="109584" grpId="0"/>
      <p:bldP spid="109585" grpId="0" animBg="1"/>
      <p:bldP spid="109585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304800"/>
            <a:ext cx="7315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err="1" smtClean="0"/>
              <a:t>Củng</a:t>
            </a:r>
            <a:r>
              <a:rPr lang="en-US" sz="7200" dirty="0" smtClean="0"/>
              <a:t> </a:t>
            </a:r>
            <a:r>
              <a:rPr lang="en-US" sz="7200" dirty="0" err="1" smtClean="0"/>
              <a:t>cố</a:t>
            </a:r>
            <a:r>
              <a:rPr lang="en-US" sz="7200" dirty="0" smtClean="0"/>
              <a:t> - </a:t>
            </a:r>
            <a:r>
              <a:rPr lang="en-US" sz="7200" dirty="0" err="1" smtClean="0"/>
              <a:t>Dặn</a:t>
            </a:r>
            <a:r>
              <a:rPr lang="en-US" sz="7200" dirty="0" smtClean="0"/>
              <a:t> </a:t>
            </a:r>
            <a:r>
              <a:rPr lang="en-US" sz="7200" dirty="0" err="1" smtClean="0"/>
              <a:t>dò</a:t>
            </a:r>
            <a:endParaRPr lang="en-US" sz="7200" dirty="0"/>
          </a:p>
        </p:txBody>
      </p:sp>
      <p:sp>
        <p:nvSpPr>
          <p:cNvPr id="3" name="TextBox 2"/>
          <p:cNvSpPr txBox="1"/>
          <p:nvPr/>
        </p:nvSpPr>
        <p:spPr>
          <a:xfrm>
            <a:off x="1524000" y="1600200"/>
            <a:ext cx="7391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US" sz="3600" dirty="0" smtClean="0"/>
              <a:t> </a:t>
            </a:r>
            <a:r>
              <a:rPr lang="en-US" sz="3600" dirty="0" err="1" smtClean="0"/>
              <a:t>Em</a:t>
            </a:r>
            <a:r>
              <a:rPr lang="en-US" sz="3600" dirty="0" smtClean="0"/>
              <a:t> </a:t>
            </a:r>
            <a:r>
              <a:rPr lang="en-US" sz="3600" dirty="0" err="1" smtClean="0"/>
              <a:t>hãy</a:t>
            </a:r>
            <a:r>
              <a:rPr lang="en-US" sz="3600" dirty="0" smtClean="0"/>
              <a:t> </a:t>
            </a:r>
            <a:r>
              <a:rPr lang="en-US" sz="3600" dirty="0" err="1" smtClean="0"/>
              <a:t>nêu</a:t>
            </a:r>
            <a:r>
              <a:rPr lang="en-US" sz="3600" dirty="0" smtClean="0"/>
              <a:t> </a:t>
            </a:r>
            <a:r>
              <a:rPr lang="en-US" sz="3600" dirty="0" err="1" smtClean="0"/>
              <a:t>lại</a:t>
            </a:r>
            <a:r>
              <a:rPr lang="en-US" sz="3600" dirty="0" smtClean="0"/>
              <a:t> </a:t>
            </a:r>
            <a:r>
              <a:rPr lang="en-US" sz="3600" dirty="0" err="1" smtClean="0"/>
              <a:t>cách</a:t>
            </a:r>
            <a:r>
              <a:rPr lang="en-US" sz="3600" dirty="0" smtClean="0"/>
              <a:t> </a:t>
            </a:r>
            <a:r>
              <a:rPr lang="en-US" sz="3600" dirty="0" err="1" smtClean="0"/>
              <a:t>nhân</a:t>
            </a:r>
            <a:r>
              <a:rPr lang="en-US" sz="3600" dirty="0" smtClean="0"/>
              <a:t> </a:t>
            </a:r>
            <a:r>
              <a:rPr lang="en-US" sz="3600" dirty="0" err="1" smtClean="0"/>
              <a:t>số</a:t>
            </a:r>
            <a:r>
              <a:rPr lang="en-US" sz="3600" dirty="0" smtClean="0"/>
              <a:t> </a:t>
            </a:r>
            <a:r>
              <a:rPr lang="en-US" sz="3600" dirty="0" err="1" smtClean="0"/>
              <a:t>đo</a:t>
            </a:r>
            <a:r>
              <a:rPr lang="en-US" sz="3600" dirty="0" smtClean="0"/>
              <a:t> </a:t>
            </a:r>
            <a:r>
              <a:rPr lang="en-US" sz="3600" dirty="0" err="1" smtClean="0"/>
              <a:t>thời</a:t>
            </a:r>
            <a:r>
              <a:rPr lang="en-US" sz="3600" dirty="0" smtClean="0"/>
              <a:t> </a:t>
            </a:r>
            <a:r>
              <a:rPr lang="en-US" sz="3600" dirty="0" err="1" smtClean="0"/>
              <a:t>gian</a:t>
            </a:r>
            <a:r>
              <a:rPr lang="en-US" sz="3600" dirty="0" smtClean="0"/>
              <a:t> </a:t>
            </a:r>
            <a:r>
              <a:rPr lang="en-US" sz="3600" dirty="0" err="1" smtClean="0"/>
              <a:t>với</a:t>
            </a:r>
            <a:r>
              <a:rPr lang="en-US" sz="3600" dirty="0" smtClean="0"/>
              <a:t> </a:t>
            </a:r>
            <a:r>
              <a:rPr lang="en-US" sz="3600" dirty="0" err="1" smtClean="0"/>
              <a:t>một</a:t>
            </a:r>
            <a:r>
              <a:rPr lang="en-US" sz="3600" dirty="0" smtClean="0"/>
              <a:t> </a:t>
            </a:r>
            <a:r>
              <a:rPr lang="en-US" sz="3600" dirty="0" err="1" smtClean="0"/>
              <a:t>số</a:t>
            </a:r>
            <a:r>
              <a:rPr lang="en-US" sz="3600" dirty="0" smtClean="0"/>
              <a:t>?</a:t>
            </a: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828800" y="2971800"/>
            <a:ext cx="70866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b="1" i="1" dirty="0" err="1">
                <a:solidFill>
                  <a:srgbClr val="FF3300"/>
                </a:solidFill>
              </a:rPr>
              <a:t>Khi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nhân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số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đo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thời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gian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với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một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số</a:t>
            </a:r>
            <a:r>
              <a:rPr lang="en-US" sz="3200" b="1" i="1" dirty="0">
                <a:solidFill>
                  <a:srgbClr val="FF3300"/>
                </a:solidFill>
              </a:rPr>
              <a:t>, </a:t>
            </a:r>
            <a:r>
              <a:rPr lang="en-US" sz="3200" b="1" i="1" dirty="0" err="1">
                <a:solidFill>
                  <a:srgbClr val="FF3300"/>
                </a:solidFill>
              </a:rPr>
              <a:t>ta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thực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hiện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phép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nhân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từng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số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đo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u="sng" dirty="0" err="1">
                <a:solidFill>
                  <a:srgbClr val="FF3300"/>
                </a:solidFill>
              </a:rPr>
              <a:t>theo</a:t>
            </a:r>
            <a:r>
              <a:rPr lang="en-US" sz="3200" b="1" i="1" u="sng" dirty="0">
                <a:solidFill>
                  <a:srgbClr val="FF3300"/>
                </a:solidFill>
              </a:rPr>
              <a:t> </a:t>
            </a:r>
            <a:r>
              <a:rPr lang="en-US" sz="3200" b="1" i="1" u="sng" dirty="0" err="1">
                <a:solidFill>
                  <a:srgbClr val="FF3300"/>
                </a:solidFill>
              </a:rPr>
              <a:t>từng</a:t>
            </a:r>
            <a:r>
              <a:rPr lang="en-US" sz="3200" b="1" i="1" u="sng" dirty="0">
                <a:solidFill>
                  <a:srgbClr val="FF3300"/>
                </a:solidFill>
              </a:rPr>
              <a:t> </a:t>
            </a:r>
            <a:r>
              <a:rPr lang="en-US" sz="3200" b="1" i="1" u="sng" dirty="0" err="1">
                <a:solidFill>
                  <a:srgbClr val="FF3300"/>
                </a:solidFill>
              </a:rPr>
              <a:t>đơn</a:t>
            </a:r>
            <a:r>
              <a:rPr lang="en-US" sz="3200" b="1" i="1" u="sng" dirty="0">
                <a:solidFill>
                  <a:srgbClr val="FF3300"/>
                </a:solidFill>
              </a:rPr>
              <a:t> </a:t>
            </a:r>
            <a:r>
              <a:rPr lang="en-US" sz="3200" b="1" i="1" u="sng" dirty="0" err="1">
                <a:solidFill>
                  <a:srgbClr val="FF3300"/>
                </a:solidFill>
              </a:rPr>
              <a:t>vị</a:t>
            </a:r>
            <a:r>
              <a:rPr lang="en-US" sz="3200" b="1" i="1" u="sng" dirty="0">
                <a:solidFill>
                  <a:srgbClr val="FF3300"/>
                </a:solidFill>
              </a:rPr>
              <a:t> </a:t>
            </a:r>
            <a:r>
              <a:rPr lang="en-US" sz="3200" b="1" i="1" u="sng" dirty="0" err="1">
                <a:solidFill>
                  <a:srgbClr val="FF3300"/>
                </a:solidFill>
              </a:rPr>
              <a:t>đo</a:t>
            </a:r>
            <a:r>
              <a:rPr lang="en-US" sz="3200" b="1" i="1" u="sng" dirty="0">
                <a:solidFill>
                  <a:srgbClr val="FF3300"/>
                </a:solidFill>
              </a:rPr>
              <a:t> </a:t>
            </a:r>
            <a:r>
              <a:rPr lang="en-US" sz="3200" b="1" i="1" u="sng" dirty="0" err="1">
                <a:solidFill>
                  <a:srgbClr val="FF3300"/>
                </a:solidFill>
              </a:rPr>
              <a:t>với</a:t>
            </a:r>
            <a:r>
              <a:rPr lang="en-US" sz="3200" b="1" i="1" u="sng" dirty="0">
                <a:solidFill>
                  <a:srgbClr val="FF3300"/>
                </a:solidFill>
              </a:rPr>
              <a:t> </a:t>
            </a:r>
            <a:r>
              <a:rPr lang="en-US" sz="3200" b="1" i="1" u="sng" dirty="0" err="1">
                <a:solidFill>
                  <a:srgbClr val="FF3300"/>
                </a:solidFill>
              </a:rPr>
              <a:t>số</a:t>
            </a:r>
            <a:r>
              <a:rPr lang="en-US" sz="3200" b="1" i="1" u="sng" dirty="0">
                <a:solidFill>
                  <a:srgbClr val="FF3300"/>
                </a:solidFill>
              </a:rPr>
              <a:t> </a:t>
            </a:r>
            <a:r>
              <a:rPr lang="en-US" sz="3200" b="1" i="1" u="sng" dirty="0" err="1">
                <a:solidFill>
                  <a:srgbClr val="FF3300"/>
                </a:solidFill>
              </a:rPr>
              <a:t>đó</a:t>
            </a:r>
            <a:r>
              <a:rPr lang="en-US" sz="3200" b="1" i="1" dirty="0">
                <a:solidFill>
                  <a:srgbClr val="FF3300"/>
                </a:solidFill>
              </a:rPr>
              <a:t>. </a:t>
            </a:r>
            <a:r>
              <a:rPr lang="en-US" sz="3200" b="1" i="1" dirty="0" err="1">
                <a:solidFill>
                  <a:srgbClr val="FF3300"/>
                </a:solidFill>
              </a:rPr>
              <a:t>Nếu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phần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số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đo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với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đơn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vị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phút</a:t>
            </a:r>
            <a:r>
              <a:rPr lang="en-US" sz="3200" b="1" i="1" dirty="0">
                <a:solidFill>
                  <a:srgbClr val="FF3300"/>
                </a:solidFill>
              </a:rPr>
              <a:t>, </a:t>
            </a:r>
            <a:r>
              <a:rPr lang="en-US" sz="3200" b="1" i="1" dirty="0" err="1">
                <a:solidFill>
                  <a:srgbClr val="FF3300"/>
                </a:solidFill>
              </a:rPr>
              <a:t>giây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u="sng" dirty="0" err="1">
                <a:solidFill>
                  <a:srgbClr val="FF3300"/>
                </a:solidFill>
              </a:rPr>
              <a:t>lớn</a:t>
            </a:r>
            <a:r>
              <a:rPr lang="en-US" sz="3200" b="1" i="1" u="sng" dirty="0">
                <a:solidFill>
                  <a:srgbClr val="FF3300"/>
                </a:solidFill>
              </a:rPr>
              <a:t> </a:t>
            </a:r>
            <a:r>
              <a:rPr lang="en-US" sz="3200" b="1" i="1" u="sng" dirty="0" err="1">
                <a:solidFill>
                  <a:srgbClr val="FF3300"/>
                </a:solidFill>
              </a:rPr>
              <a:t>hơn</a:t>
            </a:r>
            <a:r>
              <a:rPr lang="en-US" sz="3200" b="1" i="1" u="sng" dirty="0">
                <a:solidFill>
                  <a:srgbClr val="FF3300"/>
                </a:solidFill>
              </a:rPr>
              <a:t> </a:t>
            </a:r>
            <a:r>
              <a:rPr lang="en-US" sz="3200" b="1" i="1" u="sng" dirty="0" err="1">
                <a:solidFill>
                  <a:srgbClr val="FF3300"/>
                </a:solidFill>
              </a:rPr>
              <a:t>hoặc</a:t>
            </a:r>
            <a:r>
              <a:rPr lang="en-US" sz="3200" b="1" i="1" u="sng" dirty="0">
                <a:solidFill>
                  <a:srgbClr val="FF3300"/>
                </a:solidFill>
              </a:rPr>
              <a:t> </a:t>
            </a:r>
            <a:r>
              <a:rPr lang="en-US" sz="3200" b="1" i="1" u="sng" dirty="0" err="1">
                <a:solidFill>
                  <a:srgbClr val="FF3300"/>
                </a:solidFill>
              </a:rPr>
              <a:t>bằng</a:t>
            </a:r>
            <a:r>
              <a:rPr lang="en-US" sz="3200" b="1" i="1" u="sng" dirty="0">
                <a:solidFill>
                  <a:srgbClr val="FF3300"/>
                </a:solidFill>
              </a:rPr>
              <a:t> 60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thì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thực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hiện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u="sng" dirty="0" err="1">
                <a:solidFill>
                  <a:srgbClr val="FF3300"/>
                </a:solidFill>
              </a:rPr>
              <a:t>chuyển</a:t>
            </a:r>
            <a:r>
              <a:rPr lang="en-US" sz="3200" b="1" i="1" u="sng" dirty="0">
                <a:solidFill>
                  <a:srgbClr val="FF3300"/>
                </a:solidFill>
              </a:rPr>
              <a:t> </a:t>
            </a:r>
            <a:r>
              <a:rPr lang="en-US" sz="3200" b="1" i="1" u="sng" dirty="0" err="1">
                <a:solidFill>
                  <a:srgbClr val="FF3300"/>
                </a:solidFill>
              </a:rPr>
              <a:t>đổi</a:t>
            </a:r>
            <a:r>
              <a:rPr lang="en-US" sz="3200" b="1" i="1" u="sng" dirty="0">
                <a:solidFill>
                  <a:srgbClr val="FF3300"/>
                </a:solidFill>
              </a:rPr>
              <a:t> sang </a:t>
            </a:r>
            <a:r>
              <a:rPr lang="en-US" sz="3200" b="1" i="1" u="sng" dirty="0" err="1">
                <a:solidFill>
                  <a:srgbClr val="FF3300"/>
                </a:solidFill>
              </a:rPr>
              <a:t>đơn</a:t>
            </a:r>
            <a:r>
              <a:rPr lang="en-US" sz="3200" b="1" i="1" u="sng" dirty="0">
                <a:solidFill>
                  <a:srgbClr val="FF3300"/>
                </a:solidFill>
              </a:rPr>
              <a:t> </a:t>
            </a:r>
            <a:r>
              <a:rPr lang="en-US" sz="3200" b="1" i="1" u="sng" dirty="0" err="1">
                <a:solidFill>
                  <a:srgbClr val="FF3300"/>
                </a:solidFill>
              </a:rPr>
              <a:t>vị</a:t>
            </a:r>
            <a:r>
              <a:rPr lang="en-US" sz="3200" b="1" i="1" u="sng" dirty="0">
                <a:solidFill>
                  <a:srgbClr val="FF3300"/>
                </a:solidFill>
              </a:rPr>
              <a:t> </a:t>
            </a:r>
            <a:r>
              <a:rPr lang="en-US" sz="3200" b="1" i="1" u="sng" dirty="0" err="1">
                <a:solidFill>
                  <a:srgbClr val="FF3300"/>
                </a:solidFill>
              </a:rPr>
              <a:t>hàng</a:t>
            </a:r>
            <a:r>
              <a:rPr lang="en-US" sz="3200" b="1" i="1" u="sng" dirty="0">
                <a:solidFill>
                  <a:srgbClr val="FF3300"/>
                </a:solidFill>
              </a:rPr>
              <a:t> </a:t>
            </a:r>
            <a:r>
              <a:rPr lang="en-US" sz="3200" b="1" i="1" u="sng" dirty="0" err="1">
                <a:solidFill>
                  <a:srgbClr val="FF3300"/>
                </a:solidFill>
              </a:rPr>
              <a:t>lớn</a:t>
            </a:r>
            <a:r>
              <a:rPr lang="en-US" sz="3200" b="1" i="1" u="sng" dirty="0">
                <a:solidFill>
                  <a:srgbClr val="FF3300"/>
                </a:solidFill>
              </a:rPr>
              <a:t> </a:t>
            </a:r>
            <a:r>
              <a:rPr lang="en-US" sz="3200" b="1" i="1" u="sng" dirty="0" err="1">
                <a:solidFill>
                  <a:srgbClr val="FF3300"/>
                </a:solidFill>
              </a:rPr>
              <a:t>hơn</a:t>
            </a:r>
            <a:r>
              <a:rPr lang="en-US" sz="3200" b="1" i="1" u="sng" dirty="0">
                <a:solidFill>
                  <a:srgbClr val="FF3300"/>
                </a:solidFill>
              </a:rPr>
              <a:t> </a:t>
            </a:r>
            <a:r>
              <a:rPr lang="en-US" sz="3200" b="1" i="1" u="sng" dirty="0" err="1">
                <a:solidFill>
                  <a:srgbClr val="FF3300"/>
                </a:solidFill>
              </a:rPr>
              <a:t>liền</a:t>
            </a:r>
            <a:r>
              <a:rPr lang="en-US" sz="3200" b="1" i="1" u="sng" dirty="0">
                <a:solidFill>
                  <a:srgbClr val="FF3300"/>
                </a:solidFill>
              </a:rPr>
              <a:t> </a:t>
            </a:r>
            <a:r>
              <a:rPr lang="en-US" sz="3200" b="1" i="1" u="sng" dirty="0" err="1">
                <a:solidFill>
                  <a:srgbClr val="FF3300"/>
                </a:solidFill>
              </a:rPr>
              <a:t>kề</a:t>
            </a:r>
            <a:r>
              <a:rPr lang="en-US" sz="3200" b="1" i="1" dirty="0">
                <a:solidFill>
                  <a:srgbClr val="FF330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228600" y="2133600"/>
            <a:ext cx="4800600" cy="4830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Bef>
                <a:spcPct val="50000"/>
              </a:spcBef>
            </a:pPr>
            <a:r>
              <a:rPr lang="en-US" sz="2400" b="1" dirty="0" smtClean="0"/>
              <a:t>a) 6 </a:t>
            </a:r>
            <a:r>
              <a:rPr lang="en-US" sz="2400" b="1" dirty="0" err="1" smtClean="0"/>
              <a:t>giờ</a:t>
            </a:r>
            <a:r>
              <a:rPr lang="en-US" sz="2400" b="1" dirty="0" smtClean="0"/>
              <a:t> 42 </a:t>
            </a:r>
            <a:r>
              <a:rPr lang="en-US" sz="2400" b="1" dirty="0" err="1" smtClean="0"/>
              <a:t>phút</a:t>
            </a:r>
            <a:r>
              <a:rPr lang="en-US" sz="2400" b="1" dirty="0" smtClean="0"/>
              <a:t> </a:t>
            </a:r>
            <a:r>
              <a:rPr lang="en-US" sz="2400" b="1" dirty="0"/>
              <a:t>+ </a:t>
            </a:r>
            <a:r>
              <a:rPr lang="en-US" sz="2400" b="1" dirty="0" smtClean="0"/>
              <a:t>2 </a:t>
            </a:r>
            <a:r>
              <a:rPr lang="en-US" sz="2400" b="1" dirty="0" err="1" smtClean="0"/>
              <a:t>giờ</a:t>
            </a:r>
            <a:r>
              <a:rPr lang="en-US" sz="2400" b="1" dirty="0" smtClean="0"/>
              <a:t> 24 </a:t>
            </a:r>
            <a:r>
              <a:rPr lang="en-US" sz="2400" b="1" dirty="0" err="1" smtClean="0"/>
              <a:t>phút</a:t>
            </a:r>
            <a:endParaRPr lang="en-US" sz="2400" b="1" dirty="0"/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457200" y="1524000"/>
            <a:ext cx="2209800" cy="548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ct val="50000"/>
              </a:spcBef>
            </a:pPr>
            <a:r>
              <a:rPr lang="en-US" sz="2800" b="1" dirty="0" err="1" smtClean="0"/>
              <a:t>Tính</a:t>
            </a:r>
            <a:r>
              <a:rPr lang="en-US" sz="2800" b="1" dirty="0" smtClean="0"/>
              <a:t>:</a:t>
            </a:r>
            <a:endParaRPr lang="en-US" sz="2800" b="1" dirty="0"/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4724400" y="2362200"/>
            <a:ext cx="0" cy="2741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4800600" y="2133600"/>
            <a:ext cx="4114800" cy="4830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ct val="50000"/>
              </a:spcBef>
            </a:pPr>
            <a:r>
              <a:rPr lang="en-US" sz="2400" b="1" dirty="0" smtClean="0"/>
              <a:t>b) 1 </a:t>
            </a:r>
            <a:r>
              <a:rPr lang="en-US" sz="2400" b="1" dirty="0" err="1" smtClean="0"/>
              <a:t>phút</a:t>
            </a:r>
            <a:r>
              <a:rPr lang="en-US" sz="2400" b="1" dirty="0" smtClean="0"/>
              <a:t> 15 </a:t>
            </a:r>
            <a:r>
              <a:rPr lang="en-US" sz="2400" b="1" dirty="0" err="1" smtClean="0"/>
              <a:t>giây</a:t>
            </a:r>
            <a:r>
              <a:rPr lang="en-US" sz="2400" b="1" dirty="0" smtClean="0"/>
              <a:t> – 55 </a:t>
            </a:r>
            <a:r>
              <a:rPr lang="en-US" sz="2400" b="1" dirty="0" err="1" smtClean="0"/>
              <a:t>giây</a:t>
            </a:r>
            <a:endParaRPr lang="en-US" sz="2400" b="1" dirty="0"/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1295400" y="3048000"/>
            <a:ext cx="4800600" cy="517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Bef>
                <a:spcPct val="50000"/>
              </a:spcBef>
            </a:pPr>
            <a:r>
              <a:rPr lang="en-US" sz="2400" b="1" dirty="0" smtClean="0">
                <a:solidFill>
                  <a:schemeClr val="tx2"/>
                </a:solidFill>
              </a:rPr>
              <a:t>6 </a:t>
            </a:r>
            <a:r>
              <a:rPr lang="en-US" sz="2400" b="1" dirty="0" err="1" smtClean="0">
                <a:solidFill>
                  <a:schemeClr val="tx2"/>
                </a:solidFill>
              </a:rPr>
              <a:t>giờ</a:t>
            </a:r>
            <a:r>
              <a:rPr lang="en-US" sz="2400" b="1" dirty="0" smtClean="0">
                <a:solidFill>
                  <a:schemeClr val="tx2"/>
                </a:solidFill>
              </a:rPr>
              <a:t> 42 </a:t>
            </a:r>
            <a:r>
              <a:rPr lang="en-US" sz="2400" b="1" dirty="0" err="1" smtClean="0">
                <a:solidFill>
                  <a:schemeClr val="tx2"/>
                </a:solidFill>
              </a:rPr>
              <a:t>phút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1152525" y="3557588"/>
            <a:ext cx="3352800" cy="517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Bef>
                <a:spcPct val="50000"/>
              </a:spcBef>
            </a:pPr>
            <a:r>
              <a:rPr lang="en-US" sz="2400" b="1" dirty="0" smtClean="0">
                <a:solidFill>
                  <a:schemeClr val="tx2"/>
                </a:solidFill>
              </a:rPr>
              <a:t>  2 </a:t>
            </a:r>
            <a:r>
              <a:rPr lang="en-US" sz="2400" b="1" dirty="0" err="1" smtClean="0">
                <a:solidFill>
                  <a:schemeClr val="tx2"/>
                </a:solidFill>
              </a:rPr>
              <a:t>giờ</a:t>
            </a:r>
            <a:r>
              <a:rPr lang="en-US" sz="2400" b="1" dirty="0" smtClean="0">
                <a:solidFill>
                  <a:schemeClr val="tx2"/>
                </a:solidFill>
              </a:rPr>
              <a:t> 24 </a:t>
            </a:r>
            <a:r>
              <a:rPr lang="en-US" sz="2400" b="1" dirty="0" err="1" smtClean="0">
                <a:solidFill>
                  <a:schemeClr val="tx2"/>
                </a:solidFill>
              </a:rPr>
              <a:t>phút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871538" y="3200400"/>
            <a:ext cx="457200" cy="517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Bef>
                <a:spcPct val="50000"/>
              </a:spcBef>
            </a:pPr>
            <a:r>
              <a:rPr lang="en-US" sz="2400" b="1" dirty="0">
                <a:solidFill>
                  <a:srgbClr val="002060"/>
                </a:solidFill>
              </a:rPr>
              <a:t>+</a:t>
            </a:r>
          </a:p>
        </p:txBody>
      </p:sp>
      <p:sp>
        <p:nvSpPr>
          <p:cNvPr id="2066" name="Text Box 18"/>
          <p:cNvSpPr txBox="1">
            <a:spLocks noChangeArrowheads="1"/>
          </p:cNvSpPr>
          <p:nvPr/>
        </p:nvSpPr>
        <p:spPr bwMode="auto">
          <a:xfrm>
            <a:off x="1219200" y="4114800"/>
            <a:ext cx="3352800" cy="517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Bef>
                <a:spcPct val="50000"/>
              </a:spcBef>
            </a:pPr>
            <a:r>
              <a:rPr lang="en-US" sz="2400" b="1" dirty="0" smtClean="0">
                <a:solidFill>
                  <a:schemeClr val="tx2"/>
                </a:solidFill>
              </a:rPr>
              <a:t> 8 </a:t>
            </a:r>
            <a:r>
              <a:rPr lang="en-US" sz="2400" b="1" dirty="0" err="1" smtClean="0">
                <a:solidFill>
                  <a:schemeClr val="tx2"/>
                </a:solidFill>
              </a:rPr>
              <a:t>giờ</a:t>
            </a:r>
            <a:r>
              <a:rPr lang="en-US" sz="2400" b="1" dirty="0" smtClean="0">
                <a:solidFill>
                  <a:schemeClr val="tx2"/>
                </a:solidFill>
              </a:rPr>
              <a:t> 66 </a:t>
            </a:r>
            <a:r>
              <a:rPr lang="en-US" sz="2400" b="1" dirty="0" err="1" smtClean="0">
                <a:solidFill>
                  <a:schemeClr val="tx2"/>
                </a:solidFill>
              </a:rPr>
              <a:t>phút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2067" name="Text Box 19"/>
          <p:cNvSpPr txBox="1">
            <a:spLocks noChangeArrowheads="1"/>
          </p:cNvSpPr>
          <p:nvPr/>
        </p:nvSpPr>
        <p:spPr bwMode="auto">
          <a:xfrm>
            <a:off x="5257800" y="2971800"/>
            <a:ext cx="4800600" cy="517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Bef>
                <a:spcPct val="50000"/>
              </a:spcBef>
            </a:pPr>
            <a:r>
              <a:rPr lang="en-US" sz="2400" b="1" dirty="0" smtClean="0">
                <a:solidFill>
                  <a:schemeClr val="tx2"/>
                </a:solidFill>
              </a:rPr>
              <a:t>1 </a:t>
            </a:r>
            <a:r>
              <a:rPr lang="en-US" sz="2400" b="1" dirty="0" err="1" smtClean="0">
                <a:solidFill>
                  <a:schemeClr val="tx2"/>
                </a:solidFill>
              </a:rPr>
              <a:t>phút</a:t>
            </a:r>
            <a:r>
              <a:rPr lang="en-US" sz="2400" b="1" dirty="0" smtClean="0">
                <a:solidFill>
                  <a:schemeClr val="tx2"/>
                </a:solidFill>
              </a:rPr>
              <a:t> 15 </a:t>
            </a:r>
            <a:r>
              <a:rPr lang="en-US" sz="2400" b="1" dirty="0" err="1" smtClean="0">
                <a:solidFill>
                  <a:schemeClr val="tx2"/>
                </a:solidFill>
              </a:rPr>
              <a:t>giây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2068" name="Text Box 20"/>
          <p:cNvSpPr txBox="1">
            <a:spLocks noChangeArrowheads="1"/>
          </p:cNvSpPr>
          <p:nvPr/>
        </p:nvSpPr>
        <p:spPr bwMode="auto">
          <a:xfrm>
            <a:off x="5114925" y="3481388"/>
            <a:ext cx="3352800" cy="517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Bef>
                <a:spcPct val="50000"/>
              </a:spcBef>
            </a:pPr>
            <a:r>
              <a:rPr lang="en-US" sz="2400" b="1" dirty="0">
                <a:solidFill>
                  <a:schemeClr val="tx2"/>
                </a:solidFill>
              </a:rPr>
              <a:t>  </a:t>
            </a:r>
            <a:r>
              <a:rPr lang="en-US" sz="2400" b="1" dirty="0" smtClean="0">
                <a:solidFill>
                  <a:schemeClr val="tx2"/>
                </a:solidFill>
              </a:rPr>
              <a:t>           55 </a:t>
            </a:r>
            <a:r>
              <a:rPr lang="en-US" sz="2400" b="1" dirty="0" err="1" smtClean="0">
                <a:solidFill>
                  <a:schemeClr val="tx2"/>
                </a:solidFill>
              </a:rPr>
              <a:t>giây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2069" name="Text Box 21"/>
          <p:cNvSpPr txBox="1">
            <a:spLocks noChangeArrowheads="1"/>
          </p:cNvSpPr>
          <p:nvPr/>
        </p:nvSpPr>
        <p:spPr bwMode="auto">
          <a:xfrm>
            <a:off x="4905375" y="3124200"/>
            <a:ext cx="457200" cy="7760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Bef>
                <a:spcPct val="50000"/>
              </a:spcBef>
            </a:pPr>
            <a:r>
              <a:rPr lang="en-US" sz="4200" b="1" dirty="0">
                <a:solidFill>
                  <a:sysClr val="windowText" lastClr="000000"/>
                </a:solidFill>
              </a:rPr>
              <a:t>-</a:t>
            </a: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5133109" y="4538662"/>
            <a:ext cx="4800600" cy="517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Bef>
                <a:spcPct val="50000"/>
              </a:spcBef>
            </a:pPr>
            <a:r>
              <a:rPr lang="en-US" sz="2400" b="1" dirty="0" smtClean="0">
                <a:solidFill>
                  <a:schemeClr val="tx2"/>
                </a:solidFill>
              </a:rPr>
              <a:t> 75 </a:t>
            </a:r>
            <a:r>
              <a:rPr lang="en-US" sz="2400" b="1" dirty="0" err="1" smtClean="0">
                <a:solidFill>
                  <a:schemeClr val="tx2"/>
                </a:solidFill>
              </a:rPr>
              <a:t>giây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4990234" y="5048250"/>
            <a:ext cx="3352800" cy="694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Bef>
                <a:spcPct val="50000"/>
              </a:spcBef>
            </a:pPr>
            <a:r>
              <a:rPr lang="en-US" sz="3400" b="1" dirty="0">
                <a:solidFill>
                  <a:schemeClr val="tx2"/>
                </a:solidFill>
              </a:rPr>
              <a:t>  </a:t>
            </a:r>
          </a:p>
        </p:txBody>
      </p: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4780684" y="4691062"/>
            <a:ext cx="457200" cy="7760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Bef>
                <a:spcPct val="50000"/>
              </a:spcBef>
            </a:pPr>
            <a:r>
              <a:rPr lang="en-US" sz="4200" b="1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-</a:t>
            </a:r>
          </a:p>
        </p:txBody>
      </p:sp>
      <p:sp>
        <p:nvSpPr>
          <p:cNvPr id="23" name="Text Box 22"/>
          <p:cNvSpPr txBox="1">
            <a:spLocks noChangeArrowheads="1"/>
          </p:cNvSpPr>
          <p:nvPr/>
        </p:nvSpPr>
        <p:spPr bwMode="auto">
          <a:xfrm>
            <a:off x="5190259" y="5689183"/>
            <a:ext cx="3352800" cy="517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Bef>
                <a:spcPct val="50000"/>
              </a:spcBef>
            </a:pPr>
            <a:r>
              <a:rPr lang="en-US" sz="2400" b="1" dirty="0" smtClean="0">
                <a:solidFill>
                  <a:schemeClr val="tx2"/>
                </a:solidFill>
              </a:rPr>
              <a:t>20 </a:t>
            </a:r>
            <a:r>
              <a:rPr lang="en-US" sz="2400" b="1" dirty="0" err="1" smtClean="0">
                <a:solidFill>
                  <a:schemeClr val="tx2"/>
                </a:solidFill>
              </a:rPr>
              <a:t>giây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2" name="Mũi tên Xuống 1"/>
          <p:cNvSpPr/>
          <p:nvPr/>
        </p:nvSpPr>
        <p:spPr>
          <a:xfrm>
            <a:off x="5905500" y="4226488"/>
            <a:ext cx="247649" cy="2936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 Box 4"/>
          <p:cNvSpPr txBox="1">
            <a:spLocks noChangeArrowheads="1"/>
          </p:cNvSpPr>
          <p:nvPr/>
        </p:nvSpPr>
        <p:spPr bwMode="auto">
          <a:xfrm>
            <a:off x="3048000" y="914400"/>
            <a:ext cx="3505200" cy="548099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0">
            <a:scrgbClr r="0" g="0" b="0"/>
          </a:lnRef>
          <a:fillRef idx="1001">
            <a:schemeClr val="lt1"/>
          </a:fillRef>
          <a:effectRef idx="0">
            <a:scrgbClr r="0" g="0" b="0"/>
          </a:effectRef>
          <a:fontRef idx="major"/>
        </p:style>
        <p:txBody>
          <a:bodyPr>
            <a:spAutoFit/>
          </a:bodyPr>
          <a:lstStyle/>
          <a:p>
            <a:pPr algn="ctr">
              <a:lnSpc>
                <a:spcPct val="115000"/>
              </a:lnSpc>
              <a:spcBef>
                <a:spcPct val="50000"/>
              </a:spcBef>
            </a:pPr>
            <a:r>
              <a:rPr lang="en-US" sz="2800" b="1" dirty="0" smtClean="0"/>
              <a:t>KHỞI ĐỘNG</a:t>
            </a:r>
            <a:endParaRPr lang="en-US" sz="2800" b="1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95400" y="4038600"/>
            <a:ext cx="17526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5257800" y="5253335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</a:rPr>
              <a:t>55 </a:t>
            </a:r>
            <a:r>
              <a:rPr lang="en-US" sz="2400" b="1" dirty="0" err="1" smtClean="0">
                <a:solidFill>
                  <a:schemeClr val="tx2"/>
                </a:solidFill>
              </a:rPr>
              <a:t>giây</a:t>
            </a:r>
            <a:endParaRPr lang="en-US" sz="2400" b="1" dirty="0">
              <a:solidFill>
                <a:schemeClr val="tx2"/>
              </a:solidFill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>
            <a:off x="5181600" y="5715000"/>
            <a:ext cx="14478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410200" y="4037012"/>
            <a:ext cx="17526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Text Box 19"/>
          <p:cNvSpPr txBox="1">
            <a:spLocks noChangeArrowheads="1"/>
          </p:cNvSpPr>
          <p:nvPr/>
        </p:nvSpPr>
        <p:spPr bwMode="auto">
          <a:xfrm>
            <a:off x="838200" y="4620796"/>
            <a:ext cx="5181600" cy="517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ct val="50000"/>
              </a:spcBef>
            </a:pPr>
            <a:r>
              <a:rPr lang="en-US" sz="2400" b="1" dirty="0" smtClean="0">
                <a:solidFill>
                  <a:schemeClr val="tx2"/>
                </a:solidFill>
              </a:rPr>
              <a:t>hay 9 </a:t>
            </a:r>
            <a:r>
              <a:rPr lang="en-US" sz="2400" b="1" dirty="0" err="1" smtClean="0">
                <a:solidFill>
                  <a:schemeClr val="tx2"/>
                </a:solidFill>
              </a:rPr>
              <a:t>giờ</a:t>
            </a:r>
            <a:r>
              <a:rPr lang="en-US" sz="2400" b="1" dirty="0" smtClean="0">
                <a:solidFill>
                  <a:schemeClr val="tx2"/>
                </a:solidFill>
              </a:rPr>
              <a:t> 6 </a:t>
            </a:r>
            <a:r>
              <a:rPr lang="en-US" sz="2400" b="1" dirty="0" err="1" smtClean="0">
                <a:solidFill>
                  <a:schemeClr val="tx2"/>
                </a:solidFill>
              </a:rPr>
              <a:t>phút</a:t>
            </a:r>
            <a:endParaRPr lang="en-US" sz="24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800" decel="1000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800" decel="1000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800" decel="1000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0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0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0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8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1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4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  <p:bldP spid="2056" grpId="0"/>
      <p:bldP spid="2057" grpId="0" animBg="1"/>
      <p:bldP spid="2058" grpId="0"/>
      <p:bldP spid="2060" grpId="0"/>
      <p:bldP spid="2061" grpId="0"/>
      <p:bldP spid="2062" grpId="0"/>
      <p:bldP spid="2066" grpId="0"/>
      <p:bldP spid="2067" grpId="0"/>
      <p:bldP spid="2068" grpId="0"/>
      <p:bldP spid="2069" grpId="0"/>
      <p:bldP spid="20" grpId="0"/>
      <p:bldP spid="22" grpId="0"/>
      <p:bldP spid="23" grpId="0"/>
      <p:bldP spid="2" grpId="0" animBg="1"/>
      <p:bldP spid="25" grpId="0" animBg="1"/>
      <p:bldP spid="33" grpId="0"/>
      <p:bldP spid="2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1524000"/>
            <a:ext cx="7467600" cy="2600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en-US" sz="2800" dirty="0" err="1" smtClean="0"/>
              <a:t>Ôn</a:t>
            </a:r>
            <a:r>
              <a:rPr lang="en-US" sz="2800" dirty="0" smtClean="0"/>
              <a:t> </a:t>
            </a:r>
            <a:r>
              <a:rPr lang="en-US" sz="2800" dirty="0" err="1" smtClean="0"/>
              <a:t>lại</a:t>
            </a:r>
            <a:r>
              <a:rPr lang="en-US" sz="2800" dirty="0" smtClean="0"/>
              <a:t> </a:t>
            </a:r>
            <a:r>
              <a:rPr lang="en-US" sz="2800" dirty="0" err="1" smtClean="0"/>
              <a:t>cách</a:t>
            </a:r>
            <a:r>
              <a:rPr lang="en-US" sz="2800" dirty="0" smtClean="0"/>
              <a:t> </a:t>
            </a:r>
            <a:r>
              <a:rPr lang="en-US" sz="2800" dirty="0" err="1" smtClean="0"/>
              <a:t>Nhân</a:t>
            </a:r>
            <a:r>
              <a:rPr lang="en-US" sz="2800" dirty="0" smtClean="0"/>
              <a:t> </a:t>
            </a:r>
            <a:r>
              <a:rPr lang="en-US" sz="2800" dirty="0" err="1" smtClean="0"/>
              <a:t>số</a:t>
            </a:r>
            <a:r>
              <a:rPr lang="en-US" sz="2800" dirty="0" smtClean="0"/>
              <a:t> </a:t>
            </a:r>
            <a:r>
              <a:rPr lang="en-US" sz="2800" dirty="0" err="1" smtClean="0"/>
              <a:t>đo</a:t>
            </a:r>
            <a:r>
              <a:rPr lang="en-US" sz="2800" dirty="0" smtClean="0"/>
              <a:t> </a:t>
            </a:r>
            <a:r>
              <a:rPr lang="en-US" sz="2800" dirty="0" err="1" smtClean="0"/>
              <a:t>thời</a:t>
            </a:r>
            <a:r>
              <a:rPr lang="en-US" sz="2800" dirty="0" smtClean="0"/>
              <a:t> </a:t>
            </a:r>
            <a:r>
              <a:rPr lang="en-US" sz="2800" dirty="0" err="1" smtClean="0"/>
              <a:t>gian</a:t>
            </a:r>
            <a:r>
              <a:rPr lang="en-US" sz="2800" dirty="0" smtClean="0"/>
              <a:t> </a:t>
            </a:r>
            <a:r>
              <a:rPr lang="en-US" sz="2800" dirty="0" err="1" smtClean="0"/>
              <a:t>với</a:t>
            </a:r>
            <a:r>
              <a:rPr lang="en-US" sz="2800" dirty="0" smtClean="0"/>
              <a:t> </a:t>
            </a:r>
            <a:r>
              <a:rPr lang="en-US" sz="2800" dirty="0" err="1" smtClean="0"/>
              <a:t>một</a:t>
            </a:r>
            <a:r>
              <a:rPr lang="en-US" sz="2800" dirty="0" smtClean="0"/>
              <a:t> </a:t>
            </a:r>
            <a:r>
              <a:rPr lang="en-US" sz="2800" dirty="0" err="1" smtClean="0"/>
              <a:t>số</a:t>
            </a:r>
            <a:r>
              <a:rPr lang="en-US" sz="2800" dirty="0" smtClean="0"/>
              <a:t>.</a:t>
            </a:r>
          </a:p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en-US" sz="2800" dirty="0" err="1" smtClean="0"/>
              <a:t>Chuẩn</a:t>
            </a:r>
            <a:r>
              <a:rPr lang="en-US" sz="2800" dirty="0" smtClean="0"/>
              <a:t> </a:t>
            </a:r>
            <a:r>
              <a:rPr lang="en-US" sz="2800" dirty="0" err="1" smtClean="0"/>
              <a:t>bị</a:t>
            </a:r>
            <a:r>
              <a:rPr lang="en-US" sz="2800" dirty="0" smtClean="0"/>
              <a:t> </a:t>
            </a:r>
            <a:r>
              <a:rPr lang="en-US" sz="2800" dirty="0" err="1" smtClean="0"/>
              <a:t>bài</a:t>
            </a:r>
            <a:r>
              <a:rPr lang="en-US" sz="2800" dirty="0" smtClean="0"/>
              <a:t> “Chia </a:t>
            </a:r>
            <a:r>
              <a:rPr lang="en-US" sz="2800" dirty="0" err="1" smtClean="0"/>
              <a:t>số</a:t>
            </a:r>
            <a:r>
              <a:rPr lang="en-US" sz="2800" dirty="0" smtClean="0"/>
              <a:t> </a:t>
            </a:r>
            <a:r>
              <a:rPr lang="en-US" sz="2800" dirty="0" err="1" smtClean="0"/>
              <a:t>đo</a:t>
            </a:r>
            <a:r>
              <a:rPr lang="en-US" sz="2800" dirty="0" smtClean="0"/>
              <a:t> </a:t>
            </a:r>
            <a:r>
              <a:rPr lang="en-US" sz="2800" dirty="0" err="1" smtClean="0"/>
              <a:t>thời</a:t>
            </a:r>
            <a:r>
              <a:rPr lang="en-US" sz="2800" dirty="0" smtClean="0"/>
              <a:t> </a:t>
            </a:r>
            <a:r>
              <a:rPr lang="en-US" sz="2800" dirty="0" err="1" smtClean="0"/>
              <a:t>gian</a:t>
            </a:r>
            <a:r>
              <a:rPr lang="en-US" sz="2800" dirty="0" smtClean="0"/>
              <a:t> </a:t>
            </a:r>
            <a:r>
              <a:rPr lang="en-US" sz="2800" dirty="0" err="1" smtClean="0"/>
              <a:t>cho</a:t>
            </a:r>
            <a:r>
              <a:rPr lang="en-US" sz="2800" dirty="0" smtClean="0"/>
              <a:t> </a:t>
            </a:r>
            <a:r>
              <a:rPr lang="en-US" sz="2800" dirty="0" err="1" smtClean="0"/>
              <a:t>một</a:t>
            </a:r>
            <a:r>
              <a:rPr lang="en-US" sz="2800" dirty="0" smtClean="0"/>
              <a:t> </a:t>
            </a:r>
            <a:r>
              <a:rPr lang="en-US" sz="2800" dirty="0" err="1" smtClean="0"/>
              <a:t>số</a:t>
            </a:r>
            <a:r>
              <a:rPr lang="en-US" sz="2800" dirty="0" smtClean="0"/>
              <a:t>”.</a:t>
            </a:r>
          </a:p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en-US" sz="2800" dirty="0" err="1" smtClean="0"/>
              <a:t>Hoàn</a:t>
            </a:r>
            <a:r>
              <a:rPr lang="en-US" sz="2800" dirty="0" smtClean="0"/>
              <a:t> </a:t>
            </a:r>
            <a:r>
              <a:rPr lang="en-US" sz="2800" dirty="0" err="1" smtClean="0"/>
              <a:t>thành</a:t>
            </a:r>
            <a:r>
              <a:rPr lang="en-US" sz="2800" dirty="0" smtClean="0"/>
              <a:t> </a:t>
            </a:r>
            <a:r>
              <a:rPr lang="en-US" sz="2800" dirty="0" err="1" smtClean="0"/>
              <a:t>Vở</a:t>
            </a:r>
            <a:r>
              <a:rPr lang="en-US" sz="2800" dirty="0" smtClean="0"/>
              <a:t> </a:t>
            </a:r>
            <a:r>
              <a:rPr lang="en-US" sz="2800" dirty="0" err="1" smtClean="0"/>
              <a:t>bài</a:t>
            </a:r>
            <a:r>
              <a:rPr lang="en-US" sz="2800" dirty="0" smtClean="0"/>
              <a:t> </a:t>
            </a:r>
            <a:r>
              <a:rPr lang="en-US" sz="2800" dirty="0" err="1" smtClean="0"/>
              <a:t>tập</a:t>
            </a:r>
            <a:r>
              <a:rPr lang="en-US" sz="2800" dirty="0" smtClean="0"/>
              <a:t> </a:t>
            </a:r>
            <a:r>
              <a:rPr lang="en-US" sz="2800" dirty="0" err="1" smtClean="0"/>
              <a:t>trang</a:t>
            </a:r>
            <a:r>
              <a:rPr lang="en-US" sz="2800" dirty="0" smtClean="0"/>
              <a:t> 55.</a:t>
            </a:r>
          </a:p>
          <a:p>
            <a:pPr>
              <a:lnSpc>
                <a:spcPct val="150000"/>
              </a:lnSpc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Box 4"/>
          <p:cNvSpPr txBox="1">
            <a:spLocks noChangeArrowheads="1"/>
          </p:cNvSpPr>
          <p:nvPr/>
        </p:nvSpPr>
        <p:spPr bwMode="auto">
          <a:xfrm>
            <a:off x="1023938" y="431585"/>
            <a:ext cx="7129462" cy="72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ct val="50000"/>
              </a:spcBef>
            </a:pPr>
            <a:r>
              <a:rPr lang="en-US" sz="3600" b="1" dirty="0" err="1" smtClean="0"/>
              <a:t>Toán</a:t>
            </a:r>
            <a:endParaRPr lang="en-US" sz="3600" b="1" dirty="0"/>
          </a:p>
        </p:txBody>
      </p:sp>
      <p:sp>
        <p:nvSpPr>
          <p:cNvPr id="24" name="Text Box 4"/>
          <p:cNvSpPr txBox="1">
            <a:spLocks noChangeArrowheads="1"/>
          </p:cNvSpPr>
          <p:nvPr/>
        </p:nvSpPr>
        <p:spPr bwMode="auto">
          <a:xfrm>
            <a:off x="1159669" y="1219200"/>
            <a:ext cx="7129462" cy="72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ct val="50000"/>
              </a:spcBef>
            </a:pPr>
            <a:r>
              <a:rPr lang="en-US" sz="3600" b="1" dirty="0" err="1" smtClean="0">
                <a:solidFill>
                  <a:srgbClr val="FF0000"/>
                </a:solidFill>
              </a:rPr>
              <a:t>Nhân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số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đo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thời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gian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với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một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số</a:t>
            </a:r>
            <a:endParaRPr lang="en-US" sz="3600" b="1" dirty="0">
              <a:solidFill>
                <a:srgbClr val="FF0000"/>
              </a:solidFill>
            </a:endParaRPr>
          </a:p>
        </p:txBody>
      </p:sp>
      <p:graphicFrame>
        <p:nvGraphicFramePr>
          <p:cNvPr id="20" name="Diagram 19"/>
          <p:cNvGraphicFramePr/>
          <p:nvPr>
            <p:extLst>
              <p:ext uri="{D42A27DB-BD31-4B8C-83A1-F6EECF244321}">
                <p14:modId xmlns:p14="http://schemas.microsoft.com/office/powerpoint/2010/main" val="2992467141"/>
              </p:ext>
            </p:extLst>
          </p:nvPr>
        </p:nvGraphicFramePr>
        <p:xfrm>
          <a:off x="742307" y="3148314"/>
          <a:ext cx="7772400" cy="12493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9" name="Round Same Side Corner Rectangle 28"/>
          <p:cNvSpPr/>
          <p:nvPr/>
        </p:nvSpPr>
        <p:spPr bwMode="auto">
          <a:xfrm rot="5400000">
            <a:off x="4670425" y="1654452"/>
            <a:ext cx="785813" cy="6926263"/>
          </a:xfrm>
          <a:prstGeom prst="round2Same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sp>
      <p:grpSp>
        <p:nvGrpSpPr>
          <p:cNvPr id="32" name="Group 14"/>
          <p:cNvGrpSpPr>
            <a:grpSpLocks/>
          </p:cNvGrpSpPr>
          <p:nvPr/>
        </p:nvGrpSpPr>
        <p:grpSpPr bwMode="auto">
          <a:xfrm>
            <a:off x="754061" y="4724676"/>
            <a:ext cx="846138" cy="1208087"/>
            <a:chOff x="1" y="-1"/>
            <a:chExt cx="845836" cy="1208337"/>
          </a:xfrm>
        </p:grpSpPr>
        <p:sp>
          <p:nvSpPr>
            <p:cNvPr id="33" name="Chevron 32"/>
            <p:cNvSpPr/>
            <p:nvPr/>
          </p:nvSpPr>
          <p:spPr>
            <a:xfrm rot="5400000">
              <a:off x="-181250" y="181250"/>
              <a:ext cx="1208337" cy="845836"/>
            </a:xfrm>
            <a:prstGeom prst="chevron">
              <a:avLst/>
            </a:prstGeom>
            <a:solidFill>
              <a:srgbClr val="FFCCCC"/>
            </a:solidFill>
            <a:ln>
              <a:solidFill>
                <a:srgbClr val="FF000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4" name="Chevron 4"/>
            <p:cNvSpPr txBox="1"/>
            <p:nvPr/>
          </p:nvSpPr>
          <p:spPr>
            <a:xfrm>
              <a:off x="1" y="422361"/>
              <a:ext cx="845836" cy="36361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2700" tIns="12700" rIns="12700" bIns="12700" spcCol="1270" anchor="ctr"/>
            <a:lstStyle/>
            <a:p>
              <a:pPr algn="ctr" defTabSz="8890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20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</p:grpSp>
      <p:sp>
        <p:nvSpPr>
          <p:cNvPr id="2" name="Rectangle 1"/>
          <p:cNvSpPr/>
          <p:nvPr/>
        </p:nvSpPr>
        <p:spPr>
          <a:xfrm>
            <a:off x="1674501" y="4880072"/>
            <a:ext cx="6840206" cy="48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1" indent="-285750" defTabSz="1244600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en-US" sz="2800">
                <a:cs typeface="Times New Roman" panose="02020603050405020304" pitchFamily="18" charset="0"/>
              </a:rPr>
              <a:t>Vận dụng giải các bài tập có liên quan.</a:t>
            </a:r>
            <a:endParaRPr lang="en-US" sz="2800" dirty="0">
              <a:cs typeface="Times New Roman" panose="02020603050405020304" pitchFamily="18" charset="0"/>
            </a:endParaRP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1159669" y="2130823"/>
            <a:ext cx="7129462" cy="6783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ct val="50000"/>
              </a:spcBef>
            </a:pPr>
            <a:r>
              <a:rPr lang="en-US" sz="3600" b="1" smtClean="0">
                <a:solidFill>
                  <a:srgbClr val="002060"/>
                </a:solidFill>
              </a:rPr>
              <a:t>YÊU CẦU CẦN ĐẠT</a:t>
            </a:r>
            <a:endParaRPr lang="en-US" sz="36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Graphic spid="20" grpId="0">
        <p:bldAsOne/>
      </p:bldGraphic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8267700" cy="129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600" dirty="0" err="1" smtClean="0"/>
              <a:t>Trung</a:t>
            </a:r>
            <a:r>
              <a:rPr lang="en-US" sz="2600" dirty="0" smtClean="0"/>
              <a:t> </a:t>
            </a:r>
            <a:r>
              <a:rPr lang="en-US" sz="2600" dirty="0" err="1"/>
              <a:t>bình</a:t>
            </a:r>
            <a:r>
              <a:rPr lang="en-US" sz="2600" dirty="0"/>
              <a:t> </a:t>
            </a:r>
            <a:r>
              <a:rPr lang="en-US" sz="2600" dirty="0" err="1"/>
              <a:t>một</a:t>
            </a:r>
            <a:r>
              <a:rPr lang="en-US" sz="2600" dirty="0"/>
              <a:t> </a:t>
            </a:r>
            <a:r>
              <a:rPr lang="en-US" sz="2600" dirty="0" err="1"/>
              <a:t>người</a:t>
            </a:r>
            <a:r>
              <a:rPr lang="en-US" sz="2600" dirty="0"/>
              <a:t> </a:t>
            </a:r>
            <a:r>
              <a:rPr lang="en-US" sz="2600" dirty="0" err="1"/>
              <a:t>thợ</a:t>
            </a:r>
            <a:r>
              <a:rPr lang="en-US" sz="2600" dirty="0"/>
              <a:t> </a:t>
            </a:r>
            <a:r>
              <a:rPr lang="en-US" sz="2600" dirty="0" err="1"/>
              <a:t>làm</a:t>
            </a:r>
            <a:r>
              <a:rPr lang="en-US" sz="2600" dirty="0"/>
              <a:t> </a:t>
            </a:r>
            <a:r>
              <a:rPr lang="en-US" sz="2600" dirty="0" err="1"/>
              <a:t>xong</a:t>
            </a:r>
            <a:r>
              <a:rPr lang="en-US" sz="2600" dirty="0"/>
              <a:t> </a:t>
            </a:r>
            <a:r>
              <a:rPr lang="en-US" sz="2600" dirty="0" err="1"/>
              <a:t>một</a:t>
            </a:r>
            <a:r>
              <a:rPr lang="en-US" sz="2600" dirty="0"/>
              <a:t> </a:t>
            </a:r>
            <a:r>
              <a:rPr lang="en-US" sz="2600" dirty="0" err="1"/>
              <a:t>sản</a:t>
            </a:r>
            <a:r>
              <a:rPr lang="en-US" sz="2600" dirty="0"/>
              <a:t> </a:t>
            </a:r>
            <a:r>
              <a:rPr lang="en-US" sz="2600" dirty="0" err="1"/>
              <a:t>phẩm</a:t>
            </a:r>
            <a:r>
              <a:rPr lang="en-US" sz="2600" dirty="0"/>
              <a:t> </a:t>
            </a:r>
            <a:r>
              <a:rPr lang="en-US" sz="2600" dirty="0" err="1"/>
              <a:t>hết</a:t>
            </a:r>
            <a:r>
              <a:rPr lang="en-US" sz="2600" dirty="0"/>
              <a:t> 1 </a:t>
            </a:r>
            <a:r>
              <a:rPr lang="en-US" sz="2600" dirty="0" err="1"/>
              <a:t>giờ</a:t>
            </a:r>
            <a:r>
              <a:rPr lang="en-US" sz="2600" dirty="0"/>
              <a:t> 10 </a:t>
            </a:r>
            <a:r>
              <a:rPr lang="en-US" sz="2600" dirty="0" err="1"/>
              <a:t>phút</a:t>
            </a:r>
            <a:r>
              <a:rPr lang="en-US" sz="2600" dirty="0"/>
              <a:t>. </a:t>
            </a:r>
            <a:r>
              <a:rPr lang="en-US" sz="2600" dirty="0" err="1"/>
              <a:t>Hỏi</a:t>
            </a:r>
            <a:r>
              <a:rPr lang="en-US" sz="2600" dirty="0"/>
              <a:t> </a:t>
            </a:r>
            <a:r>
              <a:rPr lang="en-US" sz="2600" dirty="0" err="1"/>
              <a:t>người</a:t>
            </a:r>
            <a:r>
              <a:rPr lang="en-US" sz="2600" dirty="0"/>
              <a:t> </a:t>
            </a:r>
            <a:r>
              <a:rPr lang="en-US" sz="2600" dirty="0" err="1"/>
              <a:t>đó</a:t>
            </a:r>
            <a:r>
              <a:rPr lang="en-US" sz="2600" dirty="0"/>
              <a:t> </a:t>
            </a:r>
            <a:r>
              <a:rPr lang="en-US" sz="2600" dirty="0" err="1"/>
              <a:t>làm</a:t>
            </a:r>
            <a:r>
              <a:rPr lang="en-US" sz="2600" dirty="0"/>
              <a:t> 3 </a:t>
            </a:r>
            <a:r>
              <a:rPr lang="en-US" sz="2600" dirty="0" err="1"/>
              <a:t>sản</a:t>
            </a:r>
            <a:r>
              <a:rPr lang="en-US" sz="2600" dirty="0"/>
              <a:t> </a:t>
            </a:r>
            <a:r>
              <a:rPr lang="en-US" sz="2600" dirty="0" err="1"/>
              <a:t>phẩm</a:t>
            </a:r>
            <a:r>
              <a:rPr lang="en-US" sz="2600" dirty="0"/>
              <a:t> </a:t>
            </a:r>
            <a:r>
              <a:rPr lang="en-US" sz="2600" dirty="0" err="1"/>
              <a:t>như</a:t>
            </a:r>
            <a:r>
              <a:rPr lang="en-US" sz="2600" dirty="0"/>
              <a:t> </a:t>
            </a:r>
            <a:r>
              <a:rPr lang="en-US" sz="2600" dirty="0" err="1"/>
              <a:t>thế</a:t>
            </a:r>
            <a:r>
              <a:rPr lang="en-US" sz="2600" dirty="0"/>
              <a:t> </a:t>
            </a:r>
            <a:r>
              <a:rPr lang="en-US" sz="2600" dirty="0" err="1"/>
              <a:t>hết</a:t>
            </a:r>
            <a:r>
              <a:rPr lang="en-US" sz="2600" dirty="0"/>
              <a:t> </a:t>
            </a:r>
            <a:r>
              <a:rPr lang="en-US" sz="2600" dirty="0" err="1"/>
              <a:t>bao</a:t>
            </a:r>
            <a:r>
              <a:rPr lang="en-US" sz="2600" dirty="0"/>
              <a:t> </a:t>
            </a:r>
            <a:r>
              <a:rPr lang="en-US" sz="2600" dirty="0" err="1"/>
              <a:t>nhiêu</a:t>
            </a:r>
            <a:r>
              <a:rPr lang="en-US" sz="2600" dirty="0"/>
              <a:t> </a:t>
            </a:r>
            <a:r>
              <a:rPr lang="en-US" sz="2600" dirty="0" err="1"/>
              <a:t>thời</a:t>
            </a:r>
            <a:r>
              <a:rPr lang="en-US" sz="2600" dirty="0"/>
              <a:t> </a:t>
            </a:r>
            <a:r>
              <a:rPr lang="en-US" sz="2600" dirty="0" err="1" smtClean="0"/>
              <a:t>gian</a:t>
            </a:r>
            <a:r>
              <a:rPr lang="en-US" sz="2600" dirty="0" smtClean="0"/>
              <a:t>?</a:t>
            </a:r>
            <a:endParaRPr lang="en-US" sz="2600" dirty="0"/>
          </a:p>
        </p:txBody>
      </p:sp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3340461" y="1749862"/>
            <a:ext cx="1828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 u="sng"/>
              <a:t>Tóm tắt:</a:t>
            </a:r>
            <a:endParaRPr lang="en-US" sz="2800" u="sng"/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2145074" y="2268975"/>
            <a:ext cx="238601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/>
              <a:t>1 sản phẩm</a:t>
            </a:r>
            <a:r>
              <a:rPr lang="en-US" sz="2800" smtClean="0"/>
              <a:t>:</a:t>
            </a:r>
            <a:endParaRPr lang="en-US" sz="2800"/>
          </a:p>
        </p:txBody>
      </p: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2168886" y="2735700"/>
            <a:ext cx="2209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smtClean="0"/>
              <a:t> 3 </a:t>
            </a:r>
            <a:r>
              <a:rPr lang="en-US" sz="2800"/>
              <a:t>sản phẩm</a:t>
            </a:r>
            <a:r>
              <a:rPr lang="en-US" sz="2800" smtClean="0"/>
              <a:t>:</a:t>
            </a:r>
            <a:endParaRPr lang="en-US" sz="2800"/>
          </a:p>
        </p:txBody>
      </p:sp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381000" y="449997"/>
            <a:ext cx="2209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 dirty="0" err="1" smtClean="0"/>
              <a:t>Bài</a:t>
            </a:r>
            <a:r>
              <a:rPr lang="en-US" sz="2400" b="1" u="sng" dirty="0" smtClean="0"/>
              <a:t> </a:t>
            </a:r>
            <a:r>
              <a:rPr lang="en-US" sz="2400" b="1" u="sng" dirty="0" err="1" smtClean="0"/>
              <a:t>toán</a:t>
            </a:r>
            <a:r>
              <a:rPr lang="en-US" sz="2400" b="1" u="sng" dirty="0" smtClean="0"/>
              <a:t> 1:</a:t>
            </a:r>
            <a:endParaRPr lang="en-US" sz="2400" b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3921486" y="2271356"/>
            <a:ext cx="24793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/>
              <a:t> 1 giờ 10 phút</a:t>
            </a:r>
            <a:endParaRPr lang="en-US" sz="2800"/>
          </a:p>
        </p:txBody>
      </p:sp>
      <p:sp>
        <p:nvSpPr>
          <p:cNvPr id="10" name="TextBox 9"/>
          <p:cNvSpPr txBox="1"/>
          <p:nvPr/>
        </p:nvSpPr>
        <p:spPr>
          <a:xfrm>
            <a:off x="4026261" y="2750642"/>
            <a:ext cx="18002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/>
              <a:t> ? thời gian</a:t>
            </a:r>
            <a:endParaRPr lang="en-US" sz="2800"/>
          </a:p>
        </p:txBody>
      </p:sp>
      <p:sp>
        <p:nvSpPr>
          <p:cNvPr id="11" name="TextBox 10"/>
          <p:cNvSpPr txBox="1"/>
          <p:nvPr/>
        </p:nvSpPr>
        <p:spPr>
          <a:xfrm>
            <a:off x="533400" y="3502462"/>
            <a:ext cx="81915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/>
              <a:t>Em hãy nêu phép tính để tính thời gian người đó làm xong 3 sản phẩm?</a:t>
            </a:r>
            <a:endParaRPr lang="en-US" sz="2800"/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2190750" y="4492505"/>
            <a:ext cx="4876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/>
              <a:t>Ta phải thực hiện phép nhân:</a:t>
            </a:r>
          </a:p>
        </p:txBody>
      </p:sp>
      <p:sp>
        <p:nvSpPr>
          <p:cNvPr id="13" name="Text Box 14"/>
          <p:cNvSpPr txBox="1">
            <a:spLocks noChangeArrowheads="1"/>
          </p:cNvSpPr>
          <p:nvPr/>
        </p:nvSpPr>
        <p:spPr bwMode="auto">
          <a:xfrm>
            <a:off x="2814637" y="4964549"/>
            <a:ext cx="3505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/>
              <a:t>1 giờ 10 phút x 3 = ?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5486400" y="1289486"/>
            <a:ext cx="18288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114800" y="1670486"/>
            <a:ext cx="16002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315200" y="1672074"/>
            <a:ext cx="13716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57200" y="2053074"/>
            <a:ext cx="13716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33400" y="1672074"/>
            <a:ext cx="10668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924800" y="1289486"/>
            <a:ext cx="7620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6646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1447800" y="1101944"/>
            <a:ext cx="6477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dirty="0"/>
              <a:t>Ta </a:t>
            </a:r>
            <a:r>
              <a:rPr lang="en-US" sz="3200" dirty="0" err="1"/>
              <a:t>đặt</a:t>
            </a:r>
            <a:r>
              <a:rPr lang="en-US" sz="3200" dirty="0"/>
              <a:t> </a:t>
            </a:r>
            <a:r>
              <a:rPr lang="en-US" sz="3200" dirty="0" err="1"/>
              <a:t>tính</a:t>
            </a:r>
            <a:r>
              <a:rPr lang="en-US" sz="3200" dirty="0"/>
              <a:t> </a:t>
            </a:r>
            <a:r>
              <a:rPr lang="en-US" sz="3200" dirty="0" err="1"/>
              <a:t>rồi</a:t>
            </a:r>
            <a:r>
              <a:rPr lang="en-US" sz="3200" dirty="0"/>
              <a:t> </a:t>
            </a:r>
            <a:r>
              <a:rPr lang="en-US" sz="3200" dirty="0" err="1"/>
              <a:t>tính</a:t>
            </a:r>
            <a:r>
              <a:rPr lang="en-US" sz="3200" dirty="0"/>
              <a:t> </a:t>
            </a:r>
            <a:r>
              <a:rPr lang="en-US" sz="3200" dirty="0" err="1"/>
              <a:t>như</a:t>
            </a:r>
            <a:r>
              <a:rPr lang="en-US" sz="3200" dirty="0"/>
              <a:t> </a:t>
            </a:r>
            <a:r>
              <a:rPr lang="en-US" sz="3200" dirty="0" err="1"/>
              <a:t>sau</a:t>
            </a:r>
            <a:r>
              <a:rPr lang="en-US" sz="3200" dirty="0"/>
              <a:t>:</a:t>
            </a:r>
          </a:p>
        </p:txBody>
      </p:sp>
      <p:sp>
        <p:nvSpPr>
          <p:cNvPr id="7" name="Text Box 16"/>
          <p:cNvSpPr txBox="1">
            <a:spLocks noChangeArrowheads="1"/>
          </p:cNvSpPr>
          <p:nvPr/>
        </p:nvSpPr>
        <p:spPr bwMode="auto">
          <a:xfrm>
            <a:off x="3352800" y="1621712"/>
            <a:ext cx="4876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dirty="0"/>
              <a:t>1 </a:t>
            </a:r>
            <a:r>
              <a:rPr lang="en-US" sz="2800" dirty="0" err="1"/>
              <a:t>giờ</a:t>
            </a:r>
            <a:r>
              <a:rPr lang="en-US" sz="2800" dirty="0"/>
              <a:t> 10 </a:t>
            </a:r>
            <a:r>
              <a:rPr lang="en-US" sz="2800" dirty="0" err="1"/>
              <a:t>phút</a:t>
            </a:r>
            <a:endParaRPr lang="en-US" sz="2800" dirty="0"/>
          </a:p>
        </p:txBody>
      </p:sp>
      <p:sp>
        <p:nvSpPr>
          <p:cNvPr id="8" name="Text Box 17"/>
          <p:cNvSpPr txBox="1">
            <a:spLocks noChangeArrowheads="1"/>
          </p:cNvSpPr>
          <p:nvPr/>
        </p:nvSpPr>
        <p:spPr bwMode="auto">
          <a:xfrm>
            <a:off x="4371975" y="2112249"/>
            <a:ext cx="14239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dirty="0"/>
              <a:t>3</a:t>
            </a:r>
          </a:p>
        </p:txBody>
      </p:sp>
      <p:sp>
        <p:nvSpPr>
          <p:cNvPr id="9" name="Text Box 19"/>
          <p:cNvSpPr txBox="1">
            <a:spLocks noChangeArrowheads="1"/>
          </p:cNvSpPr>
          <p:nvPr/>
        </p:nvSpPr>
        <p:spPr bwMode="auto">
          <a:xfrm>
            <a:off x="3014662" y="1907462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x</a:t>
            </a:r>
          </a:p>
        </p:txBody>
      </p:sp>
      <p:sp>
        <p:nvSpPr>
          <p:cNvPr id="10" name="Line 20"/>
          <p:cNvSpPr>
            <a:spLocks noChangeShapeType="1"/>
          </p:cNvSpPr>
          <p:nvPr/>
        </p:nvSpPr>
        <p:spPr bwMode="auto">
          <a:xfrm>
            <a:off x="3024187" y="2559269"/>
            <a:ext cx="2514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Text Box 21"/>
          <p:cNvSpPr txBox="1">
            <a:spLocks noChangeArrowheads="1"/>
          </p:cNvSpPr>
          <p:nvPr/>
        </p:nvSpPr>
        <p:spPr bwMode="auto">
          <a:xfrm>
            <a:off x="4200525" y="2661744"/>
            <a:ext cx="56197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smtClean="0"/>
              <a:t>30 </a:t>
            </a:r>
            <a:endParaRPr lang="en-US" sz="2800"/>
          </a:p>
        </p:txBody>
      </p:sp>
      <p:sp>
        <p:nvSpPr>
          <p:cNvPr id="12" name="Text Box 22"/>
          <p:cNvSpPr txBox="1">
            <a:spLocks noChangeArrowheads="1"/>
          </p:cNvSpPr>
          <p:nvPr/>
        </p:nvSpPr>
        <p:spPr bwMode="auto">
          <a:xfrm>
            <a:off x="4572000" y="2667000"/>
            <a:ext cx="1371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/>
              <a:t>phút</a:t>
            </a:r>
          </a:p>
        </p:txBody>
      </p:sp>
      <p:sp>
        <p:nvSpPr>
          <p:cNvPr id="13" name="Text Box 23"/>
          <p:cNvSpPr txBox="1">
            <a:spLocks noChangeArrowheads="1"/>
          </p:cNvSpPr>
          <p:nvPr/>
        </p:nvSpPr>
        <p:spPr bwMode="auto">
          <a:xfrm>
            <a:off x="3586162" y="2645649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/>
              <a:t>giờ</a:t>
            </a:r>
          </a:p>
        </p:txBody>
      </p:sp>
      <p:sp>
        <p:nvSpPr>
          <p:cNvPr id="14" name="Text Box 24"/>
          <p:cNvSpPr txBox="1">
            <a:spLocks noChangeArrowheads="1"/>
          </p:cNvSpPr>
          <p:nvPr/>
        </p:nvSpPr>
        <p:spPr bwMode="auto">
          <a:xfrm>
            <a:off x="3342123" y="2656653"/>
            <a:ext cx="457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dirty="0"/>
              <a:t>3</a:t>
            </a:r>
          </a:p>
        </p:txBody>
      </p:sp>
      <p:sp>
        <p:nvSpPr>
          <p:cNvPr id="15" name="Text Box 25"/>
          <p:cNvSpPr txBox="1">
            <a:spLocks noChangeArrowheads="1"/>
          </p:cNvSpPr>
          <p:nvPr/>
        </p:nvSpPr>
        <p:spPr bwMode="auto">
          <a:xfrm>
            <a:off x="2133600" y="3792757"/>
            <a:ext cx="4343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dirty="0" err="1" smtClean="0"/>
              <a:t>Vậy</a:t>
            </a:r>
            <a:r>
              <a:rPr lang="en-US" sz="2800" dirty="0"/>
              <a:t>: 1 </a:t>
            </a:r>
            <a:r>
              <a:rPr lang="en-US" sz="2800" dirty="0" err="1"/>
              <a:t>giờ</a:t>
            </a:r>
            <a:r>
              <a:rPr lang="en-US" sz="2800" dirty="0"/>
              <a:t> 10 </a:t>
            </a:r>
            <a:r>
              <a:rPr lang="en-US" sz="2800" dirty="0" err="1"/>
              <a:t>phút</a:t>
            </a:r>
            <a:r>
              <a:rPr lang="en-US" sz="2800" dirty="0"/>
              <a:t> x 3 =</a:t>
            </a:r>
          </a:p>
        </p:txBody>
      </p:sp>
      <p:sp>
        <p:nvSpPr>
          <p:cNvPr id="16" name="Text Box 26"/>
          <p:cNvSpPr txBox="1">
            <a:spLocks noChangeArrowheads="1"/>
          </p:cNvSpPr>
          <p:nvPr/>
        </p:nvSpPr>
        <p:spPr bwMode="auto">
          <a:xfrm>
            <a:off x="5715000" y="3792757"/>
            <a:ext cx="2514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dirty="0"/>
              <a:t>3 </a:t>
            </a:r>
            <a:r>
              <a:rPr lang="en-US" sz="2800" dirty="0" err="1"/>
              <a:t>giờ</a:t>
            </a:r>
            <a:r>
              <a:rPr lang="en-US" sz="2800" dirty="0"/>
              <a:t> 30 </a:t>
            </a:r>
            <a:r>
              <a:rPr lang="en-US" sz="2800" dirty="0" err="1"/>
              <a:t>phút</a:t>
            </a:r>
            <a:endParaRPr lang="en-US" sz="2800" dirty="0"/>
          </a:p>
        </p:txBody>
      </p:sp>
      <p:cxnSp>
        <p:nvCxnSpPr>
          <p:cNvPr id="19" name="Straight Connector 18"/>
          <p:cNvCxnSpPr/>
          <p:nvPr/>
        </p:nvCxnSpPr>
        <p:spPr>
          <a:xfrm rot="5400000">
            <a:off x="5144294" y="2215575"/>
            <a:ext cx="20574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291262" y="1255892"/>
            <a:ext cx="27432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Đặt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tính</a:t>
            </a:r>
            <a:endParaRPr lang="en-US" sz="2800" dirty="0" smtClean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Nhân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từng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loại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đơn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vị</a:t>
            </a:r>
            <a:r>
              <a:rPr lang="en-US" sz="2800" dirty="0" smtClean="0">
                <a:solidFill>
                  <a:srgbClr val="FF0000"/>
                </a:solidFill>
              </a:rPr>
              <a:t> (</a:t>
            </a:r>
            <a:r>
              <a:rPr lang="en-US" sz="2800" dirty="0" err="1" smtClean="0">
                <a:solidFill>
                  <a:srgbClr val="FF0000"/>
                </a:solidFill>
              </a:rPr>
              <a:t>từ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phải</a:t>
            </a:r>
            <a:r>
              <a:rPr lang="en-US" sz="2800" dirty="0" smtClean="0">
                <a:solidFill>
                  <a:srgbClr val="FF0000"/>
                </a:solidFill>
              </a:rPr>
              <a:t> sang </a:t>
            </a:r>
            <a:r>
              <a:rPr lang="en-US" sz="2800" dirty="0" err="1" smtClean="0">
                <a:solidFill>
                  <a:srgbClr val="FF0000"/>
                </a:solidFill>
              </a:rPr>
              <a:t>trái</a:t>
            </a:r>
            <a:r>
              <a:rPr lang="en-US" sz="2800" dirty="0" smtClean="0">
                <a:solidFill>
                  <a:srgbClr val="FF0000"/>
                </a:solidFill>
              </a:rPr>
              <a:t>)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2150165"/>
      </p:ext>
    </p:extLst>
  </p:cSld>
  <p:clrMapOvr>
    <a:masterClrMapping/>
  </p:clrMapOvr>
  <p:transition spd="med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 animBg="1"/>
      <p:bldP spid="11" grpId="0"/>
      <p:bldP spid="12" grpId="0"/>
      <p:bldP spid="13" grpId="0"/>
      <p:bldP spid="14" grpId="0"/>
      <p:bldP spid="15" grpId="0"/>
      <p:bldP spid="16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9"/>
          <p:cNvSpPr txBox="1">
            <a:spLocks noChangeArrowheads="1"/>
          </p:cNvSpPr>
          <p:nvPr/>
        </p:nvSpPr>
        <p:spPr bwMode="auto">
          <a:xfrm>
            <a:off x="3352800" y="762000"/>
            <a:ext cx="1828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 u="sng" dirty="0" err="1"/>
              <a:t>Tóm</a:t>
            </a:r>
            <a:r>
              <a:rPr lang="en-US" sz="2800" b="1" i="1" u="sng" dirty="0"/>
              <a:t> </a:t>
            </a:r>
            <a:r>
              <a:rPr lang="en-US" sz="2800" b="1" i="1" u="sng" dirty="0" err="1"/>
              <a:t>tắt</a:t>
            </a:r>
            <a:r>
              <a:rPr lang="en-US" sz="2800" b="1" i="1" u="sng" dirty="0"/>
              <a:t>:</a:t>
            </a:r>
            <a:endParaRPr lang="en-US" sz="2800" u="sng" dirty="0"/>
          </a:p>
        </p:txBody>
      </p:sp>
      <p:sp>
        <p:nvSpPr>
          <p:cNvPr id="3" name="Text Box 10"/>
          <p:cNvSpPr txBox="1">
            <a:spLocks noChangeArrowheads="1"/>
          </p:cNvSpPr>
          <p:nvPr/>
        </p:nvSpPr>
        <p:spPr bwMode="auto">
          <a:xfrm>
            <a:off x="2145074" y="1600200"/>
            <a:ext cx="238601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/>
              <a:t>1 </a:t>
            </a:r>
            <a:r>
              <a:rPr lang="en-US" sz="2800" dirty="0" err="1"/>
              <a:t>sản</a:t>
            </a:r>
            <a:r>
              <a:rPr lang="en-US" sz="2800" dirty="0"/>
              <a:t> </a:t>
            </a:r>
            <a:r>
              <a:rPr lang="en-US" sz="2800" dirty="0" err="1"/>
              <a:t>phẩm</a:t>
            </a:r>
            <a:r>
              <a:rPr lang="en-US" sz="2800" dirty="0" smtClean="0"/>
              <a:t>:</a:t>
            </a:r>
            <a:endParaRPr lang="en-US" sz="2800" dirty="0"/>
          </a:p>
        </p:txBody>
      </p:sp>
      <p:sp>
        <p:nvSpPr>
          <p:cNvPr id="4" name="Text Box 11"/>
          <p:cNvSpPr txBox="1">
            <a:spLocks noChangeArrowheads="1"/>
          </p:cNvSpPr>
          <p:nvPr/>
        </p:nvSpPr>
        <p:spPr bwMode="auto">
          <a:xfrm>
            <a:off x="2133600" y="2057400"/>
            <a:ext cx="2209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smtClean="0"/>
              <a:t> 3 </a:t>
            </a:r>
            <a:r>
              <a:rPr lang="en-US" sz="2800" dirty="0" err="1"/>
              <a:t>sản</a:t>
            </a:r>
            <a:r>
              <a:rPr lang="en-US" sz="2800" dirty="0"/>
              <a:t> </a:t>
            </a:r>
            <a:r>
              <a:rPr lang="en-US" sz="2800" dirty="0" err="1"/>
              <a:t>phẩm</a:t>
            </a:r>
            <a:r>
              <a:rPr lang="en-US" sz="2800" dirty="0" smtClean="0"/>
              <a:t>: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3921486" y="1602581"/>
            <a:ext cx="24793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/>
              <a:t> 1 giờ 10 phút</a:t>
            </a:r>
            <a:endParaRPr lang="en-US" sz="2800"/>
          </a:p>
        </p:txBody>
      </p:sp>
      <p:sp>
        <p:nvSpPr>
          <p:cNvPr id="6" name="TextBox 5"/>
          <p:cNvSpPr txBox="1"/>
          <p:nvPr/>
        </p:nvSpPr>
        <p:spPr>
          <a:xfrm>
            <a:off x="4026261" y="2081867"/>
            <a:ext cx="18002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/>
              <a:t> ? thời gian</a:t>
            </a:r>
            <a:endParaRPr lang="en-US" sz="2800"/>
          </a:p>
        </p:txBody>
      </p:sp>
      <p:sp>
        <p:nvSpPr>
          <p:cNvPr id="10" name="TextBox 9"/>
          <p:cNvSpPr txBox="1"/>
          <p:nvPr/>
        </p:nvSpPr>
        <p:spPr>
          <a:xfrm>
            <a:off x="3429000" y="2819400"/>
            <a:ext cx="213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u="sng" dirty="0" err="1" smtClean="0"/>
              <a:t>Bài</a:t>
            </a:r>
            <a:r>
              <a:rPr lang="en-US" sz="2800" b="1" i="1" u="sng" dirty="0" smtClean="0"/>
              <a:t> </a:t>
            </a:r>
            <a:r>
              <a:rPr lang="en-US" sz="2800" b="1" i="1" u="sng" dirty="0" err="1" smtClean="0"/>
              <a:t>giải</a:t>
            </a:r>
            <a:r>
              <a:rPr lang="en-US" sz="2800" b="1" i="1" u="sng" dirty="0" smtClean="0"/>
              <a:t>:</a:t>
            </a:r>
            <a:endParaRPr lang="en-US" sz="2800" b="1" i="1" u="sng" dirty="0"/>
          </a:p>
        </p:txBody>
      </p:sp>
      <p:sp>
        <p:nvSpPr>
          <p:cNvPr id="11" name="TextBox 10"/>
          <p:cNvSpPr txBox="1"/>
          <p:nvPr/>
        </p:nvSpPr>
        <p:spPr>
          <a:xfrm>
            <a:off x="1295400" y="3429000"/>
            <a:ext cx="678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Thời</a:t>
            </a:r>
            <a:r>
              <a:rPr lang="en-US" sz="2800" dirty="0" smtClean="0"/>
              <a:t> </a:t>
            </a:r>
            <a:r>
              <a:rPr lang="en-US" sz="2800" dirty="0" err="1" smtClean="0"/>
              <a:t>gian</a:t>
            </a:r>
            <a:r>
              <a:rPr lang="en-US" sz="2800" dirty="0" smtClean="0"/>
              <a:t> </a:t>
            </a:r>
            <a:r>
              <a:rPr lang="en-US" sz="2800" dirty="0" err="1" smtClean="0"/>
              <a:t>để</a:t>
            </a:r>
            <a:r>
              <a:rPr lang="en-US" sz="2800" dirty="0" smtClean="0"/>
              <a:t> </a:t>
            </a:r>
            <a:r>
              <a:rPr lang="en-US" sz="2800" dirty="0" err="1" smtClean="0"/>
              <a:t>người</a:t>
            </a:r>
            <a:r>
              <a:rPr lang="en-US" sz="2800" dirty="0" smtClean="0"/>
              <a:t> </a:t>
            </a:r>
            <a:r>
              <a:rPr lang="en-US" sz="2800" dirty="0" err="1" smtClean="0"/>
              <a:t>đó</a:t>
            </a:r>
            <a:r>
              <a:rPr lang="en-US" sz="2800" dirty="0" smtClean="0"/>
              <a:t> </a:t>
            </a:r>
            <a:r>
              <a:rPr lang="en-US" sz="2800" dirty="0" err="1" smtClean="0"/>
              <a:t>làm</a:t>
            </a:r>
            <a:r>
              <a:rPr lang="en-US" sz="2800" dirty="0" smtClean="0"/>
              <a:t> </a:t>
            </a:r>
            <a:r>
              <a:rPr lang="en-US" sz="2800" dirty="0" err="1" smtClean="0"/>
              <a:t>hết</a:t>
            </a:r>
            <a:r>
              <a:rPr lang="en-US" sz="2800" dirty="0" smtClean="0"/>
              <a:t> 3 </a:t>
            </a:r>
            <a:r>
              <a:rPr lang="en-US" sz="2800" dirty="0" err="1" smtClean="0"/>
              <a:t>sản</a:t>
            </a:r>
            <a:r>
              <a:rPr lang="en-US" sz="2800" dirty="0" smtClean="0"/>
              <a:t> </a:t>
            </a:r>
            <a:r>
              <a:rPr lang="en-US" sz="2800" dirty="0" err="1" smtClean="0"/>
              <a:t>phẩm</a:t>
            </a:r>
            <a:r>
              <a:rPr lang="en-US" sz="2800" dirty="0" smtClean="0"/>
              <a:t> </a:t>
            </a:r>
            <a:r>
              <a:rPr lang="en-US" sz="2800" dirty="0" err="1" smtClean="0"/>
              <a:t>là</a:t>
            </a:r>
            <a:r>
              <a:rPr lang="en-US" sz="2800" dirty="0" smtClean="0"/>
              <a:t>:</a:t>
            </a:r>
            <a:endParaRPr lang="en-US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1828800" y="3962400"/>
            <a:ext cx="495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 </a:t>
            </a:r>
            <a:r>
              <a:rPr lang="en-US" sz="2800" dirty="0" err="1" smtClean="0"/>
              <a:t>giờ</a:t>
            </a:r>
            <a:r>
              <a:rPr lang="en-US" sz="2800" dirty="0" smtClean="0"/>
              <a:t> 10 </a:t>
            </a:r>
            <a:r>
              <a:rPr lang="en-US" sz="2800" dirty="0" err="1" smtClean="0"/>
              <a:t>phút</a:t>
            </a:r>
            <a:r>
              <a:rPr lang="en-US" sz="2800" dirty="0" smtClean="0"/>
              <a:t> x 3 = 3 </a:t>
            </a:r>
            <a:r>
              <a:rPr lang="en-US" sz="2800" dirty="0" err="1" smtClean="0"/>
              <a:t>giờ</a:t>
            </a:r>
            <a:r>
              <a:rPr lang="en-US" sz="2800" dirty="0" smtClean="0"/>
              <a:t> 30 </a:t>
            </a:r>
            <a:r>
              <a:rPr lang="en-US" sz="2800" dirty="0" err="1" smtClean="0"/>
              <a:t>phút</a:t>
            </a:r>
            <a:endParaRPr lang="en-US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6096000" y="3581400"/>
            <a:ext cx="26784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3581400" y="4419600"/>
            <a:ext cx="350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Đáp</a:t>
            </a:r>
            <a:r>
              <a:rPr lang="en-US" sz="2800" dirty="0" smtClean="0"/>
              <a:t> </a:t>
            </a:r>
            <a:r>
              <a:rPr lang="en-US" sz="2800" dirty="0" err="1" smtClean="0"/>
              <a:t>số</a:t>
            </a:r>
            <a:r>
              <a:rPr lang="en-US" sz="2800" dirty="0" smtClean="0"/>
              <a:t>: 3 </a:t>
            </a:r>
            <a:r>
              <a:rPr lang="en-US" sz="2800" dirty="0" err="1" smtClean="0"/>
              <a:t>giờ</a:t>
            </a:r>
            <a:r>
              <a:rPr lang="en-US" sz="2800" dirty="0" smtClean="0"/>
              <a:t> 30 </a:t>
            </a:r>
            <a:r>
              <a:rPr lang="en-US" sz="2800" dirty="0" err="1" smtClean="0"/>
              <a:t>phút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8999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10" grpId="0"/>
      <p:bldP spid="11" grpId="0"/>
      <p:bldP spid="13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990600"/>
            <a:ext cx="792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/>
              <a:t>Khi</a:t>
            </a:r>
            <a:r>
              <a:rPr lang="en-US" sz="3200" b="1" dirty="0"/>
              <a:t> </a:t>
            </a:r>
            <a:r>
              <a:rPr lang="en-US" sz="3200" b="1" dirty="0" err="1"/>
              <a:t>thực</a:t>
            </a:r>
            <a:r>
              <a:rPr lang="en-US" sz="3200" b="1" dirty="0"/>
              <a:t> </a:t>
            </a:r>
            <a:r>
              <a:rPr lang="en-US" sz="3200" b="1" dirty="0" err="1"/>
              <a:t>hiện</a:t>
            </a:r>
            <a:r>
              <a:rPr lang="en-US" sz="3200" b="1" dirty="0"/>
              <a:t> </a:t>
            </a:r>
            <a:r>
              <a:rPr lang="en-US" sz="3200" b="1" dirty="0" err="1"/>
              <a:t>nhân</a:t>
            </a:r>
            <a:r>
              <a:rPr lang="en-US" sz="3200" b="1" dirty="0"/>
              <a:t> </a:t>
            </a:r>
            <a:r>
              <a:rPr lang="en-US" sz="3200" b="1" dirty="0" err="1"/>
              <a:t>số</a:t>
            </a:r>
            <a:r>
              <a:rPr lang="en-US" sz="3200" b="1" dirty="0"/>
              <a:t> </a:t>
            </a:r>
            <a:r>
              <a:rPr lang="en-US" sz="3200" b="1" dirty="0" err="1"/>
              <a:t>đo</a:t>
            </a:r>
            <a:r>
              <a:rPr lang="en-US" sz="3200" b="1" dirty="0"/>
              <a:t> </a:t>
            </a:r>
            <a:r>
              <a:rPr lang="en-US" sz="3200" b="1" dirty="0" err="1"/>
              <a:t>thời</a:t>
            </a:r>
            <a:r>
              <a:rPr lang="en-US" sz="3200" b="1" dirty="0"/>
              <a:t> </a:t>
            </a:r>
            <a:r>
              <a:rPr lang="en-US" sz="3200" b="1" dirty="0" err="1"/>
              <a:t>gian</a:t>
            </a:r>
            <a:r>
              <a:rPr lang="en-US" sz="3200" b="1" dirty="0"/>
              <a:t> </a:t>
            </a:r>
            <a:r>
              <a:rPr lang="en-US" sz="3200" b="1" dirty="0" err="1"/>
              <a:t>có</a:t>
            </a:r>
            <a:r>
              <a:rPr lang="en-US" sz="3200" b="1" dirty="0"/>
              <a:t> </a:t>
            </a:r>
            <a:r>
              <a:rPr lang="en-US" sz="3200" b="1" dirty="0" err="1"/>
              <a:t>nhiều</a:t>
            </a:r>
            <a:r>
              <a:rPr lang="en-US" sz="3200" b="1" dirty="0"/>
              <a:t> </a:t>
            </a:r>
            <a:r>
              <a:rPr lang="en-US" sz="3200" b="1" dirty="0" err="1"/>
              <a:t>đơn</a:t>
            </a:r>
            <a:r>
              <a:rPr lang="en-US" sz="3200" b="1" dirty="0"/>
              <a:t> </a:t>
            </a:r>
            <a:r>
              <a:rPr lang="en-US" sz="3200" b="1" dirty="0" err="1"/>
              <a:t>vị</a:t>
            </a:r>
            <a:r>
              <a:rPr lang="en-US" sz="3200" b="1" dirty="0"/>
              <a:t> </a:t>
            </a:r>
            <a:r>
              <a:rPr lang="en-US" sz="3200" b="1" dirty="0" err="1"/>
              <a:t>với</a:t>
            </a:r>
            <a:r>
              <a:rPr lang="en-US" sz="3200" b="1" dirty="0"/>
              <a:t> </a:t>
            </a:r>
            <a:r>
              <a:rPr lang="en-US" sz="3200" b="1" dirty="0" err="1"/>
              <a:t>một</a:t>
            </a:r>
            <a:r>
              <a:rPr lang="en-US" sz="3200" b="1" dirty="0"/>
              <a:t> </a:t>
            </a:r>
            <a:r>
              <a:rPr lang="en-US" sz="3200" b="1" dirty="0" err="1"/>
              <a:t>số</a:t>
            </a:r>
            <a:r>
              <a:rPr lang="en-US" sz="3200" b="1" dirty="0"/>
              <a:t> </a:t>
            </a:r>
            <a:r>
              <a:rPr lang="en-US" sz="3200" b="1" dirty="0" err="1"/>
              <a:t>ta</a:t>
            </a:r>
            <a:r>
              <a:rPr lang="en-US" sz="3200" b="1" dirty="0"/>
              <a:t> </a:t>
            </a:r>
            <a:r>
              <a:rPr lang="en-US" sz="3200" b="1" dirty="0" err="1"/>
              <a:t>làm</a:t>
            </a:r>
            <a:r>
              <a:rPr lang="en-US" sz="3200" b="1" dirty="0"/>
              <a:t> </a:t>
            </a:r>
            <a:r>
              <a:rPr lang="en-US" sz="3200" b="1" dirty="0" err="1"/>
              <a:t>như</a:t>
            </a:r>
            <a:r>
              <a:rPr lang="en-US" sz="3200" b="1" dirty="0"/>
              <a:t> </a:t>
            </a:r>
            <a:r>
              <a:rPr lang="en-US" sz="3200" b="1" dirty="0" err="1"/>
              <a:t>thế</a:t>
            </a:r>
            <a:r>
              <a:rPr lang="en-US" sz="3200" b="1" dirty="0"/>
              <a:t> </a:t>
            </a:r>
            <a:r>
              <a:rPr lang="en-US" sz="3200" b="1" dirty="0" err="1"/>
              <a:t>nào</a:t>
            </a:r>
            <a:r>
              <a:rPr lang="en-US" sz="3200" b="1" dirty="0"/>
              <a:t>?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76300" y="2438400"/>
            <a:ext cx="7391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i="1" dirty="0" err="1">
                <a:solidFill>
                  <a:srgbClr val="FF0000"/>
                </a:solidFill>
              </a:rPr>
              <a:t>Khi</a:t>
            </a:r>
            <a:r>
              <a:rPr lang="en-US" sz="4000" b="1" i="1" dirty="0">
                <a:solidFill>
                  <a:srgbClr val="FF0000"/>
                </a:solidFill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</a:rPr>
              <a:t>thực</a:t>
            </a:r>
            <a:r>
              <a:rPr lang="en-US" sz="4000" b="1" i="1" dirty="0">
                <a:solidFill>
                  <a:srgbClr val="FF0000"/>
                </a:solidFill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</a:rPr>
              <a:t>hiện</a:t>
            </a:r>
            <a:r>
              <a:rPr lang="en-US" sz="4000" b="1" i="1" dirty="0">
                <a:solidFill>
                  <a:srgbClr val="FF0000"/>
                </a:solidFill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</a:rPr>
              <a:t>nhân</a:t>
            </a:r>
            <a:r>
              <a:rPr lang="en-US" sz="4000" b="1" i="1" dirty="0">
                <a:solidFill>
                  <a:srgbClr val="FF0000"/>
                </a:solidFill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</a:rPr>
              <a:t>số</a:t>
            </a:r>
            <a:r>
              <a:rPr lang="en-US" sz="4000" b="1" i="1" dirty="0">
                <a:solidFill>
                  <a:srgbClr val="FF0000"/>
                </a:solidFill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</a:rPr>
              <a:t>đo</a:t>
            </a:r>
            <a:r>
              <a:rPr lang="en-US" sz="4000" b="1" i="1" dirty="0">
                <a:solidFill>
                  <a:srgbClr val="FF0000"/>
                </a:solidFill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</a:rPr>
              <a:t>thời</a:t>
            </a:r>
            <a:r>
              <a:rPr lang="en-US" sz="4000" b="1" i="1" dirty="0">
                <a:solidFill>
                  <a:srgbClr val="FF0000"/>
                </a:solidFill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</a:rPr>
              <a:t>gian</a:t>
            </a:r>
            <a:r>
              <a:rPr lang="en-US" sz="4000" b="1" i="1" dirty="0">
                <a:solidFill>
                  <a:srgbClr val="FF0000"/>
                </a:solidFill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</a:rPr>
              <a:t>có</a:t>
            </a:r>
            <a:r>
              <a:rPr lang="en-US" sz="4000" b="1" i="1" dirty="0">
                <a:solidFill>
                  <a:srgbClr val="FF0000"/>
                </a:solidFill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</a:rPr>
              <a:t>nhiều</a:t>
            </a:r>
            <a:r>
              <a:rPr lang="en-US" sz="4000" b="1" i="1" dirty="0">
                <a:solidFill>
                  <a:srgbClr val="FF0000"/>
                </a:solidFill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</a:rPr>
              <a:t>đơn</a:t>
            </a:r>
            <a:r>
              <a:rPr lang="en-US" sz="4000" b="1" i="1" dirty="0">
                <a:solidFill>
                  <a:srgbClr val="FF0000"/>
                </a:solidFill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</a:rPr>
              <a:t>vị</a:t>
            </a:r>
            <a:r>
              <a:rPr lang="en-US" sz="4000" b="1" i="1" dirty="0">
                <a:solidFill>
                  <a:srgbClr val="FF0000"/>
                </a:solidFill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</a:rPr>
              <a:t>với</a:t>
            </a:r>
            <a:r>
              <a:rPr lang="en-US" sz="4000" b="1" i="1" dirty="0">
                <a:solidFill>
                  <a:srgbClr val="FF0000"/>
                </a:solidFill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</a:rPr>
              <a:t>một</a:t>
            </a:r>
            <a:r>
              <a:rPr lang="en-US" sz="4000" b="1" i="1" dirty="0">
                <a:solidFill>
                  <a:srgbClr val="FF0000"/>
                </a:solidFill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</a:rPr>
              <a:t>số</a:t>
            </a:r>
            <a:r>
              <a:rPr lang="en-US" sz="4000" b="1" i="1" dirty="0">
                <a:solidFill>
                  <a:srgbClr val="FF0000"/>
                </a:solidFill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</a:rPr>
              <a:t>ta</a:t>
            </a:r>
            <a:r>
              <a:rPr lang="en-US" sz="4000" b="1" i="1" dirty="0">
                <a:solidFill>
                  <a:srgbClr val="FF0000"/>
                </a:solidFill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</a:rPr>
              <a:t>thực</a:t>
            </a:r>
            <a:r>
              <a:rPr lang="en-US" sz="4000" b="1" i="1" dirty="0">
                <a:solidFill>
                  <a:srgbClr val="FF0000"/>
                </a:solidFill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</a:rPr>
              <a:t>hiện</a:t>
            </a:r>
            <a:r>
              <a:rPr lang="en-US" sz="4000" b="1" i="1" dirty="0">
                <a:solidFill>
                  <a:srgbClr val="FF0000"/>
                </a:solidFill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</a:rPr>
              <a:t>phép</a:t>
            </a:r>
            <a:r>
              <a:rPr lang="en-US" sz="4000" b="1" i="1" dirty="0">
                <a:solidFill>
                  <a:srgbClr val="FF0000"/>
                </a:solidFill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</a:rPr>
              <a:t>nhân</a:t>
            </a:r>
            <a:r>
              <a:rPr lang="en-US" sz="4000" b="1" i="1" dirty="0">
                <a:solidFill>
                  <a:srgbClr val="FF0000"/>
                </a:solidFill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</a:rPr>
              <a:t>từng</a:t>
            </a:r>
            <a:r>
              <a:rPr lang="en-US" sz="4000" b="1" i="1" dirty="0">
                <a:solidFill>
                  <a:srgbClr val="FF0000"/>
                </a:solidFill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</a:rPr>
              <a:t>số</a:t>
            </a:r>
            <a:r>
              <a:rPr lang="en-US" sz="4000" b="1" i="1" dirty="0">
                <a:solidFill>
                  <a:srgbClr val="FF0000"/>
                </a:solidFill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</a:rPr>
              <a:t>đo</a:t>
            </a:r>
            <a:r>
              <a:rPr lang="en-US" sz="4000" b="1" i="1" dirty="0">
                <a:solidFill>
                  <a:srgbClr val="FF0000"/>
                </a:solidFill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</a:rPr>
              <a:t>theo</a:t>
            </a:r>
            <a:r>
              <a:rPr lang="en-US" sz="4000" b="1" i="1" dirty="0">
                <a:solidFill>
                  <a:srgbClr val="FF0000"/>
                </a:solidFill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</a:rPr>
              <a:t>từng</a:t>
            </a:r>
            <a:r>
              <a:rPr lang="en-US" sz="4000" b="1" i="1" dirty="0">
                <a:solidFill>
                  <a:srgbClr val="FF0000"/>
                </a:solidFill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</a:rPr>
              <a:t>đơn</a:t>
            </a:r>
            <a:r>
              <a:rPr lang="en-US" sz="4000" b="1" i="1" dirty="0">
                <a:solidFill>
                  <a:srgbClr val="FF0000"/>
                </a:solidFill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</a:rPr>
              <a:t>vị</a:t>
            </a:r>
            <a:r>
              <a:rPr lang="en-US" sz="4000" b="1" i="1" dirty="0">
                <a:solidFill>
                  <a:srgbClr val="FF0000"/>
                </a:solidFill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</a:rPr>
              <a:t>đo</a:t>
            </a:r>
            <a:r>
              <a:rPr lang="en-US" sz="4000" b="1" i="1" dirty="0">
                <a:solidFill>
                  <a:srgbClr val="FF0000"/>
                </a:solidFill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</a:rPr>
              <a:t>với</a:t>
            </a:r>
            <a:r>
              <a:rPr lang="en-US" sz="4000" b="1" i="1" dirty="0">
                <a:solidFill>
                  <a:srgbClr val="FF0000"/>
                </a:solidFill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</a:rPr>
              <a:t>số</a:t>
            </a:r>
            <a:r>
              <a:rPr lang="en-US" sz="4000" b="1" i="1" dirty="0">
                <a:solidFill>
                  <a:srgbClr val="FF0000"/>
                </a:solidFill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</a:rPr>
              <a:t>đó</a:t>
            </a:r>
            <a:r>
              <a:rPr lang="en-US" sz="4000" b="1" i="1" dirty="0" smtClean="0">
                <a:solidFill>
                  <a:srgbClr val="FF0000"/>
                </a:solidFill>
              </a:rPr>
              <a:t>.</a:t>
            </a:r>
            <a:endParaRPr lang="en-US" sz="40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6871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304800" y="533400"/>
            <a:ext cx="8382000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b="1" i="1" u="sng" dirty="0" err="1" smtClean="0"/>
              <a:t>Bài</a:t>
            </a:r>
            <a:r>
              <a:rPr lang="en-US" sz="3200" b="1" i="1" u="sng" dirty="0" smtClean="0"/>
              <a:t> </a:t>
            </a:r>
            <a:r>
              <a:rPr lang="en-US" sz="3200" b="1" i="1" u="sng" dirty="0" err="1" smtClean="0"/>
              <a:t>toán</a:t>
            </a:r>
            <a:r>
              <a:rPr lang="en-US" sz="3200" b="1" i="1" u="sng" dirty="0" smtClean="0"/>
              <a:t> 2</a:t>
            </a:r>
            <a:r>
              <a:rPr lang="en-US" sz="3200" b="1" i="1" dirty="0" smtClean="0"/>
              <a:t>:</a:t>
            </a:r>
            <a:r>
              <a:rPr lang="en-US" sz="3200" dirty="0" smtClean="0"/>
              <a:t> </a:t>
            </a:r>
            <a:r>
              <a:rPr lang="en-US" sz="3200" dirty="0" err="1"/>
              <a:t>Mỗi</a:t>
            </a:r>
            <a:r>
              <a:rPr lang="en-US" sz="3200" dirty="0"/>
              <a:t> </a:t>
            </a:r>
            <a:r>
              <a:rPr lang="en-US" sz="3200" dirty="0" err="1"/>
              <a:t>buổi</a:t>
            </a:r>
            <a:r>
              <a:rPr lang="en-US" sz="3200" dirty="0"/>
              <a:t> </a:t>
            </a:r>
            <a:r>
              <a:rPr lang="en-US" sz="3200" dirty="0" err="1"/>
              <a:t>sáng</a:t>
            </a:r>
            <a:r>
              <a:rPr lang="en-US" sz="3200" dirty="0"/>
              <a:t> </a:t>
            </a:r>
            <a:r>
              <a:rPr lang="en-US" sz="3200" dirty="0" err="1"/>
              <a:t>Hạnh</a:t>
            </a:r>
            <a:r>
              <a:rPr lang="en-US" sz="3200" dirty="0"/>
              <a:t> </a:t>
            </a:r>
            <a:r>
              <a:rPr lang="en-US" sz="3200" dirty="0" err="1"/>
              <a:t>học</a:t>
            </a:r>
            <a:r>
              <a:rPr lang="en-US" sz="3200" dirty="0"/>
              <a:t> ở </a:t>
            </a:r>
            <a:r>
              <a:rPr lang="en-US" sz="3200" dirty="0" err="1"/>
              <a:t>trường</a:t>
            </a:r>
            <a:r>
              <a:rPr lang="en-US" sz="3200" dirty="0"/>
              <a:t> </a:t>
            </a:r>
            <a:r>
              <a:rPr lang="en-US" sz="3200" dirty="0" err="1"/>
              <a:t>trung</a:t>
            </a:r>
            <a:r>
              <a:rPr lang="en-US" sz="3200" dirty="0"/>
              <a:t> </a:t>
            </a:r>
            <a:r>
              <a:rPr lang="en-US" sz="3200" dirty="0" err="1"/>
              <a:t>bình</a:t>
            </a:r>
            <a:r>
              <a:rPr lang="en-US" sz="3200" dirty="0"/>
              <a:t> 3 </a:t>
            </a:r>
            <a:r>
              <a:rPr lang="en-US" sz="3200" dirty="0" err="1"/>
              <a:t>giờ</a:t>
            </a:r>
            <a:r>
              <a:rPr lang="en-US" sz="3200" dirty="0"/>
              <a:t> 15 </a:t>
            </a:r>
            <a:r>
              <a:rPr lang="en-US" sz="3200" dirty="0" err="1"/>
              <a:t>phút</a:t>
            </a:r>
            <a:r>
              <a:rPr lang="en-US" sz="3200" dirty="0"/>
              <a:t>. </a:t>
            </a:r>
            <a:r>
              <a:rPr lang="en-US" sz="3200" dirty="0" err="1"/>
              <a:t>Một</a:t>
            </a:r>
            <a:r>
              <a:rPr lang="en-US" sz="3200" dirty="0"/>
              <a:t> </a:t>
            </a:r>
            <a:r>
              <a:rPr lang="en-US" sz="3200" dirty="0" err="1"/>
              <a:t>tuần</a:t>
            </a:r>
            <a:r>
              <a:rPr lang="en-US" sz="3200" dirty="0"/>
              <a:t> </a:t>
            </a:r>
            <a:r>
              <a:rPr lang="en-US" sz="3200" dirty="0" err="1"/>
              <a:t>lễ</a:t>
            </a:r>
            <a:r>
              <a:rPr lang="en-US" sz="3200" dirty="0"/>
              <a:t> </a:t>
            </a:r>
            <a:r>
              <a:rPr lang="en-US" sz="3200" dirty="0" err="1"/>
              <a:t>Hạnh</a:t>
            </a:r>
            <a:r>
              <a:rPr lang="en-US" sz="3200" dirty="0"/>
              <a:t> </a:t>
            </a:r>
            <a:r>
              <a:rPr lang="en-US" sz="3200" dirty="0" err="1"/>
              <a:t>học</a:t>
            </a:r>
            <a:r>
              <a:rPr lang="en-US" sz="3200" dirty="0"/>
              <a:t> ở </a:t>
            </a:r>
            <a:r>
              <a:rPr lang="en-US" sz="3200" dirty="0" err="1"/>
              <a:t>trường</a:t>
            </a:r>
            <a:r>
              <a:rPr lang="en-US" sz="3200" dirty="0"/>
              <a:t> 5 </a:t>
            </a:r>
            <a:r>
              <a:rPr lang="en-US" sz="3200" dirty="0" err="1"/>
              <a:t>buổi</a:t>
            </a:r>
            <a:r>
              <a:rPr lang="en-US" sz="3200" dirty="0"/>
              <a:t>. </a:t>
            </a:r>
            <a:r>
              <a:rPr lang="en-US" sz="3200" dirty="0" err="1"/>
              <a:t>Hỏi</a:t>
            </a:r>
            <a:r>
              <a:rPr lang="en-US" sz="3200" dirty="0"/>
              <a:t> </a:t>
            </a:r>
            <a:r>
              <a:rPr lang="en-US" sz="3200" dirty="0" err="1"/>
              <a:t>mỗi</a:t>
            </a:r>
            <a:r>
              <a:rPr lang="en-US" sz="3200" dirty="0"/>
              <a:t> </a:t>
            </a:r>
            <a:r>
              <a:rPr lang="en-US" sz="3200" dirty="0" err="1"/>
              <a:t>tuần</a:t>
            </a:r>
            <a:r>
              <a:rPr lang="en-US" sz="3200" dirty="0"/>
              <a:t> </a:t>
            </a:r>
            <a:r>
              <a:rPr lang="en-US" sz="3200" dirty="0" err="1"/>
              <a:t>lễ</a:t>
            </a:r>
            <a:r>
              <a:rPr lang="en-US" sz="3200" dirty="0"/>
              <a:t> </a:t>
            </a:r>
            <a:r>
              <a:rPr lang="en-US" sz="3200" dirty="0" err="1"/>
              <a:t>Hạnh</a:t>
            </a:r>
            <a:r>
              <a:rPr lang="en-US" sz="3200" dirty="0"/>
              <a:t> </a:t>
            </a:r>
            <a:r>
              <a:rPr lang="en-US" sz="3200" dirty="0" err="1"/>
              <a:t>học</a:t>
            </a:r>
            <a:r>
              <a:rPr lang="en-US" sz="3200" dirty="0"/>
              <a:t> ở </a:t>
            </a:r>
            <a:r>
              <a:rPr lang="en-US" sz="3200" dirty="0" err="1"/>
              <a:t>trường</a:t>
            </a:r>
            <a:r>
              <a:rPr lang="en-US" sz="3200" dirty="0"/>
              <a:t> </a:t>
            </a:r>
            <a:r>
              <a:rPr lang="en-US" sz="3200" dirty="0" err="1"/>
              <a:t>bao</a:t>
            </a:r>
            <a:r>
              <a:rPr lang="en-US" sz="3200" dirty="0"/>
              <a:t> </a:t>
            </a:r>
            <a:r>
              <a:rPr lang="en-US" sz="3200" dirty="0" err="1"/>
              <a:t>nhiêu</a:t>
            </a:r>
            <a:r>
              <a:rPr lang="en-US" sz="3200" dirty="0"/>
              <a:t> </a:t>
            </a:r>
            <a:r>
              <a:rPr lang="en-US" sz="3200" dirty="0" err="1"/>
              <a:t>thời</a:t>
            </a:r>
            <a:r>
              <a:rPr lang="en-US" sz="3200" dirty="0"/>
              <a:t> </a:t>
            </a:r>
            <a:r>
              <a:rPr lang="en-US" sz="3200" dirty="0" err="1"/>
              <a:t>gian</a:t>
            </a:r>
            <a:r>
              <a:rPr lang="en-US" sz="3200" dirty="0"/>
              <a:t> ?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3762375" y="2498543"/>
            <a:ext cx="1828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b="1" i="1" u="sng" dirty="0" err="1"/>
              <a:t>Tóm</a:t>
            </a:r>
            <a:r>
              <a:rPr lang="en-US" sz="3200" b="1" i="1" u="sng" dirty="0"/>
              <a:t> </a:t>
            </a:r>
            <a:r>
              <a:rPr lang="en-US" sz="3200" b="1" i="1" u="sng" dirty="0" err="1"/>
              <a:t>tắt</a:t>
            </a:r>
            <a:r>
              <a:rPr lang="en-US" sz="3200" b="1" i="1" u="sng" dirty="0"/>
              <a:t>:</a:t>
            </a:r>
            <a:endParaRPr lang="en-US" sz="3200" u="sng" dirty="0"/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2743200" y="3200400"/>
            <a:ext cx="4038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dirty="0"/>
              <a:t>1 </a:t>
            </a:r>
            <a:r>
              <a:rPr lang="en-US" sz="3200" dirty="0" err="1"/>
              <a:t>buổi</a:t>
            </a:r>
            <a:r>
              <a:rPr lang="en-US" sz="3200" dirty="0"/>
              <a:t>: 3 </a:t>
            </a:r>
            <a:r>
              <a:rPr lang="en-US" sz="3200" dirty="0" err="1"/>
              <a:t>giờ</a:t>
            </a:r>
            <a:r>
              <a:rPr lang="en-US" sz="3200" dirty="0"/>
              <a:t> 15 </a:t>
            </a:r>
            <a:r>
              <a:rPr lang="en-US" sz="3200" dirty="0" err="1"/>
              <a:t>phút</a:t>
            </a:r>
            <a:endParaRPr lang="en-US" sz="3200" dirty="0"/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2743200" y="3768559"/>
            <a:ext cx="4038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dirty="0"/>
              <a:t>1 </a:t>
            </a:r>
            <a:r>
              <a:rPr lang="en-US" sz="3200" dirty="0" err="1"/>
              <a:t>tuần</a:t>
            </a:r>
            <a:r>
              <a:rPr lang="en-US" sz="3200" dirty="0"/>
              <a:t>: 5 </a:t>
            </a:r>
            <a:r>
              <a:rPr lang="en-US" sz="3200" dirty="0" err="1"/>
              <a:t>buổi</a:t>
            </a:r>
            <a:endParaRPr lang="en-US" sz="3200" dirty="0"/>
          </a:p>
        </p:txBody>
      </p:sp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2745581" y="4390072"/>
            <a:ext cx="386238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dirty="0"/>
              <a:t>1 </a:t>
            </a:r>
            <a:r>
              <a:rPr lang="en-US" sz="3200" dirty="0" err="1"/>
              <a:t>tuần</a:t>
            </a:r>
            <a:r>
              <a:rPr lang="en-US" sz="3200" dirty="0"/>
              <a:t>: </a:t>
            </a:r>
            <a:r>
              <a:rPr lang="en-US" sz="3200" dirty="0" smtClean="0"/>
              <a:t>....</a:t>
            </a:r>
            <a:r>
              <a:rPr lang="en-US" sz="3200" dirty="0" err="1" smtClean="0"/>
              <a:t>thời</a:t>
            </a:r>
            <a:r>
              <a:rPr lang="en-US" sz="3200" dirty="0" smtClean="0"/>
              <a:t> </a:t>
            </a:r>
            <a:r>
              <a:rPr lang="en-US" sz="3200" dirty="0" err="1" smtClean="0"/>
              <a:t>gian</a:t>
            </a:r>
            <a:r>
              <a:rPr lang="en-US" sz="3200" dirty="0" smtClean="0"/>
              <a:t>?</a:t>
            </a:r>
            <a:endParaRPr lang="en-US" sz="32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2590800" y="1065212"/>
            <a:ext cx="24384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133600" y="1524000"/>
            <a:ext cx="23622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8200" y="1524000"/>
            <a:ext cx="19050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600200" y="1981200"/>
            <a:ext cx="11430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57200" y="2514600"/>
            <a:ext cx="31242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505200" y="1981200"/>
            <a:ext cx="19050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20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8" grpId="0"/>
      <p:bldP spid="5130" grpId="0"/>
      <p:bldP spid="5131" grpId="0"/>
      <p:bldP spid="5132" grpId="0"/>
      <p:bldP spid="5137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3"/>
          <p:cNvSpPr txBox="1">
            <a:spLocks noChangeArrowheads="1"/>
          </p:cNvSpPr>
          <p:nvPr/>
        </p:nvSpPr>
        <p:spPr bwMode="auto">
          <a:xfrm>
            <a:off x="1295400" y="1143000"/>
            <a:ext cx="4876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 dirty="0"/>
              <a:t>Ta </a:t>
            </a:r>
            <a:r>
              <a:rPr lang="en-US" sz="2800" b="1" dirty="0" err="1"/>
              <a:t>phải</a:t>
            </a:r>
            <a:r>
              <a:rPr lang="en-US" sz="2800" b="1" dirty="0"/>
              <a:t> </a:t>
            </a:r>
            <a:r>
              <a:rPr lang="en-US" sz="2800" b="1" dirty="0" err="1"/>
              <a:t>thực</a:t>
            </a:r>
            <a:r>
              <a:rPr lang="en-US" sz="2800" b="1" dirty="0"/>
              <a:t> </a:t>
            </a:r>
            <a:r>
              <a:rPr lang="en-US" sz="2800" b="1" dirty="0" err="1"/>
              <a:t>hiện</a:t>
            </a:r>
            <a:r>
              <a:rPr lang="en-US" sz="2800" b="1" dirty="0"/>
              <a:t> </a:t>
            </a:r>
            <a:r>
              <a:rPr lang="en-US" sz="2800" b="1" dirty="0" err="1"/>
              <a:t>phép</a:t>
            </a:r>
            <a:r>
              <a:rPr lang="en-US" sz="2800" b="1" dirty="0"/>
              <a:t> </a:t>
            </a:r>
            <a:r>
              <a:rPr lang="en-US" sz="2800" b="1" dirty="0" err="1"/>
              <a:t>nhân</a:t>
            </a:r>
            <a:r>
              <a:rPr lang="en-US" sz="2800" b="1" dirty="0"/>
              <a:t>:</a:t>
            </a:r>
          </a:p>
        </p:txBody>
      </p:sp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1981200" y="1676400"/>
            <a:ext cx="3505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dirty="0"/>
              <a:t>3 </a:t>
            </a:r>
            <a:r>
              <a:rPr lang="en-US" sz="2800" dirty="0" err="1"/>
              <a:t>giờ</a:t>
            </a:r>
            <a:r>
              <a:rPr lang="en-US" sz="2800" dirty="0"/>
              <a:t> 15 </a:t>
            </a:r>
            <a:r>
              <a:rPr lang="en-US" sz="2800" dirty="0" err="1"/>
              <a:t>phút</a:t>
            </a:r>
            <a:r>
              <a:rPr lang="en-US" sz="2800" dirty="0"/>
              <a:t> x 5 = ?</a:t>
            </a:r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1219200" y="2157413"/>
            <a:ext cx="4876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 dirty="0"/>
              <a:t>Ta </a:t>
            </a:r>
            <a:r>
              <a:rPr lang="en-US" sz="2800" b="1" dirty="0" err="1"/>
              <a:t>đặt</a:t>
            </a:r>
            <a:r>
              <a:rPr lang="en-US" sz="2800" b="1" dirty="0"/>
              <a:t> </a:t>
            </a:r>
            <a:r>
              <a:rPr lang="en-US" sz="2800" b="1" dirty="0" err="1"/>
              <a:t>tính</a:t>
            </a:r>
            <a:r>
              <a:rPr lang="en-US" sz="2800" b="1" dirty="0"/>
              <a:t> </a:t>
            </a:r>
            <a:r>
              <a:rPr lang="en-US" sz="2800" b="1" dirty="0" err="1"/>
              <a:t>rồi</a:t>
            </a:r>
            <a:r>
              <a:rPr lang="en-US" sz="2800" b="1" dirty="0"/>
              <a:t> </a:t>
            </a:r>
            <a:r>
              <a:rPr lang="en-US" sz="2800" b="1" dirty="0" err="1"/>
              <a:t>tính</a:t>
            </a:r>
            <a:r>
              <a:rPr lang="en-US" sz="2800" b="1" dirty="0"/>
              <a:t> </a:t>
            </a:r>
            <a:r>
              <a:rPr lang="en-US" sz="2800" b="1" dirty="0" err="1"/>
              <a:t>như</a:t>
            </a:r>
            <a:r>
              <a:rPr lang="en-US" sz="2800" b="1" dirty="0"/>
              <a:t> </a:t>
            </a:r>
            <a:r>
              <a:rPr lang="en-US" sz="2800" b="1" dirty="0" err="1"/>
              <a:t>sau</a:t>
            </a:r>
            <a:r>
              <a:rPr lang="en-US" sz="2800" b="1" dirty="0"/>
              <a:t>:</a:t>
            </a:r>
          </a:p>
        </p:txBody>
      </p:sp>
      <p:sp>
        <p:nvSpPr>
          <p:cNvPr id="7" name="Text Box 19"/>
          <p:cNvSpPr txBox="1">
            <a:spLocks noChangeArrowheads="1"/>
          </p:cNvSpPr>
          <p:nvPr/>
        </p:nvSpPr>
        <p:spPr bwMode="auto">
          <a:xfrm>
            <a:off x="2611755" y="2828925"/>
            <a:ext cx="4876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dirty="0"/>
              <a:t>3 </a:t>
            </a:r>
            <a:r>
              <a:rPr lang="en-US" sz="2800" dirty="0" err="1"/>
              <a:t>giờ</a:t>
            </a:r>
            <a:r>
              <a:rPr lang="en-US" sz="2800" dirty="0"/>
              <a:t> 15 </a:t>
            </a:r>
            <a:r>
              <a:rPr lang="en-US" sz="2800" dirty="0" err="1"/>
              <a:t>phút</a:t>
            </a:r>
            <a:endParaRPr lang="en-US" sz="2800" dirty="0"/>
          </a:p>
        </p:txBody>
      </p:sp>
      <p:sp>
        <p:nvSpPr>
          <p:cNvPr id="8" name="Text Box 20"/>
          <p:cNvSpPr txBox="1">
            <a:spLocks noChangeArrowheads="1"/>
          </p:cNvSpPr>
          <p:nvPr/>
        </p:nvSpPr>
        <p:spPr bwMode="auto">
          <a:xfrm>
            <a:off x="3600450" y="3319463"/>
            <a:ext cx="14239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/>
              <a:t>5</a:t>
            </a:r>
          </a:p>
        </p:txBody>
      </p:sp>
      <p:sp>
        <p:nvSpPr>
          <p:cNvPr id="9" name="Text Box 21"/>
          <p:cNvSpPr txBox="1">
            <a:spLocks noChangeArrowheads="1"/>
          </p:cNvSpPr>
          <p:nvPr/>
        </p:nvSpPr>
        <p:spPr bwMode="auto">
          <a:xfrm>
            <a:off x="2243137" y="3114675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x</a:t>
            </a:r>
          </a:p>
        </p:txBody>
      </p:sp>
      <p:sp>
        <p:nvSpPr>
          <p:cNvPr id="10" name="Text Box 22"/>
          <p:cNvSpPr txBox="1">
            <a:spLocks noChangeArrowheads="1"/>
          </p:cNvSpPr>
          <p:nvPr/>
        </p:nvSpPr>
        <p:spPr bwMode="auto">
          <a:xfrm>
            <a:off x="3886200" y="3854073"/>
            <a:ext cx="1371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dirty="0" err="1"/>
              <a:t>phút</a:t>
            </a:r>
            <a:endParaRPr lang="en-US" sz="2800" dirty="0"/>
          </a:p>
        </p:txBody>
      </p:sp>
      <p:sp>
        <p:nvSpPr>
          <p:cNvPr id="11" name="Text Box 24"/>
          <p:cNvSpPr txBox="1">
            <a:spLocks noChangeArrowheads="1"/>
          </p:cNvSpPr>
          <p:nvPr/>
        </p:nvSpPr>
        <p:spPr bwMode="auto">
          <a:xfrm>
            <a:off x="2490787" y="3848100"/>
            <a:ext cx="8096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dirty="0"/>
              <a:t>15</a:t>
            </a:r>
          </a:p>
        </p:txBody>
      </p:sp>
      <p:sp>
        <p:nvSpPr>
          <p:cNvPr id="12" name="Line 25"/>
          <p:cNvSpPr>
            <a:spLocks noChangeShapeType="1"/>
          </p:cNvSpPr>
          <p:nvPr/>
        </p:nvSpPr>
        <p:spPr bwMode="auto">
          <a:xfrm>
            <a:off x="2381250" y="3852863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Text Box 27"/>
          <p:cNvSpPr txBox="1">
            <a:spLocks noChangeArrowheads="1"/>
          </p:cNvSpPr>
          <p:nvPr/>
        </p:nvSpPr>
        <p:spPr bwMode="auto">
          <a:xfrm>
            <a:off x="3433762" y="3870434"/>
            <a:ext cx="9096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dirty="0" smtClean="0"/>
              <a:t>75</a:t>
            </a:r>
            <a:endParaRPr lang="en-US" sz="2800" dirty="0"/>
          </a:p>
        </p:txBody>
      </p:sp>
      <p:sp>
        <p:nvSpPr>
          <p:cNvPr id="15" name="Text Box 28"/>
          <p:cNvSpPr txBox="1">
            <a:spLocks noChangeArrowheads="1"/>
          </p:cNvSpPr>
          <p:nvPr/>
        </p:nvSpPr>
        <p:spPr bwMode="auto">
          <a:xfrm>
            <a:off x="4780598" y="3836195"/>
            <a:ext cx="4572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dirty="0"/>
              <a:t>(75 </a:t>
            </a:r>
            <a:r>
              <a:rPr lang="en-US" sz="2800" dirty="0" err="1" smtClean="0"/>
              <a:t>phút</a:t>
            </a:r>
            <a:r>
              <a:rPr lang="en-US" sz="2800" dirty="0" smtClean="0"/>
              <a:t> = </a:t>
            </a:r>
            <a:r>
              <a:rPr lang="en-US" sz="2800" dirty="0"/>
              <a:t>… </a:t>
            </a:r>
            <a:r>
              <a:rPr lang="en-US" sz="2800" dirty="0" err="1"/>
              <a:t>giờ</a:t>
            </a:r>
            <a:r>
              <a:rPr lang="en-US" sz="2800" dirty="0"/>
              <a:t> … </a:t>
            </a:r>
            <a:r>
              <a:rPr lang="en-US" sz="2800" dirty="0" err="1"/>
              <a:t>phút</a:t>
            </a:r>
            <a:r>
              <a:rPr lang="en-US" sz="2800" dirty="0"/>
              <a:t>)</a:t>
            </a:r>
          </a:p>
        </p:txBody>
      </p:sp>
      <p:sp>
        <p:nvSpPr>
          <p:cNvPr id="16" name="Text Box 29"/>
          <p:cNvSpPr txBox="1">
            <a:spLocks noChangeArrowheads="1"/>
          </p:cNvSpPr>
          <p:nvPr/>
        </p:nvSpPr>
        <p:spPr bwMode="auto">
          <a:xfrm>
            <a:off x="914400" y="4891087"/>
            <a:ext cx="3733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 dirty="0" err="1"/>
              <a:t>Vậy</a:t>
            </a:r>
            <a:r>
              <a:rPr lang="en-US" sz="2800" b="1" dirty="0"/>
              <a:t> 3 </a:t>
            </a:r>
            <a:r>
              <a:rPr lang="en-US" sz="2800" b="1" dirty="0" err="1"/>
              <a:t>giờ</a:t>
            </a:r>
            <a:r>
              <a:rPr lang="en-US" sz="2800" b="1" dirty="0"/>
              <a:t> 15 </a:t>
            </a:r>
            <a:r>
              <a:rPr lang="en-US" sz="2800" b="1" dirty="0" err="1"/>
              <a:t>phút</a:t>
            </a:r>
            <a:r>
              <a:rPr lang="en-US" sz="2800" b="1" dirty="0"/>
              <a:t> x 5 =</a:t>
            </a:r>
          </a:p>
        </p:txBody>
      </p:sp>
      <p:sp>
        <p:nvSpPr>
          <p:cNvPr id="17" name="Text Box 33"/>
          <p:cNvSpPr txBox="1">
            <a:spLocks noChangeArrowheads="1"/>
          </p:cNvSpPr>
          <p:nvPr/>
        </p:nvSpPr>
        <p:spPr bwMode="auto">
          <a:xfrm>
            <a:off x="6509386" y="3817145"/>
            <a:ext cx="533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dirty="0"/>
              <a:t>1</a:t>
            </a:r>
          </a:p>
        </p:txBody>
      </p:sp>
      <p:sp>
        <p:nvSpPr>
          <p:cNvPr id="18" name="Text Box 34"/>
          <p:cNvSpPr txBox="1">
            <a:spLocks noChangeArrowheads="1"/>
          </p:cNvSpPr>
          <p:nvPr/>
        </p:nvSpPr>
        <p:spPr bwMode="auto">
          <a:xfrm>
            <a:off x="7366636" y="3817145"/>
            <a:ext cx="685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dirty="0"/>
              <a:t>15</a:t>
            </a:r>
          </a:p>
        </p:txBody>
      </p:sp>
      <p:sp>
        <p:nvSpPr>
          <p:cNvPr id="19" name="Text Box 35"/>
          <p:cNvSpPr txBox="1">
            <a:spLocks noChangeArrowheads="1"/>
          </p:cNvSpPr>
          <p:nvPr/>
        </p:nvSpPr>
        <p:spPr bwMode="auto">
          <a:xfrm>
            <a:off x="4495800" y="4891087"/>
            <a:ext cx="2590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 dirty="0"/>
              <a:t>16 </a:t>
            </a:r>
            <a:r>
              <a:rPr lang="en-US" sz="2800" b="1" dirty="0" err="1"/>
              <a:t>giờ</a:t>
            </a:r>
            <a:r>
              <a:rPr lang="en-US" sz="2800" b="1" dirty="0"/>
              <a:t> 15 </a:t>
            </a:r>
            <a:r>
              <a:rPr lang="en-US" sz="2800" b="1" dirty="0" err="1"/>
              <a:t>phút</a:t>
            </a:r>
            <a:endParaRPr lang="en-US" sz="2800" b="1" dirty="0"/>
          </a:p>
        </p:txBody>
      </p:sp>
      <p:sp>
        <p:nvSpPr>
          <p:cNvPr id="22" name="Text Box 22"/>
          <p:cNvSpPr txBox="1">
            <a:spLocks noChangeArrowheads="1"/>
          </p:cNvSpPr>
          <p:nvPr/>
        </p:nvSpPr>
        <p:spPr bwMode="auto">
          <a:xfrm>
            <a:off x="2895600" y="3867151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dirty="0" err="1"/>
              <a:t>g</a:t>
            </a:r>
            <a:r>
              <a:rPr lang="en-US" sz="2800" dirty="0" err="1" smtClean="0"/>
              <a:t>iờ</a:t>
            </a:r>
            <a:endParaRPr lang="en-US" sz="2800" dirty="0"/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4839494" y="3161506"/>
            <a:ext cx="20574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096000" y="2021115"/>
            <a:ext cx="27432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Đặt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tính</a:t>
            </a:r>
            <a:endParaRPr lang="en-US" sz="2800" dirty="0" smtClean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Nhân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từng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loại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đơn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vị</a:t>
            </a:r>
            <a:endParaRPr lang="en-US" sz="2800" dirty="0" smtClean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Đổi</a:t>
            </a:r>
            <a:r>
              <a:rPr lang="en-US" sz="2800" dirty="0" smtClean="0">
                <a:solidFill>
                  <a:srgbClr val="FF0000"/>
                </a:solidFill>
              </a:rPr>
              <a:t> sang </a:t>
            </a:r>
            <a:r>
              <a:rPr lang="en-US" sz="2800" dirty="0" err="1" smtClean="0">
                <a:solidFill>
                  <a:srgbClr val="FF0000"/>
                </a:solidFill>
              </a:rPr>
              <a:t>đơn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vị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lớn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hơn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liền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kề</a:t>
            </a:r>
            <a:r>
              <a:rPr lang="en-US" sz="2800" dirty="0" smtClean="0">
                <a:solidFill>
                  <a:srgbClr val="FF0000"/>
                </a:solidFill>
              </a:rPr>
              <a:t> (</a:t>
            </a:r>
            <a:r>
              <a:rPr lang="en-US" sz="2800" dirty="0" err="1" smtClean="0">
                <a:solidFill>
                  <a:srgbClr val="FF0000"/>
                </a:solidFill>
              </a:rPr>
              <a:t>nếu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có</a:t>
            </a:r>
            <a:r>
              <a:rPr lang="en-US" sz="2800" dirty="0" smtClean="0">
                <a:solidFill>
                  <a:srgbClr val="FF0000"/>
                </a:solidFill>
              </a:rPr>
              <a:t>)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3" name="Text Box 27"/>
          <p:cNvSpPr txBox="1">
            <a:spLocks noChangeArrowheads="1"/>
          </p:cNvSpPr>
          <p:nvPr/>
        </p:nvSpPr>
        <p:spPr bwMode="auto">
          <a:xfrm>
            <a:off x="1831181" y="4374355"/>
            <a:ext cx="439959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dirty="0"/>
              <a:t>h</a:t>
            </a:r>
            <a:r>
              <a:rPr lang="en-US" sz="2800" dirty="0" smtClean="0"/>
              <a:t>ay 16 </a:t>
            </a:r>
            <a:r>
              <a:rPr lang="en-US" sz="2800" dirty="0" err="1" smtClean="0"/>
              <a:t>giờ</a:t>
            </a:r>
            <a:r>
              <a:rPr lang="en-US" sz="2800" dirty="0" smtClean="0"/>
              <a:t> 15 </a:t>
            </a:r>
            <a:r>
              <a:rPr lang="en-US" sz="2800" dirty="0" err="1" smtClean="0"/>
              <a:t>phút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64508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 animBg="1"/>
      <p:bldP spid="14" grpId="0"/>
      <p:bldP spid="15" grpId="0"/>
      <p:bldP spid="15" grpId="1"/>
      <p:bldP spid="16" grpId="0"/>
      <p:bldP spid="17" grpId="0"/>
      <p:bldP spid="17" grpId="1"/>
      <p:bldP spid="18" grpId="0"/>
      <p:bldP spid="18" grpId="1"/>
      <p:bldP spid="19" grpId="0"/>
      <p:bldP spid="22" grpId="0"/>
      <p:bldP spid="21" grpId="0"/>
      <p:bldP spid="23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865</TotalTime>
  <Words>1073</Words>
  <Application>Microsoft Office PowerPoint</Application>
  <PresentationFormat>On-screen Show (4:3)</PresentationFormat>
  <Paragraphs>185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ACER</cp:lastModifiedBy>
  <cp:revision>70</cp:revision>
  <dcterms:created xsi:type="dcterms:W3CDTF">2010-03-06T12:07:06Z</dcterms:created>
  <dcterms:modified xsi:type="dcterms:W3CDTF">2023-03-03T15:24:09Z</dcterms:modified>
</cp:coreProperties>
</file>