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61" r:id="rId3"/>
    <p:sldId id="259" r:id="rId4"/>
    <p:sldId id="291" r:id="rId5"/>
    <p:sldId id="271" r:id="rId6"/>
    <p:sldId id="262" r:id="rId7"/>
    <p:sldId id="260" r:id="rId8"/>
    <p:sldId id="267" r:id="rId9"/>
    <p:sldId id="278" r:id="rId10"/>
    <p:sldId id="268" r:id="rId11"/>
    <p:sldId id="269" r:id="rId12"/>
    <p:sldId id="270" r:id="rId13"/>
    <p:sldId id="272" r:id="rId14"/>
    <p:sldId id="273" r:id="rId15"/>
    <p:sldId id="274" r:id="rId16"/>
    <p:sldId id="292" r:id="rId17"/>
    <p:sldId id="29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7602FC2-8C9E-44FB-875F-56EC19A480D7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2CBEC7D-9F18-4AA1-88B0-5B319E91B3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88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9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78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55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74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78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4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1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18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72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0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3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23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1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8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CF82B83-F68B-4011-B04D-379142B4D165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4F29B16B-2BBB-4DCF-867A-F542E1B71F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7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CF82B83-F68B-4011-B04D-379142B4D165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4F29B16B-2BBB-4DCF-867A-F542E1B71F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5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0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4" y="5202430"/>
            <a:ext cx="2065586" cy="1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DC0E506-B292-49AE-8D25-2D39F8635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1" y="-1965979"/>
            <a:ext cx="11861577" cy="86266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2132856"/>
            <a:ext cx="6490590" cy="2252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Administrator\Desktop\572ae4c70b7c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090" y="4601975"/>
            <a:ext cx="1220476" cy="1892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3376547" y="611650"/>
            <a:ext cx="6059849" cy="470899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600" b="1" dirty="0" err="1" smtClean="0">
                <a:solidFill>
                  <a:schemeClr val="bg2">
                    <a:lumMod val="10000"/>
                  </a:schemeClr>
                </a:solidFill>
                <a:latin typeface="inpin heiti" charset="-122"/>
                <a:ea typeface="inpin heiti" charset="-122"/>
                <a:sym typeface="FZXiQian-M15S"/>
              </a:rPr>
              <a:t>Toán</a:t>
            </a:r>
            <a:endParaRPr lang="zh-CN" altLang="en-US" sz="9600" b="1" dirty="0">
              <a:solidFill>
                <a:schemeClr val="bg2">
                  <a:lumMod val="10000"/>
                </a:schemeClr>
              </a:solidFill>
              <a:latin typeface="inpin heiti" charset="-122"/>
              <a:ea typeface="inpin heiti" charset="-122"/>
              <a:sym typeface="FZXiQian-M15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-943206" y="4515427"/>
            <a:ext cx="9400772" cy="2014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5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</a:t>
            </a:r>
            <a:r>
              <a:rPr lang="en-US" sz="5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55: 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Đề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-xi-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</a:t>
            </a:r>
            <a:r>
              <a:rPr lang="en-US" sz="5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</a:t>
            </a:r>
            <a:endParaRPr lang="en-US" sz="54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5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Ki-</a:t>
            </a:r>
            <a:r>
              <a:rPr lang="en-US" sz="5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lô</a:t>
            </a:r>
            <a:r>
              <a:rPr lang="en-US" sz="5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</a:t>
            </a:r>
            <a:r>
              <a:rPr lang="en-US" sz="5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endParaRPr lang="vi-VN" sz="5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5787 L 0.01093 0.0581 C 0.01053 0.06736 0.01039 0.07662 0.00933 0.08634 C 0.00919 0.08796 0.00879 0.08912 0.00853 0.09074 C 0.0084 0.09259 0.00826 0.09445 0.00786 0.0963 C 0.00746 0.09838 0.0068 0.1007 0.0064 0.10278 C 0.00586 0.10625 0.00533 0.10949 0.00493 0.11273 C 0.00426 0.11783 0.00386 0.12454 0.00346 0.1294 C 0.00333 0.13102 0.00293 0.1331 0.00266 0.13496 C 0.00093 0.15139 0.00306 0.13519 0.00133 0.14792 C 0.00106 0.15648 0.00093 0.16505 0.00053 0.17338 C 0.0004 0.17454 -0.00013 0.17593 -0.00027 0.17708 C -0.0008 0.18056 -0.00147 0.19144 -0.0024 0.19676 C -0.00267 0.19769 -0.00293 0.19884 -0.0032 0.2 C -0.00333 0.20162 -0.0036 0.20301 -0.00387 0.2044 C -0.0048 0.2088 -0.0048 0.20718 -0.00547 0.21204 C -0.00587 0.21667 -0.00613 0.2213 -0.0068 0.2257 C -0.00707 0.22685 -0.00747 0.22847 -0.0076 0.22986 C -0.0088 0.24028 -0.00733 0.23449 -0.00986 0.24213 C -0.01013 0.24421 -0.01026 0.24653 -0.0104 0.24861 C -0.01093 0.25162 -0.01146 0.25486 -0.012 0.25741 C -0.01226 0.2588 -0.01266 0.26065 -0.0128 0.26204 C -0.01293 0.26505 -0.01306 0.26806 -0.01346 0.27083 C -0.01386 0.275 -0.01426 0.275 -0.01493 0.27847 C -0.0152 0.28033 -0.0152 0.28148 -0.0156 0.28287 C -0.016 0.28426 -0.01666 0.28519 -0.01719 0.28634 C -0.01759 0.28982 -0.01799 0.29352 -0.01866 0.29746 C -0.01973 0.30463 -0.01933 0.29931 -0.01999 0.30833 C -0.02026 0.31181 -0.02039 0.31505 -0.02079 0.31829 C -0.02093 0.31945 -0.02133 0.3206 -0.02159 0.32176 C -0.02213 0.32431 -0.02253 0.32662 -0.02293 0.32917 C -0.02333 0.33102 -0.02346 0.3331 -0.02373 0.33496 C -0.02399 0.33634 -0.02466 0.33773 -0.02453 0.33935 C -0.02439 0.34028 -0.02346 0.33935 -0.02293 0.33935 L -0.02226 0.33727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1671" y="1452282"/>
            <a:ext cx="11349317" cy="467957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38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380404" y="46169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1:</a:t>
            </a:r>
            <a:endParaRPr lang="zh-CN" altLang="en-US" sz="28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9" name="Google Shape;4543;p19">
            <a:extLst>
              <a:ext uri="{FF2B5EF4-FFF2-40B4-BE49-F238E27FC236}">
                <a16:creationId xmlns="" xmlns:a16="http://schemas.microsoft.com/office/drawing/2014/main" id="{2EB3D846-A15C-4B83-AAE7-82B7C7574BCA}"/>
              </a:ext>
            </a:extLst>
          </p:cNvPr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45;p19">
            <a:extLst>
              <a:ext uri="{FF2B5EF4-FFF2-40B4-BE49-F238E27FC236}">
                <a16:creationId xmlns="" xmlns:a16="http://schemas.microsoft.com/office/drawing/2014/main" id="{E7552E67-FCFA-4595-8376-9C962A9AB5A5}"/>
              </a:ext>
            </a:extLst>
          </p:cNvPr>
          <p:cNvSpPr txBox="1"/>
          <p:nvPr/>
        </p:nvSpPr>
        <p:spPr>
          <a:xfrm>
            <a:off x="1885985" y="1685323"/>
            <a:ext cx="19828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  Số ?</a:t>
            </a:r>
            <a:endParaRPr/>
          </a:p>
        </p:txBody>
      </p:sp>
      <p:grpSp>
        <p:nvGrpSpPr>
          <p:cNvPr id="16" name="Google Shape;4547;p19">
            <a:extLst>
              <a:ext uri="{FF2B5EF4-FFF2-40B4-BE49-F238E27FC236}">
                <a16:creationId xmlns="" xmlns:a16="http://schemas.microsoft.com/office/drawing/2014/main" id="{FF292BBB-FFD7-4A14-A6D2-97665CE3101A}"/>
              </a:ext>
            </a:extLst>
          </p:cNvPr>
          <p:cNvGrpSpPr/>
          <p:nvPr/>
        </p:nvGrpSpPr>
        <p:grpSpPr>
          <a:xfrm>
            <a:off x="1885985" y="2373016"/>
            <a:ext cx="9180576" cy="3270684"/>
            <a:chOff x="1822189" y="2043406"/>
            <a:chExt cx="9180576" cy="3270684"/>
          </a:xfrm>
        </p:grpSpPr>
        <p:grpSp>
          <p:nvGrpSpPr>
            <p:cNvPr id="18" name="Google Shape;4548;p19">
              <a:extLst>
                <a:ext uri="{FF2B5EF4-FFF2-40B4-BE49-F238E27FC236}">
                  <a16:creationId xmlns="" xmlns:a16="http://schemas.microsoft.com/office/drawing/2014/main" id="{C6DBF32C-2956-44E5-80AA-526B6CC6466C}"/>
                </a:ext>
              </a:extLst>
            </p:cNvPr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21" name="Google Shape;4549;p19">
                <a:extLst>
                  <a:ext uri="{FF2B5EF4-FFF2-40B4-BE49-F238E27FC236}">
                    <a16:creationId xmlns="" xmlns:a16="http://schemas.microsoft.com/office/drawing/2014/main" id="{7A6A0EEA-ADCC-4885-830A-8E2C4AF6E71D}"/>
                  </a:ext>
                </a:extLst>
              </p:cNvPr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550;p19">
                <a:extLst>
                  <a:ext uri="{FF2B5EF4-FFF2-40B4-BE49-F238E27FC236}">
                    <a16:creationId xmlns="" xmlns:a16="http://schemas.microsoft.com/office/drawing/2014/main" id="{5BDC3E5C-A525-44B0-A7BE-88F3C834302E}"/>
                  </a:ext>
                </a:extLst>
              </p:cNvPr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23" name="Google Shape;4551;p19">
                <a:extLst>
                  <a:ext uri="{FF2B5EF4-FFF2-40B4-BE49-F238E27FC236}">
                    <a16:creationId xmlns="" xmlns:a16="http://schemas.microsoft.com/office/drawing/2014/main" id="{92F9BC9C-8784-4FCA-AE0D-518163B1091F}"/>
                  </a:ext>
                </a:extLst>
              </p:cNvPr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19" name="Google Shape;4552;p19">
              <a:extLst>
                <a:ext uri="{FF2B5EF4-FFF2-40B4-BE49-F238E27FC236}">
                  <a16:creationId xmlns="" xmlns:a16="http://schemas.microsoft.com/office/drawing/2014/main" id="{C86222AB-5104-4A9C-A7D4-EA84020256E6}"/>
                </a:ext>
              </a:extLst>
            </p:cNvPr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20" name="Google Shape;4553;p19">
              <a:extLst>
                <a:ext uri="{FF2B5EF4-FFF2-40B4-BE49-F238E27FC236}">
                  <a16:creationId xmlns="" xmlns:a16="http://schemas.microsoft.com/office/drawing/2014/main" id="{21B5175C-F747-4C7B-A1CF-DF94B8AEC13A}"/>
                </a:ext>
              </a:extLst>
            </p:cNvPr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26" name="Google Shape;4556;p19">
            <a:extLst>
              <a:ext uri="{FF2B5EF4-FFF2-40B4-BE49-F238E27FC236}">
                <a16:creationId xmlns="" xmlns:a16="http://schemas.microsoft.com/office/drawing/2014/main" id="{E37D2ECE-7DB6-444A-9D7B-0C222DA7A2A8}"/>
              </a:ext>
            </a:extLst>
          </p:cNvPr>
          <p:cNvSpPr/>
          <p:nvPr/>
        </p:nvSpPr>
        <p:spPr>
          <a:xfrm>
            <a:off x="5353500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38813" y="4763261"/>
            <a:ext cx="2087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4554;p19">
            <a:extLst>
              <a:ext uri="{FF2B5EF4-FFF2-40B4-BE49-F238E27FC236}">
                <a16:creationId xmlns="" xmlns:a16="http://schemas.microsoft.com/office/drawing/2014/main" id="{C686F3DA-5E88-42E8-9C6D-1B459A591925}"/>
              </a:ext>
            </a:extLst>
          </p:cNvPr>
          <p:cNvSpPr txBox="1"/>
          <p:nvPr/>
        </p:nvSpPr>
        <p:spPr>
          <a:xfrm>
            <a:off x="3299248" y="2630643"/>
            <a:ext cx="951942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25" name="Google Shape;4555;p19">
            <a:extLst>
              <a:ext uri="{FF2B5EF4-FFF2-40B4-BE49-F238E27FC236}">
                <a16:creationId xmlns="" xmlns:a16="http://schemas.microsoft.com/office/drawing/2014/main" id="{0D50A16A-2D10-451E-8140-25DA02C48C75}"/>
              </a:ext>
            </a:extLst>
          </p:cNvPr>
          <p:cNvSpPr txBox="1"/>
          <p:nvPr/>
        </p:nvSpPr>
        <p:spPr>
          <a:xfrm>
            <a:off x="6619327" y="2618176"/>
            <a:ext cx="915374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pic>
        <p:nvPicPr>
          <p:cNvPr id="6" name="Thời gian đếm ngược 30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8060" y="268470"/>
            <a:ext cx="1223108" cy="6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989650"/>
            <a:ext cx="11013141" cy="4491317"/>
          </a:xfrm>
          <a:prstGeom prst="cloud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4564;p20">
            <a:extLst>
              <a:ext uri="{FF2B5EF4-FFF2-40B4-BE49-F238E27FC236}">
                <a16:creationId xmlns="" xmlns:a16="http://schemas.microsoft.com/office/drawing/2014/main" id="{F5918845-F302-4CD6-BAFA-8527951CDE58}"/>
              </a:ext>
            </a:extLst>
          </p:cNvPr>
          <p:cNvSpPr txBox="1"/>
          <p:nvPr/>
        </p:nvSpPr>
        <p:spPr>
          <a:xfrm>
            <a:off x="561624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4565;p20">
            <a:extLst>
              <a:ext uri="{FF2B5EF4-FFF2-40B4-BE49-F238E27FC236}">
                <a16:creationId xmlns="" xmlns:a16="http://schemas.microsoft.com/office/drawing/2014/main" id="{80CD2C77-C8A3-432A-AFF5-8E2B6A3C4CA2}"/>
              </a:ext>
            </a:extLst>
          </p:cNvPr>
          <p:cNvGrpSpPr/>
          <p:nvPr/>
        </p:nvGrpSpPr>
        <p:grpSpPr>
          <a:xfrm>
            <a:off x="2042105" y="3070825"/>
            <a:ext cx="10693773" cy="716350"/>
            <a:chOff x="3356585" y="996189"/>
            <a:chExt cx="10693773" cy="716350"/>
          </a:xfrm>
        </p:grpSpPr>
        <p:sp>
          <p:nvSpPr>
            <p:cNvPr id="21" name="Google Shape;4566;p20">
              <a:extLst>
                <a:ext uri="{FF2B5EF4-FFF2-40B4-BE49-F238E27FC236}">
                  <a16:creationId xmlns="" xmlns:a16="http://schemas.microsoft.com/office/drawing/2014/main" id="{FDEC7EB5-A478-4D58-9CD6-EA56C6E27B69}"/>
                </a:ext>
              </a:extLst>
            </p:cNvPr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22" name="Google Shape;4567;p20">
              <a:extLst>
                <a:ext uri="{FF2B5EF4-FFF2-40B4-BE49-F238E27FC236}">
                  <a16:creationId xmlns="" xmlns:a16="http://schemas.microsoft.com/office/drawing/2014/main" id="{BD6EE1E4-E83A-4891-B658-6106FED8B5C5}"/>
                </a:ext>
              </a:extLst>
            </p:cNvPr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3" name="Google Shape;4568;p20">
              <a:extLst>
                <a:ext uri="{FF2B5EF4-FFF2-40B4-BE49-F238E27FC236}">
                  <a16:creationId xmlns="" xmlns:a16="http://schemas.microsoft.com/office/drawing/2014/main" id="{2C976DE0-0C94-4E36-A8E9-15F44C73D7B5}"/>
                </a:ext>
              </a:extLst>
            </p:cNvPr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24" name="Google Shape;4569;p20">
            <a:extLst>
              <a:ext uri="{FF2B5EF4-FFF2-40B4-BE49-F238E27FC236}">
                <a16:creationId xmlns="" xmlns:a16="http://schemas.microsoft.com/office/drawing/2014/main" id="{EECBFB11-795C-41CA-B9CE-05734E4E9BA7}"/>
              </a:ext>
            </a:extLst>
          </p:cNvPr>
          <p:cNvSpPr txBox="1"/>
          <p:nvPr/>
        </p:nvSpPr>
        <p:spPr>
          <a:xfrm>
            <a:off x="4278414" y="3235309"/>
            <a:ext cx="60286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25" name="Google Shape;4570;p20">
            <a:extLst>
              <a:ext uri="{FF2B5EF4-FFF2-40B4-BE49-F238E27FC236}">
                <a16:creationId xmlns="" xmlns:a16="http://schemas.microsoft.com/office/drawing/2014/main" id="{E8B2B54A-B2DB-46B8-B843-3F6138A8F418}"/>
              </a:ext>
            </a:extLst>
          </p:cNvPr>
          <p:cNvSpPr txBox="1"/>
          <p:nvPr/>
        </p:nvSpPr>
        <p:spPr>
          <a:xfrm>
            <a:off x="8167874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pic>
        <p:nvPicPr>
          <p:cNvPr id="26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247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16"/>
          <p:cNvSpPr/>
          <p:nvPr/>
        </p:nvSpPr>
        <p:spPr>
          <a:xfrm>
            <a:off x="380404" y="461690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2: Số ?</a:t>
            </a:r>
            <a:endParaRPr lang="zh-CN" altLang="en-US" sz="28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89" y="4087906"/>
            <a:ext cx="10488058" cy="2382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5AA20C4-BCAD-46E8-B8C2-EEC39E993D4A}"/>
              </a:ext>
            </a:extLst>
          </p:cNvPr>
          <p:cNvGrpSpPr/>
          <p:nvPr/>
        </p:nvGrpSpPr>
        <p:grpSpPr>
          <a:xfrm>
            <a:off x="1015222" y="4065950"/>
            <a:ext cx="10441025" cy="2404667"/>
            <a:chOff x="949966" y="915721"/>
            <a:chExt cx="10708632" cy="2502523"/>
          </a:xfrm>
        </p:grpSpPr>
        <p:pic>
          <p:nvPicPr>
            <p:cNvPr id="35" name="Picture 2">
              <a:extLst>
                <a:ext uri="{FF2B5EF4-FFF2-40B4-BE49-F238E27FC236}">
                  <a16:creationId xmlns="" xmlns:a16="http://schemas.microsoft.com/office/drawing/2014/main" id="{FEB38FE0-6DE6-4DE0-9DA7-4D6592917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" r="3951"/>
            <a:stretch/>
          </p:blipFill>
          <p:spPr bwMode="auto">
            <a:xfrm rot="10800000" flipV="1">
              <a:off x="949966" y="915722"/>
              <a:ext cx="10708632" cy="2502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4588AD24-D8FC-4E25-884A-83224F4A4ED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250252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788458" y="4548974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 2:</a:t>
            </a:r>
            <a:endParaRPr lang="en-US" sz="3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8458" y="5338945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8 km + 9 km = ….. km</a:t>
            </a:r>
            <a:endParaRPr lang="en-US" sz="3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8458" y="6112994"/>
            <a:ext cx="496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32 km – 14 km = ….. km</a:t>
            </a:r>
            <a:endParaRPr lang="en-US" sz="3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64" y="406136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887447" y="1139702"/>
            <a:ext cx="6248467" cy="50289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\Desktop\可爱卡通手绘边框-04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11" y="4797152"/>
            <a:ext cx="2088232" cy="13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oogle Shape;4574;p20">
            <a:extLst>
              <a:ext uri="{FF2B5EF4-FFF2-40B4-BE49-F238E27FC236}">
                <a16:creationId xmlns=""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840722"/>
              </p:ext>
            </p:extLst>
          </p:nvPr>
        </p:nvGraphicFramePr>
        <p:xfrm>
          <a:off x="239233" y="2589951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Google Shape;4575;p20">
            <a:extLst>
              <a:ext uri="{FF2B5EF4-FFF2-40B4-BE49-F238E27FC236}">
                <a16:creationId xmlns="" xmlns:a16="http://schemas.microsoft.com/office/drawing/2014/main" id="{93FC7E18-DABF-431E-ADDF-7A43303DAF99}"/>
              </a:ext>
            </a:extLst>
          </p:cNvPr>
          <p:cNvSpPr/>
          <p:nvPr/>
        </p:nvSpPr>
        <p:spPr>
          <a:xfrm>
            <a:off x="6197714" y="2231577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dirty="0"/>
          </a:p>
        </p:txBody>
      </p:sp>
      <p:sp>
        <p:nvSpPr>
          <p:cNvPr id="17" name="Google Shape;4577;p20">
            <a:extLst>
              <a:ext uri="{FF2B5EF4-FFF2-40B4-BE49-F238E27FC236}">
                <a16:creationId xmlns="" xmlns:a16="http://schemas.microsoft.com/office/drawing/2014/main" id="{972ED252-330E-4677-B075-443F180FE7B6}"/>
              </a:ext>
            </a:extLst>
          </p:cNvPr>
          <p:cNvSpPr/>
          <p:nvPr/>
        </p:nvSpPr>
        <p:spPr>
          <a:xfrm>
            <a:off x="6242696" y="379754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830" y="-584765"/>
            <a:ext cx="7492738" cy="29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16"/>
          <p:cNvSpPr/>
          <p:nvPr/>
        </p:nvSpPr>
        <p:spPr>
          <a:xfrm>
            <a:off x="438461" y="731532"/>
            <a:ext cx="6557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3: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chiều dài đoạn đường bộ từ Hà Nội đến một số tỉnh như sau: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64" y="406136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5887447" y="1139702"/>
            <a:ext cx="6248467" cy="50289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\Desktop\可爱卡通手绘边框-04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11" y="4797152"/>
            <a:ext cx="2088232" cy="13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oogle Shape;4574;p20">
            <a:extLst>
              <a:ext uri="{FF2B5EF4-FFF2-40B4-BE49-F238E27FC236}">
                <a16:creationId xmlns=""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418560"/>
              </p:ext>
            </p:extLst>
          </p:nvPr>
        </p:nvGraphicFramePr>
        <p:xfrm>
          <a:off x="239233" y="2589951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Google Shape;4575;p20">
            <a:extLst>
              <a:ext uri="{FF2B5EF4-FFF2-40B4-BE49-F238E27FC236}">
                <a16:creationId xmlns="" xmlns:a16="http://schemas.microsoft.com/office/drawing/2014/main" id="{93FC7E18-DABF-431E-ADDF-7A43303DAF99}"/>
              </a:ext>
            </a:extLst>
          </p:cNvPr>
          <p:cNvSpPr/>
          <p:nvPr/>
        </p:nvSpPr>
        <p:spPr>
          <a:xfrm>
            <a:off x="6197714" y="2231577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dirty="0"/>
          </a:p>
        </p:txBody>
      </p:sp>
      <p:pic>
        <p:nvPicPr>
          <p:cNvPr id="18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830" y="-584765"/>
            <a:ext cx="7492738" cy="29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6"/>
          <p:cNvSpPr/>
          <p:nvPr/>
        </p:nvSpPr>
        <p:spPr>
          <a:xfrm>
            <a:off x="438461" y="731532"/>
            <a:ext cx="6557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3: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chiều dài đoạn đường bộ từ Hà Nội đến một số tỉnh như sau:</a:t>
            </a:r>
            <a:endParaRPr lang="vi-VN" sz="2000" dirty="0"/>
          </a:p>
        </p:txBody>
      </p:sp>
      <p:sp>
        <p:nvSpPr>
          <p:cNvPr id="20" name="Google Shape;4576;p20">
            <a:extLst>
              <a:ext uri="{FF2B5EF4-FFF2-40B4-BE49-F238E27FC236}">
                <a16:creationId xmlns="" xmlns:a16="http://schemas.microsoft.com/office/drawing/2014/main" id="{887FBAFC-BFF7-4582-B69F-7100CEC82D41}"/>
              </a:ext>
            </a:extLst>
          </p:cNvPr>
          <p:cNvSpPr txBox="1"/>
          <p:nvPr/>
        </p:nvSpPr>
        <p:spPr>
          <a:xfrm>
            <a:off x="6294208" y="3993738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19062" y="4597279"/>
            <a:ext cx="1378858" cy="70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88406" y="3150958"/>
            <a:ext cx="1378858" cy="70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64" y="406136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887447" y="1139702"/>
            <a:ext cx="6248467" cy="50289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可爱卡通手绘边框-04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11" y="4797152"/>
            <a:ext cx="2088232" cy="13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Google Shape;4574;p20">
            <a:extLst>
              <a:ext uri="{FF2B5EF4-FFF2-40B4-BE49-F238E27FC236}">
                <a16:creationId xmlns=""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490902"/>
              </p:ext>
            </p:extLst>
          </p:nvPr>
        </p:nvGraphicFramePr>
        <p:xfrm>
          <a:off x="239233" y="2589951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Google Shape;4577;p20">
            <a:extLst>
              <a:ext uri="{FF2B5EF4-FFF2-40B4-BE49-F238E27FC236}">
                <a16:creationId xmlns="" xmlns:a16="http://schemas.microsoft.com/office/drawing/2014/main" id="{972ED252-330E-4677-B075-443F180FE7B6}"/>
              </a:ext>
            </a:extLst>
          </p:cNvPr>
          <p:cNvSpPr/>
          <p:nvPr/>
        </p:nvSpPr>
        <p:spPr>
          <a:xfrm>
            <a:off x="6068524" y="2419205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830" y="-584765"/>
            <a:ext cx="7492738" cy="29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16"/>
          <p:cNvSpPr/>
          <p:nvPr/>
        </p:nvSpPr>
        <p:spPr>
          <a:xfrm>
            <a:off x="438461" y="731532"/>
            <a:ext cx="6557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3: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chiều dài đoạn đường bộ từ Hà Nội đến một số tỉnh như sau:</a:t>
            </a:r>
            <a:endParaRPr lang="vi-VN" sz="2000" dirty="0"/>
          </a:p>
        </p:txBody>
      </p:sp>
      <p:sp>
        <p:nvSpPr>
          <p:cNvPr id="28" name="Google Shape;4578;p20">
            <a:extLst>
              <a:ext uri="{FF2B5EF4-FFF2-40B4-BE49-F238E27FC236}">
                <a16:creationId xmlns="" xmlns:a16="http://schemas.microsoft.com/office/drawing/2014/main" id="{3B032A7E-3E7C-47F0-89B6-5D896BB6A5AC}"/>
              </a:ext>
            </a:extLst>
          </p:cNvPr>
          <p:cNvSpPr txBox="1"/>
          <p:nvPr/>
        </p:nvSpPr>
        <p:spPr>
          <a:xfrm>
            <a:off x="6297441" y="4068114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579;p20">
            <a:extLst>
              <a:ext uri="{FF2B5EF4-FFF2-40B4-BE49-F238E27FC236}">
                <a16:creationId xmlns="" xmlns:a16="http://schemas.microsoft.com/office/drawing/2014/main" id="{62BE41AA-CC56-4842-B349-C1A21622F432}"/>
              </a:ext>
            </a:extLst>
          </p:cNvPr>
          <p:cNvSpPr txBox="1"/>
          <p:nvPr/>
        </p:nvSpPr>
        <p:spPr>
          <a:xfrm>
            <a:off x="6263537" y="4591294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580;p20">
            <a:extLst>
              <a:ext uri="{FF2B5EF4-FFF2-40B4-BE49-F238E27FC236}">
                <a16:creationId xmlns="" xmlns:a16="http://schemas.microsoft.com/office/drawing/2014/main" id="{476E3231-35BF-41A1-A6EE-B861E2217380}"/>
              </a:ext>
            </a:extLst>
          </p:cNvPr>
          <p:cNvSpPr txBox="1"/>
          <p:nvPr/>
        </p:nvSpPr>
        <p:spPr>
          <a:xfrm>
            <a:off x="9119164" y="4591294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167362" y="4068114"/>
            <a:ext cx="409994" cy="16650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830" y="-1219200"/>
            <a:ext cx="12335116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587;p21">
            <a:extLst>
              <a:ext uri="{FF2B5EF4-FFF2-40B4-BE49-F238E27FC236}">
                <a16:creationId xmlns="" xmlns:a16="http://schemas.microsoft.com/office/drawing/2014/main" id="{5EE19713-9891-49AB-A76D-125CA2472738}"/>
              </a:ext>
            </a:extLst>
          </p:cNvPr>
          <p:cNvSpPr/>
          <p:nvPr/>
        </p:nvSpPr>
        <p:spPr>
          <a:xfrm>
            <a:off x="738379" y="389923"/>
            <a:ext cx="10925834" cy="25538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Hành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Thiên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Đình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kiện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Trời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mưa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cứu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muôn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28 km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36 km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nữa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46 km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nữa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589;p21">
            <a:extLst>
              <a:ext uri="{FF2B5EF4-FFF2-40B4-BE49-F238E27FC236}">
                <a16:creationId xmlns="" xmlns:a16="http://schemas.microsoft.com/office/drawing/2014/main" id="{2C51B823-D7E2-41C8-9F14-495DABCC4C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0816"/>
          <a:stretch/>
        </p:blipFill>
        <p:spPr>
          <a:xfrm>
            <a:off x="1204487" y="2943769"/>
            <a:ext cx="9753798" cy="391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930482" y="492782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</a:t>
            </a:r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4: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025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AA20C4-BCAD-46E8-B8C2-EEC39E993D4A}"/>
              </a:ext>
            </a:extLst>
          </p:cNvPr>
          <p:cNvGrpSpPr/>
          <p:nvPr/>
        </p:nvGrpSpPr>
        <p:grpSpPr>
          <a:xfrm>
            <a:off x="856342" y="0"/>
            <a:ext cx="10596050" cy="7053943"/>
            <a:chOff x="949966" y="915721"/>
            <a:chExt cx="10867630" cy="734099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CC6CF7A-EAAC-47AA-88F9-AA115B7CCCE9}"/>
                </a:ext>
              </a:extLst>
            </p:cNvPr>
            <p:cNvGrpSpPr/>
            <p:nvPr/>
          </p:nvGrpSpPr>
          <p:grpSpPr>
            <a:xfrm rot="10800000">
              <a:off x="949966" y="915722"/>
              <a:ext cx="10711713" cy="4989777"/>
              <a:chOff x="348594" y="819152"/>
              <a:chExt cx="8382635" cy="4224586"/>
            </a:xfrm>
          </p:grpSpPr>
          <p:pic>
            <p:nvPicPr>
              <p:cNvPr id="8" name="Picture 2">
                <a:extLst>
                  <a:ext uri="{FF2B5EF4-FFF2-40B4-BE49-F238E27FC236}">
                    <a16:creationId xmlns="" xmlns:a16="http://schemas.microsoft.com/office/drawing/2014/main" id="{73CC399A-5FFE-4CC7-A814-F0AFBC0DD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48594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="" xmlns:a16="http://schemas.microsoft.com/office/drawing/2014/main" id="{FEB38FE0-6DE6-4DE0-9DA7-4D6592917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1A9F035-E752-4FD4-AFBD-8F93F8AEABD1}"/>
                </a:ext>
              </a:extLst>
            </p:cNvPr>
            <p:cNvSpPr/>
            <p:nvPr/>
          </p:nvSpPr>
          <p:spPr>
            <a:xfrm>
              <a:off x="1573784" y="1394248"/>
              <a:ext cx="9731339" cy="608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3200" b="1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smtClean="0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Bài 4:</a:t>
              </a:r>
              <a:endParaRPr lang="en-US" sz="3200" b="1" dirty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5E49486-34F3-4A14-8DCE-7FE40C7DF6A9}"/>
                </a:ext>
              </a:extLst>
            </p:cNvPr>
            <p:cNvSpPr/>
            <p:nvPr/>
          </p:nvSpPr>
          <p:spPr>
            <a:xfrm>
              <a:off x="4683216" y="2223841"/>
              <a:ext cx="3154405" cy="608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3200" b="1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smtClean="0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Bài giải</a:t>
              </a:r>
              <a:endParaRPr lang="en-US" sz="3200" b="1" dirty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ECFCF23-7784-46C3-AC0C-94FB7E11F1C3}"/>
                </a:ext>
              </a:extLst>
            </p:cNvPr>
            <p:cNvSpPr/>
            <p:nvPr/>
          </p:nvSpPr>
          <p:spPr>
            <a:xfrm>
              <a:off x="1426964" y="3052395"/>
              <a:ext cx="10390632" cy="608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3200" b="1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3200" b="1" smtClean="0">
                  <a:solidFill>
                    <a:srgbClr val="CC00C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a, Cóc cần đi số ki – lô – mét để gặp hổ và gấu là:</a:t>
              </a:r>
              <a:endParaRPr lang="en-US" sz="3200" b="1" dirty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588AD24-D8FC-4E25-884A-83224F4A4ED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734099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73CC399A-5FFE-4CC7-A814-F0AFBC0DD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 r="3951"/>
          <a:stretch/>
        </p:blipFill>
        <p:spPr bwMode="auto">
          <a:xfrm rot="10800000">
            <a:off x="870855" y="4760757"/>
            <a:ext cx="10441025" cy="210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ECFCF23-7784-46C3-AC0C-94FB7E11F1C3}"/>
              </a:ext>
            </a:extLst>
          </p:cNvPr>
          <p:cNvSpPr/>
          <p:nvPr/>
        </p:nvSpPr>
        <p:spPr>
          <a:xfrm>
            <a:off x="1321420" y="3624117"/>
            <a:ext cx="1013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b="1" smtClean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b, </a:t>
            </a:r>
            <a:r>
              <a:rPr lang="en-US" sz="3200" b="1">
                <a:solidFill>
                  <a:srgbClr val="CC00CC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Tính từ chỗ gặp cua, cóc đi số </a:t>
            </a:r>
            <a:r>
              <a:rPr lang="en-US" sz="3200" b="1" smtClean="0">
                <a:solidFill>
                  <a:srgbClr val="CC00CC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ki-lô-mét thì gặp ong</a:t>
            </a:r>
            <a:endParaRPr lang="en-US" sz="2800" b="1" dirty="0">
              <a:solidFill>
                <a:srgbClr val="CC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7837" y="4457791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b="1" smtClean="0">
                <a:solidFill>
                  <a:srgbClr val="CC00CC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và cáo là:</a:t>
            </a:r>
            <a:endParaRPr lang="en-US" sz="2400" b="1" dirty="0">
              <a:solidFill>
                <a:srgbClr val="CC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E49486-34F3-4A14-8DCE-7FE40C7DF6A9}"/>
              </a:ext>
            </a:extLst>
          </p:cNvPr>
          <p:cNvSpPr/>
          <p:nvPr/>
        </p:nvSpPr>
        <p:spPr>
          <a:xfrm>
            <a:off x="2616699" y="2846453"/>
            <a:ext cx="307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4770">
              <a:defRPr/>
            </a:pPr>
            <a:r>
              <a:rPr lang="en-US" sz="3200" b="1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……………..</a:t>
            </a:r>
            <a:endParaRPr lang="en-US" sz="3200" b="1" dirty="0">
              <a:solidFill>
                <a:srgbClr val="CC00C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5E49486-34F3-4A14-8DCE-7FE40C7DF6A9}"/>
              </a:ext>
            </a:extLst>
          </p:cNvPr>
          <p:cNvSpPr/>
          <p:nvPr/>
        </p:nvSpPr>
        <p:spPr>
          <a:xfrm>
            <a:off x="2616699" y="5225816"/>
            <a:ext cx="307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4770">
              <a:defRPr/>
            </a:pPr>
            <a:r>
              <a:rPr lang="en-US" sz="3200" b="1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……………..</a:t>
            </a:r>
            <a:endParaRPr lang="en-US" sz="3200" b="1" dirty="0">
              <a:solidFill>
                <a:srgbClr val="CC00C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5E49486-34F3-4A14-8DCE-7FE40C7DF6A9}"/>
              </a:ext>
            </a:extLst>
          </p:cNvPr>
          <p:cNvSpPr/>
          <p:nvPr/>
        </p:nvSpPr>
        <p:spPr>
          <a:xfrm>
            <a:off x="4358412" y="5999578"/>
            <a:ext cx="488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4770">
              <a:defRPr/>
            </a:pPr>
            <a:r>
              <a:rPr lang="en-US" sz="3200" b="1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Đáp số: a, ……………</a:t>
            </a:r>
            <a:endParaRPr lang="en-US" sz="3200" b="1" dirty="0">
              <a:solidFill>
                <a:srgbClr val="CC00C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5E49486-34F3-4A14-8DCE-7FE40C7DF6A9}"/>
              </a:ext>
            </a:extLst>
          </p:cNvPr>
          <p:cNvSpPr/>
          <p:nvPr/>
        </p:nvSpPr>
        <p:spPr>
          <a:xfrm>
            <a:off x="5128282" y="6515427"/>
            <a:ext cx="488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4770">
              <a:defRPr/>
            </a:pPr>
            <a:r>
              <a:rPr lang="en-US" sz="3200" b="1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CC00C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b, ……………</a:t>
            </a:r>
            <a:endParaRPr lang="en-US" sz="3200" b="1" dirty="0">
              <a:solidFill>
                <a:srgbClr val="CC00C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2568" y="283582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28 + 36 = 64 (km)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22568" y="519511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36 + 46 = 82 (km)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7265" y="5999577"/>
            <a:ext cx="1494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64 km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88255" y="6500175"/>
            <a:ext cx="1495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Arial"/>
                <a:cs typeface="Arial"/>
                <a:sym typeface="Arial"/>
              </a:rPr>
              <a:t>82 km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DC0E506-B292-49AE-8D25-2D39F8635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1" y="-1965979"/>
            <a:ext cx="11861577" cy="86266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2132856"/>
            <a:ext cx="6490590" cy="2252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Administrator\Desktop\572ae4c70b7c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090" y="4601975"/>
            <a:ext cx="1220476" cy="1892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-943206" y="206793"/>
            <a:ext cx="9400772" cy="846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HẸN GẶP LẠI CÁC CON!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5787 L 0.01093 0.0581 C 0.01053 0.06736 0.01039 0.07662 0.00933 0.08634 C 0.00919 0.08796 0.00879 0.08912 0.00853 0.09074 C 0.0084 0.09259 0.00826 0.09445 0.00786 0.0963 C 0.00746 0.09838 0.0068 0.1007 0.0064 0.10278 C 0.00586 0.10625 0.00533 0.10949 0.00493 0.11273 C 0.00426 0.11783 0.00386 0.12454 0.00346 0.1294 C 0.00333 0.13102 0.00293 0.1331 0.00266 0.13496 C 0.00093 0.15139 0.00306 0.13519 0.00133 0.14792 C 0.00106 0.15648 0.00093 0.16505 0.00053 0.17338 C 0.0004 0.17454 -0.00013 0.17593 -0.00027 0.17708 C -0.0008 0.18056 -0.00147 0.19144 -0.0024 0.19676 C -0.00267 0.19769 -0.00293 0.19884 -0.0032 0.2 C -0.00333 0.20162 -0.0036 0.20301 -0.00387 0.2044 C -0.0048 0.2088 -0.0048 0.20718 -0.00547 0.21204 C -0.00587 0.21667 -0.00613 0.2213 -0.0068 0.2257 C -0.00707 0.22685 -0.00747 0.22847 -0.0076 0.22986 C -0.0088 0.24028 -0.00733 0.23449 -0.00986 0.24213 C -0.01013 0.24421 -0.01026 0.24653 -0.0104 0.24861 C -0.01093 0.25162 -0.01146 0.25486 -0.012 0.25741 C -0.01226 0.2588 -0.01266 0.26065 -0.0128 0.26204 C -0.01293 0.26505 -0.01306 0.26806 -0.01346 0.27083 C -0.01386 0.275 -0.01426 0.275 -0.01493 0.27847 C -0.0152 0.28033 -0.0152 0.28148 -0.0156 0.28287 C -0.016 0.28426 -0.01666 0.28519 -0.01719 0.28634 C -0.01759 0.28982 -0.01799 0.29352 -0.01866 0.29746 C -0.01973 0.30463 -0.01933 0.29931 -0.01999 0.30833 C -0.02026 0.31181 -0.02039 0.31505 -0.02079 0.31829 C -0.02093 0.31945 -0.02133 0.3206 -0.02159 0.32176 C -0.02213 0.32431 -0.02253 0.32662 -0.02293 0.32917 C -0.02333 0.33102 -0.02346 0.3331 -0.02373 0.33496 C -0.02399 0.33634 -0.02466 0.33773 -0.02453 0.33935 C -0.02439 0.34028 -0.02346 0.33935 -0.02293 0.33935 L -0.02226 0.33727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4" b="4815"/>
          <a:stretch/>
        </p:blipFill>
        <p:spPr bwMode="auto">
          <a:xfrm>
            <a:off x="695400" y="164"/>
            <a:ext cx="11140370" cy="68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659186" y="1943606"/>
            <a:ext cx="2233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smtClean="0">
                <a:solidFill>
                  <a:srgbClr val="FF5E74"/>
                </a:solidFill>
                <a:latin typeface="inpin heiti" charset="-122"/>
                <a:ea typeface="inpin heiti" charset="-122"/>
              </a:rPr>
              <a:t>Khởi động</a:t>
            </a:r>
            <a:endParaRPr lang="zh-CN" altLang="en-US" sz="6000" dirty="0">
              <a:solidFill>
                <a:srgbClr val="FF5E74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078" name="Picture 6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934" y="3596546"/>
            <a:ext cx="2277027" cy="29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49337">
            <a:off x="3917156" y="2014638"/>
            <a:ext cx="7237106" cy="31638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1240266">
            <a:off x="4890958" y="2293023"/>
            <a:ext cx="5700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chemeClr val="bg2">
                    <a:lumMod val="10000"/>
                  </a:schemeClr>
                </a:solidFill>
                <a:latin typeface="inpin heiti" charset="-122"/>
                <a:ea typeface="inpin heiti" charset="-122"/>
              </a:rPr>
              <a:t>- Nhắc lại các đơn vị đo độ dài đã học.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8" name="矩形 11"/>
          <p:cNvSpPr/>
          <p:nvPr/>
        </p:nvSpPr>
        <p:spPr>
          <a:xfrm rot="21240266">
            <a:off x="6286965" y="3662228"/>
            <a:ext cx="5700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m, dm, cm</a:t>
            </a:r>
            <a:endParaRPr lang="zh-CN" altLang="en-US" sz="4000" dirty="0">
              <a:solidFill>
                <a:srgbClr val="FF0000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9" y="4380025"/>
            <a:ext cx="5623110" cy="1951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479349" y="328048"/>
            <a:ext cx="6059849" cy="470899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smtClean="0">
                <a:solidFill>
                  <a:schemeClr val="bg2">
                    <a:lumMod val="10000"/>
                  </a:schemeClr>
                </a:solidFill>
                <a:latin typeface="inpin heiti" charset="-122"/>
                <a:ea typeface="inpin heiti" charset="-122"/>
                <a:sym typeface="FZXiQian-M15S"/>
              </a:rPr>
              <a:t>Toán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inpin heiti" charset="-122"/>
              <a:ea typeface="inpin heiti" charset="-122"/>
              <a:sym typeface="FZXiQian-M15S"/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3864548" y="2108304"/>
            <a:ext cx="5254963" cy="12831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0070C0"/>
                </a:solidFill>
              </a:rPr>
              <a:t>KI-LÔ-MÉT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istrator\Desktop\572ae4c70b7c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274" y="4717058"/>
            <a:ext cx="1220476" cy="1892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91644" y="1160915"/>
            <a:ext cx="9400772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44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 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55: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Đề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-xi-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Ki-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lô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mét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AA20C4-BCAD-46E8-B8C2-EEC39E993D4A}"/>
              </a:ext>
            </a:extLst>
          </p:cNvPr>
          <p:cNvGrpSpPr/>
          <p:nvPr/>
        </p:nvGrpSpPr>
        <p:grpSpPr>
          <a:xfrm>
            <a:off x="873985" y="802783"/>
            <a:ext cx="10444029" cy="4794665"/>
            <a:chOff x="949966" y="915721"/>
            <a:chExt cx="10711713" cy="498978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CC6CF7A-EAAC-47AA-88F9-AA115B7CCCE9}"/>
                </a:ext>
              </a:extLst>
            </p:cNvPr>
            <p:cNvGrpSpPr/>
            <p:nvPr/>
          </p:nvGrpSpPr>
          <p:grpSpPr>
            <a:xfrm rot="10800000">
              <a:off x="949966" y="915722"/>
              <a:ext cx="10711713" cy="4989777"/>
              <a:chOff x="348594" y="819152"/>
              <a:chExt cx="8382635" cy="4224586"/>
            </a:xfrm>
          </p:grpSpPr>
          <p:pic>
            <p:nvPicPr>
              <p:cNvPr id="8" name="Picture 2">
                <a:extLst>
                  <a:ext uri="{FF2B5EF4-FFF2-40B4-BE49-F238E27FC236}">
                    <a16:creationId xmlns="" xmlns:a16="http://schemas.microsoft.com/office/drawing/2014/main" id="{73CC399A-5FFE-4CC7-A814-F0AFBC0DD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48594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="" xmlns:a16="http://schemas.microsoft.com/office/drawing/2014/main" id="{FEB38FE0-6DE6-4DE0-9DA7-4D6592917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1A9F035-E752-4FD4-AFBD-8F93F8AEABD1}"/>
                </a:ext>
              </a:extLst>
            </p:cNvPr>
            <p:cNvSpPr/>
            <p:nvPr/>
          </p:nvSpPr>
          <p:spPr>
            <a:xfrm>
              <a:off x="1573784" y="1318725"/>
              <a:ext cx="10084814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Tư</a:t>
              </a:r>
              <a:r>
                <a:rPr lang="en-US" sz="40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20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3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2024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5E49486-34F3-4A14-8DCE-7FE40C7DF6A9}"/>
                </a:ext>
              </a:extLst>
            </p:cNvPr>
            <p:cNvSpPr/>
            <p:nvPr/>
          </p:nvSpPr>
          <p:spPr>
            <a:xfrm>
              <a:off x="3993775" y="2163423"/>
              <a:ext cx="3843847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40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ECFCF23-7784-46C3-AC0C-94FB7E11F1C3}"/>
                </a:ext>
              </a:extLst>
            </p:cNvPr>
            <p:cNvSpPr/>
            <p:nvPr/>
          </p:nvSpPr>
          <p:spPr>
            <a:xfrm>
              <a:off x="3993775" y="2974207"/>
              <a:ext cx="5409517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770">
                <a:defRPr/>
              </a:pPr>
              <a:r>
                <a:rPr lang="en-US" sz="40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4000" b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Ki – lô - mét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588AD24-D8FC-4E25-884A-83224F4A4ED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83529E-6B2E-4470-BC05-BF48D55DDDED}"/>
              </a:ext>
            </a:extLst>
          </p:cNvPr>
          <p:cNvSpPr/>
          <p:nvPr/>
        </p:nvSpPr>
        <p:spPr>
          <a:xfrm>
            <a:off x="7826533" y="5670496"/>
            <a:ext cx="3718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Bitsumishi Pro" panose="02040603050506020204" pitchFamily="18" charset="0"/>
                <a:cs typeface="Arial" charset="0"/>
              </a:rPr>
              <a:t>TRANG </a:t>
            </a:r>
            <a:r>
              <a:rPr lang="en-US" sz="4400" b="1" kern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Bitsumishi Pro" panose="02040603050506020204" pitchFamily="18" charset="0"/>
                <a:cs typeface="Arial" charset="0"/>
              </a:rPr>
              <a:t>69</a:t>
            </a:r>
            <a:endParaRPr lang="en-US" sz="4400" b="1" kern="0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Bitsumishi Pr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277187" y="2441608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  <a:ea typeface="inpin heiti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755378" y="2441608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  <a:ea typeface="inpin heiti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021092" y="2441608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  <a:ea typeface="inpin heiti" charset="-122"/>
            </a:endParaRPr>
          </a:p>
        </p:txBody>
      </p:sp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397" y="14982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663439" y="476672"/>
            <a:ext cx="3513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charset="-122"/>
              </a:rPr>
              <a:t>YÊU CẦU CẦN ĐẠT</a:t>
            </a:r>
            <a:endParaRPr lang="zh-CN" altLang="en-US" sz="28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npin heiti" charset="-122"/>
            </a:endParaRPr>
          </a:p>
        </p:txBody>
      </p:sp>
      <p:pic>
        <p:nvPicPr>
          <p:cNvPr id="9218" name="Picture 2" descr="C:\Users\Administrator\Desktop\0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331" y="1299428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1588960" y="1761360"/>
            <a:ext cx="1546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1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  <p:pic>
        <p:nvPicPr>
          <p:cNvPr id="37" name="Picture 2" descr="C:\Users\Administrator\Desktop\0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631" y="1305815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170640" y="1767747"/>
            <a:ext cx="1970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2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  <p:pic>
        <p:nvPicPr>
          <p:cNvPr id="39" name="Picture 2" descr="C:\Users\Administrator\Desktop\0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310" y="1343398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8409319" y="1805330"/>
            <a:ext cx="1792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3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  <p:sp>
        <p:nvSpPr>
          <p:cNvPr id="19" name="矩形 35"/>
          <p:cNvSpPr/>
          <p:nvPr/>
        </p:nvSpPr>
        <p:spPr>
          <a:xfrm>
            <a:off x="1358249" y="3022500"/>
            <a:ext cx="2512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Nhận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biết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được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đơn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vị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đo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độ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dài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ki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–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lô</a:t>
            </a:r>
            <a:r>
              <a:rPr lang="en-US" altLang="zh-CN" sz="3200" b="1" dirty="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 - </a:t>
            </a:r>
            <a:r>
              <a:rPr lang="en-US" altLang="zh-CN" sz="3200" b="1" dirty="0" err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mét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  <p:sp>
        <p:nvSpPr>
          <p:cNvPr id="20" name="矩形 35"/>
          <p:cNvSpPr/>
          <p:nvPr/>
        </p:nvSpPr>
        <p:spPr>
          <a:xfrm>
            <a:off x="4840084" y="3042453"/>
            <a:ext cx="2512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Thực hiện được tính toán với đơn vị ki – lô - mét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  <p:sp>
        <p:nvSpPr>
          <p:cNvPr id="21" name="矩形 35"/>
          <p:cNvSpPr/>
          <p:nvPr/>
        </p:nvSpPr>
        <p:spPr>
          <a:xfrm>
            <a:off x="8070739" y="2796231"/>
            <a:ext cx="2512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+mj-lt"/>
                <a:ea typeface="inpin heiti" charset="-122"/>
              </a:rPr>
              <a:t>Ước lượng các số đo đã học trong trường hợp đơn giản</a:t>
            </a:r>
            <a:endParaRPr lang="zh-CN" altLang="en-US" sz="3200" b="1" dirty="0">
              <a:solidFill>
                <a:srgbClr val="FF5E74"/>
              </a:solidFill>
              <a:effectLst>
                <a:glow rad="165100">
                  <a:schemeClr val="bg1"/>
                </a:glow>
              </a:effectLst>
              <a:latin typeface="+mj-lt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17" grpId="0"/>
      <p:bldP spid="36" grpId="0"/>
      <p:bldP spid="38" grpId="0"/>
      <p:bldP spid="40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136" y="149621"/>
            <a:ext cx="8367018" cy="65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4104125"/>
            <a:ext cx="1720931" cy="22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1844824"/>
            <a:ext cx="2448272" cy="15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95800" y="355012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Khám phá</a:t>
            </a:r>
            <a:endParaRPr lang="zh-CN" altLang="en-US" sz="66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npin heiti" charset="-122"/>
              <a:ea typeface="inpin heiti" charset="-122"/>
            </a:endParaRPr>
          </a:p>
        </p:txBody>
      </p:sp>
      <p:pic>
        <p:nvPicPr>
          <p:cNvPr id="4102" name="Picture 6" descr="C:\Users\Administrator\Desktop\575fa5b45634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60" y="10362"/>
            <a:ext cx="11501780" cy="26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663952" y="1772817"/>
            <a:ext cx="16514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0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01</a:t>
            </a:r>
            <a:endParaRPr lang="zh-CN" altLang="en-US" sz="13000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1" y="1047953"/>
            <a:ext cx="7894777" cy="49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54177" y="2547428"/>
            <a:ext cx="6391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inpin heiti" charset="-122"/>
                <a:ea typeface="inpin heiti" charset="-122"/>
                <a:cs typeface="inpin heiti" charset="-122"/>
              </a:rPr>
              <a:t>          </a:t>
            </a:r>
            <a:r>
              <a:rPr lang="vi-VN"/>
              <a:t>“</a:t>
            </a:r>
            <a:r>
              <a:rPr lang="vi-VN" b="1"/>
              <a:t>Cột cây số</a:t>
            </a:r>
            <a:r>
              <a:rPr lang="vi-VN"/>
              <a:t>” </a:t>
            </a:r>
            <a:r>
              <a:rPr lang="vi-VN" b="1"/>
              <a:t>là</a:t>
            </a:r>
            <a:r>
              <a:rPr lang="vi-VN"/>
              <a:t> một trụ gạch nhỏ được xây ở bên cạnh đường để làm mốc theo đơn vị từng ki-lô-mét kế tiếp nhằm chỉ dẫn cho người tham gia lưu thông biết được đoạn đường mình đã đi hoặc sắp đi qua. Đây </a:t>
            </a:r>
            <a:r>
              <a:rPr lang="vi-VN" b="1"/>
              <a:t>là</a:t>
            </a:r>
            <a:r>
              <a:rPr lang="vi-VN"/>
              <a:t> một chỉ dẫn quan trọng của ngành giao thông mỗi quốc gia (thường dùng cho các tỉnh lộ, quốc lộ).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026" name="Picture 2" descr="Kinh nghiệm du lịch Bình Liêu, Quảng Ni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8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82" y="1651254"/>
            <a:ext cx="2295240" cy="30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08032" y="502410"/>
            <a:ext cx="3304702" cy="2590562"/>
            <a:chOff x="6208032" y="170323"/>
            <a:chExt cx="3304702" cy="259056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032" y="170323"/>
              <a:ext cx="3304702" cy="259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96357" y="1325455"/>
              <a:ext cx="1866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Cột cây số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0323"/>
            <a:ext cx="256160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524420" y="2613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pin heiti" charset="-122"/>
                <a:ea typeface="inpin heiti" charset="-122"/>
              </a:rPr>
              <a:t>Khám phá</a:t>
            </a:r>
            <a:endParaRPr lang="zh-CN" altLang="en-US" sz="28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pin heiti" charset="-122"/>
              <a:ea typeface="inpin heiti" charset="-122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099883"/>
            <a:ext cx="10165976" cy="57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4532;p17">
            <a:extLst>
              <a:ext uri="{FF2B5EF4-FFF2-40B4-BE49-F238E27FC236}">
                <a16:creationId xmlns="" xmlns:a16="http://schemas.microsoft.com/office/drawing/2014/main" id="{F2073257-68CB-4BFB-A645-FF2C02E347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038"/>
          <a:stretch/>
        </p:blipFill>
        <p:spPr>
          <a:xfrm>
            <a:off x="2115967" y="784587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0718449">
            <a:off x="7183524" y="1791046"/>
            <a:ext cx="216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 ki – lô - mét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87505" y="3331029"/>
            <a:ext cx="1022793" cy="635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84697" y="984910"/>
            <a:ext cx="1022793" cy="635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43029" y="-27870"/>
            <a:ext cx="851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Để đo những khoảng cách lớn, trong thực tế, người ta thường sử dụng đơn vị đo ki – lô - mét </a:t>
            </a:r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1071153" y="4639273"/>
            <a:ext cx="488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Ki – lô – mét là đơn vị đo độ dài.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696" y="5162493"/>
            <a:ext cx="491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Ki – lô – mét được viết tắt là km.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0696" y="4138052"/>
            <a:ext cx="857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Từ 1 cột cây số đến cột cây số tiếp theo dài 1 ki – lô - mét.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84157" y="878519"/>
            <a:ext cx="3496045" cy="228003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So sánh chiều dài của đoàn tàu với 1 km?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1040696" y="5720734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 km = 1 000m; 1 000m = 1 km.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4718" y="4117005"/>
            <a:ext cx="2362772" cy="2531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73CC399A-5FFE-4CC7-A814-F0AFBC0DD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1" t="6710" r="3951"/>
          <a:stretch/>
        </p:blipFill>
        <p:spPr bwMode="auto">
          <a:xfrm rot="10800000">
            <a:off x="9714178" y="4221770"/>
            <a:ext cx="2280375" cy="24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24804" y="4607603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km</a:t>
            </a:r>
            <a:endParaRPr lang="en-US" sz="40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  <p:bldP spid="6" grpId="0"/>
      <p:bldP spid="7" grpId="0"/>
      <p:bldP spid="18" grpId="0"/>
      <p:bldP spid="19" grpId="0"/>
      <p:bldP spid="8" grpId="0" animBg="1"/>
      <p:bldP spid="20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136" y="149621"/>
            <a:ext cx="8367018" cy="65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4104125"/>
            <a:ext cx="1720931" cy="22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1844824"/>
            <a:ext cx="2448272" cy="15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95800" y="3550126"/>
            <a:ext cx="40559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smtClean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Hoạt động</a:t>
            </a:r>
            <a:endParaRPr lang="zh-CN" altLang="en-US" sz="6600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npin heiti" charset="-122"/>
              <a:ea typeface="inpin heiti" charset="-122"/>
            </a:endParaRPr>
          </a:p>
        </p:txBody>
      </p:sp>
      <p:pic>
        <p:nvPicPr>
          <p:cNvPr id="4102" name="Picture 6" descr="C:\Users\Administrator\Desktop\575fa5b45634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60" y="10362"/>
            <a:ext cx="11501780" cy="26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591944" y="1772817"/>
            <a:ext cx="1943161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0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npin heiti" charset="-122"/>
                <a:ea typeface="inpin heiti" charset="-122"/>
              </a:rPr>
              <a:t>02</a:t>
            </a:r>
            <a:endParaRPr lang="zh-CN" altLang="en-US" sz="13000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0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669</Words>
  <Application>Microsoft Office PowerPoint</Application>
  <PresentationFormat>Widescreen</PresentationFormat>
  <Paragraphs>132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FZXiQian-M15S</vt:lpstr>
      <vt:lpstr>HP001 4 hàng</vt:lpstr>
      <vt:lpstr>inpin heiti</vt:lpstr>
      <vt:lpstr>Noto Sans Symbols</vt:lpstr>
      <vt:lpstr>Times New Roman</vt:lpstr>
      <vt:lpstr>UTM Bitsumishi Pro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54</cp:revision>
  <dcterms:created xsi:type="dcterms:W3CDTF">2017-08-18T03:02:00Z</dcterms:created>
  <dcterms:modified xsi:type="dcterms:W3CDTF">2024-02-26T02:32:19Z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