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87" r:id="rId2"/>
    <p:sldId id="318" r:id="rId3"/>
    <p:sldId id="315" r:id="rId4"/>
    <p:sldId id="316" r:id="rId5"/>
    <p:sldId id="256" r:id="rId6"/>
    <p:sldId id="259" r:id="rId7"/>
    <p:sldId id="298" r:id="rId8"/>
    <p:sldId id="297" r:id="rId9"/>
    <p:sldId id="258" r:id="rId10"/>
    <p:sldId id="313" r:id="rId11"/>
    <p:sldId id="260" r:id="rId12"/>
    <p:sldId id="261" r:id="rId13"/>
    <p:sldId id="282" r:id="rId14"/>
    <p:sldId id="283" r:id="rId15"/>
    <p:sldId id="301" r:id="rId16"/>
    <p:sldId id="300" r:id="rId17"/>
    <p:sldId id="281" r:id="rId18"/>
    <p:sldId id="302" r:id="rId19"/>
    <p:sldId id="303" r:id="rId20"/>
    <p:sldId id="304" r:id="rId21"/>
    <p:sldId id="308" r:id="rId22"/>
    <p:sldId id="307" r:id="rId23"/>
    <p:sldId id="309" r:id="rId24"/>
    <p:sldId id="274" r:id="rId25"/>
    <p:sldId id="320" r:id="rId26"/>
    <p:sldId id="317" r:id="rId27"/>
    <p:sldId id="305" r:id="rId28"/>
  </p:sldIdLst>
  <p:sldSz cx="18288000" cy="10287000"/>
  <p:notesSz cx="6858000" cy="9144000"/>
  <p:embeddedFontLst>
    <p:embeddedFont>
      <p:font typeface="Lazydog" panose="020B0604020202020204" charset="0"/>
      <p:regular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Handy Casual" panose="020B0604020202020204" charset="0"/>
      <p:regular r:id="rId39"/>
    </p:embeddedFont>
    <p:embeddedFont>
      <p:font typeface="Londrina Solid Black" panose="020B0604020202020204" charset="0"/>
      <p:regular r:id="rId40"/>
    </p:embeddedFont>
    <p:embeddedFont>
      <p:font typeface="宋体" panose="02010600030101010101" pitchFamily="2" charset="-122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22" autoAdjust="0"/>
  </p:normalViewPr>
  <p:slideViewPr>
    <p:cSldViewPr>
      <p:cViewPr varScale="1">
        <p:scale>
          <a:sx n="47" d="100"/>
          <a:sy n="47" d="100"/>
        </p:scale>
        <p:origin x="71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22CF0-A4DF-403F-ADBD-73E06A88FA4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EFAB-90F5-474B-B3B0-860E49A1C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6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404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77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83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trùng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trứng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tử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quá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thụ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tử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triển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mới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mới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bố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mẹ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FEFAB-90F5-474B-B3B0-860E49A1C2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29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091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</a:t>
            </a:r>
            <a:r>
              <a:rPr lang="vi-VN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số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loài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lông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mao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con..</a:t>
            </a:r>
            <a:r>
              <a:rPr lang="vi-VN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loài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đẻ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trứng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loài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lông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vũ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bò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loài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trường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biệt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…)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loài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đẻ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: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vú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xương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05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FEFAB-90F5-474B-B3B0-860E49A1C2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96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Đánh</a:t>
            </a:r>
            <a:r>
              <a:rPr lang="en-US" altLang="zh-CN" dirty="0"/>
              <a:t> </a:t>
            </a:r>
            <a:r>
              <a:rPr lang="en-US" altLang="zh-CN" dirty="0" err="1"/>
              <a:t>trực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trống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843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999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32657"/>
            <a:ext cx="18288000" cy="10287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1419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83.svg"/><Relationship Id="rId3" Type="http://schemas.openxmlformats.org/officeDocument/2006/relationships/image" Target="../media/image173.svg"/><Relationship Id="rId7" Type="http://schemas.openxmlformats.org/officeDocument/2006/relationships/image" Target="../media/image177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1.svg"/><Relationship Id="rId5" Type="http://schemas.openxmlformats.org/officeDocument/2006/relationships/image" Target="../media/image175.svg"/><Relationship Id="rId15" Type="http://schemas.openxmlformats.org/officeDocument/2006/relationships/image" Target="../media/image7.png"/><Relationship Id="rId4" Type="http://schemas.openxmlformats.org/officeDocument/2006/relationships/image" Target="../media/image2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12" Type="http://schemas.openxmlformats.org/officeDocument/2006/relationships/image" Target="../media/image26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33.png"/><Relationship Id="rId1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6.png"/><Relationship Id="rId4" Type="http://schemas.openxmlformats.org/officeDocument/2006/relationships/image" Target="../media/image18.jpe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0.png"/><Relationship Id="rId5" Type="http://schemas.openxmlformats.org/officeDocument/2006/relationships/tags" Target="../tags/tag5.xml"/><Relationship Id="rId10" Type="http://schemas.openxmlformats.org/officeDocument/2006/relationships/image" Target="../media/image39.png"/><Relationship Id="rId4" Type="http://schemas.openxmlformats.org/officeDocument/2006/relationships/tags" Target="../tags/tag4.xm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7.png"/><Relationship Id="rId5" Type="http://schemas.openxmlformats.org/officeDocument/2006/relationships/image" Target="../media/image146.svg"/><Relationship Id="rId10" Type="http://schemas.openxmlformats.org/officeDocument/2006/relationships/image" Target="../media/image151.sv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7.png"/><Relationship Id="rId5" Type="http://schemas.openxmlformats.org/officeDocument/2006/relationships/image" Target="../media/image146.svg"/><Relationship Id="rId10" Type="http://schemas.openxmlformats.org/officeDocument/2006/relationships/image" Target="../media/image151.sv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control" Target="../activeX/activeX2.xml"/><Relationship Id="rId7" Type="http://schemas.openxmlformats.org/officeDocument/2006/relationships/image" Target="../media/image67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20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29.png"/><Relationship Id="rId4" Type="http://schemas.openxmlformats.org/officeDocument/2006/relationships/image" Target="../media/image3.sv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E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62354">
            <a:off x="8107925" y="-357060"/>
            <a:ext cx="20974716" cy="138957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62354">
            <a:off x="-6664971" y="-2076580"/>
            <a:ext cx="13329941" cy="88310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97992" y="1796831"/>
            <a:ext cx="13972914" cy="73657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13903" y="7339046"/>
            <a:ext cx="5452701" cy="24759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85359" y="8577003"/>
            <a:ext cx="2702190" cy="22305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313568" y="520024"/>
            <a:ext cx="4018853" cy="293010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32801" y="3517326"/>
            <a:ext cx="11641298" cy="164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 smtClean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 nốt nhạc vui </a:t>
            </a:r>
            <a:endParaRPr lang="en-US" sz="9999" b="1">
              <a:solidFill>
                <a:srgbClr val="231F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566128" y="5834083"/>
            <a:ext cx="1127412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78"/>
              </a:lnSpc>
            </a:pPr>
            <a:r>
              <a:rPr lang="en-US" sz="6600" b="1" dirty="0" err="1" smtClean="0">
                <a:solidFill>
                  <a:srgbClr val="5E3A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600" b="1" dirty="0" smtClean="0">
                <a:solidFill>
                  <a:srgbClr val="5E3A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5E3A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600" b="1" dirty="0" smtClean="0">
                <a:solidFill>
                  <a:srgbClr val="5E3A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dirty="0" smtClean="0">
                <a:solidFill>
                  <a:srgbClr val="5E3A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2 con </a:t>
            </a:r>
            <a:r>
              <a:rPr lang="en-US" sz="6600" b="1" dirty="0" err="1" smtClean="0">
                <a:solidFill>
                  <a:srgbClr val="5E3A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b="1" dirty="0" smtClean="0">
                <a:solidFill>
                  <a:srgbClr val="5E3A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5E3A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600" b="1" dirty="0" smtClean="0">
                <a:solidFill>
                  <a:srgbClr val="5E3A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5E3A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 smtClean="0">
                <a:solidFill>
                  <a:srgbClr val="5E3A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5E3A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600" b="1" dirty="0" smtClean="0">
                <a:solidFill>
                  <a:srgbClr val="5E3A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b="1" dirty="0">
              <a:solidFill>
                <a:srgbClr val="5E3A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381" y="5415281"/>
            <a:ext cx="3238952" cy="2800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60926" y="4425415"/>
            <a:ext cx="3858163" cy="30960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508" y="906079"/>
            <a:ext cx="5357222" cy="2981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333" r="33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678274"/>
            <a:ext cx="20296289" cy="56322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565648" y="5520834"/>
            <a:ext cx="7577780" cy="585555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767122" y="2939518"/>
            <a:ext cx="1384712" cy="138471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1D16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r>
                <a:rPr lang="en-US" sz="5299">
                  <a:solidFill>
                    <a:srgbClr val="027618"/>
                  </a:solidFill>
                  <a:latin typeface="Lazydog"/>
                </a:rPr>
                <a:t>A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90500" y="5265458"/>
            <a:ext cx="1384712" cy="138471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1D16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r>
                <a:rPr lang="en-US" sz="5299">
                  <a:solidFill>
                    <a:srgbClr val="027618"/>
                  </a:solidFill>
                  <a:latin typeface="Lazydog"/>
                </a:rPr>
                <a:t>B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729130" y="3062466"/>
            <a:ext cx="3661462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79"/>
              </a:lnSpc>
              <a:spcBef>
                <a:spcPct val="0"/>
              </a:spcBef>
            </a:pPr>
            <a:r>
              <a:rPr lang="en-US" sz="600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 tử  </a:t>
            </a:r>
            <a:endParaRPr lang="en-US" sz="6000">
              <a:solidFill>
                <a:srgbClr val="027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401667" y="5220241"/>
            <a:ext cx="6068414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79"/>
              </a:lnSpc>
              <a:spcBef>
                <a:spcPct val="0"/>
              </a:spcBef>
            </a:pPr>
            <a:r>
              <a:rPr lang="en-US" sz="600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mang thai </a:t>
            </a:r>
            <a:endParaRPr lang="en-US" sz="6000">
              <a:solidFill>
                <a:srgbClr val="027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8880631" y="3213866"/>
            <a:ext cx="1384712" cy="138471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1D16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r>
                <a:rPr lang="en-US" sz="5299">
                  <a:solidFill>
                    <a:srgbClr val="027618"/>
                  </a:solidFill>
                  <a:latin typeface="Lazydog"/>
                </a:rPr>
                <a:t>c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712394" y="5395907"/>
            <a:ext cx="1384712" cy="138471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1D16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r>
                <a:rPr lang="en-US" sz="5299">
                  <a:solidFill>
                    <a:srgbClr val="027618"/>
                  </a:solidFill>
                  <a:latin typeface="Lazydog"/>
                </a:rPr>
                <a:t>d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92069" y="3368731"/>
            <a:ext cx="5426502" cy="1187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79"/>
              </a:lnSpc>
              <a:spcBef>
                <a:spcPct val="0"/>
              </a:spcBef>
            </a:pPr>
            <a:r>
              <a:rPr lang="en-US" sz="600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thụ tinh</a:t>
            </a:r>
            <a:endParaRPr lang="en-US" sz="6000">
              <a:solidFill>
                <a:srgbClr val="027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539574" y="5414779"/>
            <a:ext cx="2392047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79"/>
              </a:lnSpc>
              <a:spcBef>
                <a:spcPct val="0"/>
              </a:spcBef>
            </a:pPr>
            <a:r>
              <a:rPr lang="en-US" sz="600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sz="7199" smtClean="0">
                <a:solidFill>
                  <a:srgbClr val="027618"/>
                </a:solidFill>
                <a:latin typeface="Handy Casual"/>
              </a:rPr>
              <a:t> </a:t>
            </a:r>
            <a:endParaRPr lang="en-US" sz="7199">
              <a:solidFill>
                <a:srgbClr val="027618"/>
              </a:solidFill>
              <a:latin typeface="Handy Casu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06992" y="746070"/>
            <a:ext cx="17606912" cy="16830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8"/>
          <p:cNvSpPr txBox="1"/>
          <p:nvPr/>
        </p:nvSpPr>
        <p:spPr>
          <a:xfrm>
            <a:off x="286356" y="828483"/>
            <a:ext cx="19621500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7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6000" dirty="0" err="1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000" dirty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000" dirty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6000" dirty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6000" dirty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dirty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dirty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6000" dirty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6000" dirty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27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52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33" r="3333"/>
          <a:stretch>
            <a:fillRect/>
          </a:stretch>
        </p:blipFill>
        <p:spPr>
          <a:xfrm>
            <a:off x="56934" y="-247791"/>
            <a:ext cx="18389850" cy="103442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342142"/>
            <a:ext cx="20296289" cy="56322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15335" y="6666101"/>
            <a:ext cx="7850251" cy="56379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23056" y="5483955"/>
            <a:ext cx="6225649" cy="14505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37047" y="5504364"/>
            <a:ext cx="1281826" cy="11912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03337" y="5257990"/>
            <a:ext cx="6225649" cy="14505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499129" y="5360245"/>
            <a:ext cx="1060333" cy="106033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636415" y="5405569"/>
            <a:ext cx="1992897" cy="152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7"/>
              </a:lnSpc>
              <a:spcBef>
                <a:spcPct val="0"/>
              </a:spcBef>
            </a:pPr>
            <a:r>
              <a:rPr lang="en-US" sz="8884">
                <a:solidFill>
                  <a:srgbClr val="027618"/>
                </a:solidFill>
                <a:latin typeface="Handy Casual"/>
              </a:rPr>
              <a:t>True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97043" y="5173618"/>
            <a:ext cx="1992897" cy="1526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37"/>
              </a:lnSpc>
              <a:spcBef>
                <a:spcPct val="0"/>
              </a:spcBef>
            </a:pPr>
            <a:r>
              <a:rPr lang="en-US" sz="8884">
                <a:solidFill>
                  <a:srgbClr val="E8F6FA"/>
                </a:solidFill>
                <a:latin typeface="Handy Casual"/>
              </a:rPr>
              <a:t>False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903337" y="3122772"/>
            <a:ext cx="6637635" cy="1864387"/>
            <a:chOff x="7363195" y="2465042"/>
            <a:chExt cx="4410376" cy="1864387"/>
          </a:xfrm>
        </p:grpSpPr>
        <p:sp>
          <p:nvSpPr>
            <p:cNvPr id="15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Tạo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ra c</a:t>
              </a:r>
              <a:r>
                <a:rPr lang="vi-VN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ơ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mới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32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9296400" y="2923344"/>
            <a:ext cx="6850224" cy="2353912"/>
            <a:chOff x="418429" y="2465042"/>
            <a:chExt cx="4396608" cy="1871085"/>
          </a:xfrm>
        </p:grpSpPr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651285" y="2492018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Tạo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ra c</a:t>
              </a:r>
              <a:r>
                <a:rPr lang="vi-VN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ơ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mới</a:t>
              </a:r>
              <a:r>
                <a:rPr lang="en-US" sz="440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400" smtClean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   mang </a:t>
              </a:r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4400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32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492944" y="401871"/>
            <a:ext cx="17606912" cy="16830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9"/>
          <p:cNvSpPr txBox="1"/>
          <p:nvPr/>
        </p:nvSpPr>
        <p:spPr>
          <a:xfrm>
            <a:off x="0" y="336492"/>
            <a:ext cx="15240000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2437"/>
              </a:lnSpc>
              <a:spcBef>
                <a:spcPct val="0"/>
              </a:spcBef>
            </a:pP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6600" dirty="0">
              <a:solidFill>
                <a:srgbClr val="027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3333" r="3333"/>
          <a:stretch>
            <a:fillRect/>
          </a:stretch>
        </p:blipFill>
        <p:spPr>
          <a:xfrm>
            <a:off x="13323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474373" y="-1237898"/>
            <a:ext cx="6271808" cy="80536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258300"/>
            <a:ext cx="18930363" cy="52531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1348178"/>
            <a:ext cx="14829970" cy="176719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80086" y="4267153"/>
            <a:ext cx="1987657" cy="1785166"/>
            <a:chOff x="0" y="0"/>
            <a:chExt cx="523498" cy="4701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3498" cy="470167"/>
            </a:xfrm>
            <a:custGeom>
              <a:avLst/>
              <a:gdLst/>
              <a:ahLst/>
              <a:cxnLst/>
              <a:rect l="l" t="t" r="r" b="b"/>
              <a:pathLst>
                <a:path w="523498" h="470167">
                  <a:moveTo>
                    <a:pt x="198645" y="0"/>
                  </a:moveTo>
                  <a:lnTo>
                    <a:pt x="324853" y="0"/>
                  </a:lnTo>
                  <a:cubicBezTo>
                    <a:pt x="434562" y="0"/>
                    <a:pt x="523498" y="88936"/>
                    <a:pt x="523498" y="198645"/>
                  </a:cubicBezTo>
                  <a:lnTo>
                    <a:pt x="523498" y="271522"/>
                  </a:lnTo>
                  <a:cubicBezTo>
                    <a:pt x="523498" y="381231"/>
                    <a:pt x="434562" y="470167"/>
                    <a:pt x="324853" y="470167"/>
                  </a:cubicBezTo>
                  <a:lnTo>
                    <a:pt x="198645" y="470167"/>
                  </a:lnTo>
                  <a:cubicBezTo>
                    <a:pt x="88936" y="470167"/>
                    <a:pt x="0" y="381231"/>
                    <a:pt x="0" y="271522"/>
                  </a:cubicBezTo>
                  <a:lnTo>
                    <a:pt x="0" y="198645"/>
                  </a:lnTo>
                  <a:cubicBezTo>
                    <a:pt x="0" y="88936"/>
                    <a:pt x="88936" y="0"/>
                    <a:pt x="198645" y="0"/>
                  </a:cubicBezTo>
                  <a:close/>
                </a:path>
              </a:pathLst>
            </a:custGeom>
            <a:solidFill>
              <a:srgbClr val="81D16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09270" y="1669126"/>
            <a:ext cx="13220700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79"/>
              </a:lnSpc>
              <a:spcBef>
                <a:spcPct val="0"/>
              </a:spcBef>
            </a:pPr>
            <a:r>
              <a:rPr lang="en-US" sz="6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Hợp tử phát triển thành gì ? </a:t>
            </a:r>
            <a:endParaRPr lang="en-US" sz="6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4916124" y="4337818"/>
            <a:ext cx="1987657" cy="1785166"/>
            <a:chOff x="0" y="0"/>
            <a:chExt cx="523498" cy="4701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23498" cy="470167"/>
            </a:xfrm>
            <a:custGeom>
              <a:avLst/>
              <a:gdLst/>
              <a:ahLst/>
              <a:cxnLst/>
              <a:rect l="l" t="t" r="r" b="b"/>
              <a:pathLst>
                <a:path w="523498" h="470167">
                  <a:moveTo>
                    <a:pt x="198645" y="0"/>
                  </a:moveTo>
                  <a:lnTo>
                    <a:pt x="324853" y="0"/>
                  </a:lnTo>
                  <a:cubicBezTo>
                    <a:pt x="434562" y="0"/>
                    <a:pt x="523498" y="88936"/>
                    <a:pt x="523498" y="198645"/>
                  </a:cubicBezTo>
                  <a:lnTo>
                    <a:pt x="523498" y="271522"/>
                  </a:lnTo>
                  <a:cubicBezTo>
                    <a:pt x="523498" y="381231"/>
                    <a:pt x="434562" y="470167"/>
                    <a:pt x="324853" y="470167"/>
                  </a:cubicBezTo>
                  <a:lnTo>
                    <a:pt x="198645" y="470167"/>
                  </a:lnTo>
                  <a:cubicBezTo>
                    <a:pt x="88936" y="470167"/>
                    <a:pt x="0" y="381231"/>
                    <a:pt x="0" y="271522"/>
                  </a:cubicBezTo>
                  <a:lnTo>
                    <a:pt x="0" y="198645"/>
                  </a:lnTo>
                  <a:cubicBezTo>
                    <a:pt x="0" y="88936"/>
                    <a:pt x="88936" y="0"/>
                    <a:pt x="198645" y="0"/>
                  </a:cubicBezTo>
                  <a:close/>
                </a:path>
              </a:pathLst>
            </a:custGeom>
            <a:solidFill>
              <a:srgbClr val="81D16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67600" y="4406881"/>
            <a:ext cx="1987657" cy="1785166"/>
            <a:chOff x="0" y="0"/>
            <a:chExt cx="523498" cy="4701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23498" cy="470167"/>
            </a:xfrm>
            <a:custGeom>
              <a:avLst/>
              <a:gdLst/>
              <a:ahLst/>
              <a:cxnLst/>
              <a:rect l="l" t="t" r="r" b="b"/>
              <a:pathLst>
                <a:path w="523498" h="470167">
                  <a:moveTo>
                    <a:pt x="198645" y="0"/>
                  </a:moveTo>
                  <a:lnTo>
                    <a:pt x="324853" y="0"/>
                  </a:lnTo>
                  <a:cubicBezTo>
                    <a:pt x="434562" y="0"/>
                    <a:pt x="523498" y="88936"/>
                    <a:pt x="523498" y="198645"/>
                  </a:cubicBezTo>
                  <a:lnTo>
                    <a:pt x="523498" y="271522"/>
                  </a:lnTo>
                  <a:cubicBezTo>
                    <a:pt x="523498" y="381231"/>
                    <a:pt x="434562" y="470167"/>
                    <a:pt x="324853" y="470167"/>
                  </a:cubicBezTo>
                  <a:lnTo>
                    <a:pt x="198645" y="470167"/>
                  </a:lnTo>
                  <a:cubicBezTo>
                    <a:pt x="88936" y="470167"/>
                    <a:pt x="0" y="381231"/>
                    <a:pt x="0" y="271522"/>
                  </a:cubicBezTo>
                  <a:lnTo>
                    <a:pt x="0" y="198645"/>
                  </a:lnTo>
                  <a:cubicBezTo>
                    <a:pt x="0" y="88936"/>
                    <a:pt x="88936" y="0"/>
                    <a:pt x="198645" y="0"/>
                  </a:cubicBezTo>
                  <a:close/>
                </a:path>
              </a:pathLst>
            </a:custGeom>
            <a:solidFill>
              <a:srgbClr val="81D16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088548" y="4390049"/>
            <a:ext cx="1987657" cy="1785166"/>
            <a:chOff x="0" y="0"/>
            <a:chExt cx="523498" cy="4701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23498" cy="470167"/>
            </a:xfrm>
            <a:custGeom>
              <a:avLst/>
              <a:gdLst/>
              <a:ahLst/>
              <a:cxnLst/>
              <a:rect l="l" t="t" r="r" b="b"/>
              <a:pathLst>
                <a:path w="523498" h="470167">
                  <a:moveTo>
                    <a:pt x="198645" y="0"/>
                  </a:moveTo>
                  <a:lnTo>
                    <a:pt x="324853" y="0"/>
                  </a:lnTo>
                  <a:cubicBezTo>
                    <a:pt x="434562" y="0"/>
                    <a:pt x="523498" y="88936"/>
                    <a:pt x="523498" y="198645"/>
                  </a:cubicBezTo>
                  <a:lnTo>
                    <a:pt x="523498" y="271522"/>
                  </a:lnTo>
                  <a:cubicBezTo>
                    <a:pt x="523498" y="381231"/>
                    <a:pt x="434562" y="470167"/>
                    <a:pt x="324853" y="470167"/>
                  </a:cubicBezTo>
                  <a:lnTo>
                    <a:pt x="198645" y="470167"/>
                  </a:lnTo>
                  <a:cubicBezTo>
                    <a:pt x="88936" y="470167"/>
                    <a:pt x="0" y="381231"/>
                    <a:pt x="0" y="271522"/>
                  </a:cubicBezTo>
                  <a:lnTo>
                    <a:pt x="0" y="198645"/>
                  </a:lnTo>
                  <a:cubicBezTo>
                    <a:pt x="0" y="88936"/>
                    <a:pt x="88936" y="0"/>
                    <a:pt x="198645" y="0"/>
                  </a:cubicBezTo>
                  <a:close/>
                </a:path>
              </a:pathLst>
            </a:custGeom>
            <a:solidFill>
              <a:srgbClr val="81D16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887248" y="4424148"/>
            <a:ext cx="1353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8724" y="4498016"/>
            <a:ext cx="1353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sz="8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96276" y="4518246"/>
            <a:ext cx="1353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70998" y="4519509"/>
            <a:ext cx="1353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8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PA_库_组合 15">
            <a:extLst>
              <a:ext uri="{FF2B5EF4-FFF2-40B4-BE49-F238E27FC236}">
                <a16:creationId xmlns:a16="http://schemas.microsoft.com/office/drawing/2014/main" id="{89519ECA-FFD3-44C0-AE79-FACABA89033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451830" y="6486575"/>
            <a:ext cx="2643395" cy="816972"/>
            <a:chOff x="1874329" y="2355800"/>
            <a:chExt cx="1534600" cy="796260"/>
          </a:xfrm>
        </p:grpSpPr>
        <p:sp>
          <p:nvSpPr>
            <p:cNvPr id="133" name="任意多边形 16">
              <a:extLst>
                <a:ext uri="{FF2B5EF4-FFF2-40B4-BE49-F238E27FC236}">
                  <a16:creationId xmlns:a16="http://schemas.microsoft.com/office/drawing/2014/main" id="{CCACED76-FE33-4CFB-91E8-EA714E46918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任意多边形 17">
              <a:extLst>
                <a:ext uri="{FF2B5EF4-FFF2-40B4-BE49-F238E27FC236}">
                  <a16:creationId xmlns:a16="http://schemas.microsoft.com/office/drawing/2014/main" id="{098FAE1F-504C-48C7-9CD1-855229C8F945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文本框 18">
              <a:extLst>
                <a:ext uri="{FF2B5EF4-FFF2-40B4-BE49-F238E27FC236}">
                  <a16:creationId xmlns:a16="http://schemas.microsoft.com/office/drawing/2014/main" id="{3ABDEF22-57ED-4B7E-A2A9-7579C4FE1C6B}"/>
                </a:ext>
              </a:extLst>
            </p:cNvPr>
            <p:cNvSpPr txBox="1"/>
            <p:nvPr/>
          </p:nvSpPr>
          <p:spPr>
            <a:xfrm>
              <a:off x="1959335" y="2355800"/>
              <a:ext cx="1314030" cy="7696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000" b="1" dirty="0" err="1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Hợp</a:t>
              </a:r>
              <a:r>
                <a:rPr lang="en-US" altLang="zh-CN" sz="4000" b="1" dirty="0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tử</a:t>
              </a:r>
              <a:endParaRPr lang="en-US" altLang="zh-CN" sz="4000" b="1" dirty="0">
                <a:solidFill>
                  <a:srgbClr val="F59C1F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7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5" y="6972496"/>
            <a:ext cx="1996747" cy="2410135"/>
          </a:xfrm>
          <a:prstGeom prst="rect">
            <a:avLst/>
          </a:prstGeom>
        </p:spPr>
      </p:pic>
      <p:pic>
        <p:nvPicPr>
          <p:cNvPr id="138" name="图片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7450680"/>
            <a:ext cx="1407224" cy="1698563"/>
          </a:xfrm>
          <a:prstGeom prst="rect">
            <a:avLst/>
          </a:prstGeom>
        </p:spPr>
      </p:pic>
      <p:grpSp>
        <p:nvGrpSpPr>
          <p:cNvPr id="139" name="组合 22"/>
          <p:cNvGrpSpPr/>
          <p:nvPr/>
        </p:nvGrpSpPr>
        <p:grpSpPr>
          <a:xfrm>
            <a:off x="0" y="7971163"/>
            <a:ext cx="18288000" cy="2370594"/>
            <a:chOff x="-175848" y="4352544"/>
            <a:chExt cx="12367848" cy="2310496"/>
          </a:xfrm>
        </p:grpSpPr>
        <p:pic>
          <p:nvPicPr>
            <p:cNvPr id="140" name="图片 2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141" name="图片 2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grpSp>
        <p:nvGrpSpPr>
          <p:cNvPr id="142" name="PA_库_组合 5">
            <a:extLst>
              <a:ext uri="{FF2B5EF4-FFF2-40B4-BE49-F238E27FC236}">
                <a16:creationId xmlns:a16="http://schemas.microsoft.com/office/drawing/2014/main" id="{39647BCD-EB5B-4E11-87D1-3ED0A2AB2BB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631865" y="3398501"/>
            <a:ext cx="2434191" cy="859219"/>
            <a:chOff x="1874329" y="2423251"/>
            <a:chExt cx="1534600" cy="728809"/>
          </a:xfrm>
        </p:grpSpPr>
        <p:sp>
          <p:nvSpPr>
            <p:cNvPr id="143" name="任意多边形 10">
              <a:extLst>
                <a:ext uri="{FF2B5EF4-FFF2-40B4-BE49-F238E27FC236}">
                  <a16:creationId xmlns:a16="http://schemas.microsoft.com/office/drawing/2014/main" id="{E9838B4D-9375-4C8B-85FF-D1A2A04458E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任意多边形 11">
              <a:extLst>
                <a:ext uri="{FF2B5EF4-FFF2-40B4-BE49-F238E27FC236}">
                  <a16:creationId xmlns:a16="http://schemas.microsoft.com/office/drawing/2014/main" id="{74E94F85-E536-4352-BFE6-AE924C4B106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文本框 12">
              <a:extLst>
                <a:ext uri="{FF2B5EF4-FFF2-40B4-BE49-F238E27FC236}">
                  <a16:creationId xmlns:a16="http://schemas.microsoft.com/office/drawing/2014/main" id="{051FC5B1-00C7-4B18-A9DE-40AB9E3CA213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6697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000" b="1" dirty="0" err="1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Đực</a:t>
              </a:r>
              <a:endParaRPr lang="en-US" altLang="zh-CN" sz="4000" b="1" dirty="0">
                <a:solidFill>
                  <a:srgbClr val="F59C1F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6" name="PA_库_组合 15">
            <a:extLst>
              <a:ext uri="{FF2B5EF4-FFF2-40B4-BE49-F238E27FC236}">
                <a16:creationId xmlns:a16="http://schemas.microsoft.com/office/drawing/2014/main" id="{576A2219-ADE6-41EE-B9D9-BD8334BBC176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0659971" y="3451857"/>
            <a:ext cx="2300921" cy="789640"/>
            <a:chOff x="1874329" y="2423251"/>
            <a:chExt cx="1534600" cy="769621"/>
          </a:xfrm>
        </p:grpSpPr>
        <p:sp>
          <p:nvSpPr>
            <p:cNvPr id="147" name="任意多边形 16">
              <a:extLst>
                <a:ext uri="{FF2B5EF4-FFF2-40B4-BE49-F238E27FC236}">
                  <a16:creationId xmlns:a16="http://schemas.microsoft.com/office/drawing/2014/main" id="{8186E9FB-633F-44C2-B201-3A16C5921AB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任意多边形 17">
              <a:extLst>
                <a:ext uri="{FF2B5EF4-FFF2-40B4-BE49-F238E27FC236}">
                  <a16:creationId xmlns:a16="http://schemas.microsoft.com/office/drawing/2014/main" id="{7E4F435B-6271-4207-B6D8-3BC48834E21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文本框 18">
              <a:extLst>
                <a:ext uri="{FF2B5EF4-FFF2-40B4-BE49-F238E27FC236}">
                  <a16:creationId xmlns:a16="http://schemas.microsoft.com/office/drawing/2014/main" id="{B2A3D447-BF84-47E1-ABED-9AB24F857876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7696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000" b="1" dirty="0" err="1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Cái</a:t>
              </a:r>
              <a:endParaRPr lang="en-US" altLang="zh-CN" sz="4000" b="1" dirty="0">
                <a:solidFill>
                  <a:srgbClr val="F59C1F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PA_库_组合 5">
            <a:extLst>
              <a:ext uri="{FF2B5EF4-FFF2-40B4-BE49-F238E27FC236}">
                <a16:creationId xmlns:a16="http://schemas.microsoft.com/office/drawing/2014/main" id="{FBA2955E-566C-4483-A325-CF0265F84CEF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215151" y="5160102"/>
            <a:ext cx="3662920" cy="1224884"/>
            <a:chOff x="1864388" y="2450332"/>
            <a:chExt cx="1657247" cy="1011556"/>
          </a:xfrm>
        </p:grpSpPr>
        <p:sp>
          <p:nvSpPr>
            <p:cNvPr id="151" name="任意多边形 10">
              <a:extLst>
                <a:ext uri="{FF2B5EF4-FFF2-40B4-BE49-F238E27FC236}">
                  <a16:creationId xmlns:a16="http://schemas.microsoft.com/office/drawing/2014/main" id="{904FD90E-AF41-4891-858B-00656636CBD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任意多边形 11">
              <a:extLst>
                <a:ext uri="{FF2B5EF4-FFF2-40B4-BE49-F238E27FC236}">
                  <a16:creationId xmlns:a16="http://schemas.microsoft.com/office/drawing/2014/main" id="{768857DD-C8CA-4855-9151-E26026A8293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文本框 12">
              <a:extLst>
                <a:ext uri="{FF2B5EF4-FFF2-40B4-BE49-F238E27FC236}">
                  <a16:creationId xmlns:a16="http://schemas.microsoft.com/office/drawing/2014/main" id="{907B418F-889D-41BF-A19A-AE0FF5974761}"/>
                </a:ext>
              </a:extLst>
            </p:cNvPr>
            <p:cNvSpPr txBox="1"/>
            <p:nvPr/>
          </p:nvSpPr>
          <p:spPr>
            <a:xfrm>
              <a:off x="1864388" y="2450332"/>
              <a:ext cx="1657247" cy="10115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000" b="1" dirty="0" err="1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Tinh</a:t>
              </a:r>
              <a:r>
                <a:rPr lang="en-US" altLang="zh-CN" sz="4000" b="1" dirty="0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trùng</a:t>
              </a:r>
              <a:endParaRPr lang="en-US" altLang="zh-CN" sz="4000" b="1" dirty="0">
                <a:solidFill>
                  <a:srgbClr val="F59C1F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4" name="PA_库_组合 15">
            <a:extLst>
              <a:ext uri="{FF2B5EF4-FFF2-40B4-BE49-F238E27FC236}">
                <a16:creationId xmlns:a16="http://schemas.microsoft.com/office/drawing/2014/main" id="{D6FC8C37-E289-4F00-B9A6-374A80BE2D2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474378" y="5192260"/>
            <a:ext cx="3035625" cy="935161"/>
            <a:chOff x="1874329" y="2452708"/>
            <a:chExt cx="1534600" cy="699352"/>
          </a:xfrm>
        </p:grpSpPr>
        <p:sp>
          <p:nvSpPr>
            <p:cNvPr id="155" name="任意多边形 16">
              <a:extLst>
                <a:ext uri="{FF2B5EF4-FFF2-40B4-BE49-F238E27FC236}">
                  <a16:creationId xmlns:a16="http://schemas.microsoft.com/office/drawing/2014/main" id="{CEB32376-C02D-4C5F-A870-A03F8C2C0C0C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任意多边形 17">
              <a:extLst>
                <a:ext uri="{FF2B5EF4-FFF2-40B4-BE49-F238E27FC236}">
                  <a16:creationId xmlns:a16="http://schemas.microsoft.com/office/drawing/2014/main" id="{E2068A6D-8C1F-4EBC-8D18-10A2B055714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文本框 18">
              <a:extLst>
                <a:ext uri="{FF2B5EF4-FFF2-40B4-BE49-F238E27FC236}">
                  <a16:creationId xmlns:a16="http://schemas.microsoft.com/office/drawing/2014/main" id="{9DF6227F-6310-4B6D-A935-83395321BB1F}"/>
                </a:ext>
              </a:extLst>
            </p:cNvPr>
            <p:cNvSpPr txBox="1"/>
            <p:nvPr/>
          </p:nvSpPr>
          <p:spPr>
            <a:xfrm>
              <a:off x="1968152" y="2471601"/>
              <a:ext cx="1314030" cy="5905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000" b="1" dirty="0" err="1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Trứng</a:t>
              </a:r>
              <a:endParaRPr lang="en-US" altLang="zh-CN" sz="4000" b="1" dirty="0">
                <a:solidFill>
                  <a:srgbClr val="F59C1F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PA_库_组合 5">
            <a:extLst>
              <a:ext uri="{FF2B5EF4-FFF2-40B4-BE49-F238E27FC236}">
                <a16:creationId xmlns:a16="http://schemas.microsoft.com/office/drawing/2014/main" id="{2C85EE9A-552E-4DC9-9B1D-465B7A10A95A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5349669" y="472719"/>
            <a:ext cx="7611224" cy="1838071"/>
            <a:chOff x="1874329" y="2452708"/>
            <a:chExt cx="1534600" cy="699352"/>
          </a:xfrm>
        </p:grpSpPr>
        <p:sp>
          <p:nvSpPr>
            <p:cNvPr id="159" name="任意多边形 10">
              <a:extLst>
                <a:ext uri="{FF2B5EF4-FFF2-40B4-BE49-F238E27FC236}">
                  <a16:creationId xmlns:a16="http://schemas.microsoft.com/office/drawing/2014/main" id="{F2C0008B-3C83-4E24-B3E8-05F7C34F92D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任意多边形 11">
              <a:extLst>
                <a:ext uri="{FF2B5EF4-FFF2-40B4-BE49-F238E27FC236}">
                  <a16:creationId xmlns:a16="http://schemas.microsoft.com/office/drawing/2014/main" id="{20A88416-7D8C-4228-B561-C89E016BFB86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文本框 12">
              <a:extLst>
                <a:ext uri="{FF2B5EF4-FFF2-40B4-BE49-F238E27FC236}">
                  <a16:creationId xmlns:a16="http://schemas.microsoft.com/office/drawing/2014/main" id="{E514EEF1-0BD4-4940-962D-BAA6D076A6B1}"/>
                </a:ext>
              </a:extLst>
            </p:cNvPr>
            <p:cNvSpPr txBox="1"/>
            <p:nvPr/>
          </p:nvSpPr>
          <p:spPr>
            <a:xfrm>
              <a:off x="1928980" y="2492338"/>
              <a:ext cx="1314030" cy="5126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7200" b="1" smtClean="0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Động </a:t>
              </a:r>
              <a:r>
                <a:rPr lang="en-US" altLang="zh-CN" sz="7200" b="1" dirty="0" err="1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vật</a:t>
              </a:r>
              <a:endParaRPr lang="en-US" altLang="zh-CN" sz="7200" b="1" dirty="0">
                <a:solidFill>
                  <a:srgbClr val="F59C1F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2" name="淘宝网Chenying0907出品 5">
            <a:extLst>
              <a:ext uri="{FF2B5EF4-FFF2-40B4-BE49-F238E27FC236}">
                <a16:creationId xmlns:a16="http://schemas.microsoft.com/office/drawing/2014/main" id="{2C7252A1-D4EE-427E-B386-B4D9ADA436C3}"/>
              </a:ext>
            </a:extLst>
          </p:cNvPr>
          <p:cNvSpPr>
            <a:spLocks noEditPoints="1"/>
          </p:cNvSpPr>
          <p:nvPr/>
        </p:nvSpPr>
        <p:spPr bwMode="auto">
          <a:xfrm rot="2284057">
            <a:off x="9623495" y="2831251"/>
            <a:ext cx="1355009" cy="453976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63" name="淘宝网Chenying0907出品 5">
            <a:extLst>
              <a:ext uri="{FF2B5EF4-FFF2-40B4-BE49-F238E27FC236}">
                <a16:creationId xmlns:a16="http://schemas.microsoft.com/office/drawing/2014/main" id="{A503C9D4-5971-4B15-89FB-BE4A144A0721}"/>
              </a:ext>
            </a:extLst>
          </p:cNvPr>
          <p:cNvSpPr>
            <a:spLocks noEditPoints="1"/>
          </p:cNvSpPr>
          <p:nvPr/>
        </p:nvSpPr>
        <p:spPr bwMode="auto">
          <a:xfrm rot="5107436">
            <a:off x="11610043" y="4623897"/>
            <a:ext cx="527861" cy="526100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64" name="淘宝网Chenying0907出品 5">
            <a:extLst>
              <a:ext uri="{FF2B5EF4-FFF2-40B4-BE49-F238E27FC236}">
                <a16:creationId xmlns:a16="http://schemas.microsoft.com/office/drawing/2014/main" id="{0C3FFD97-021A-42BB-81A2-C8A3D55E46D3}"/>
              </a:ext>
            </a:extLst>
          </p:cNvPr>
          <p:cNvSpPr>
            <a:spLocks noEditPoints="1"/>
          </p:cNvSpPr>
          <p:nvPr/>
        </p:nvSpPr>
        <p:spPr bwMode="auto">
          <a:xfrm rot="8745514">
            <a:off x="10687079" y="6399476"/>
            <a:ext cx="994607" cy="358565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5" name="淘宝网Chenying0907出品 5">
            <a:extLst>
              <a:ext uri="{FF2B5EF4-FFF2-40B4-BE49-F238E27FC236}">
                <a16:creationId xmlns:a16="http://schemas.microsoft.com/office/drawing/2014/main" id="{2F61ABA0-29B1-4061-B08A-019B6E912F38}"/>
              </a:ext>
            </a:extLst>
          </p:cNvPr>
          <p:cNvSpPr>
            <a:spLocks noEditPoints="1"/>
          </p:cNvSpPr>
          <p:nvPr/>
        </p:nvSpPr>
        <p:spPr bwMode="auto">
          <a:xfrm rot="19315943" flipH="1">
            <a:off x="6185558" y="2733416"/>
            <a:ext cx="1397537" cy="433724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6" name="淘宝网Chenying0907出品 5">
            <a:extLst>
              <a:ext uri="{FF2B5EF4-FFF2-40B4-BE49-F238E27FC236}">
                <a16:creationId xmlns:a16="http://schemas.microsoft.com/office/drawing/2014/main" id="{E763193C-5556-4539-90CA-2A231C62EB74}"/>
              </a:ext>
            </a:extLst>
          </p:cNvPr>
          <p:cNvSpPr>
            <a:spLocks noEditPoints="1"/>
          </p:cNvSpPr>
          <p:nvPr/>
        </p:nvSpPr>
        <p:spPr bwMode="auto">
          <a:xfrm rot="16492564" flipH="1">
            <a:off x="5664091" y="4422112"/>
            <a:ext cx="527861" cy="526100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67" name="淘宝网Chenying0907出品 5">
            <a:extLst>
              <a:ext uri="{FF2B5EF4-FFF2-40B4-BE49-F238E27FC236}">
                <a16:creationId xmlns:a16="http://schemas.microsoft.com/office/drawing/2014/main" id="{405F4EB6-90F4-432B-A327-CE792A7FE617}"/>
              </a:ext>
            </a:extLst>
          </p:cNvPr>
          <p:cNvSpPr>
            <a:spLocks noEditPoints="1"/>
          </p:cNvSpPr>
          <p:nvPr/>
        </p:nvSpPr>
        <p:spPr bwMode="auto">
          <a:xfrm rot="12827115" flipH="1">
            <a:off x="6327163" y="6026547"/>
            <a:ext cx="750547" cy="469092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7D8587F-9DC9-4E1F-97DF-3658ED756B1A}"/>
              </a:ext>
            </a:extLst>
          </p:cNvPr>
          <p:cNvGrpSpPr/>
          <p:nvPr/>
        </p:nvGrpSpPr>
        <p:grpSpPr>
          <a:xfrm>
            <a:off x="8594817" y="5362973"/>
            <a:ext cx="569066" cy="569066"/>
            <a:chOff x="5684484" y="3103079"/>
            <a:chExt cx="554639" cy="554639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FB3D9D04-881B-420C-AC10-984D9F53B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32610" b="18980"/>
            <a:stretch/>
          </p:blipFill>
          <p:spPr>
            <a:xfrm>
              <a:off x="5684484" y="3172946"/>
              <a:ext cx="554639" cy="414907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64C90DF7-2643-47AC-9E4F-68841D433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32610" b="18980"/>
            <a:stretch/>
          </p:blipFill>
          <p:spPr>
            <a:xfrm rot="5400000">
              <a:off x="5721520" y="3172945"/>
              <a:ext cx="554639" cy="414907"/>
            </a:xfrm>
            <a:prstGeom prst="rect">
              <a:avLst/>
            </a:prstGeom>
          </p:spPr>
        </p:pic>
      </p:grpSp>
      <p:grpSp>
        <p:nvGrpSpPr>
          <p:cNvPr id="171" name="PA_库_组合 5">
            <a:extLst>
              <a:ext uri="{FF2B5EF4-FFF2-40B4-BE49-F238E27FC236}">
                <a16:creationId xmlns:a16="http://schemas.microsoft.com/office/drawing/2014/main" id="{D093DD3F-C874-4ACA-9EBE-600C1B297CD9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6966146" y="8293180"/>
            <a:ext cx="3576816" cy="1026393"/>
            <a:chOff x="1874329" y="2423251"/>
            <a:chExt cx="1534600" cy="769621"/>
          </a:xfrm>
        </p:grpSpPr>
        <p:sp>
          <p:nvSpPr>
            <p:cNvPr id="172" name="任意多边形 10">
              <a:extLst>
                <a:ext uri="{FF2B5EF4-FFF2-40B4-BE49-F238E27FC236}">
                  <a16:creationId xmlns:a16="http://schemas.microsoft.com/office/drawing/2014/main" id="{31060918-A6FE-4DD0-B126-EC0B796C6FE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任意多边形 11">
              <a:extLst>
                <a:ext uri="{FF2B5EF4-FFF2-40B4-BE49-F238E27FC236}">
                  <a16:creationId xmlns:a16="http://schemas.microsoft.com/office/drawing/2014/main" id="{B6397B04-6784-4F72-A88E-B601D148CCEC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文本框 12">
              <a:extLst>
                <a:ext uri="{FF2B5EF4-FFF2-40B4-BE49-F238E27FC236}">
                  <a16:creationId xmlns:a16="http://schemas.microsoft.com/office/drawing/2014/main" id="{3D9C9936-2777-41C7-96E8-D84F97EA19CD}"/>
                </a:ext>
              </a:extLst>
            </p:cNvPr>
            <p:cNvSpPr txBox="1"/>
            <p:nvPr/>
          </p:nvSpPr>
          <p:spPr>
            <a:xfrm>
              <a:off x="1945538" y="2423251"/>
              <a:ext cx="1314030" cy="7696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000" b="1" dirty="0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</a:t>
              </a:r>
              <a:r>
                <a:rPr lang="vi-VN" altLang="zh-CN" sz="4000" b="1" dirty="0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ơ</a:t>
              </a:r>
              <a:r>
                <a:rPr lang="en-US" altLang="zh-CN" sz="4000" b="1" dirty="0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thể</a:t>
              </a:r>
              <a:r>
                <a:rPr lang="en-US" altLang="zh-CN" sz="4000" b="1" dirty="0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59C1F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mới</a:t>
              </a:r>
              <a:endParaRPr lang="en-US" altLang="zh-CN" sz="4000" b="1" dirty="0">
                <a:solidFill>
                  <a:srgbClr val="F59C1F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5" name="淘宝网Chenying0907出品 5">
            <a:extLst>
              <a:ext uri="{FF2B5EF4-FFF2-40B4-BE49-F238E27FC236}">
                <a16:creationId xmlns:a16="http://schemas.microsoft.com/office/drawing/2014/main" id="{5F2BA9E1-69C0-4BD2-95BF-448A1EC2205E}"/>
              </a:ext>
            </a:extLst>
          </p:cNvPr>
          <p:cNvSpPr>
            <a:spLocks noEditPoints="1"/>
          </p:cNvSpPr>
          <p:nvPr/>
        </p:nvSpPr>
        <p:spPr bwMode="auto">
          <a:xfrm rot="16492564" flipH="1">
            <a:off x="8469135" y="7546581"/>
            <a:ext cx="527861" cy="526100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rgbClr val="F06B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76" name="Rectangle: Rounded Corners 1">
            <a:extLst>
              <a:ext uri="{FF2B5EF4-FFF2-40B4-BE49-F238E27FC236}">
                <a16:creationId xmlns:a16="http://schemas.microsoft.com/office/drawing/2014/main" id="{5AFBB7D6-AF9A-4AED-B968-1AFBC96D0A36}"/>
              </a:ext>
            </a:extLst>
          </p:cNvPr>
          <p:cNvSpPr/>
          <p:nvPr/>
        </p:nvSpPr>
        <p:spPr>
          <a:xfrm>
            <a:off x="-18185" y="104861"/>
            <a:ext cx="4305934" cy="2618383"/>
          </a:xfrm>
          <a:prstGeom prst="roundRect">
            <a:avLst/>
          </a:prstGeom>
          <a:solidFill>
            <a:srgbClr val="6ECCB1"/>
          </a:solidFill>
          <a:ln>
            <a:solidFill>
              <a:srgbClr val="3FB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sinh sản của động vật.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7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637667" y="5140517"/>
            <a:ext cx="3119289" cy="4224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7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7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7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34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" y="1333500"/>
            <a:ext cx="9048699" cy="4905713"/>
            <a:chOff x="0" y="0"/>
            <a:chExt cx="2383197" cy="1292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3197" cy="1292040"/>
            </a:xfrm>
            <a:custGeom>
              <a:avLst/>
              <a:gdLst/>
              <a:ahLst/>
              <a:cxnLst/>
              <a:rect l="l" t="t" r="r" b="b"/>
              <a:pathLst>
                <a:path w="2383197" h="1292040">
                  <a:moveTo>
                    <a:pt x="43635" y="0"/>
                  </a:moveTo>
                  <a:lnTo>
                    <a:pt x="2339562" y="0"/>
                  </a:lnTo>
                  <a:cubicBezTo>
                    <a:pt x="2351134" y="0"/>
                    <a:pt x="2362233" y="4597"/>
                    <a:pt x="2370416" y="12780"/>
                  </a:cubicBezTo>
                  <a:cubicBezTo>
                    <a:pt x="2378599" y="20963"/>
                    <a:pt x="2383197" y="32062"/>
                    <a:pt x="2383197" y="43635"/>
                  </a:cubicBezTo>
                  <a:lnTo>
                    <a:pt x="2383197" y="1248405"/>
                  </a:lnTo>
                  <a:cubicBezTo>
                    <a:pt x="2383197" y="1259978"/>
                    <a:pt x="2378599" y="1271076"/>
                    <a:pt x="2370416" y="1279259"/>
                  </a:cubicBezTo>
                  <a:cubicBezTo>
                    <a:pt x="2362233" y="1287443"/>
                    <a:pt x="2351134" y="1292040"/>
                    <a:pt x="2339562" y="1292040"/>
                  </a:cubicBezTo>
                  <a:lnTo>
                    <a:pt x="43635" y="1292040"/>
                  </a:lnTo>
                  <a:cubicBezTo>
                    <a:pt x="32062" y="1292040"/>
                    <a:pt x="20963" y="1287443"/>
                    <a:pt x="12780" y="1279259"/>
                  </a:cubicBezTo>
                  <a:cubicBezTo>
                    <a:pt x="4597" y="1271076"/>
                    <a:pt x="0" y="1259978"/>
                    <a:pt x="0" y="1248405"/>
                  </a:cubicBezTo>
                  <a:lnTo>
                    <a:pt x="0" y="43635"/>
                  </a:lnTo>
                  <a:cubicBezTo>
                    <a:pt x="0" y="32062"/>
                    <a:pt x="4597" y="20963"/>
                    <a:pt x="12780" y="12780"/>
                  </a:cubicBezTo>
                  <a:cubicBezTo>
                    <a:pt x="20963" y="4597"/>
                    <a:pt x="32062" y="0"/>
                    <a:pt x="43635" y="0"/>
                  </a:cubicBezTo>
                  <a:close/>
                </a:path>
              </a:pathLst>
            </a:custGeom>
            <a:solidFill>
              <a:srgbClr val="C0E4B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596903" y="3016397"/>
            <a:ext cx="8044928" cy="727060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55152" y="2432139"/>
            <a:ext cx="80010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98593">
            <a:off x="11399901" y="6123576"/>
            <a:ext cx="10532079" cy="8267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3320494"/>
            <a:ext cx="15925800" cy="3423206"/>
            <a:chOff x="0" y="0"/>
            <a:chExt cx="2031273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838096">
            <a:off x="14464554" y="5311046"/>
            <a:ext cx="1220777" cy="20659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10786" y="4686300"/>
            <a:ext cx="1780509" cy="20574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806941" y="3474537"/>
            <a:ext cx="14858999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565" smtClean="0">
                <a:solidFill>
                  <a:srgbClr val="FAFFE8"/>
                </a:solidFill>
                <a:latin typeface="Londrina Solid Black"/>
              </a:rPr>
              <a:t> </a:t>
            </a:r>
            <a:r>
              <a:rPr lang="en-US" sz="9600" smtClean="0">
                <a:solidFill>
                  <a:srgbClr val="FAFF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loài động vật có những cách sinh sản nào ?</a:t>
            </a:r>
            <a:endParaRPr lang="en-US" sz="9600">
              <a:solidFill>
                <a:srgbClr val="FAFF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4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ác cách ss của ĐV">
            <a:hlinkClick r:id="" action="ppaction://media"/>
            <a:extLst>
              <a:ext uri="{FF2B5EF4-FFF2-40B4-BE49-F238E27FC236}">
                <a16:creationId xmlns:a16="http://schemas.microsoft.com/office/drawing/2014/main" id="{CBF92C91-B54E-4DBC-BB1F-0CD68A5F8A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9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7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4848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98593">
            <a:off x="11399901" y="6123576"/>
            <a:ext cx="10532079" cy="8267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759548" y="-3124182"/>
            <a:ext cx="10532079" cy="826768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38200" y="3320494"/>
            <a:ext cx="7924800" cy="4414530"/>
            <a:chOff x="0" y="0"/>
            <a:chExt cx="2031273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838096">
            <a:off x="7329650" y="6244345"/>
            <a:ext cx="1220777" cy="20659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96479" y="405416"/>
            <a:ext cx="2192094" cy="25329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19201" y="4084666"/>
            <a:ext cx="7086600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791"/>
              </a:lnSpc>
            </a:pPr>
            <a:r>
              <a:rPr lang="en-US" sz="5565" smtClean="0">
                <a:solidFill>
                  <a:srgbClr val="FAFFE8"/>
                </a:solidFill>
                <a:latin typeface="Londrina Solid Black"/>
              </a:rPr>
              <a:t> </a:t>
            </a:r>
            <a:r>
              <a:rPr lang="en-US" sz="7200" smtClean="0">
                <a:solidFill>
                  <a:srgbClr val="FAFF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loài động vật có những cách sinh sản nào ?</a:t>
            </a:r>
            <a:endParaRPr lang="en-US" sz="7200">
              <a:solidFill>
                <a:srgbClr val="FAFF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810853" y="2705102"/>
            <a:ext cx="1933347" cy="21335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0756232" y="1429872"/>
            <a:ext cx="6705600" cy="193293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Đẻ trứng</a:t>
            </a:r>
            <a:endParaRPr lang="en-US" sz="9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880558" y="5699750"/>
            <a:ext cx="6705600" cy="193293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Đẻ con</a:t>
            </a:r>
            <a:endParaRPr lang="en-US" sz="9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endCxn id="18" idx="1"/>
          </p:cNvCxnSpPr>
          <p:nvPr/>
        </p:nvCxnSpPr>
        <p:spPr>
          <a:xfrm>
            <a:off x="8763000" y="4902756"/>
            <a:ext cx="2117558" cy="17634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7628" y="2209185"/>
            <a:ext cx="4235778" cy="329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35" y="2491978"/>
            <a:ext cx="642725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515" y="6594708"/>
            <a:ext cx="3889834" cy="1965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872" y="5444365"/>
            <a:ext cx="5511259" cy="3296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893" y="2059868"/>
            <a:ext cx="2899136" cy="3061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1761" y="6255568"/>
            <a:ext cx="3985193" cy="2407164"/>
          </a:xfrm>
          <a:prstGeom prst="rect">
            <a:avLst/>
          </a:prstGeom>
        </p:spPr>
      </p:pic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23" name="Group 7"/>
          <p:cNvGrpSpPr/>
          <p:nvPr/>
        </p:nvGrpSpPr>
        <p:grpSpPr>
          <a:xfrm>
            <a:off x="4724400" y="240776"/>
            <a:ext cx="10134600" cy="1602176"/>
            <a:chOff x="0" y="0"/>
            <a:chExt cx="2031273" cy="812800"/>
          </a:xfrm>
        </p:grpSpPr>
        <p:sp>
          <p:nvSpPr>
            <p:cNvPr id="24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12"/>
          <p:cNvSpPr txBox="1"/>
          <p:nvPr/>
        </p:nvSpPr>
        <p:spPr>
          <a:xfrm>
            <a:off x="2612901" y="580199"/>
            <a:ext cx="1483801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565" smtClean="0">
                <a:solidFill>
                  <a:srgbClr val="FAFFE8"/>
                </a:solidFill>
                <a:latin typeface="Londrina Solid Black"/>
              </a:rPr>
              <a:t> </a:t>
            </a:r>
            <a:r>
              <a:rPr lang="en-US" sz="6000" smtClean="0">
                <a:solidFill>
                  <a:srgbClr val="FAFF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vật nào nở ra từ trứng ?</a:t>
            </a:r>
            <a:endParaRPr lang="en-US" sz="6000">
              <a:solidFill>
                <a:srgbClr val="FAFF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78400" y="343172"/>
            <a:ext cx="1780509" cy="15501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0" y="5295900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156108" y="4984339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Nòng nọc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5301154" y="5121357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 </a:t>
            </a: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487905" y="8560359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 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696201" y="8644874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Thạch sùng 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5354407" y="8632544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 </a:t>
            </a:r>
            <a:r>
              <a:rPr lang="en-US" smtClean="0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864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0" grpId="0"/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786873" y="1829698"/>
            <a:ext cx="5080117" cy="80382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633522" y="1829698"/>
            <a:ext cx="11463316" cy="80382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102" y="1829698"/>
            <a:ext cx="4235778" cy="329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135" y="2250803"/>
            <a:ext cx="579684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046" y="6419894"/>
            <a:ext cx="3889834" cy="1965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042" y="5246189"/>
            <a:ext cx="5511259" cy="3296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6893" y="2059868"/>
            <a:ext cx="2899136" cy="3061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91761" y="6255568"/>
            <a:ext cx="3985193" cy="2407164"/>
          </a:xfrm>
          <a:prstGeom prst="rect">
            <a:avLst/>
          </a:prstGeom>
        </p:spPr>
      </p:pic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7" name="TextBox 16"/>
          <p:cNvSpPr txBox="1"/>
          <p:nvPr/>
        </p:nvSpPr>
        <p:spPr>
          <a:xfrm>
            <a:off x="2297971" y="4982458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339261" y="4833136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Nòng nọc</a:t>
            </a:r>
            <a:r>
              <a:rPr lang="en-US" smtClean="0"/>
              <a:t> v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4557863" y="5050400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 </a:t>
            </a: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487905" y="8560359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 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315198" y="8542312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Thạch sùng 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5037097" y="8613491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 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84425" y="531161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Nở ra từ trứng </a:t>
            </a:r>
            <a:endParaRPr lang="en-US" sz="6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821731" y="490477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Đẻ ra đã thành con</a:t>
            </a:r>
            <a:endParaRPr lang="en-US" sz="6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12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9098" y="2022346"/>
            <a:ext cx="3372618" cy="76979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4391984" y="4718302"/>
            <a:ext cx="3456432" cy="44780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7592369" y="4740115"/>
            <a:ext cx="2962656" cy="44780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10698480" y="4718303"/>
            <a:ext cx="4440234" cy="44780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929" y="3812406"/>
            <a:ext cx="3410727" cy="550670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37160" y="6528816"/>
            <a:ext cx="18425160" cy="3758184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 rot="1440122">
            <a:off x="1792685" y="4402008"/>
            <a:ext cx="3836367" cy="48828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3818905" y="2078391"/>
            <a:ext cx="2304288" cy="24632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14661641" y="44001"/>
            <a:ext cx="4097411" cy="134495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13707981" y="-358663"/>
            <a:ext cx="4862034" cy="158592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74248" y="479123"/>
            <a:ext cx="3048695" cy="1086098"/>
          </a:xfrm>
          <a:prstGeom prst="rect">
            <a:avLst/>
          </a:prstGeom>
        </p:spPr>
      </p:pic>
      <p:sp>
        <p:nvSpPr>
          <p:cNvPr id="19" name="文本框 32">
            <a:extLst>
              <a:ext uri="{FF2B5EF4-FFF2-40B4-BE49-F238E27FC236}">
                <a16:creationId xmlns:a16="http://schemas.microsoft.com/office/drawing/2014/main" id="{B14D54DA-A7C4-4D41-A6ED-C872F3CDD55F}"/>
              </a:ext>
            </a:extLst>
          </p:cNvPr>
          <p:cNvSpPr txBox="1"/>
          <p:nvPr/>
        </p:nvSpPr>
        <p:spPr>
          <a:xfrm>
            <a:off x="750845" y="1030042"/>
            <a:ext cx="16645704" cy="25853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altLang="zh-CN" sz="8100" b="1" dirty="0" err="1">
                <a:ln w="28575">
                  <a:solidFill>
                    <a:prstClr val="white"/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8100" b="1" dirty="0">
                <a:ln w="28575">
                  <a:solidFill>
                    <a:prstClr val="white"/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55: </a:t>
            </a:r>
          </a:p>
          <a:p>
            <a:pPr algn="ctr" defTabSz="1371600">
              <a:defRPr/>
            </a:pPr>
            <a:r>
              <a:rPr lang="en-US" altLang="zh-CN" sz="81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Sự</a:t>
            </a:r>
            <a:r>
              <a:rPr lang="en-US" altLang="zh-CN" sz="81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1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sinh</a:t>
            </a:r>
            <a:r>
              <a:rPr lang="en-US" altLang="zh-CN" sz="81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1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sản</a:t>
            </a:r>
            <a:r>
              <a:rPr lang="en-US" altLang="zh-CN" sz="81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1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81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1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động</a:t>
            </a:r>
            <a:r>
              <a:rPr lang="en-US" altLang="zh-CN" sz="8100" b="1" dirty="0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100" b="1" dirty="0" err="1">
                <a:ln w="28575">
                  <a:solidFill>
                    <a:prstClr val="white"/>
                  </a:solidFill>
                </a:ln>
                <a:solidFill>
                  <a:srgbClr val="E85A31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vật</a:t>
            </a:r>
            <a:endParaRPr lang="zh-CN" altLang="en-US" sz="8100" b="1" dirty="0">
              <a:ln w="28575">
                <a:solidFill>
                  <a:prstClr val="white"/>
                </a:solidFill>
              </a:ln>
              <a:solidFill>
                <a:srgbClr val="E85A31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674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" accel="10000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"/>
                            </p:stCondLst>
                            <p:childTnLst>
                              <p:par>
                                <p:cTn id="6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9"/>
          <p:cNvSpPr txBox="1"/>
          <p:nvPr/>
        </p:nvSpPr>
        <p:spPr>
          <a:xfrm>
            <a:off x="1219200" y="1893299"/>
            <a:ext cx="5510321" cy="189976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23" name="Group 7"/>
          <p:cNvGrpSpPr/>
          <p:nvPr/>
        </p:nvGrpSpPr>
        <p:grpSpPr>
          <a:xfrm>
            <a:off x="4724400" y="240776"/>
            <a:ext cx="10134600" cy="1602176"/>
            <a:chOff x="0" y="0"/>
            <a:chExt cx="2031273" cy="812800"/>
          </a:xfrm>
        </p:grpSpPr>
        <p:sp>
          <p:nvSpPr>
            <p:cNvPr id="24" name="Freeform 8"/>
            <p:cNvSpPr/>
            <p:nvPr/>
          </p:nvSpPr>
          <p:spPr>
            <a:xfrm>
              <a:off x="0" y="0"/>
              <a:ext cx="2031273" cy="812800"/>
            </a:xfrm>
            <a:custGeom>
              <a:avLst/>
              <a:gdLst/>
              <a:ahLst/>
              <a:cxnLst/>
              <a:rect l="l" t="t" r="r" b="b"/>
              <a:pathLst>
                <a:path w="2031273" h="812800">
                  <a:moveTo>
                    <a:pt x="62237" y="0"/>
                  </a:moveTo>
                  <a:lnTo>
                    <a:pt x="1969036" y="0"/>
                  </a:lnTo>
                  <a:cubicBezTo>
                    <a:pt x="2003409" y="0"/>
                    <a:pt x="2031273" y="27864"/>
                    <a:pt x="2031273" y="62237"/>
                  </a:cubicBezTo>
                  <a:lnTo>
                    <a:pt x="2031273" y="750563"/>
                  </a:lnTo>
                  <a:cubicBezTo>
                    <a:pt x="2031273" y="767070"/>
                    <a:pt x="2024716" y="782900"/>
                    <a:pt x="2013044" y="794571"/>
                  </a:cubicBezTo>
                  <a:cubicBezTo>
                    <a:pt x="2001372" y="806243"/>
                    <a:pt x="1985542" y="812800"/>
                    <a:pt x="1969036" y="812800"/>
                  </a:cubicBezTo>
                  <a:lnTo>
                    <a:pt x="62237" y="812800"/>
                  </a:lnTo>
                  <a:cubicBezTo>
                    <a:pt x="45730" y="812800"/>
                    <a:pt x="29900" y="806243"/>
                    <a:pt x="18229" y="794571"/>
                  </a:cubicBezTo>
                  <a:cubicBezTo>
                    <a:pt x="6557" y="782900"/>
                    <a:pt x="0" y="767070"/>
                    <a:pt x="0" y="750563"/>
                  </a:cubicBezTo>
                  <a:lnTo>
                    <a:pt x="0" y="62237"/>
                  </a:lnTo>
                  <a:cubicBezTo>
                    <a:pt x="0" y="45730"/>
                    <a:pt x="6557" y="29900"/>
                    <a:pt x="18229" y="18229"/>
                  </a:cubicBezTo>
                  <a:cubicBezTo>
                    <a:pt x="29900" y="6557"/>
                    <a:pt x="45730" y="0"/>
                    <a:pt x="62237" y="0"/>
                  </a:cubicBezTo>
                  <a:close/>
                </a:path>
              </a:pathLst>
            </a:custGeom>
            <a:solidFill>
              <a:srgbClr val="5D85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12"/>
          <p:cNvSpPr txBox="1"/>
          <p:nvPr/>
        </p:nvSpPr>
        <p:spPr>
          <a:xfrm>
            <a:off x="2612901" y="580199"/>
            <a:ext cx="1483801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565" smtClean="0">
                <a:solidFill>
                  <a:srgbClr val="FAFFE8"/>
                </a:solidFill>
                <a:latin typeface="Londrina Solid Black"/>
              </a:rPr>
              <a:t> </a:t>
            </a:r>
            <a:r>
              <a:rPr lang="en-US" sz="6000" smtClean="0">
                <a:solidFill>
                  <a:srgbClr val="FAFFE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vật nào đẻ con ?</a:t>
            </a:r>
            <a:endParaRPr lang="en-US" sz="6000">
              <a:solidFill>
                <a:srgbClr val="FAFFE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78400" y="343172"/>
            <a:ext cx="1780509" cy="15501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29870" y="5197526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467021" y="5339483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Dơi 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3793437" y="5612753"/>
            <a:ext cx="375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 heo</a:t>
            </a: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371125" y="8997160"/>
            <a:ext cx="2972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Rùa  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055827" y="9058159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4008286" y="9117224"/>
            <a:ext cx="4279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 sấu 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4376" y="2128638"/>
            <a:ext cx="2636557" cy="3385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9738686">
            <a:off x="13532769" y="2189422"/>
            <a:ext cx="4075731" cy="4425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2154" y="6686659"/>
            <a:ext cx="3332631" cy="2083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9504" y="6390683"/>
            <a:ext cx="2429214" cy="26102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34978" y="6961882"/>
            <a:ext cx="6153022" cy="23073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79890" y="5444365"/>
            <a:ext cx="2314342" cy="946318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3622191" y="5544247"/>
            <a:ext cx="2646624" cy="990965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èo Ragdoll giá bao nhiêu? Giống mèo này có đặc điểm gì, cách chăm sóc -  IAS Link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98" y="2626854"/>
            <a:ext cx="3263302" cy="23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779534" y="5232199"/>
            <a:ext cx="2314342" cy="946318"/>
          </a:xfrm>
          <a:prstGeom prst="rect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45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9" grpId="0"/>
      <p:bldP spid="30" grpId="0"/>
      <p:bldP spid="31" grpId="0"/>
      <p:bldP spid="32" grpId="0"/>
      <p:bldP spid="33" grpId="0"/>
      <p:bldP spid="11" grpId="0" animBg="1"/>
      <p:bldP spid="28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03" y="6140535"/>
            <a:ext cx="7709094" cy="299508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6528816"/>
            <a:ext cx="18288000" cy="3758184"/>
            <a:chOff x="-175847" y="4352544"/>
            <a:chExt cx="12367847" cy="25054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D6FAE-FC9E-430F-89D9-471685FD0AC8}"/>
              </a:ext>
            </a:extLst>
          </p:cNvPr>
          <p:cNvGrpSpPr/>
          <p:nvPr/>
        </p:nvGrpSpPr>
        <p:grpSpPr>
          <a:xfrm>
            <a:off x="2205293" y="1851660"/>
            <a:ext cx="13775852" cy="3291840"/>
            <a:chOff x="940903" y="344377"/>
            <a:chExt cx="10515600" cy="143013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F1A747-6A31-4EA0-9A5D-A7655988A839}"/>
                </a:ext>
              </a:extLst>
            </p:cNvPr>
            <p:cNvSpPr/>
            <p:nvPr/>
          </p:nvSpPr>
          <p:spPr>
            <a:xfrm>
              <a:off x="940903" y="344377"/>
              <a:ext cx="10515600" cy="1430135"/>
            </a:xfrm>
            <a:prstGeom prst="roundRect">
              <a:avLst/>
            </a:prstGeom>
            <a:pattFill prst="ltUpDiag">
              <a:fgClr>
                <a:srgbClr val="FF99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FB4C43-1653-4217-AD18-09513C0F0E80}"/>
                </a:ext>
              </a:extLst>
            </p:cNvPr>
            <p:cNvSpPr/>
            <p:nvPr/>
          </p:nvSpPr>
          <p:spPr>
            <a:xfrm>
              <a:off x="1022793" y="392363"/>
              <a:ext cx="10332720" cy="1325951"/>
            </a:xfrm>
            <a:prstGeom prst="roundRect">
              <a:avLst/>
            </a:prstGeom>
            <a:solidFill>
              <a:srgbClr val="FFB6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0C5824-8616-4376-A89A-86ECD7D0FFB0}"/>
              </a:ext>
            </a:extLst>
          </p:cNvPr>
          <p:cNvSpPr txBox="1"/>
          <p:nvPr/>
        </p:nvSpPr>
        <p:spPr>
          <a:xfrm>
            <a:off x="2571710" y="2031835"/>
            <a:ext cx="130430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358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bryonic development of the chicken">
            <a:hlinkClick r:id="" action="ppaction://media"/>
            <a:extLst>
              <a:ext uri="{FF2B5EF4-FFF2-40B4-BE49-F238E27FC236}">
                <a16:creationId xmlns:a16="http://schemas.microsoft.com/office/drawing/2014/main" id="{68B36739-00E2-4CA1-82A1-A4DADF1E44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242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03" y="6140535"/>
            <a:ext cx="7709094" cy="299508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6528816"/>
            <a:ext cx="18288000" cy="3758184"/>
            <a:chOff x="-175847" y="4352544"/>
            <a:chExt cx="12367847" cy="25054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9D6FAE-FC9E-430F-89D9-471685FD0AC8}"/>
              </a:ext>
            </a:extLst>
          </p:cNvPr>
          <p:cNvGrpSpPr/>
          <p:nvPr/>
        </p:nvGrpSpPr>
        <p:grpSpPr>
          <a:xfrm>
            <a:off x="2205293" y="1851660"/>
            <a:ext cx="13775852" cy="3291840"/>
            <a:chOff x="940903" y="344377"/>
            <a:chExt cx="10515600" cy="143013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2F1A747-6A31-4EA0-9A5D-A7655988A839}"/>
                </a:ext>
              </a:extLst>
            </p:cNvPr>
            <p:cNvSpPr/>
            <p:nvPr/>
          </p:nvSpPr>
          <p:spPr>
            <a:xfrm>
              <a:off x="940903" y="344377"/>
              <a:ext cx="10515600" cy="1430135"/>
            </a:xfrm>
            <a:prstGeom prst="roundRect">
              <a:avLst/>
            </a:prstGeom>
            <a:pattFill prst="ltUpDiag">
              <a:fgClr>
                <a:srgbClr val="FF990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5FB4C43-1653-4217-AD18-09513C0F0E80}"/>
                </a:ext>
              </a:extLst>
            </p:cNvPr>
            <p:cNvSpPr/>
            <p:nvPr/>
          </p:nvSpPr>
          <p:spPr>
            <a:xfrm>
              <a:off x="1022793" y="392363"/>
              <a:ext cx="10332720" cy="1325951"/>
            </a:xfrm>
            <a:prstGeom prst="roundRect">
              <a:avLst/>
            </a:prstGeom>
            <a:solidFill>
              <a:srgbClr val="FFB6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0C5824-8616-4376-A89A-86ECD7D0FFB0}"/>
              </a:ext>
            </a:extLst>
          </p:cNvPr>
          <p:cNvSpPr txBox="1"/>
          <p:nvPr/>
        </p:nvSpPr>
        <p:spPr>
          <a:xfrm>
            <a:off x="2631343" y="2516300"/>
            <a:ext cx="13043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6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D4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4477" y="454614"/>
            <a:ext cx="17219046" cy="9377771"/>
            <a:chOff x="0" y="0"/>
            <a:chExt cx="6046743" cy="32931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46743" cy="3293154"/>
            </a:xfrm>
            <a:custGeom>
              <a:avLst/>
              <a:gdLst/>
              <a:ahLst/>
              <a:cxnLst/>
              <a:rect l="l" t="t" r="r" b="b"/>
              <a:pathLst>
                <a:path w="6046743" h="3293154">
                  <a:moveTo>
                    <a:pt x="72837" y="0"/>
                  </a:moveTo>
                  <a:lnTo>
                    <a:pt x="5973906" y="0"/>
                  </a:lnTo>
                  <a:cubicBezTo>
                    <a:pt x="6014133" y="0"/>
                    <a:pt x="6046743" y="32610"/>
                    <a:pt x="6046743" y="72837"/>
                  </a:cubicBezTo>
                  <a:lnTo>
                    <a:pt x="6046743" y="3220317"/>
                  </a:lnTo>
                  <a:cubicBezTo>
                    <a:pt x="6046743" y="3260544"/>
                    <a:pt x="6014133" y="3293154"/>
                    <a:pt x="5973906" y="3293154"/>
                  </a:cubicBezTo>
                  <a:lnTo>
                    <a:pt x="72837" y="3293154"/>
                  </a:lnTo>
                  <a:cubicBezTo>
                    <a:pt x="32610" y="3293154"/>
                    <a:pt x="0" y="3260544"/>
                    <a:pt x="0" y="3220317"/>
                  </a:cubicBezTo>
                  <a:lnTo>
                    <a:pt x="0" y="72837"/>
                  </a:lnTo>
                  <a:cubicBezTo>
                    <a:pt x="0" y="32610"/>
                    <a:pt x="32610" y="0"/>
                    <a:pt x="7283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11906" tIns="11906" rIns="11906" bIns="11906" rtlCol="0" anchor="ctr"/>
            <a:lstStyle/>
            <a:p>
              <a:pPr algn="ctr">
                <a:lnSpc>
                  <a:spcPts val="203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0" y="3199816"/>
            <a:ext cx="10401300" cy="6058484"/>
            <a:chOff x="0" y="0"/>
            <a:chExt cx="3033217" cy="21275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33217" cy="2127534"/>
            </a:xfrm>
            <a:custGeom>
              <a:avLst/>
              <a:gdLst/>
              <a:ahLst/>
              <a:cxnLst/>
              <a:rect l="l" t="t" r="r" b="b"/>
              <a:pathLst>
                <a:path w="3033217" h="2127534">
                  <a:moveTo>
                    <a:pt x="145202" y="0"/>
                  </a:moveTo>
                  <a:lnTo>
                    <a:pt x="2888015" y="0"/>
                  </a:lnTo>
                  <a:cubicBezTo>
                    <a:pt x="2968208" y="0"/>
                    <a:pt x="3033217" y="65009"/>
                    <a:pt x="3033217" y="145202"/>
                  </a:cubicBezTo>
                  <a:lnTo>
                    <a:pt x="3033217" y="1982332"/>
                  </a:lnTo>
                  <a:cubicBezTo>
                    <a:pt x="3033217" y="2020841"/>
                    <a:pt x="3017919" y="2057774"/>
                    <a:pt x="2990689" y="2085005"/>
                  </a:cubicBezTo>
                  <a:cubicBezTo>
                    <a:pt x="2963458" y="2112235"/>
                    <a:pt x="2926525" y="2127534"/>
                    <a:pt x="2888015" y="2127534"/>
                  </a:cubicBezTo>
                  <a:lnTo>
                    <a:pt x="145202" y="2127534"/>
                  </a:lnTo>
                  <a:cubicBezTo>
                    <a:pt x="106692" y="2127534"/>
                    <a:pt x="69759" y="2112235"/>
                    <a:pt x="42529" y="2085005"/>
                  </a:cubicBezTo>
                  <a:cubicBezTo>
                    <a:pt x="15298" y="2057774"/>
                    <a:pt x="0" y="2020841"/>
                    <a:pt x="0" y="1982332"/>
                  </a:cubicBezTo>
                  <a:lnTo>
                    <a:pt x="0" y="145202"/>
                  </a:lnTo>
                  <a:cubicBezTo>
                    <a:pt x="0" y="106692"/>
                    <a:pt x="15298" y="69759"/>
                    <a:pt x="42529" y="42529"/>
                  </a:cubicBezTo>
                  <a:cubicBezTo>
                    <a:pt x="69759" y="15298"/>
                    <a:pt x="106692" y="0"/>
                    <a:pt x="145202" y="0"/>
                  </a:cubicBezTo>
                  <a:close/>
                </a:path>
              </a:pathLst>
            </a:custGeom>
            <a:solidFill>
              <a:srgbClr val="FFE49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11906" tIns="11906" rIns="11906" bIns="11906" rtlCol="0" anchor="ctr"/>
            <a:lstStyle/>
            <a:p>
              <a:pPr algn="ctr">
                <a:lnSpc>
                  <a:spcPts val="203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896853" y="807907"/>
            <a:ext cx="12458700" cy="1976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 </a:t>
            </a:r>
            <a:endParaRPr lang="en-US" sz="12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786486" y="3137703"/>
            <a:ext cx="9206432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1 + 2 kể tên</a:t>
            </a:r>
            <a:r>
              <a:rPr lang="en-US" sz="6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 </a:t>
            </a:r>
          </a:p>
          <a:p>
            <a:pPr>
              <a:lnSpc>
                <a:spcPct val="150000"/>
              </a:lnSpc>
            </a:pPr>
            <a:r>
              <a:rPr lang="vi-VN" sz="6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lang="vi-VN" sz="6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+ 4 </a:t>
            </a:r>
            <a:r>
              <a:rPr lang="vi-VN" sz="6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6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 rot="21242979">
            <a:off x="1775403" y="695509"/>
            <a:ext cx="4343400" cy="1297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519" y="3848965"/>
            <a:ext cx="7478027" cy="4913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0" flipH="1">
            <a:off x="16237337" y="8521728"/>
            <a:ext cx="1670001" cy="164859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16365810" y="563316"/>
            <a:ext cx="1991154" cy="20767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0000">
            <a:off x="170426" y="2808599"/>
            <a:ext cx="1562946" cy="16700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60C96C5-2638-4BC5-99CB-EC858C8A9597}"/>
              </a:ext>
            </a:extLst>
          </p:cNvPr>
          <p:cNvGrpSpPr/>
          <p:nvPr/>
        </p:nvGrpSpPr>
        <p:grpSpPr>
          <a:xfrm>
            <a:off x="1852853" y="120315"/>
            <a:ext cx="14470395" cy="3144636"/>
            <a:chOff x="940903" y="299988"/>
            <a:chExt cx="10515600" cy="147119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9612734-B9CD-4674-9F1C-8330C466ED0B}"/>
                </a:ext>
              </a:extLst>
            </p:cNvPr>
            <p:cNvSpPr/>
            <p:nvPr/>
          </p:nvSpPr>
          <p:spPr>
            <a:xfrm>
              <a:off x="940903" y="299988"/>
              <a:ext cx="10515600" cy="1471192"/>
            </a:xfrm>
            <a:prstGeom prst="roundRect">
              <a:avLst/>
            </a:prstGeom>
            <a:pattFill prst="ltUpDiag">
              <a:fgClr>
                <a:srgbClr val="FF99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A1F25D-C386-4D78-A2B3-262DA1C27440}"/>
                </a:ext>
              </a:extLst>
            </p:cNvPr>
            <p:cNvSpPr/>
            <p:nvPr/>
          </p:nvSpPr>
          <p:spPr>
            <a:xfrm>
              <a:off x="1022793" y="372783"/>
              <a:ext cx="10332720" cy="1325951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E9EB369-99B5-440B-AF1D-53DD3C08859F}"/>
              </a:ext>
            </a:extLst>
          </p:cNvPr>
          <p:cNvSpPr txBox="1"/>
          <p:nvPr/>
        </p:nvSpPr>
        <p:spPr>
          <a:xfrm>
            <a:off x="2319914" y="723137"/>
            <a:ext cx="13536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/>
              <a:t>Tổ 1 + 2: Kể tên các con vật đẻ trứng</a:t>
            </a:r>
          </a:p>
          <a:p>
            <a:pPr algn="ctr"/>
            <a:r>
              <a:rPr lang="vi-VN" sz="6000" dirty="0" smtClean="0"/>
              <a:t>Tổ 3 + 4: Kể tên các con vật đẻ con</a:t>
            </a:r>
            <a:endParaRPr lang="en-US" sz="60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592686-5846-480B-AF6B-9952B788F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293937"/>
              </p:ext>
            </p:extLst>
          </p:nvPr>
        </p:nvGraphicFramePr>
        <p:xfrm>
          <a:off x="2066301" y="3643598"/>
          <a:ext cx="14074902" cy="6239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7451">
                  <a:extLst>
                    <a:ext uri="{9D8B030D-6E8A-4147-A177-3AD203B41FA5}">
                      <a16:colId xmlns:a16="http://schemas.microsoft.com/office/drawing/2014/main" val="1576467313"/>
                    </a:ext>
                  </a:extLst>
                </a:gridCol>
                <a:gridCol w="7037451">
                  <a:extLst>
                    <a:ext uri="{9D8B030D-6E8A-4147-A177-3AD203B41FA5}">
                      <a16:colId xmlns:a16="http://schemas.microsoft.com/office/drawing/2014/main" val="3319324491"/>
                    </a:ext>
                  </a:extLst>
                </a:gridCol>
              </a:tblGrid>
              <a:tr h="136488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3FB393"/>
                          </a:solidFill>
                          <a:latin typeface="+mj-lt"/>
                        </a:rPr>
                        <a:t>Con </a:t>
                      </a:r>
                      <a:r>
                        <a:rPr lang="en-US" sz="4800" dirty="0" err="1">
                          <a:solidFill>
                            <a:srgbClr val="3FB393"/>
                          </a:solidFill>
                          <a:latin typeface="+mj-lt"/>
                        </a:rPr>
                        <a:t>vật</a:t>
                      </a:r>
                      <a:r>
                        <a:rPr lang="en-US" sz="4800" dirty="0">
                          <a:solidFill>
                            <a:srgbClr val="3FB393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3FB393"/>
                          </a:solidFill>
                          <a:latin typeface="+mj-lt"/>
                        </a:rPr>
                        <a:t>đẻ</a:t>
                      </a:r>
                      <a:r>
                        <a:rPr lang="en-US" sz="4800" dirty="0">
                          <a:solidFill>
                            <a:srgbClr val="3FB393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3FB393"/>
                          </a:solidFill>
                          <a:latin typeface="+mj-lt"/>
                        </a:rPr>
                        <a:t>trứng</a:t>
                      </a:r>
                      <a:r>
                        <a:rPr lang="en-US" sz="4800" dirty="0">
                          <a:solidFill>
                            <a:srgbClr val="3FB393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3FB393"/>
                          </a:solidFill>
                          <a:latin typeface="+mj-lt"/>
                        </a:rPr>
                        <a:t>Con </a:t>
                      </a:r>
                      <a:r>
                        <a:rPr lang="en-US" sz="4800" dirty="0" err="1">
                          <a:solidFill>
                            <a:srgbClr val="3FB393"/>
                          </a:solidFill>
                          <a:latin typeface="+mj-lt"/>
                        </a:rPr>
                        <a:t>vật</a:t>
                      </a:r>
                      <a:r>
                        <a:rPr lang="en-US" sz="4800" dirty="0">
                          <a:solidFill>
                            <a:srgbClr val="3FB393"/>
                          </a:solidFill>
                          <a:latin typeface="+mj-lt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3FB393"/>
                          </a:solidFill>
                          <a:latin typeface="+mj-lt"/>
                        </a:rPr>
                        <a:t>đẻ</a:t>
                      </a:r>
                      <a:r>
                        <a:rPr lang="en-US" sz="4800" dirty="0">
                          <a:solidFill>
                            <a:srgbClr val="3FB393"/>
                          </a:solidFill>
                          <a:latin typeface="+mj-lt"/>
                        </a:rPr>
                        <a:t> con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522779"/>
                  </a:ext>
                </a:extLst>
              </a:tr>
              <a:tr h="4874229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FB3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001065"/>
                  </a:ext>
                </a:extLst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1046" name="TextBox1" r:id="rId2" imgW="6753240" imgH="4591080"/>
        </mc:Choice>
        <mc:Fallback>
          <p:control name="TextBox1" r:id="rId2" imgW="6753240" imgH="459108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2A085199-BA0A-4F2B-A41F-2BB339F13F0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46798" y="5166584"/>
                  <a:ext cx="6756572" cy="459581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7" name="TextBox2" r:id="rId3" imgW="6753240" imgH="4591080"/>
        </mc:Choice>
        <mc:Fallback>
          <p:control name="TextBox2" r:id="rId3" imgW="6753240" imgH="4591080">
            <p:pic>
              <p:nvPicPr>
                <p:cNvPr id="12" name="TextBox2">
                  <a:extLst>
                    <a:ext uri="{FF2B5EF4-FFF2-40B4-BE49-F238E27FC236}">
                      <a16:creationId xmlns:a16="http://schemas.microsoft.com/office/drawing/2014/main" id="{43C42874-2E9C-479B-A62E-B77B65688C8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232531" y="5166584"/>
                  <a:ext cx="6756572" cy="459581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1451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-26376" y="8747928"/>
            <a:ext cx="18305585" cy="1685043"/>
            <a:chOff x="-17585" y="5729324"/>
            <a:chExt cx="12203723" cy="112336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1" name="图片 24">
            <a:extLst>
              <a:ext uri="{FF2B5EF4-FFF2-40B4-BE49-F238E27FC236}">
                <a16:creationId xmlns:a16="http://schemas.microsoft.com/office/drawing/2014/main" id="{96486517-73B1-491A-B73C-511773C71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59"/>
          <a:stretch/>
        </p:blipFill>
        <p:spPr>
          <a:xfrm rot="16200000">
            <a:off x="12354784" y="4248225"/>
            <a:ext cx="10181492" cy="1685043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20C498B3-E3E2-49FE-80EE-6484FBBC8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59"/>
          <a:stretch/>
        </p:blipFill>
        <p:spPr>
          <a:xfrm rot="5400000" flipH="1">
            <a:off x="-4270710" y="4248224"/>
            <a:ext cx="10181492" cy="1685043"/>
          </a:xfrm>
          <a:prstGeom prst="rect">
            <a:avLst/>
          </a:prstGeom>
        </p:spPr>
      </p:pic>
      <p:grpSp>
        <p:nvGrpSpPr>
          <p:cNvPr id="33" name="组合 22">
            <a:extLst>
              <a:ext uri="{FF2B5EF4-FFF2-40B4-BE49-F238E27FC236}">
                <a16:creationId xmlns:a16="http://schemas.microsoft.com/office/drawing/2014/main" id="{83EECB21-4DCC-41CF-803D-0C692EEB4902}"/>
              </a:ext>
            </a:extLst>
          </p:cNvPr>
          <p:cNvGrpSpPr/>
          <p:nvPr/>
        </p:nvGrpSpPr>
        <p:grpSpPr>
          <a:xfrm flipV="1">
            <a:off x="-26377" y="-40205"/>
            <a:ext cx="18305585" cy="1685043"/>
            <a:chOff x="-17585" y="5729324"/>
            <a:chExt cx="12203723" cy="1123362"/>
          </a:xfrm>
        </p:grpSpPr>
        <p:pic>
          <p:nvPicPr>
            <p:cNvPr id="34" name="图片 23">
              <a:extLst>
                <a:ext uri="{FF2B5EF4-FFF2-40B4-BE49-F238E27FC236}">
                  <a16:creationId xmlns:a16="http://schemas.microsoft.com/office/drawing/2014/main" id="{DFCF1FB8-9CA5-4F70-944D-F86F8C9FB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969CB8E6-4E01-4BC0-AC67-FA3C2E3F6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5B29D0-E4B9-48E3-8818-7D48DC862D6D}"/>
              </a:ext>
            </a:extLst>
          </p:cNvPr>
          <p:cNvSpPr/>
          <p:nvPr/>
        </p:nvSpPr>
        <p:spPr>
          <a:xfrm>
            <a:off x="408779" y="4467935"/>
            <a:ext cx="2672352" cy="135113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Động</a:t>
            </a:r>
            <a:r>
              <a:rPr lang="en-US" sz="4200" dirty="0"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vật</a:t>
            </a:r>
            <a:endParaRPr lang="en-US" sz="4200" dirty="0">
              <a:latin typeface="+mj-lt"/>
              <a:cs typeface="#9Slide07 Baloo Tamma" panose="03080902040302020200" pitchFamily="66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88684D-98C1-471A-9C87-B92C13ACBF74}"/>
              </a:ext>
            </a:extLst>
          </p:cNvPr>
          <p:cNvSpPr/>
          <p:nvPr/>
        </p:nvSpPr>
        <p:spPr>
          <a:xfrm>
            <a:off x="4123697" y="5881360"/>
            <a:ext cx="3012599" cy="135113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Trứng</a:t>
            </a:r>
            <a:endParaRPr lang="en-US" sz="4200" dirty="0">
              <a:latin typeface="+mj-lt"/>
              <a:cs typeface="#9Slide07 Baloo Tamma" panose="03080902040302020200" pitchFamily="66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21164CB-BBD7-4400-B58D-BCE38E5D1BE5}"/>
              </a:ext>
            </a:extLst>
          </p:cNvPr>
          <p:cNvSpPr/>
          <p:nvPr/>
        </p:nvSpPr>
        <p:spPr>
          <a:xfrm>
            <a:off x="4123697" y="2911931"/>
            <a:ext cx="3012599" cy="135113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Tinh</a:t>
            </a:r>
            <a:r>
              <a:rPr lang="en-US" sz="4200" dirty="0"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trùng</a:t>
            </a:r>
            <a:endParaRPr lang="en-US" sz="4200" dirty="0">
              <a:latin typeface="+mj-lt"/>
              <a:cs typeface="#9Slide07 Baloo Tamma" panose="03080902040302020200" pitchFamily="66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37FCCEC-6F60-4D6C-8B0A-2D932F0FD34B}"/>
              </a:ext>
            </a:extLst>
          </p:cNvPr>
          <p:cNvSpPr/>
          <p:nvPr/>
        </p:nvSpPr>
        <p:spPr>
          <a:xfrm>
            <a:off x="4123696" y="8438326"/>
            <a:ext cx="3012599" cy="1351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Giống</a:t>
            </a:r>
            <a:r>
              <a:rPr lang="en-US" sz="4200" dirty="0"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cái</a:t>
            </a:r>
            <a:endParaRPr lang="en-US" sz="4200" dirty="0">
              <a:latin typeface="+mj-lt"/>
              <a:cs typeface="#9Slide07 Baloo Tamma" panose="03080902040302020200" pitchFamily="66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7DD5043-6EBD-4F13-A9A6-D0CD7B7747DD}"/>
              </a:ext>
            </a:extLst>
          </p:cNvPr>
          <p:cNvSpPr/>
          <p:nvPr/>
        </p:nvSpPr>
        <p:spPr>
          <a:xfrm>
            <a:off x="4123696" y="497546"/>
            <a:ext cx="3012599" cy="13511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Giống</a:t>
            </a:r>
            <a:r>
              <a:rPr lang="en-US" sz="4200" dirty="0"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đực</a:t>
            </a:r>
            <a:endParaRPr lang="en-US" sz="4200" dirty="0">
              <a:latin typeface="+mj-lt"/>
              <a:cs typeface="#9Slide07 Baloo Tamma" panose="03080902040302020200" pitchFamily="66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619A89E-2C8E-478E-BD1F-F42E09F60716}"/>
              </a:ext>
            </a:extLst>
          </p:cNvPr>
          <p:cNvSpPr/>
          <p:nvPr/>
        </p:nvSpPr>
        <p:spPr>
          <a:xfrm>
            <a:off x="7645396" y="4488106"/>
            <a:ext cx="2640842" cy="1351130"/>
          </a:xfrm>
          <a:prstGeom prst="roundRect">
            <a:avLst/>
          </a:prstGeom>
          <a:solidFill>
            <a:srgbClr val="FF00FF"/>
          </a:solidFill>
          <a:ln>
            <a:solidFill>
              <a:srgbClr val="A80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Hợp</a:t>
            </a:r>
            <a:r>
              <a:rPr lang="en-US" sz="4200" dirty="0"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tử</a:t>
            </a:r>
            <a:endParaRPr lang="en-US" sz="4200" dirty="0">
              <a:latin typeface="+mj-lt"/>
              <a:cs typeface="#9Slide07 Baloo Tamma" panose="03080902040302020200" pitchFamily="66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E822982-D2CE-4AF5-87DA-214A1CBF6769}"/>
              </a:ext>
            </a:extLst>
          </p:cNvPr>
          <p:cNvSpPr/>
          <p:nvPr/>
        </p:nvSpPr>
        <p:spPr>
          <a:xfrm>
            <a:off x="11438595" y="4488106"/>
            <a:ext cx="3306105" cy="1351130"/>
          </a:xfrm>
          <a:prstGeom prst="roundRect">
            <a:avLst/>
          </a:prstGeom>
          <a:solidFill>
            <a:srgbClr val="3FB393"/>
          </a:solidFill>
          <a:ln>
            <a:solidFill>
              <a:srgbClr val="2D7F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latin typeface="+mj-lt"/>
                <a:cs typeface="#9Slide07 Baloo Tamma" panose="03080902040302020200" pitchFamily="66" charset="0"/>
              </a:rPr>
              <a:t>C</a:t>
            </a:r>
            <a:r>
              <a:rPr lang="vi-VN" sz="4200" dirty="0">
                <a:latin typeface="+mj-lt"/>
                <a:cs typeface="#9Slide07 Baloo Tamma" panose="03080902040302020200" pitchFamily="66" charset="0"/>
              </a:rPr>
              <a:t>ơ</a:t>
            </a:r>
            <a:r>
              <a:rPr lang="en-US" sz="4200" dirty="0"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thể</a:t>
            </a:r>
            <a:r>
              <a:rPr lang="en-US" sz="4200" dirty="0"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mới</a:t>
            </a:r>
            <a:endParaRPr lang="en-US" sz="4200" dirty="0">
              <a:latin typeface="+mj-lt"/>
              <a:cs typeface="#9Slide07 Baloo Tamma" panose="03080902040302020200" pitchFamily="66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9C5A9B4-37C4-405B-8487-8E0421814405}"/>
              </a:ext>
            </a:extLst>
          </p:cNvPr>
          <p:cNvSpPr/>
          <p:nvPr/>
        </p:nvSpPr>
        <p:spPr>
          <a:xfrm>
            <a:off x="14248472" y="2390908"/>
            <a:ext cx="2640842" cy="13511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Đẻ</a:t>
            </a:r>
            <a:r>
              <a:rPr lang="en-US" sz="4200" dirty="0">
                <a:latin typeface="+mj-lt"/>
                <a:cs typeface="#9Slide07 Baloo Tamma" panose="03080902040302020200" pitchFamily="66" charset="0"/>
              </a:rPr>
              <a:t> </a:t>
            </a:r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trứng</a:t>
            </a:r>
            <a:endParaRPr lang="en-US" sz="4200" dirty="0">
              <a:latin typeface="+mj-lt"/>
              <a:cs typeface="#9Slide07 Baloo Tamma" panose="03080902040302020200" pitchFamily="66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A37C6A7-EF89-422E-8C17-ACA9A80296DB}"/>
              </a:ext>
            </a:extLst>
          </p:cNvPr>
          <p:cNvSpPr/>
          <p:nvPr/>
        </p:nvSpPr>
        <p:spPr>
          <a:xfrm>
            <a:off x="14248472" y="6257230"/>
            <a:ext cx="2640842" cy="13511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latin typeface="+mj-lt"/>
                <a:cs typeface="#9Slide07 Baloo Tamma" panose="03080902040302020200" pitchFamily="66" charset="0"/>
              </a:rPr>
              <a:t>Đẻ</a:t>
            </a:r>
            <a:r>
              <a:rPr lang="en-US" sz="4200" dirty="0">
                <a:latin typeface="+mj-lt"/>
                <a:cs typeface="#9Slide07 Baloo Tamma" panose="03080902040302020200" pitchFamily="66" charset="0"/>
              </a:rPr>
              <a:t> con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2012A2F-95CD-4D3E-B1C4-1FEDF49E5455}"/>
              </a:ext>
            </a:extLst>
          </p:cNvPr>
          <p:cNvCxnSpPr>
            <a:stCxn id="2" idx="0"/>
            <a:endCxn id="28" idx="1"/>
          </p:cNvCxnSpPr>
          <p:nvPr/>
        </p:nvCxnSpPr>
        <p:spPr>
          <a:xfrm flipV="1">
            <a:off x="1744955" y="1173112"/>
            <a:ext cx="2378741" cy="3294824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4883C4-7A14-479D-826F-221409861E7D}"/>
              </a:ext>
            </a:extLst>
          </p:cNvPr>
          <p:cNvCxnSpPr>
            <a:stCxn id="2" idx="2"/>
            <a:endCxn id="27" idx="1"/>
          </p:cNvCxnSpPr>
          <p:nvPr/>
        </p:nvCxnSpPr>
        <p:spPr>
          <a:xfrm>
            <a:off x="1744955" y="5819065"/>
            <a:ext cx="2378741" cy="3294827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213F69-1596-498B-BF35-7FB26935B8DB}"/>
              </a:ext>
            </a:extLst>
          </p:cNvPr>
          <p:cNvCxnSpPr>
            <a:stCxn id="27" idx="0"/>
            <a:endCxn id="20" idx="2"/>
          </p:cNvCxnSpPr>
          <p:nvPr/>
        </p:nvCxnSpPr>
        <p:spPr>
          <a:xfrm flipV="1">
            <a:off x="5629996" y="7232489"/>
            <a:ext cx="2" cy="1205837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7D8E9CD-8CF8-424C-AB7B-BAAAB0A8D057}"/>
              </a:ext>
            </a:extLst>
          </p:cNvPr>
          <p:cNvCxnSpPr>
            <a:stCxn id="28" idx="2"/>
            <a:endCxn id="26" idx="0"/>
          </p:cNvCxnSpPr>
          <p:nvPr/>
        </p:nvCxnSpPr>
        <p:spPr>
          <a:xfrm>
            <a:off x="5629996" y="1848676"/>
            <a:ext cx="2" cy="1063256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EF43CEA-C21F-49A5-A571-EEDE0C78A69E}"/>
              </a:ext>
            </a:extLst>
          </p:cNvPr>
          <p:cNvCxnSpPr>
            <a:stCxn id="26" idx="2"/>
            <a:endCxn id="20" idx="0"/>
          </p:cNvCxnSpPr>
          <p:nvPr/>
        </p:nvCxnSpPr>
        <p:spPr>
          <a:xfrm>
            <a:off x="5629997" y="4263060"/>
            <a:ext cx="0" cy="1618299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708944D-5F2D-4275-9AE7-E37F119C4ED9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5604698" y="5163671"/>
            <a:ext cx="2040698" cy="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178618A-9D35-4E7F-9E89-C57B5DDB8C29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>
            <a:off x="10286237" y="5163671"/>
            <a:ext cx="1152359" cy="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74D240E-4D4A-42AF-BCE1-BAAB55402D52}"/>
              </a:ext>
            </a:extLst>
          </p:cNvPr>
          <p:cNvCxnSpPr>
            <a:cxnSpLocks/>
            <a:stCxn id="30" idx="0"/>
            <a:endCxn id="37" idx="1"/>
          </p:cNvCxnSpPr>
          <p:nvPr/>
        </p:nvCxnSpPr>
        <p:spPr>
          <a:xfrm flipV="1">
            <a:off x="13091648" y="3066473"/>
            <a:ext cx="1156824" cy="1421633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AC633FD-0C2B-46A0-8128-040D78620CC5}"/>
              </a:ext>
            </a:extLst>
          </p:cNvPr>
          <p:cNvCxnSpPr>
            <a:cxnSpLocks/>
            <a:stCxn id="30" idx="2"/>
            <a:endCxn id="38" idx="1"/>
          </p:cNvCxnSpPr>
          <p:nvPr/>
        </p:nvCxnSpPr>
        <p:spPr>
          <a:xfrm>
            <a:off x="13091648" y="5839235"/>
            <a:ext cx="1156824" cy="109356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图片 10">
            <a:extLst>
              <a:ext uri="{FF2B5EF4-FFF2-40B4-BE49-F238E27FC236}">
                <a16:creationId xmlns:a16="http://schemas.microsoft.com/office/drawing/2014/main" id="{EB896FB2-C212-4F86-9DF5-C42867F086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216569" y="244010"/>
            <a:ext cx="2195847" cy="1846386"/>
          </a:xfrm>
          <a:prstGeom prst="rect">
            <a:avLst/>
          </a:prstGeom>
        </p:spPr>
      </p:pic>
      <p:pic>
        <p:nvPicPr>
          <p:cNvPr id="54" name="图片 13">
            <a:extLst>
              <a:ext uri="{FF2B5EF4-FFF2-40B4-BE49-F238E27FC236}">
                <a16:creationId xmlns:a16="http://schemas.microsoft.com/office/drawing/2014/main" id="{4AF391B0-EFD7-4412-AD85-C4BE466419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10347608" y="329606"/>
            <a:ext cx="2195847" cy="1846386"/>
          </a:xfrm>
          <a:prstGeom prst="rect">
            <a:avLst/>
          </a:prstGeom>
        </p:spPr>
      </p:pic>
      <p:pic>
        <p:nvPicPr>
          <p:cNvPr id="55" name="图片 14">
            <a:extLst>
              <a:ext uri="{FF2B5EF4-FFF2-40B4-BE49-F238E27FC236}">
                <a16:creationId xmlns:a16="http://schemas.microsoft.com/office/drawing/2014/main" id="{33B8C289-FBFD-41EE-A35A-2C06517D0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8951849" y="8438325"/>
            <a:ext cx="2195847" cy="1846386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9A4566C8-ECCA-4BA2-A0CA-3C56924F27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8119023" y="2746093"/>
            <a:ext cx="930729" cy="828371"/>
          </a:xfrm>
          <a:prstGeom prst="rect">
            <a:avLst/>
          </a:prstGeom>
        </p:spPr>
      </p:pic>
      <p:pic>
        <p:nvPicPr>
          <p:cNvPr id="57" name="图片 17">
            <a:extLst>
              <a:ext uri="{FF2B5EF4-FFF2-40B4-BE49-F238E27FC236}">
                <a16:creationId xmlns:a16="http://schemas.microsoft.com/office/drawing/2014/main" id="{D709F59F-DAC6-4764-802C-9326210149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0590089" y="6526304"/>
            <a:ext cx="930729" cy="82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7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66" y="1"/>
            <a:ext cx="1829693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CF8"/>
              </a:clrFrom>
              <a:clrTo>
                <a:srgbClr val="FFFC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9800" y="2476500"/>
            <a:ext cx="7467600" cy="6516313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5333999" y="419100"/>
            <a:ext cx="7162801" cy="3124200"/>
          </a:xfrm>
          <a:prstGeom prst="cloudCallout">
            <a:avLst>
              <a:gd name="adj1" fmla="val 33656"/>
              <a:gd name="adj2" fmla="val 578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 đình em nuôi những con vật nào ? chúng đẻ trứng hay đẻ con ?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308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991" y="4761242"/>
            <a:ext cx="5964009" cy="552575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3770" y="6528816"/>
            <a:ext cx="18551771" cy="3758184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2527944" y="2122495"/>
            <a:ext cx="157513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8100" dirty="0" smtClean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</a:t>
            </a:r>
            <a:r>
              <a:rPr lang="en-US" altLang="zh-CN" sz="8100" dirty="0" err="1" smtClean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8100" dirty="0" smtClean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zh-CN" sz="8100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8100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8100" dirty="0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100" dirty="0" err="1">
                <a:solidFill>
                  <a:srgbClr val="CF73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zh-CN" altLang="en-US" sz="8100" dirty="0">
              <a:solidFill>
                <a:srgbClr val="CF73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7792" y="490355"/>
            <a:ext cx="203886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900" dirty="0">
                <a:solidFill>
                  <a:srgbClr val="CF734E"/>
                </a:solidFill>
                <a:latin typeface="American Typewriter Std Med" panose="02090804030705020204" pitchFamily="18" charset="0"/>
                <a:ea typeface="HanWangKanDaYan" panose="02000500000000000000" pitchFamily="2" charset="-120"/>
              </a:rPr>
              <a:t>1</a:t>
            </a:r>
            <a:endParaRPr lang="zh-CN" altLang="en-US" sz="24900" dirty="0">
              <a:solidFill>
                <a:srgbClr val="CF734E"/>
              </a:solidFill>
              <a:latin typeface="American Typewriter Std Med" panose="02090804030705020204" pitchFamily="18" charset="0"/>
              <a:ea typeface="HanWangKanDaYan" panose="02000500000000000000" pitchFamily="2" charset="-12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527945" y="3717460"/>
            <a:ext cx="15178166" cy="64832"/>
          </a:xfrm>
          <a:prstGeom prst="line">
            <a:avLst/>
          </a:prstGeom>
          <a:ln w="38100">
            <a:solidFill>
              <a:srgbClr val="CF73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6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56719 0 " pathEditMode="relative" rAng="0" ptsTypes="AA">
                                      <p:cBhvr>
                                        <p:cTn id="16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80A4DD-B178-4ADC-A8DC-758968609E41}"/>
              </a:ext>
            </a:extLst>
          </p:cNvPr>
          <p:cNvGrpSpPr/>
          <p:nvPr/>
        </p:nvGrpSpPr>
        <p:grpSpPr>
          <a:xfrm>
            <a:off x="2215130" y="217759"/>
            <a:ext cx="14396470" cy="2460995"/>
            <a:chOff x="940903" y="371060"/>
            <a:chExt cx="10515600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9561A9B-FE16-4406-8338-1558591C9832}"/>
                </a:ext>
              </a:extLst>
            </p:cNvPr>
            <p:cNvSpPr/>
            <p:nvPr/>
          </p:nvSpPr>
          <p:spPr>
            <a:xfrm>
              <a:off x="940903" y="371060"/>
              <a:ext cx="10515600" cy="1371600"/>
            </a:xfrm>
            <a:prstGeom prst="roundRect">
              <a:avLst/>
            </a:prstGeom>
            <a:pattFill prst="ltUpDiag">
              <a:fgClr>
                <a:srgbClr val="CBDC2B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E5B7D8-68CE-43E4-9B59-7D20A9BC10D2}"/>
                </a:ext>
              </a:extLst>
            </p:cNvPr>
            <p:cNvSpPr/>
            <p:nvPr/>
          </p:nvSpPr>
          <p:spPr>
            <a:xfrm>
              <a:off x="1022792" y="477274"/>
              <a:ext cx="10332720" cy="1188720"/>
            </a:xfrm>
            <a:prstGeom prst="roundRect">
              <a:avLst/>
            </a:prstGeom>
            <a:solidFill>
              <a:srgbClr val="DBE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5B35285-918D-4BFA-8405-F28F943D73E0}"/>
              </a:ext>
            </a:extLst>
          </p:cNvPr>
          <p:cNvSpPr txBox="1"/>
          <p:nvPr/>
        </p:nvSpPr>
        <p:spPr>
          <a:xfrm>
            <a:off x="2297599" y="717354"/>
            <a:ext cx="14009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latin typeface="#9Slide07 IcielKoni" pitchFamily="2" charset="0"/>
              </a:rPr>
              <a:t>Các con hãy đ</a:t>
            </a:r>
            <a:r>
              <a:rPr lang="en-US" sz="4800" dirty="0" err="1" smtClean="0">
                <a:latin typeface="#9Slide07 IcielKoni" pitchFamily="2" charset="0"/>
              </a:rPr>
              <a:t>ọc</a:t>
            </a:r>
            <a:r>
              <a:rPr lang="en-US" sz="4800" dirty="0" smtClean="0">
                <a:latin typeface="#9Slide07 IcielKoni" pitchFamily="2" charset="0"/>
              </a:rPr>
              <a:t> </a:t>
            </a:r>
            <a:r>
              <a:rPr lang="en-US" sz="4800" dirty="0" err="1">
                <a:latin typeface="#9Slide07 IcielKoni" pitchFamily="2" charset="0"/>
              </a:rPr>
              <a:t>mục</a:t>
            </a:r>
            <a:r>
              <a:rPr lang="en-US" sz="4800" dirty="0">
                <a:latin typeface="#9Slide07 IcielKoni" pitchFamily="2" charset="0"/>
              </a:rPr>
              <a:t> </a:t>
            </a:r>
            <a:r>
              <a:rPr lang="vi-VN" sz="4800" dirty="0" smtClean="0">
                <a:latin typeface="#9Slide07 IcielKoni" pitchFamily="2" charset="0"/>
              </a:rPr>
              <a:t>“</a:t>
            </a:r>
            <a:r>
              <a:rPr lang="en-US" sz="4800" dirty="0" err="1" smtClean="0">
                <a:latin typeface="#9Slide07 IcielKoni" pitchFamily="2" charset="0"/>
              </a:rPr>
              <a:t>Bạn</a:t>
            </a:r>
            <a:r>
              <a:rPr lang="en-US" sz="4800" dirty="0" smtClean="0">
                <a:latin typeface="#9Slide07 IcielKoni" pitchFamily="2" charset="0"/>
              </a:rPr>
              <a:t> </a:t>
            </a:r>
            <a:r>
              <a:rPr lang="en-US" sz="4800" dirty="0" err="1">
                <a:latin typeface="#9Slide07 IcielKoni" pitchFamily="2" charset="0"/>
              </a:rPr>
              <a:t>cần</a:t>
            </a:r>
            <a:r>
              <a:rPr lang="en-US" sz="4800" dirty="0">
                <a:latin typeface="#9Slide07 IcielKoni" pitchFamily="2" charset="0"/>
              </a:rPr>
              <a:t> </a:t>
            </a:r>
            <a:r>
              <a:rPr lang="en-US" sz="4800" dirty="0" err="1" smtClean="0">
                <a:latin typeface="#9Slide07 IcielKoni" pitchFamily="2" charset="0"/>
              </a:rPr>
              <a:t>biết</a:t>
            </a:r>
            <a:r>
              <a:rPr lang="vi-VN" sz="4800" dirty="0" smtClean="0">
                <a:latin typeface="#9Slide07 IcielKoni" pitchFamily="2" charset="0"/>
              </a:rPr>
              <a:t>”</a:t>
            </a:r>
            <a:r>
              <a:rPr lang="en-US" sz="4800" dirty="0" smtClean="0">
                <a:latin typeface="#9Slide07 IcielKoni" pitchFamily="2" charset="0"/>
              </a:rPr>
              <a:t> </a:t>
            </a:r>
            <a:r>
              <a:rPr lang="en-US" sz="4800" dirty="0">
                <a:latin typeface="#9Slide07 IcielKoni" pitchFamily="2" charset="0"/>
              </a:rPr>
              <a:t>SGK </a:t>
            </a:r>
            <a:r>
              <a:rPr lang="en-US" sz="4800" dirty="0" err="1">
                <a:latin typeface="#9Slide07 IcielKoni" pitchFamily="2" charset="0"/>
              </a:rPr>
              <a:t>trang</a:t>
            </a:r>
            <a:r>
              <a:rPr lang="en-US" sz="4800" dirty="0">
                <a:latin typeface="#9Slide07 IcielKoni" pitchFamily="2" charset="0"/>
              </a:rPr>
              <a:t> 112 </a:t>
            </a:r>
            <a:r>
              <a:rPr lang="en-US" sz="4800" dirty="0" err="1" smtClean="0">
                <a:latin typeface="#9Slide07 IcielKoni" pitchFamily="2" charset="0"/>
              </a:rPr>
              <a:t>để</a:t>
            </a:r>
            <a:r>
              <a:rPr lang="vi-VN" sz="4800" dirty="0" smtClean="0">
                <a:latin typeface="#9Slide07 IcielKoni" pitchFamily="2" charset="0"/>
              </a:rPr>
              <a:t> đóng vai thành các nhà động vật học nhé!</a:t>
            </a:r>
            <a:endParaRPr lang="en-US" sz="4800" dirty="0">
              <a:latin typeface="#9Slide07 IcielKoni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F3D46D-9FEC-4EFE-83A1-3C5E253ECC95}"/>
              </a:ext>
            </a:extLst>
          </p:cNvPr>
          <p:cNvGrpSpPr/>
          <p:nvPr/>
        </p:nvGrpSpPr>
        <p:grpSpPr>
          <a:xfrm>
            <a:off x="757458" y="3145035"/>
            <a:ext cx="16625532" cy="6733632"/>
            <a:chOff x="940903" y="371060"/>
            <a:chExt cx="10515600" cy="134241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E29E9DE-501E-43AA-98E1-69C0D82A1347}"/>
                </a:ext>
              </a:extLst>
            </p:cNvPr>
            <p:cNvSpPr/>
            <p:nvPr/>
          </p:nvSpPr>
          <p:spPr>
            <a:xfrm>
              <a:off x="940903" y="371060"/>
              <a:ext cx="10515600" cy="1342417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0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CC7C190-A588-497B-8A34-A5BF9E562F59}"/>
                </a:ext>
              </a:extLst>
            </p:cNvPr>
            <p:cNvSpPr/>
            <p:nvPr/>
          </p:nvSpPr>
          <p:spPr>
            <a:xfrm>
              <a:off x="1070443" y="400243"/>
              <a:ext cx="10332720" cy="1284051"/>
            </a:xfrm>
            <a:prstGeom prst="roundRect">
              <a:avLst>
                <a:gd name="adj" fmla="val 1838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28625" indent="-428625">
                <a:buFontTx/>
                <a:buChar char="-"/>
              </a:pP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Đa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số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các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loài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vật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chia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thành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hai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giống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: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đực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và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cái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. Con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đực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có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c</a:t>
              </a:r>
              <a:r>
                <a:rPr lang="vi-VN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ơ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quan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sinh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dục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đực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tạo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ra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tinh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trùng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. Con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cái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có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c</a:t>
              </a:r>
              <a:r>
                <a:rPr lang="vi-VN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ơ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quan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sinh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dục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cái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tạo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ra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trứng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.</a:t>
              </a:r>
            </a:p>
            <a:p>
              <a:pPr marL="428625" indent="-428625">
                <a:buFontTx/>
                <a:buChar char="-"/>
              </a:pP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Hiện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t</a:t>
              </a:r>
              <a:r>
                <a:rPr lang="vi-VN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ư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ợng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tinh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trùng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kết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hợp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với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trứng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tạo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thành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hợp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tử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gọi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là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sự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thụ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tinh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.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Hợp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tử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phân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chia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nhiều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lần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và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phát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triển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thành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c</a:t>
              </a:r>
              <a:r>
                <a:rPr lang="vi-VN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ơ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thể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mới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,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mang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những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đặc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tính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của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bố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và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mẹ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. </a:t>
              </a:r>
            </a:p>
            <a:p>
              <a:pPr marL="428625" indent="-428625">
                <a:buFontTx/>
                <a:buChar char="-"/>
              </a:pP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Những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loài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động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vật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khác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nhau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có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cách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sinh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sản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khác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nhau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: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có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loài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đẻ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trứng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,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có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loài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cs typeface="#9Slide07 Itim" panose="00000500000000000000" pitchFamily="2" charset="-34"/>
                </a:rPr>
                <a:t>đẻ</a:t>
              </a:r>
              <a:r>
                <a:rPr lang="en-US" sz="4800" dirty="0">
                  <a:solidFill>
                    <a:schemeClr val="tx1"/>
                  </a:solidFill>
                  <a:cs typeface="#9Slide07 Itim" panose="00000500000000000000" pitchFamily="2" charset="-34"/>
                </a:rPr>
                <a:t> con.</a:t>
              </a: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17954445" y="-32033"/>
            <a:ext cx="10613037" cy="309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prism isContent="1"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6 L -1.53764 0.00371 " pathEditMode="relative" rAng="0" ptsTypes="AA" p14:bounceEnd="15000">
                                          <p:cBhvr>
                                            <p:cTn id="6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88" y="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7037E-6 L -1.53764 0.00371 " pathEditMode="relative" rAng="0" ptsTypes="AA">
                                          <p:cBhvr>
                                            <p:cTn id="6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6888" y="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33" r="33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51096" y="6531256"/>
            <a:ext cx="20296289" cy="56322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326809" y="5988337"/>
            <a:ext cx="5348866" cy="48273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363655" y="0"/>
            <a:ext cx="4784709" cy="23684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3088" y="1332266"/>
            <a:ext cx="5580311" cy="98331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474591" y="408217"/>
            <a:ext cx="4784709" cy="236843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260273" y="1888671"/>
            <a:ext cx="10028902" cy="4360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51"/>
              </a:lnSpc>
            </a:pPr>
            <a:r>
              <a:rPr lang="en-US" sz="16457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động vật học </a:t>
            </a:r>
            <a:endParaRPr lang="en-US" sz="16457">
              <a:solidFill>
                <a:srgbClr val="027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887498" y="5541823"/>
            <a:ext cx="3009551" cy="7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9"/>
              </a:lnSpc>
            </a:pPr>
            <a:r>
              <a:rPr lang="en-US" sz="4649">
                <a:solidFill>
                  <a:srgbClr val="E8F6FA"/>
                </a:solidFill>
                <a:latin typeface="Handy Casual"/>
              </a:rPr>
              <a:t>By : Aaron Loeb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895645" y="3619906"/>
            <a:ext cx="4784709" cy="236843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2"/>
          <a:srcRect l="3333" r="3333"/>
          <a:stretch>
            <a:fillRect/>
          </a:stretch>
        </p:blipFill>
        <p:spPr>
          <a:xfrm>
            <a:off x="135714" y="37835"/>
            <a:ext cx="18288000" cy="1028700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5382" y="6569091"/>
            <a:ext cx="20296289" cy="5632220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462523" y="6026172"/>
            <a:ext cx="5348866" cy="4827352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8802" y="1370101"/>
            <a:ext cx="5580311" cy="9833147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610305" y="446052"/>
            <a:ext cx="4784709" cy="2368431"/>
          </a:xfrm>
          <a:prstGeom prst="rect">
            <a:avLst/>
          </a:prstGeom>
        </p:spPr>
      </p:pic>
      <p:sp>
        <p:nvSpPr>
          <p:cNvPr id="19" name="TextBox 11"/>
          <p:cNvSpPr txBox="1"/>
          <p:nvPr/>
        </p:nvSpPr>
        <p:spPr>
          <a:xfrm>
            <a:off x="5395987" y="1926506"/>
            <a:ext cx="10028902" cy="4360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51"/>
              </a:lnSpc>
            </a:pPr>
            <a:r>
              <a:rPr lang="en-US" sz="16457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động vật học </a:t>
            </a:r>
            <a:endParaRPr lang="en-US" sz="16457">
              <a:solidFill>
                <a:srgbClr val="027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2"/>
          <p:cNvSpPr txBox="1"/>
          <p:nvPr/>
        </p:nvSpPr>
        <p:spPr>
          <a:xfrm>
            <a:off x="7023212" y="5579658"/>
            <a:ext cx="3009551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9"/>
              </a:lnSpc>
            </a:pPr>
            <a:r>
              <a:rPr lang="en-US" sz="4649">
                <a:solidFill>
                  <a:srgbClr val="E8F6FA"/>
                </a:solidFill>
                <a:latin typeface="Handy Casual"/>
              </a:rPr>
              <a:t>By : </a:t>
            </a:r>
            <a:r>
              <a:rPr lang="en-US" sz="4649" smtClean="0">
                <a:solidFill>
                  <a:srgbClr val="E8F6FA"/>
                </a:solidFill>
                <a:latin typeface="Handy Casual"/>
              </a:rPr>
              <a:t>AaroLoeb</a:t>
            </a:r>
            <a:endParaRPr lang="en-US" sz="4649">
              <a:solidFill>
                <a:srgbClr val="E8F6FA"/>
              </a:solidFill>
              <a:latin typeface="Handy Casual"/>
            </a:endParaRPr>
          </a:p>
        </p:txBody>
      </p:sp>
      <p:pic>
        <p:nvPicPr>
          <p:cNvPr id="21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031359" y="3657741"/>
            <a:ext cx="4784709" cy="2368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333" r="33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678274"/>
            <a:ext cx="20296289" cy="56322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29182" y="4244948"/>
            <a:ext cx="7577780" cy="585555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3758788"/>
            <a:ext cx="1384712" cy="138471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1D16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r>
                <a:rPr lang="en-US" sz="5299">
                  <a:solidFill>
                    <a:srgbClr val="027618"/>
                  </a:solidFill>
                  <a:latin typeface="Lazydog"/>
                </a:rPr>
                <a:t>A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699" y="5742882"/>
            <a:ext cx="1384712" cy="138471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1D16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r>
                <a:rPr lang="en-US" sz="5299">
                  <a:solidFill>
                    <a:srgbClr val="027618"/>
                  </a:solidFill>
                  <a:latin typeface="Lazydog"/>
                </a:rPr>
                <a:t>B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670587" y="3761690"/>
            <a:ext cx="2392047" cy="115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79"/>
              </a:lnSpc>
              <a:spcBef>
                <a:spcPct val="0"/>
              </a:spcBef>
            </a:pPr>
            <a:r>
              <a:rPr lang="en-US" sz="7199" smtClean="0">
                <a:solidFill>
                  <a:srgbClr val="027618"/>
                </a:solidFill>
                <a:latin typeface="Handy Casual"/>
              </a:rPr>
              <a:t>1 </a:t>
            </a:r>
            <a:endParaRPr lang="en-US" sz="7199">
              <a:solidFill>
                <a:srgbClr val="027618"/>
              </a:solidFill>
              <a:latin typeface="Handy Casu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647069" y="5880945"/>
            <a:ext cx="2392047" cy="115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79"/>
              </a:lnSpc>
              <a:spcBef>
                <a:spcPct val="0"/>
              </a:spcBef>
            </a:pPr>
            <a:r>
              <a:rPr lang="en-US" sz="7199" smtClean="0">
                <a:solidFill>
                  <a:srgbClr val="027618"/>
                </a:solidFill>
                <a:latin typeface="Handy Casual"/>
              </a:rPr>
              <a:t>3</a:t>
            </a:r>
            <a:endParaRPr lang="en-US" sz="7199">
              <a:solidFill>
                <a:srgbClr val="027618"/>
              </a:solidFill>
              <a:latin typeface="Handy Casual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114210" y="3758788"/>
            <a:ext cx="1384712" cy="138471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1D16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r>
                <a:rPr lang="en-US" sz="5299">
                  <a:solidFill>
                    <a:srgbClr val="027618"/>
                  </a:solidFill>
                  <a:latin typeface="Lazydog"/>
                </a:rPr>
                <a:t>c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118088" y="5610336"/>
            <a:ext cx="1384712" cy="138471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81D16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19"/>
                </a:lnSpc>
              </a:pPr>
              <a:r>
                <a:rPr lang="en-US" sz="5299">
                  <a:solidFill>
                    <a:srgbClr val="027618"/>
                  </a:solidFill>
                  <a:latin typeface="Lazydog"/>
                </a:rPr>
                <a:t>d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756098" y="3761690"/>
            <a:ext cx="2392047" cy="115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79"/>
              </a:lnSpc>
              <a:spcBef>
                <a:spcPct val="0"/>
              </a:spcBef>
            </a:pPr>
            <a:r>
              <a:rPr lang="en-US" sz="7199">
                <a:solidFill>
                  <a:srgbClr val="027618"/>
                </a:solidFill>
                <a:latin typeface="Handy Casual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05059" y="5670301"/>
            <a:ext cx="2392047" cy="115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79"/>
              </a:lnSpc>
              <a:spcBef>
                <a:spcPct val="0"/>
              </a:spcBef>
            </a:pPr>
            <a:r>
              <a:rPr lang="en-US" sz="7199">
                <a:solidFill>
                  <a:srgbClr val="027618"/>
                </a:solidFill>
                <a:latin typeface="Handy Casual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00050" y="499050"/>
            <a:ext cx="17606912" cy="16830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8"/>
          <p:cNvSpPr txBox="1"/>
          <p:nvPr/>
        </p:nvSpPr>
        <p:spPr>
          <a:xfrm>
            <a:off x="546941" y="650619"/>
            <a:ext cx="19621500" cy="1169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79"/>
              </a:lnSpc>
              <a:spcBef>
                <a:spcPct val="0"/>
              </a:spcBef>
            </a:pPr>
            <a:r>
              <a:rPr lang="en-US" sz="6600" b="1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b="1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66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6600" dirty="0">
              <a:solidFill>
                <a:srgbClr val="027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4314" y="1149940"/>
            <a:ext cx="16571221" cy="9174766"/>
            <a:chOff x="0" y="0"/>
            <a:chExt cx="4364437" cy="2416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64437" cy="2416399"/>
            </a:xfrm>
            <a:custGeom>
              <a:avLst/>
              <a:gdLst/>
              <a:ahLst/>
              <a:cxnLst/>
              <a:rect l="l" t="t" r="r" b="b"/>
              <a:pathLst>
                <a:path w="4364437" h="2416399">
                  <a:moveTo>
                    <a:pt x="46719" y="0"/>
                  </a:moveTo>
                  <a:lnTo>
                    <a:pt x="4317717" y="0"/>
                  </a:lnTo>
                  <a:cubicBezTo>
                    <a:pt x="4330108" y="0"/>
                    <a:pt x="4341992" y="4922"/>
                    <a:pt x="4350753" y="13684"/>
                  </a:cubicBezTo>
                  <a:cubicBezTo>
                    <a:pt x="4359515" y="22445"/>
                    <a:pt x="4364437" y="34328"/>
                    <a:pt x="4364437" y="46719"/>
                  </a:cubicBezTo>
                  <a:lnTo>
                    <a:pt x="4364437" y="2369680"/>
                  </a:lnTo>
                  <a:cubicBezTo>
                    <a:pt x="4364437" y="2395483"/>
                    <a:pt x="4343520" y="2416399"/>
                    <a:pt x="4317717" y="2416399"/>
                  </a:cubicBezTo>
                  <a:lnTo>
                    <a:pt x="46719" y="2416399"/>
                  </a:lnTo>
                  <a:cubicBezTo>
                    <a:pt x="20917" y="2416399"/>
                    <a:pt x="0" y="2395483"/>
                    <a:pt x="0" y="2369680"/>
                  </a:cubicBezTo>
                  <a:lnTo>
                    <a:pt x="0" y="46719"/>
                  </a:lnTo>
                  <a:cubicBezTo>
                    <a:pt x="0" y="20917"/>
                    <a:pt x="20917" y="0"/>
                    <a:pt x="467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36362" y="2476500"/>
            <a:ext cx="7385266" cy="5622687"/>
            <a:chOff x="0" y="0"/>
            <a:chExt cx="1417333" cy="12741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7333" cy="1274141"/>
            </a:xfrm>
            <a:custGeom>
              <a:avLst/>
              <a:gdLst/>
              <a:ahLst/>
              <a:cxnLst/>
              <a:rect l="l" t="t" r="r" b="b"/>
              <a:pathLst>
                <a:path w="1417333" h="1274141">
                  <a:moveTo>
                    <a:pt x="49773" y="0"/>
                  </a:moveTo>
                  <a:lnTo>
                    <a:pt x="1367560" y="0"/>
                  </a:lnTo>
                  <a:cubicBezTo>
                    <a:pt x="1395049" y="0"/>
                    <a:pt x="1417333" y="22284"/>
                    <a:pt x="1417333" y="49773"/>
                  </a:cubicBezTo>
                  <a:lnTo>
                    <a:pt x="1417333" y="1224368"/>
                  </a:lnTo>
                  <a:cubicBezTo>
                    <a:pt x="1417333" y="1251857"/>
                    <a:pt x="1395049" y="1274141"/>
                    <a:pt x="1367560" y="1274141"/>
                  </a:cubicBezTo>
                  <a:lnTo>
                    <a:pt x="49773" y="1274141"/>
                  </a:lnTo>
                  <a:cubicBezTo>
                    <a:pt x="22284" y="1274141"/>
                    <a:pt x="0" y="1251857"/>
                    <a:pt x="0" y="1224368"/>
                  </a:cubicBezTo>
                  <a:lnTo>
                    <a:pt x="0" y="49773"/>
                  </a:lnTo>
                  <a:cubicBezTo>
                    <a:pt x="0" y="22284"/>
                    <a:pt x="22284" y="0"/>
                    <a:pt x="49773" y="0"/>
                  </a:cubicBezTo>
                  <a:close/>
                </a:path>
              </a:pathLst>
            </a:custGeom>
            <a:solidFill>
              <a:srgbClr val="F2BD9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58432" y="2392433"/>
            <a:ext cx="7395644" cy="5790819"/>
            <a:chOff x="0" y="0"/>
            <a:chExt cx="1417333" cy="12741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7333" cy="1274141"/>
            </a:xfrm>
            <a:custGeom>
              <a:avLst/>
              <a:gdLst/>
              <a:ahLst/>
              <a:cxnLst/>
              <a:rect l="l" t="t" r="r" b="b"/>
              <a:pathLst>
                <a:path w="1417333" h="1274141">
                  <a:moveTo>
                    <a:pt x="49773" y="0"/>
                  </a:moveTo>
                  <a:lnTo>
                    <a:pt x="1367560" y="0"/>
                  </a:lnTo>
                  <a:cubicBezTo>
                    <a:pt x="1395049" y="0"/>
                    <a:pt x="1417333" y="22284"/>
                    <a:pt x="1417333" y="49773"/>
                  </a:cubicBezTo>
                  <a:lnTo>
                    <a:pt x="1417333" y="1224368"/>
                  </a:lnTo>
                  <a:cubicBezTo>
                    <a:pt x="1417333" y="1251857"/>
                    <a:pt x="1395049" y="1274141"/>
                    <a:pt x="1367560" y="1274141"/>
                  </a:cubicBezTo>
                  <a:lnTo>
                    <a:pt x="49773" y="1274141"/>
                  </a:lnTo>
                  <a:cubicBezTo>
                    <a:pt x="22284" y="1274141"/>
                    <a:pt x="0" y="1251857"/>
                    <a:pt x="0" y="1224368"/>
                  </a:cubicBezTo>
                  <a:lnTo>
                    <a:pt x="0" y="49773"/>
                  </a:lnTo>
                  <a:cubicBezTo>
                    <a:pt x="0" y="22284"/>
                    <a:pt x="22284" y="0"/>
                    <a:pt x="49773" y="0"/>
                  </a:cubicBezTo>
                  <a:close/>
                </a:path>
              </a:pathLst>
            </a:custGeom>
            <a:solidFill>
              <a:srgbClr val="F2BD9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283282">
            <a:off x="-1416568" y="-1987197"/>
            <a:ext cx="4890537" cy="4780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317221">
            <a:off x="16390288" y="7742953"/>
            <a:ext cx="3795424" cy="371002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541567" y="8670984"/>
            <a:ext cx="14225175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1"/>
              </a:lnSpc>
            </a:pPr>
            <a:r>
              <a:rPr lang="en-US" sz="6000" smtClean="0">
                <a:solidFill>
                  <a:srgbClr val="3A28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 tử đực                         Sư tử cái</a:t>
            </a:r>
            <a:endParaRPr lang="en-US" sz="6000">
              <a:solidFill>
                <a:srgbClr val="3A28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Mô hình Sư tử đực SCHLEICH 14812- MOHINH800 - Đồ chơi học tập | BiBiOne.v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27" y="1120858"/>
            <a:ext cx="8016901" cy="801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ư tử mẹ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151" y="1518019"/>
            <a:ext cx="7656492" cy="765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4314" y="1149940"/>
            <a:ext cx="16571221" cy="9174766"/>
            <a:chOff x="0" y="0"/>
            <a:chExt cx="4364437" cy="2416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64437" cy="2416399"/>
            </a:xfrm>
            <a:custGeom>
              <a:avLst/>
              <a:gdLst/>
              <a:ahLst/>
              <a:cxnLst/>
              <a:rect l="l" t="t" r="r" b="b"/>
              <a:pathLst>
                <a:path w="4364437" h="2416399">
                  <a:moveTo>
                    <a:pt x="46719" y="0"/>
                  </a:moveTo>
                  <a:lnTo>
                    <a:pt x="4317717" y="0"/>
                  </a:lnTo>
                  <a:cubicBezTo>
                    <a:pt x="4330108" y="0"/>
                    <a:pt x="4341992" y="4922"/>
                    <a:pt x="4350753" y="13684"/>
                  </a:cubicBezTo>
                  <a:cubicBezTo>
                    <a:pt x="4359515" y="22445"/>
                    <a:pt x="4364437" y="34328"/>
                    <a:pt x="4364437" y="46719"/>
                  </a:cubicBezTo>
                  <a:lnTo>
                    <a:pt x="4364437" y="2369680"/>
                  </a:lnTo>
                  <a:cubicBezTo>
                    <a:pt x="4364437" y="2395483"/>
                    <a:pt x="4343520" y="2416399"/>
                    <a:pt x="4317717" y="2416399"/>
                  </a:cubicBezTo>
                  <a:lnTo>
                    <a:pt x="46719" y="2416399"/>
                  </a:lnTo>
                  <a:cubicBezTo>
                    <a:pt x="20917" y="2416399"/>
                    <a:pt x="0" y="2395483"/>
                    <a:pt x="0" y="2369680"/>
                  </a:cubicBezTo>
                  <a:lnTo>
                    <a:pt x="0" y="46719"/>
                  </a:lnTo>
                  <a:cubicBezTo>
                    <a:pt x="0" y="20917"/>
                    <a:pt x="20917" y="0"/>
                    <a:pt x="467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36362" y="2476500"/>
            <a:ext cx="7385266" cy="5622687"/>
            <a:chOff x="0" y="0"/>
            <a:chExt cx="1417333" cy="12741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7333" cy="1274141"/>
            </a:xfrm>
            <a:custGeom>
              <a:avLst/>
              <a:gdLst/>
              <a:ahLst/>
              <a:cxnLst/>
              <a:rect l="l" t="t" r="r" b="b"/>
              <a:pathLst>
                <a:path w="1417333" h="1274141">
                  <a:moveTo>
                    <a:pt x="49773" y="0"/>
                  </a:moveTo>
                  <a:lnTo>
                    <a:pt x="1367560" y="0"/>
                  </a:lnTo>
                  <a:cubicBezTo>
                    <a:pt x="1395049" y="0"/>
                    <a:pt x="1417333" y="22284"/>
                    <a:pt x="1417333" y="49773"/>
                  </a:cubicBezTo>
                  <a:lnTo>
                    <a:pt x="1417333" y="1224368"/>
                  </a:lnTo>
                  <a:cubicBezTo>
                    <a:pt x="1417333" y="1251857"/>
                    <a:pt x="1395049" y="1274141"/>
                    <a:pt x="1367560" y="1274141"/>
                  </a:cubicBezTo>
                  <a:lnTo>
                    <a:pt x="49773" y="1274141"/>
                  </a:lnTo>
                  <a:cubicBezTo>
                    <a:pt x="22284" y="1274141"/>
                    <a:pt x="0" y="1251857"/>
                    <a:pt x="0" y="1224368"/>
                  </a:cubicBezTo>
                  <a:lnTo>
                    <a:pt x="0" y="49773"/>
                  </a:lnTo>
                  <a:cubicBezTo>
                    <a:pt x="0" y="22284"/>
                    <a:pt x="22284" y="0"/>
                    <a:pt x="49773" y="0"/>
                  </a:cubicBezTo>
                  <a:close/>
                </a:path>
              </a:pathLst>
            </a:custGeom>
            <a:solidFill>
              <a:srgbClr val="F2BD9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58432" y="2392433"/>
            <a:ext cx="7395644" cy="5790819"/>
            <a:chOff x="0" y="0"/>
            <a:chExt cx="1417333" cy="12741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7333" cy="1274141"/>
            </a:xfrm>
            <a:custGeom>
              <a:avLst/>
              <a:gdLst/>
              <a:ahLst/>
              <a:cxnLst/>
              <a:rect l="l" t="t" r="r" b="b"/>
              <a:pathLst>
                <a:path w="1417333" h="1274141">
                  <a:moveTo>
                    <a:pt x="49773" y="0"/>
                  </a:moveTo>
                  <a:lnTo>
                    <a:pt x="1367560" y="0"/>
                  </a:lnTo>
                  <a:cubicBezTo>
                    <a:pt x="1395049" y="0"/>
                    <a:pt x="1417333" y="22284"/>
                    <a:pt x="1417333" y="49773"/>
                  </a:cubicBezTo>
                  <a:lnTo>
                    <a:pt x="1417333" y="1224368"/>
                  </a:lnTo>
                  <a:cubicBezTo>
                    <a:pt x="1417333" y="1251857"/>
                    <a:pt x="1395049" y="1274141"/>
                    <a:pt x="1367560" y="1274141"/>
                  </a:cubicBezTo>
                  <a:lnTo>
                    <a:pt x="49773" y="1274141"/>
                  </a:lnTo>
                  <a:cubicBezTo>
                    <a:pt x="22284" y="1274141"/>
                    <a:pt x="0" y="1251857"/>
                    <a:pt x="0" y="1224368"/>
                  </a:cubicBezTo>
                  <a:lnTo>
                    <a:pt x="0" y="49773"/>
                  </a:lnTo>
                  <a:cubicBezTo>
                    <a:pt x="0" y="22284"/>
                    <a:pt x="22284" y="0"/>
                    <a:pt x="49773" y="0"/>
                  </a:cubicBezTo>
                  <a:close/>
                </a:path>
              </a:pathLst>
            </a:custGeom>
            <a:solidFill>
              <a:srgbClr val="F2BD9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283282">
            <a:off x="-1416568" y="-1987197"/>
            <a:ext cx="4890537" cy="4780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6317221">
            <a:off x="16390288" y="7742953"/>
            <a:ext cx="3795424" cy="3710027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541567" y="8670984"/>
            <a:ext cx="14225175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1"/>
              </a:lnSpc>
            </a:pPr>
            <a:r>
              <a:rPr lang="en-US" sz="6000" smtClean="0">
                <a:solidFill>
                  <a:srgbClr val="3A28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trống                         Gà mái </a:t>
            </a:r>
            <a:endParaRPr lang="en-US" sz="6000">
              <a:solidFill>
                <a:srgbClr val="3A281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Con gà trống của người Da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240" y="1678994"/>
            <a:ext cx="10953040" cy="73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50+ hình ảnh con gà mái đẹp, hoạt hình full HD mới nhất 2023 - ALONGWALKE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452" y="2774508"/>
            <a:ext cx="658389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5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33" r="33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6997565"/>
            <a:ext cx="20296289" cy="56322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19338" y="6261470"/>
            <a:ext cx="3138885" cy="621561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65692" y="118319"/>
            <a:ext cx="11256526" cy="4233570"/>
            <a:chOff x="0" y="-1213841"/>
            <a:chExt cx="15008702" cy="564475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-1212724"/>
              <a:ext cx="14447809" cy="5643642"/>
              <a:chOff x="0" y="-222460"/>
              <a:chExt cx="2650280" cy="103526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976981" y="-222460"/>
                <a:ext cx="1673299" cy="352442"/>
              </a:xfrm>
              <a:custGeom>
                <a:avLst/>
                <a:gdLst/>
                <a:ahLst/>
                <a:cxnLst/>
                <a:rect l="l" t="t" r="r" b="b"/>
                <a:pathLst>
                  <a:path w="1984702" h="523786">
                    <a:moveTo>
                      <a:pt x="12328" y="0"/>
                    </a:moveTo>
                    <a:lnTo>
                      <a:pt x="1972373" y="0"/>
                    </a:lnTo>
                    <a:cubicBezTo>
                      <a:pt x="1975643" y="0"/>
                      <a:pt x="1978779" y="1299"/>
                      <a:pt x="1981091" y="3611"/>
                    </a:cubicBezTo>
                    <a:cubicBezTo>
                      <a:pt x="1983403" y="5923"/>
                      <a:pt x="1984702" y="9059"/>
                      <a:pt x="1984702" y="12328"/>
                    </a:cubicBezTo>
                    <a:lnTo>
                      <a:pt x="1984702" y="511457"/>
                    </a:lnTo>
                    <a:cubicBezTo>
                      <a:pt x="1984702" y="514727"/>
                      <a:pt x="1983403" y="517863"/>
                      <a:pt x="1981091" y="520175"/>
                    </a:cubicBezTo>
                    <a:cubicBezTo>
                      <a:pt x="1978779" y="522487"/>
                      <a:pt x="1975643" y="523786"/>
                      <a:pt x="1972373" y="523786"/>
                    </a:cubicBezTo>
                    <a:lnTo>
                      <a:pt x="12328" y="523786"/>
                    </a:lnTo>
                    <a:cubicBezTo>
                      <a:pt x="9059" y="523786"/>
                      <a:pt x="5923" y="522487"/>
                      <a:pt x="3611" y="520175"/>
                    </a:cubicBezTo>
                    <a:cubicBezTo>
                      <a:pt x="1299" y="517863"/>
                      <a:pt x="0" y="514727"/>
                      <a:pt x="0" y="511457"/>
                    </a:cubicBezTo>
                    <a:lnTo>
                      <a:pt x="0" y="12328"/>
                    </a:lnTo>
                    <a:cubicBezTo>
                      <a:pt x="0" y="9059"/>
                      <a:pt x="1299" y="5923"/>
                      <a:pt x="3611" y="3611"/>
                    </a:cubicBezTo>
                    <a:cubicBezTo>
                      <a:pt x="5923" y="1299"/>
                      <a:pt x="9059" y="0"/>
                      <a:pt x="12328" y="0"/>
                    </a:cubicBezTo>
                    <a:close/>
                  </a:path>
                </a:pathLst>
              </a:custGeom>
              <a:solidFill>
                <a:srgbClr val="81D166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4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5200119" y="-1213841"/>
              <a:ext cx="9808583" cy="1675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046"/>
                </a:lnSpc>
              </a:pPr>
              <a:r>
                <a:rPr lang="en-US" sz="6600" b="1" smtClean="0">
                  <a:solidFill>
                    <a:srgbClr val="02761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2: </a:t>
              </a:r>
              <a:endParaRPr lang="en-US" sz="6600" b="1">
                <a:solidFill>
                  <a:srgbClr val="0276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474591" y="408217"/>
            <a:ext cx="4784709" cy="23684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363655" y="-1184215"/>
            <a:ext cx="4784709" cy="23684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63758" y="5990293"/>
            <a:ext cx="5391084" cy="593241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50105" y="1664587"/>
            <a:ext cx="17497030" cy="4116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706"/>
              </a:lnSpc>
            </a:pP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vi-VN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động vật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>
              <a:lnSpc>
                <a:spcPts val="10706"/>
              </a:lnSpc>
            </a:pPr>
            <a:endParaRPr lang="en-US" sz="6000" dirty="0">
              <a:solidFill>
                <a:srgbClr val="027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0706"/>
              </a:lnSpc>
            </a:pP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vi-VN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động vật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dirty="0" smtClean="0">
                <a:solidFill>
                  <a:srgbClr val="0276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6000" dirty="0">
              <a:solidFill>
                <a:srgbClr val="0276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41429" y="3261178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 trùng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399" y="5834050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</TotalTime>
  <Words>697</Words>
  <Application>Microsoft Office PowerPoint</Application>
  <PresentationFormat>Custom</PresentationFormat>
  <Paragraphs>122</Paragraphs>
  <Slides>27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Lazydog</vt:lpstr>
      <vt:lpstr>Tahoma</vt:lpstr>
      <vt:lpstr>#9Slide07 Baloo Tamma</vt:lpstr>
      <vt:lpstr>Calibri</vt:lpstr>
      <vt:lpstr>微软雅黑</vt:lpstr>
      <vt:lpstr>Handy Casual</vt:lpstr>
      <vt:lpstr>等线</vt:lpstr>
      <vt:lpstr>Arial</vt:lpstr>
      <vt:lpstr>American Typewriter Std Med</vt:lpstr>
      <vt:lpstr>iCiel Cadena</vt:lpstr>
      <vt:lpstr>Londrina Solid Black</vt:lpstr>
      <vt:lpstr>宋体</vt:lpstr>
      <vt:lpstr>#9Slide07 Itim</vt:lpstr>
      <vt:lpstr>#9Slide07 IcielKoni</vt:lpstr>
      <vt:lpstr>方正静蕾简体</vt:lpstr>
      <vt:lpstr>HanWangKanDaYan</vt:lpstr>
      <vt:lpstr>UTM Cookies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Personal</dc:creator>
  <cp:lastModifiedBy>Windows User</cp:lastModifiedBy>
  <cp:revision>50</cp:revision>
  <dcterms:created xsi:type="dcterms:W3CDTF">2006-08-16T00:00:00Z</dcterms:created>
  <dcterms:modified xsi:type="dcterms:W3CDTF">2023-03-28T01:59:17Z</dcterms:modified>
  <dc:identifier>DAFeKZrhtj8</dc:identifier>
</cp:coreProperties>
</file>