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8" r:id="rId2"/>
    <p:sldId id="283" r:id="rId3"/>
    <p:sldId id="284" r:id="rId4"/>
    <p:sldId id="285" r:id="rId5"/>
    <p:sldId id="286" r:id="rId6"/>
    <p:sldId id="287" r:id="rId7"/>
    <p:sldId id="289" r:id="rId8"/>
    <p:sldId id="280" r:id="rId9"/>
    <p:sldId id="291" r:id="rId10"/>
    <p:sldId id="312" r:id="rId11"/>
    <p:sldId id="313" r:id="rId12"/>
    <p:sldId id="314" r:id="rId13"/>
    <p:sldId id="294" r:id="rId14"/>
    <p:sldId id="276" r:id="rId15"/>
    <p:sldId id="272" r:id="rId16"/>
    <p:sldId id="273" r:id="rId17"/>
    <p:sldId id="296" r:id="rId18"/>
    <p:sldId id="308" r:id="rId19"/>
    <p:sldId id="309" r:id="rId20"/>
    <p:sldId id="274" r:id="rId21"/>
    <p:sldId id="295" r:id="rId22"/>
    <p:sldId id="315" r:id="rId23"/>
    <p:sldId id="545" r:id="rId24"/>
    <p:sldId id="569" r:id="rId25"/>
    <p:sldId id="570" r:id="rId26"/>
    <p:sldId id="571" r:id="rId27"/>
    <p:sldId id="525" r:id="rId28"/>
    <p:sldId id="572" r:id="rId29"/>
    <p:sldId id="299" r:id="rId30"/>
    <p:sldId id="311" r:id="rId31"/>
    <p:sldId id="259" r:id="rId32"/>
    <p:sldId id="261" r:id="rId33"/>
    <p:sldId id="262" r:id="rId34"/>
    <p:sldId id="263" r:id="rId35"/>
    <p:sldId id="264" r:id="rId36"/>
    <p:sldId id="265" r:id="rId37"/>
    <p:sldId id="266" r:id="rId38"/>
    <p:sldId id="573" r:id="rId39"/>
    <p:sldId id="260" r:id="rId40"/>
    <p:sldId id="594" r:id="rId41"/>
    <p:sldId id="596" r:id="rId42"/>
  </p:sldIdLst>
  <p:sldSz cx="12192000" cy="6858000"/>
  <p:notesSz cx="6858000" cy="9144000"/>
  <p:custShowLst>
    <p:custShow name="Custom Show 1" id="0">
      <p:sldLst>
        <p:sld r:id="rId4"/>
      </p:sldLst>
    </p:custShow>
    <p:custShow name="Custom Show 2" id="1">
      <p:sldLst>
        <p:sld r:id="rId3"/>
      </p:sldLst>
    </p:custShow>
    <p:custShow name="Custom Show 3" id="2">
      <p:sldLst>
        <p:sld r:id="rId5"/>
      </p:sldLst>
    </p:custShow>
    <p:custShow name="Custom Show 4" id="3">
      <p:sldLst>
        <p:sld r:id="rId8"/>
      </p:sldLst>
    </p:custShow>
    <p:custShow name="Custom Show 5" id="4">
      <p:sldLst>
        <p:sld r:id="rId6"/>
      </p:sldLst>
    </p:custShow>
    <p:custShow name="Custom Show 6" id="5">
      <p:sldLst>
        <p:sld r:id="rId7"/>
      </p:sldLst>
    </p:custShow>
    <p:custShow name="Custom Show 7" id="6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1FC"/>
    <a:srgbClr val="F6F5F0"/>
    <a:srgbClr val="000066"/>
    <a:srgbClr val="DB1F09"/>
    <a:srgbClr val="7061A3"/>
    <a:srgbClr val="23527C"/>
    <a:srgbClr val="5DB333"/>
    <a:srgbClr val="66CCFF"/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7F0C0-84DC-44FD-887E-A15CEB8F9C0B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E34B-31CD-495A-A77F-E3003DBD8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9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1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A8D1F579-CE18-4116-9003-E9172F9C9EE0}" type="slidenum">
              <a:rPr lang="zh-CN" altLang="en-US"/>
              <a:t>8</a:t>
            </a:fld>
            <a:endParaRPr lang="en-US" altLang="zh-CN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8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1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8B8095C-2260-45EC-A7D0-0A67529D85EA}" type="slidenum">
              <a:rPr lang="zh-CN" altLang="en-US"/>
              <a:t>29</a:t>
            </a:fld>
            <a:endParaRPr lang="en-US" altLang="zh-CN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72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31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46DD9-4EF2-4175-BA8A-3B0FCEF88B67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19B2-D154-4310-8AD5-BFC260E3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5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oplist.vn/top/ai-cap-108837.htm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hyperlink" Target="https://toplist.vn/top/algeria-108838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0144" y="285830"/>
            <a:ext cx="5155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10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>
            <a:extLst>
              <a:ext uri="{FF2B5EF4-FFF2-40B4-BE49-F238E27FC236}">
                <a16:creationId xmlns:a16="http://schemas.microsoft.com/office/drawing/2014/main" id="{D5C4FEC1-F05F-480D-89E2-2C6758DC32AB}"/>
              </a:ext>
            </a:extLst>
          </p:cNvPr>
          <p:cNvGrpSpPr>
            <a:grpSpLocks/>
          </p:cNvGrpSpPr>
          <p:nvPr/>
        </p:nvGrpSpPr>
        <p:grpSpPr bwMode="auto">
          <a:xfrm>
            <a:off x="491772" y="340963"/>
            <a:ext cx="11224947" cy="6277891"/>
            <a:chOff x="123" y="70"/>
            <a:chExt cx="5403" cy="4069"/>
          </a:xfrm>
        </p:grpSpPr>
        <p:pic>
          <p:nvPicPr>
            <p:cNvPr id="5" name="Picture 45" descr="phanbodancuCP">
              <a:extLst>
                <a:ext uri="{FF2B5EF4-FFF2-40B4-BE49-F238E27FC236}">
                  <a16:creationId xmlns:a16="http://schemas.microsoft.com/office/drawing/2014/main" id="{6DF91D80-F0C4-4670-A82A-5BF145DE17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lum bright="-18000" contrast="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" t="3422" b="8404"/>
            <a:stretch/>
          </p:blipFill>
          <p:spPr bwMode="auto">
            <a:xfrm>
              <a:off x="123" y="70"/>
              <a:ext cx="5403" cy="3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6">
              <a:extLst>
                <a:ext uri="{FF2B5EF4-FFF2-40B4-BE49-F238E27FC236}">
                  <a16:creationId xmlns:a16="http://schemas.microsoft.com/office/drawing/2014/main" id="{96026237-63C4-4875-BEA2-0571666F5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" y="3801"/>
              <a:ext cx="4925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  <a:latin typeface="VNI-Times" pitchFamily="2" charset="0"/>
                </a:rPr>
                <a:t>Löôïc ñoà phaân boá daân cö vaø ñoâ thò chaâu Phi</a:t>
              </a:r>
              <a:r>
                <a:rPr lang="en-US" sz="2800">
                  <a:solidFill>
                    <a:schemeClr val="bg1"/>
                  </a:solidFill>
                  <a:latin typeface="VNI-Times" pitchFamily="2" charset="0"/>
                </a:rPr>
                <a:t> </a:t>
              </a:r>
            </a:p>
          </p:txBody>
        </p:sp>
        <p:sp>
          <p:nvSpPr>
            <p:cNvPr id="7" name="Text Box 47">
              <a:extLst>
                <a:ext uri="{FF2B5EF4-FFF2-40B4-BE49-F238E27FC236}">
                  <a16:creationId xmlns:a16="http://schemas.microsoft.com/office/drawing/2014/main" id="{33A00D59-06FD-4236-B038-5914FE958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" y="629"/>
              <a:ext cx="2028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  <a:latin typeface="VNI-Times" pitchFamily="2" charset="0"/>
                </a:rPr>
                <a:t>Sa maïc Xa-ha-ra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94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CCFF"/>
            </a:gs>
            <a:gs pos="74000">
              <a:srgbClr val="66FFFF"/>
            </a:gs>
            <a:gs pos="83000">
              <a:srgbClr val="00B0F0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9">
            <a:extLst>
              <a:ext uri="{FF2B5EF4-FFF2-40B4-BE49-F238E27FC236}">
                <a16:creationId xmlns:a16="http://schemas.microsoft.com/office/drawing/2014/main" id="{4C5299C2-BED7-45CD-B720-2AF571F89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2957" y="884390"/>
            <a:ext cx="5455403" cy="36943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685800" indent="-2286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ea typeface="Tahoma" panose="020B0604030504040204" pitchFamily="34" charset="0"/>
                <a:cs typeface="Times New Roman" panose="02020603050405020304" pitchFamily="18" charset="0"/>
              </a:rPr>
              <a:t>-Mật độ dân số thấp nhưng phân bố không đều.</a:t>
            </a:r>
          </a:p>
          <a:p>
            <a:pPr marL="685800" indent="-2286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ea typeface="Tahoma" panose="020B0604030504040204" pitchFamily="34" charset="0"/>
                <a:cs typeface="Times New Roman" panose="02020603050405020304" pitchFamily="18" charset="0"/>
              </a:rPr>
              <a:t>- Dân cư châu Phi thường tập trung ở các vùng ven biển và trong các thung lũng sông. </a:t>
            </a:r>
          </a:p>
          <a:p>
            <a:pPr marL="685800" indent="-2286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ea typeface="Tahoma" panose="020B0604030504040204" pitchFamily="34" charset="0"/>
                <a:cs typeface="Times New Roman" panose="02020603050405020304" pitchFamily="18" charset="0"/>
              </a:rPr>
              <a:t>   Vì nơi đây thuận lợi cho đời sống và sản xuất. Còn vùng hoang mạc nóng và khô hầu như không có người ở.</a:t>
            </a:r>
          </a:p>
        </p:txBody>
      </p:sp>
      <p:pic>
        <p:nvPicPr>
          <p:cNvPr id="1028" name="Picture 4" descr="Thêm 39 triệu người châu Phi rơi vào tình trạng nghèo đói cùng cực bởi đại  dịch COVID-19">
            <a:extLst>
              <a:ext uri="{FF2B5EF4-FFF2-40B4-BE49-F238E27FC236}">
                <a16:creationId xmlns:a16="http://schemas.microsoft.com/office/drawing/2014/main" id="{1B4FCAEA-3497-4E70-9E60-1316BB5D1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822"/>
          <a:stretch/>
        </p:blipFill>
        <p:spPr bwMode="auto">
          <a:xfrm>
            <a:off x="5052446" y="-5"/>
            <a:ext cx="7139554" cy="3802961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ộ tộc kỳ lạ ở châu Phi, phụ nữ cạo trọc đầu, đàn ông xỏ khuyên tai">
            <a:extLst>
              <a:ext uri="{FF2B5EF4-FFF2-40B4-BE49-F238E27FC236}">
                <a16:creationId xmlns:a16="http://schemas.microsoft.com/office/drawing/2014/main" id="{534D52CA-9CB2-4DFC-96B9-1847A355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b="37054"/>
          <a:stretch/>
        </p:blipFill>
        <p:spPr bwMode="auto">
          <a:xfrm>
            <a:off x="4904316" y="3802961"/>
            <a:ext cx="729479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2A4F0E16-4D5F-475E-9F0D-818354CD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57" y="1120676"/>
            <a:ext cx="88818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Đa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cư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Phi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tộc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ngoại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 </a:t>
            </a:r>
            <a:endParaRPr lang="en-US" sz="4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Hình Chữ nhật 5">
            <a:extLst>
              <a:ext uri="{FF2B5EF4-FFF2-40B4-BE49-F238E27FC236}">
                <a16:creationId xmlns:a16="http://schemas.microsoft.com/office/drawing/2014/main" id="{F69E9486-D096-4791-9658-15180039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57" y="3574756"/>
            <a:ext cx="85563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Hơn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2/3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phi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da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đen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(da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đen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tóc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xoăn</a:t>
            </a:r>
            <a:r>
              <a:rPr lang="en-US" sz="4800" b="1" dirty="0">
                <a:solidFill>
                  <a:srgbClr val="00330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1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3681" y="1521059"/>
            <a:ext cx="6764638" cy="8617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luận hoạt động 1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D0B20-FF96-430D-A5C9-12BDD714E4E2}"/>
              </a:ext>
            </a:extLst>
          </p:cNvPr>
          <p:cNvSpPr/>
          <p:nvPr/>
        </p:nvSpPr>
        <p:spPr>
          <a:xfrm>
            <a:off x="681925" y="1239076"/>
            <a:ext cx="696300" cy="4216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29">
            <a:extLst>
              <a:ext uri="{FF2B5EF4-FFF2-40B4-BE49-F238E27FC236}">
                <a16:creationId xmlns:a16="http://schemas.microsoft.com/office/drawing/2014/main" id="{D6B98EA4-8FF6-4585-9347-3582FAFD9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889" y="4297973"/>
            <a:ext cx="97394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>
                <a:solidFill>
                  <a:srgbClr val="003300"/>
                </a:solidFill>
                <a:cs typeface="Times New Roman" panose="02020603050405020304" pitchFamily="18" charset="0"/>
              </a:rPr>
              <a:t>- Tăng nhanh nhất thế giới</a:t>
            </a:r>
          </a:p>
        </p:txBody>
      </p:sp>
      <p:sp>
        <p:nvSpPr>
          <p:cNvPr id="8" name="Hình Chữ nhật 30">
            <a:extLst>
              <a:ext uri="{FF2B5EF4-FFF2-40B4-BE49-F238E27FC236}">
                <a16:creationId xmlns:a16="http://schemas.microsoft.com/office/drawing/2014/main" id="{F51880C9-1B98-48AC-9C23-9004ABC44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889" y="2664815"/>
            <a:ext cx="80122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>
                <a:solidFill>
                  <a:srgbClr val="003300"/>
                </a:solidFill>
                <a:cs typeface="Times New Roman" panose="02020603050405020304" pitchFamily="18" charset="0"/>
              </a:rPr>
              <a:t>- Chủ yếu là chủng tộc da đen</a:t>
            </a:r>
          </a:p>
        </p:txBody>
      </p:sp>
      <p:sp>
        <p:nvSpPr>
          <p:cNvPr id="9" name="Hình Chữ nhật 31">
            <a:extLst>
              <a:ext uri="{FF2B5EF4-FFF2-40B4-BE49-F238E27FC236}">
                <a16:creationId xmlns:a16="http://schemas.microsoft.com/office/drawing/2014/main" id="{E45087C4-B752-4AF0-9944-A2D43E8D2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889" y="3514092"/>
            <a:ext cx="90644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>
                <a:solidFill>
                  <a:srgbClr val="003300"/>
                </a:solidFill>
                <a:cs typeface="Times New Roman" panose="02020603050405020304" pitchFamily="18" charset="0"/>
              </a:rPr>
              <a:t>- Phân bố không đều</a:t>
            </a:r>
          </a:p>
        </p:txBody>
      </p:sp>
    </p:spTree>
    <p:extLst>
      <p:ext uri="{BB962C8B-B14F-4D97-AF65-F5344CB8AC3E}">
        <p14:creationId xmlns:p14="http://schemas.microsoft.com/office/powerpoint/2010/main" val="2931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365" y="430566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u="sng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u="sng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Hoạt động kinh tế:</a:t>
            </a:r>
            <a:endParaRPr lang="en-US" sz="4800" b="1" u="sng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365" y="1016843"/>
            <a:ext cx="118069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000" b="1" u="sng" dirty="0" err="1">
                <a:solidFill>
                  <a:srgbClr val="BA0698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000" b="1" u="sng" dirty="0">
                <a:solidFill>
                  <a:srgbClr val="BA069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u="sng" dirty="0" err="1">
                <a:solidFill>
                  <a:srgbClr val="BA0698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000" b="1" u="sng" dirty="0">
                <a:solidFill>
                  <a:srgbClr val="BA069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u="sng" dirty="0" err="1">
                <a:solidFill>
                  <a:srgbClr val="BA0698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000" b="1" u="sng" dirty="0">
                <a:solidFill>
                  <a:srgbClr val="BA0698"/>
                </a:solidFill>
                <a:latin typeface="Times New Roman" pitchFamily="18" charset="0"/>
                <a:cs typeface="Times New Roman" pitchFamily="18" charset="0"/>
              </a:rPr>
              <a:t> 4: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một số hoạt động kinh tế của người dân châu Phi (Nhóm 1,2, 3).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châu Phi có đặc điểm gì khác so với các châu Á và châu Âu? (Nhóm 4, 5, 6)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335" y="5110271"/>
            <a:ext cx="1511300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ình Chữ nhật 29">
            <a:extLst>
              <a:ext uri="{FF2B5EF4-FFF2-40B4-BE49-F238E27FC236}">
                <a16:creationId xmlns:a16="http://schemas.microsoft.com/office/drawing/2014/main" id="{F064B998-FEB0-47E0-B2EC-B2A4F840D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742" y="5336149"/>
            <a:ext cx="8839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THỜI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GIAN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LÀM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VIỆC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NHÓM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</a:p>
          <a:p>
            <a:pPr algn="ctr"/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5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PHÚT</a:t>
            </a:r>
            <a:endParaRPr lang="en-US" sz="4500" b="1" dirty="0">
              <a:solidFill>
                <a:srgbClr val="0033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97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 27">
            <a:extLst>
              <a:ext uri="{FF2B5EF4-FFF2-40B4-BE49-F238E27FC236}">
                <a16:creationId xmlns:a16="http://schemas.microsoft.com/office/drawing/2014/main" id="{8BBA4E27-59B4-4DF3-95B5-AB338274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76" y="339969"/>
            <a:ext cx="108438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Cho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cs typeface="Times New Roman" panose="02020603050405020304" pitchFamily="18" charset="0"/>
              </a:rPr>
              <a:t>tế</a:t>
            </a:r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 của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Phi.</a:t>
            </a:r>
          </a:p>
        </p:txBody>
      </p:sp>
      <p:sp>
        <p:nvSpPr>
          <p:cNvPr id="10" name="Hình Chữ nhật 28">
            <a:extLst>
              <a:ext uri="{FF2B5EF4-FFF2-40B4-BE49-F238E27FC236}">
                <a16:creationId xmlns:a16="http://schemas.microsoft.com/office/drawing/2014/main" id="{A724EFBE-DD55-4947-9C55-22ABFBAA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76" y="2033954"/>
            <a:ext cx="104095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nghiệp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đới</a:t>
            </a:r>
            <a:endParaRPr lang="en-US" sz="4800" b="1" dirty="0">
              <a:solidFill>
                <a:srgbClr val="5DB333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Hình Chữ nhật 29">
            <a:extLst>
              <a:ext uri="{FF2B5EF4-FFF2-40B4-BE49-F238E27FC236}">
                <a16:creationId xmlns:a16="http://schemas.microsoft.com/office/drawing/2014/main" id="{19A104D0-D7A1-4611-BE77-61406006B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09" y="3253154"/>
            <a:ext cx="9389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Khai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thác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khoáng</a:t>
            </a:r>
            <a:r>
              <a:rPr lang="en-US" sz="4800" b="1" dirty="0">
                <a:solidFill>
                  <a:srgbClr val="5DB333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DB333"/>
                </a:solidFill>
                <a:cs typeface="Times New Roman" panose="02020603050405020304" pitchFamily="18" charset="0"/>
              </a:rPr>
              <a:t>sản</a:t>
            </a:r>
            <a:endParaRPr lang="en-US" sz="4800" b="1" dirty="0">
              <a:solidFill>
                <a:srgbClr val="5DB333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7" descr="coffee">
            <a:extLst>
              <a:ext uri="{FF2B5EF4-FFF2-40B4-BE49-F238E27FC236}">
                <a16:creationId xmlns:a16="http://schemas.microsoft.com/office/drawing/2014/main" id="{6D5FEDB6-8901-4999-8298-05E61F17C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2" r="-2" b="5074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khoangsan3">
            <a:extLst>
              <a:ext uri="{FF2B5EF4-FFF2-40B4-BE49-F238E27FC236}">
                <a16:creationId xmlns:a16="http://schemas.microsoft.com/office/drawing/2014/main" id="{357CA26E-6F70-4BBF-9E5D-C233AE184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au những thanh chocolate ngọt ngào là đắng cay của trẻ em châu Phi - Báo  Phụ Nữ">
            <a:extLst>
              <a:ext uri="{FF2B5EF4-FFF2-40B4-BE49-F238E27FC236}">
                <a16:creationId xmlns:a16="http://schemas.microsoft.com/office/drawing/2014/main" id="{263BDB48-9E86-4AD4-8ED5-DC6A3C87B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r="2" b="2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6F055CA7-BB0B-46BF-8B84-FFD9825C4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2970" r="-2" b="3665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21">
            <a:extLst>
              <a:ext uri="{FF2B5EF4-FFF2-40B4-BE49-F238E27FC236}">
                <a16:creationId xmlns:a16="http://schemas.microsoft.com/office/drawing/2014/main" id="{5BAB9D30-7C47-441E-ADA7-693826923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15" y="1381004"/>
            <a:ext cx="113127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Phi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so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Âu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Á?</a:t>
            </a:r>
          </a:p>
        </p:txBody>
      </p:sp>
      <p:sp>
        <p:nvSpPr>
          <p:cNvPr id="7" name="Hình Chữ nhật 22">
            <a:extLst>
              <a:ext uri="{FF2B5EF4-FFF2-40B4-BE49-F238E27FC236}">
                <a16:creationId xmlns:a16="http://schemas.microsoft.com/office/drawing/2014/main" id="{7690D216-F8D2-4BA5-AA83-E27FF65B1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261" y="3147646"/>
            <a:ext cx="9143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chậm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triển</a:t>
            </a:r>
            <a:endParaRPr lang="en-US" sz="4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0" y="2174103"/>
            <a:ext cx="7004314" cy="3455145"/>
          </a:xfrm>
        </p:spPr>
        <p:txBody>
          <a:bodyPr>
            <a:no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7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72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7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Nin </a:t>
            </a:r>
          </a:p>
        </p:txBody>
      </p:sp>
      <p:sp>
        <p:nvSpPr>
          <p:cNvPr id="7" name="Hình Chữ nhật 25">
            <a:extLst>
              <a:ext uri="{FF2B5EF4-FFF2-40B4-BE49-F238E27FC236}">
                <a16:creationId xmlns:a16="http://schemas.microsoft.com/office/drawing/2014/main" id="{B798FD0D-186F-4CA4-ACF1-4A1A47CB5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464" y="1329048"/>
            <a:ext cx="9372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 Đời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Phi     còn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khó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khăn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ình Chữ nhật 26">
            <a:extLst>
              <a:ext uri="{FF2B5EF4-FFF2-40B4-BE49-F238E27FC236}">
                <a16:creationId xmlns:a16="http://schemas.microsoft.com/office/drawing/2014/main" id="{0E2613BD-7A5E-4DF4-9DE5-845744B93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464" y="2898708"/>
            <a:ext cx="1043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lvl="2"/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mặc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bệnh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dịch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hiểm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0000FF"/>
                </a:solidFill>
                <a:cs typeface="Times New Roman" panose="02020603050405020304" pitchFamily="18" charset="0"/>
              </a:rPr>
              <a:t>còn</a:t>
            </a:r>
            <a:r>
              <a:rPr 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 xảy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nơi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69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CCFF"/>
            </a:gs>
            <a:gs pos="74000">
              <a:srgbClr val="66FFFF"/>
            </a:gs>
            <a:gs pos="83000">
              <a:srgbClr val="00B0F0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314132">
            <a:off x="-4995918" y="-1829591"/>
            <a:ext cx="11238271" cy="1325563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8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8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Côn-gô</a:t>
            </a:r>
            <a:endParaRPr lang="en-US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ình Chữ nhật 27">
            <a:extLst>
              <a:ext uri="{FF2B5EF4-FFF2-40B4-BE49-F238E27FC236}">
                <a16:creationId xmlns:a16="http://schemas.microsoft.com/office/drawing/2014/main" id="{EB5E09CA-AD2B-454A-B3BF-075BD1E1A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508506"/>
            <a:ext cx="11658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lvl="2"/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khó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khăn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ấy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</a:p>
          <a:p>
            <a:pPr marL="0" lvl="2"/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chậm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ít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lương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</a:p>
          <a:p>
            <a:pPr marL="0" lvl="2"/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*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tăng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ình Chữ nhật 2">
            <a:extLst>
              <a:ext uri="{FF2B5EF4-FFF2-40B4-BE49-F238E27FC236}">
                <a16:creationId xmlns:a16="http://schemas.microsoft.com/office/drawing/2014/main" id="{026B35D6-C27C-48EF-9F38-C18AC911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17" y="938846"/>
            <a:ext cx="9601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lvl="2"/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khó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khăn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ấy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10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618978" y="4659678"/>
            <a:ext cx="1407046" cy="1472831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07" y="76150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" action="ppaction://customshow?id=0"/>
          </p:cNvPr>
          <p:cNvSpPr/>
          <p:nvPr/>
        </p:nvSpPr>
        <p:spPr>
          <a:xfrm>
            <a:off x="1027717" y="1162394"/>
            <a:ext cx="900000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1</a:t>
            </a:r>
            <a:endParaRPr lang="es-CL" sz="2800" b="1" dirty="0"/>
          </a:p>
        </p:txBody>
      </p:sp>
      <p:sp>
        <p:nvSpPr>
          <p:cNvPr id="13" name="Elipse 12">
            <a:hlinkClick r:id="" action="ppaction://customshow?id=2"/>
          </p:cNvPr>
          <p:cNvSpPr/>
          <p:nvPr/>
        </p:nvSpPr>
        <p:spPr>
          <a:xfrm>
            <a:off x="5183944" y="1080285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2</a:t>
            </a:r>
            <a:endParaRPr lang="es-CL" sz="2800" b="1" dirty="0"/>
          </a:p>
        </p:txBody>
      </p:sp>
      <p:sp>
        <p:nvSpPr>
          <p:cNvPr id="11" name="Elipse 10">
            <a:hlinkClick r:id="" action="ppaction://customshow?id=4"/>
          </p:cNvPr>
          <p:cNvSpPr/>
          <p:nvPr/>
        </p:nvSpPr>
        <p:spPr>
          <a:xfrm>
            <a:off x="7342542" y="4702079"/>
            <a:ext cx="900000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3</a:t>
            </a:r>
            <a:endParaRPr lang="es-CL" sz="2800" b="1" dirty="0"/>
          </a:p>
        </p:txBody>
      </p:sp>
      <p:sp>
        <p:nvSpPr>
          <p:cNvPr id="12" name="Elipse 11">
            <a:hlinkClick r:id="" action="ppaction://customshow?id=5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4</a:t>
            </a:r>
            <a:endParaRPr lang="es-CL" sz="2800" b="1" dirty="0"/>
          </a:p>
        </p:txBody>
      </p:sp>
      <p:grpSp>
        <p:nvGrpSpPr>
          <p:cNvPr id="15" name="Group 19">
            <a:extLst>
              <a:ext uri="{FF2B5EF4-FFF2-40B4-BE49-F238E27FC236}">
                <a16:creationId xmlns:a16="http://schemas.microsoft.com/office/drawing/2014/main" id="{85CF72C4-7E5A-49B7-8EDA-7B0AB289A7B3}"/>
              </a:ext>
            </a:extLst>
          </p:cNvPr>
          <p:cNvGrpSpPr>
            <a:grpSpLocks/>
          </p:cNvGrpSpPr>
          <p:nvPr/>
        </p:nvGrpSpPr>
        <p:grpSpPr bwMode="auto">
          <a:xfrm>
            <a:off x="1696542" y="2879529"/>
            <a:ext cx="6096000" cy="1098941"/>
            <a:chOff x="1272" y="285"/>
            <a:chExt cx="2936" cy="537"/>
          </a:xfrm>
          <a:solidFill>
            <a:srgbClr val="00B0F0"/>
          </a:solidFill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E50B5C05-FD42-43F1-ACA2-0BEB4D175E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72" y="285"/>
              <a:ext cx="2936" cy="537"/>
            </a:xfrm>
            <a:prstGeom prst="roundRect">
              <a:avLst>
                <a:gd name="adj" fmla="val 50000"/>
              </a:avLst>
            </a:prstGeom>
            <a:grpFill/>
            <a:ln w="38100" algn="ctr">
              <a:solidFill>
                <a:srgbClr val="C5A667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vi-VN" sz="5400">
                <a:latin typeface="Arial" panose="020B0604020202020204" pitchFamily="34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01077EAA-08F3-4BED-BF87-18A1D32AC15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64" y="328"/>
              <a:ext cx="2353" cy="4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5400" b="1">
                  <a:solidFill>
                    <a:srgbClr val="000000"/>
                  </a:solidFill>
                  <a:latin typeface="Arial" panose="020B0604020202020204" pitchFamily="34" charset="0"/>
                </a:rPr>
                <a:t>Khởi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động</a:t>
              </a:r>
              <a:endParaRPr lang="en-US" sz="54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5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25">
            <a:extLst>
              <a:ext uri="{FF2B5EF4-FFF2-40B4-BE49-F238E27FC236}">
                <a16:creationId xmlns:a16="http://schemas.microsoft.com/office/drawing/2014/main" id="{1CA769B9-BDA1-45B4-821F-5CC9EE8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257" y="576431"/>
            <a:ext cx="97850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nền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6560F-E5FB-4852-8EE4-0C40E885E89E}"/>
              </a:ext>
            </a:extLst>
          </p:cNvPr>
          <p:cNvSpPr txBox="1"/>
          <p:nvPr/>
        </p:nvSpPr>
        <p:spPr>
          <a:xfrm>
            <a:off x="855309" y="2418679"/>
            <a:ext cx="2425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u="sng">
                <a:solidFill>
                  <a:srgbClr val="23527C"/>
                </a:solidFill>
                <a:effectLst/>
                <a:latin typeface="Arial" panose="020B0604020202020204" pitchFamily="34" charset="0"/>
              </a:rPr>
              <a:t>Nam Phi</a:t>
            </a:r>
            <a:endParaRPr lang="en-US" sz="4400">
              <a:solidFill>
                <a:srgbClr val="23527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94EEE-F4BD-4188-BCF3-93508A748BCE}"/>
              </a:ext>
            </a:extLst>
          </p:cNvPr>
          <p:cNvSpPr txBox="1"/>
          <p:nvPr/>
        </p:nvSpPr>
        <p:spPr>
          <a:xfrm>
            <a:off x="9366522" y="2418679"/>
            <a:ext cx="21142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n-US" sz="4400" b="1" i="0" u="sng">
                <a:solidFill>
                  <a:srgbClr val="23527C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Cập</a:t>
            </a:r>
            <a:endParaRPr lang="en-US" sz="4400" b="1" i="0">
              <a:solidFill>
                <a:srgbClr val="23527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C09ACF-B86D-439C-8BE4-455746093F55}"/>
              </a:ext>
            </a:extLst>
          </p:cNvPr>
          <p:cNvSpPr txBox="1"/>
          <p:nvPr/>
        </p:nvSpPr>
        <p:spPr>
          <a:xfrm>
            <a:off x="4936066" y="2418679"/>
            <a:ext cx="2319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n-US" sz="4400" b="1" i="0" u="sng">
                <a:solidFill>
                  <a:srgbClr val="23527C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Algeria</a:t>
            </a:r>
            <a:endParaRPr lang="en-US" sz="4400" b="1" i="0">
              <a:solidFill>
                <a:srgbClr val="23527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Nam Phi (South Africa) | Hồ sơ - Sự kiện - Nhân chứng">
            <a:extLst>
              <a:ext uri="{FF2B5EF4-FFF2-40B4-BE49-F238E27FC236}">
                <a16:creationId xmlns:a16="http://schemas.microsoft.com/office/drawing/2014/main" id="{07BCD246-BF34-4046-B0A6-2853F894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9" y="3499465"/>
            <a:ext cx="3471333" cy="24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gérie – Wikipedia tiếng Việt">
            <a:extLst>
              <a:ext uri="{FF2B5EF4-FFF2-40B4-BE49-F238E27FC236}">
                <a16:creationId xmlns:a16="http://schemas.microsoft.com/office/drawing/2014/main" id="{8D353E0A-7ABB-4B9E-8A68-EDD6DC17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63" y="3499465"/>
            <a:ext cx="3471333" cy="252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ốc kỳ Ai Cập – Wikipedia tiếng Việt">
            <a:extLst>
              <a:ext uri="{FF2B5EF4-FFF2-40B4-BE49-F238E27FC236}">
                <a16:creationId xmlns:a16="http://schemas.microsoft.com/office/drawing/2014/main" id="{3E8EC491-934A-4D0D-BCDD-897FE055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3499465"/>
            <a:ext cx="3471334" cy="252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i Cập Cổ Xưa Mang Tính Lịch Sử - Miễn Phí vector hình ảnh trên Pixabay">
            <a:extLst>
              <a:ext uri="{FF2B5EF4-FFF2-40B4-BE49-F238E27FC236}">
                <a16:creationId xmlns:a16="http://schemas.microsoft.com/office/drawing/2014/main" id="{102C3F7B-5A89-482B-BA8B-860B447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9223" y="2492990"/>
            <a:ext cx="2131705" cy="426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9">
            <a:extLst>
              <a:ext uri="{FF2B5EF4-FFF2-40B4-BE49-F238E27FC236}">
                <a16:creationId xmlns:a16="http://schemas.microsoft.com/office/drawing/2014/main" id="{2702B815-51C2-46B1-BAA4-C80139A6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68" y="830997"/>
            <a:ext cx="99721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Cho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trí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Ai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Cập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ình Chữ nhật 30">
            <a:extLst>
              <a:ext uri="{FF2B5EF4-FFF2-40B4-BE49-F238E27FC236}">
                <a16:creationId xmlns:a16="http://schemas.microsoft.com/office/drawing/2014/main" id="{6BC9F785-7766-49C2-8D0F-33A852E69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68" y="1689371"/>
            <a:ext cx="110590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Ai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Cập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sông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 chảy 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qua?</a:t>
            </a:r>
          </a:p>
        </p:txBody>
      </p:sp>
      <p:sp>
        <p:nvSpPr>
          <p:cNvPr id="10" name="Hình Chữ nhật 31">
            <a:extLst>
              <a:ext uri="{FF2B5EF4-FFF2-40B4-BE49-F238E27FC236}">
                <a16:creationId xmlns:a16="http://schemas.microsoft.com/office/drawing/2014/main" id="{AC935E13-4BA2-444D-BC85-F96A30D7D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68" y="2644170"/>
            <a:ext cx="105587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Cho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Ai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Cập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trúc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8F9B6-2465-4FE1-BB97-261216DEA8BD}"/>
              </a:ext>
            </a:extLst>
          </p:cNvPr>
          <p:cNvSpPr/>
          <p:nvPr/>
        </p:nvSpPr>
        <p:spPr>
          <a:xfrm>
            <a:off x="191071" y="0"/>
            <a:ext cx="28357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u="sng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u="sng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Ai Cập:</a:t>
            </a:r>
            <a:endParaRPr lang="en-US" sz="4800" b="1" u="sng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ình Chữ nhật 29">
            <a:extLst>
              <a:ext uri="{FF2B5EF4-FFF2-40B4-BE49-F238E27FC236}">
                <a16:creationId xmlns:a16="http://schemas.microsoft.com/office/drawing/2014/main" id="{0FBC1237-27CB-4909-A9D3-C6CD8E364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342" y="4678772"/>
            <a:ext cx="993865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THỜI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GIAN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LÀM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VIỆC</a:t>
            </a:r>
            <a:r>
              <a:rPr lang="en-US" sz="4500" b="1" dirty="0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NHÓM</a:t>
            </a:r>
            <a:r>
              <a:rPr lang="en-US" sz="4500" b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</a:p>
          <a:p>
            <a:pPr algn="ctr"/>
            <a:r>
              <a:rPr lang="en-US" sz="4500" b="1">
                <a:solidFill>
                  <a:srgbClr val="0033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2 PHÚT</a:t>
            </a:r>
            <a:endParaRPr lang="en-US" sz="4500" b="1" dirty="0">
              <a:solidFill>
                <a:srgbClr val="0033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2050" name="Picture 2" descr="Ai Cập Môn Lịch Sử Cổ Xưa - Miễn Phí vector hình ảnh trên Pixabay">
            <a:extLst>
              <a:ext uri="{FF2B5EF4-FFF2-40B4-BE49-F238E27FC236}">
                <a16:creationId xmlns:a16="http://schemas.microsoft.com/office/drawing/2014/main" id="{3A31F254-F089-41AA-B551-A0506E87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7" y="4093029"/>
            <a:ext cx="2868860" cy="27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095AA7-7869-40A3-B907-B005706F88DF}"/>
              </a:ext>
            </a:extLst>
          </p:cNvPr>
          <p:cNvSpPr/>
          <p:nvPr/>
        </p:nvSpPr>
        <p:spPr>
          <a:xfrm>
            <a:off x="348342" y="478972"/>
            <a:ext cx="11451771" cy="5950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6" name="Picture 14" descr="Ai Cập Cổ Xưa Mang Tính Lịch Sử - Miễn Phí vector hình ảnh trên Pixabay">
            <a:extLst>
              <a:ext uri="{FF2B5EF4-FFF2-40B4-BE49-F238E27FC236}">
                <a16:creationId xmlns:a16="http://schemas.microsoft.com/office/drawing/2014/main" id="{58DC0C3F-147E-42D6-828E-86A397C2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" y="2429330"/>
            <a:ext cx="20002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6">
            <a:extLst>
              <a:ext uri="{FF2B5EF4-FFF2-40B4-BE49-F238E27FC236}">
                <a16:creationId xmlns:a16="http://schemas.microsoft.com/office/drawing/2014/main" id="{D0902391-72A0-4962-8CC6-092703ACF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0" y="1443841"/>
            <a:ext cx="7175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Cho biết vị trí của Ai Cập?</a:t>
            </a:r>
          </a:p>
        </p:txBody>
      </p:sp>
      <p:pic>
        <p:nvPicPr>
          <p:cNvPr id="3090" name="Picture 18" descr="Hình ảnh Kim Tự Tháp Ai Cập PNG , Kim Tự Tháp Ai Cập PNG Vector, Kim Tự  Tháp Ai Cập PNG Png, Png Ai Cập PNG và Vector với nền trong">
            <a:extLst>
              <a:ext uri="{FF2B5EF4-FFF2-40B4-BE49-F238E27FC236}">
                <a16:creationId xmlns:a16="http://schemas.microsoft.com/office/drawing/2014/main" id="{F815171F-6D4B-47F6-9D23-210A17E1D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2" r="3921"/>
          <a:stretch/>
        </p:blipFill>
        <p:spPr bwMode="auto">
          <a:xfrm>
            <a:off x="5676900" y="3306123"/>
            <a:ext cx="6123213" cy="536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17">
            <a:extLst>
              <a:ext uri="{FF2B5EF4-FFF2-40B4-BE49-F238E27FC236}">
                <a16:creationId xmlns:a16="http://schemas.microsoft.com/office/drawing/2014/main" id="{9CDA2807-FD78-4EC7-A8B9-087540669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9971" y="2274838"/>
            <a:ext cx="913205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Ai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Cập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nằm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Bắc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phi,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nối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Phi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Á,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kênh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Xuy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-ê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80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AfricaCIA-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2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6946233" y="1675468"/>
            <a:ext cx="1635376" cy="666679"/>
          </a:xfrm>
          <a:custGeom>
            <a:avLst/>
            <a:gdLst>
              <a:gd name="T0" fmla="*/ 77975 w 1224249"/>
              <a:gd name="T1" fmla="*/ 12873 h 695459"/>
              <a:gd name="T2" fmla="*/ 90845 w 1224249"/>
              <a:gd name="T3" fmla="*/ 115844 h 695459"/>
              <a:gd name="T4" fmla="*/ 90845 w 1224249"/>
              <a:gd name="T5" fmla="*/ 167329 h 695459"/>
              <a:gd name="T6" fmla="*/ 103715 w 1224249"/>
              <a:gd name="T7" fmla="*/ 270300 h 695459"/>
              <a:gd name="T8" fmla="*/ 116585 w 1224249"/>
              <a:gd name="T9" fmla="*/ 437630 h 695459"/>
              <a:gd name="T10" fmla="*/ 142325 w 1224249"/>
              <a:gd name="T11" fmla="*/ 579213 h 695459"/>
              <a:gd name="T12" fmla="*/ 155195 w 1224249"/>
              <a:gd name="T13" fmla="*/ 695057 h 695459"/>
              <a:gd name="T14" fmla="*/ 348243 w 1224249"/>
              <a:gd name="T15" fmla="*/ 682186 h 695459"/>
              <a:gd name="T16" fmla="*/ 476938 w 1224249"/>
              <a:gd name="T17" fmla="*/ 669314 h 695459"/>
              <a:gd name="T18" fmla="*/ 1210521 w 1224249"/>
              <a:gd name="T19" fmla="*/ 656442 h 695459"/>
              <a:gd name="T20" fmla="*/ 1223391 w 1224249"/>
              <a:gd name="T21" fmla="*/ 604956 h 695459"/>
              <a:gd name="T22" fmla="*/ 1210521 w 1224249"/>
              <a:gd name="T23" fmla="*/ 553470 h 695459"/>
              <a:gd name="T24" fmla="*/ 1171911 w 1224249"/>
              <a:gd name="T25" fmla="*/ 476242 h 695459"/>
              <a:gd name="T26" fmla="*/ 1133302 w 1224249"/>
              <a:gd name="T27" fmla="*/ 437630 h 695459"/>
              <a:gd name="T28" fmla="*/ 1068953 w 1224249"/>
              <a:gd name="T29" fmla="*/ 373271 h 695459"/>
              <a:gd name="T30" fmla="*/ 1017473 w 1224249"/>
              <a:gd name="T31" fmla="*/ 296043 h 695459"/>
              <a:gd name="T32" fmla="*/ 940254 w 1224249"/>
              <a:gd name="T33" fmla="*/ 244557 h 695459"/>
              <a:gd name="T34" fmla="*/ 914514 w 1224249"/>
              <a:gd name="T35" fmla="*/ 205942 h 695459"/>
              <a:gd name="T36" fmla="*/ 798685 w 1224249"/>
              <a:gd name="T37" fmla="*/ 141587 h 695459"/>
              <a:gd name="T38" fmla="*/ 760076 w 1224249"/>
              <a:gd name="T39" fmla="*/ 102971 h 695459"/>
              <a:gd name="T40" fmla="*/ 747206 w 1224249"/>
              <a:gd name="T41" fmla="*/ 51485 h 695459"/>
              <a:gd name="T42" fmla="*/ 669986 w 1224249"/>
              <a:gd name="T43" fmla="*/ 0 h 695459"/>
              <a:gd name="T44" fmla="*/ 605637 w 1224249"/>
              <a:gd name="T45" fmla="*/ 12873 h 695459"/>
              <a:gd name="T46" fmla="*/ 567028 w 1224249"/>
              <a:gd name="T47" fmla="*/ 51485 h 695459"/>
              <a:gd name="T48" fmla="*/ 528421 w 1224249"/>
              <a:gd name="T49" fmla="*/ 64358 h 695459"/>
              <a:gd name="T50" fmla="*/ 258153 w 1224249"/>
              <a:gd name="T51" fmla="*/ 38616 h 695459"/>
              <a:gd name="T52" fmla="*/ 180934 w 1224249"/>
              <a:gd name="T53" fmla="*/ 12873 h 695459"/>
              <a:gd name="T54" fmla="*/ 77975 w 1224249"/>
              <a:gd name="T55" fmla="*/ 12873 h 69545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24249"/>
              <a:gd name="T85" fmla="*/ 0 h 695459"/>
              <a:gd name="T86" fmla="*/ 1224249 w 1224249"/>
              <a:gd name="T87" fmla="*/ 695459 h 69545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24249" h="695459">
                <a:moveTo>
                  <a:pt x="78029" y="12879"/>
                </a:moveTo>
                <a:cubicBezTo>
                  <a:pt x="82322" y="47223"/>
                  <a:pt x="97696" y="81971"/>
                  <a:pt x="90908" y="115910"/>
                </a:cubicBezTo>
                <a:cubicBezTo>
                  <a:pt x="78787" y="176516"/>
                  <a:pt x="0" y="106820"/>
                  <a:pt x="90908" y="167425"/>
                </a:cubicBezTo>
                <a:cubicBezTo>
                  <a:pt x="95201" y="201769"/>
                  <a:pt x="100506" y="236001"/>
                  <a:pt x="103787" y="270456"/>
                </a:cubicBezTo>
                <a:cubicBezTo>
                  <a:pt x="109094" y="326177"/>
                  <a:pt x="110806" y="382216"/>
                  <a:pt x="116666" y="437882"/>
                </a:cubicBezTo>
                <a:cubicBezTo>
                  <a:pt x="127253" y="538461"/>
                  <a:pt x="129361" y="488112"/>
                  <a:pt x="142424" y="579549"/>
                </a:cubicBezTo>
                <a:cubicBezTo>
                  <a:pt x="147922" y="618033"/>
                  <a:pt x="151010" y="656822"/>
                  <a:pt x="155303" y="695459"/>
                </a:cubicBezTo>
                <a:lnTo>
                  <a:pt x="348486" y="682580"/>
                </a:lnTo>
                <a:cubicBezTo>
                  <a:pt x="391492" y="679139"/>
                  <a:pt x="434150" y="670988"/>
                  <a:pt x="477274" y="669701"/>
                </a:cubicBezTo>
                <a:cubicBezTo>
                  <a:pt x="721901" y="662399"/>
                  <a:pt x="966671" y="661115"/>
                  <a:pt x="1211370" y="656822"/>
                </a:cubicBezTo>
                <a:cubicBezTo>
                  <a:pt x="1215663" y="639650"/>
                  <a:pt x="1224249" y="623007"/>
                  <a:pt x="1224249" y="605307"/>
                </a:cubicBezTo>
                <a:cubicBezTo>
                  <a:pt x="1224249" y="587607"/>
                  <a:pt x="1216233" y="570810"/>
                  <a:pt x="1211370" y="553791"/>
                </a:cubicBezTo>
                <a:cubicBezTo>
                  <a:pt x="1201268" y="518436"/>
                  <a:pt x="1197273" y="505966"/>
                  <a:pt x="1172733" y="476518"/>
                </a:cubicBezTo>
                <a:cubicBezTo>
                  <a:pt x="1161073" y="462526"/>
                  <a:pt x="1145757" y="451874"/>
                  <a:pt x="1134097" y="437882"/>
                </a:cubicBezTo>
                <a:cubicBezTo>
                  <a:pt x="1080434" y="373487"/>
                  <a:pt x="1140536" y="420710"/>
                  <a:pt x="1069703" y="373487"/>
                </a:cubicBezTo>
                <a:cubicBezTo>
                  <a:pt x="1052531" y="347729"/>
                  <a:pt x="1043945" y="313386"/>
                  <a:pt x="1018187" y="296214"/>
                </a:cubicBezTo>
                <a:lnTo>
                  <a:pt x="940914" y="244698"/>
                </a:lnTo>
                <a:cubicBezTo>
                  <a:pt x="932328" y="231819"/>
                  <a:pt x="926805" y="216255"/>
                  <a:pt x="915156" y="206062"/>
                </a:cubicBezTo>
                <a:cubicBezTo>
                  <a:pt x="860649" y="158369"/>
                  <a:pt x="852315" y="159356"/>
                  <a:pt x="799246" y="141668"/>
                </a:cubicBezTo>
                <a:cubicBezTo>
                  <a:pt x="786367" y="128789"/>
                  <a:pt x="769646" y="118845"/>
                  <a:pt x="760610" y="103031"/>
                </a:cubicBezTo>
                <a:cubicBezTo>
                  <a:pt x="751828" y="87663"/>
                  <a:pt x="756513" y="66883"/>
                  <a:pt x="747731" y="51515"/>
                </a:cubicBezTo>
                <a:cubicBezTo>
                  <a:pt x="725032" y="11792"/>
                  <a:pt x="707338" y="12294"/>
                  <a:pt x="670457" y="0"/>
                </a:cubicBezTo>
                <a:cubicBezTo>
                  <a:pt x="648992" y="4293"/>
                  <a:pt x="625642" y="3090"/>
                  <a:pt x="606063" y="12879"/>
                </a:cubicBezTo>
                <a:cubicBezTo>
                  <a:pt x="589772" y="21024"/>
                  <a:pt x="582581" y="41412"/>
                  <a:pt x="567426" y="51515"/>
                </a:cubicBezTo>
                <a:cubicBezTo>
                  <a:pt x="556131" y="59045"/>
                  <a:pt x="541669" y="60101"/>
                  <a:pt x="528790" y="64394"/>
                </a:cubicBezTo>
                <a:cubicBezTo>
                  <a:pt x="493560" y="61684"/>
                  <a:pt x="313824" y="50528"/>
                  <a:pt x="258333" y="38637"/>
                </a:cubicBezTo>
                <a:cubicBezTo>
                  <a:pt x="231785" y="32948"/>
                  <a:pt x="181060" y="12879"/>
                  <a:pt x="181060" y="12879"/>
                </a:cubicBezTo>
                <a:lnTo>
                  <a:pt x="78029" y="12879"/>
                </a:lnTo>
                <a:close/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11" name="Picture 10" descr="map_egypt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874715"/>
            <a:ext cx="62992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7"/>
          <p:cNvSpPr/>
          <p:nvPr/>
        </p:nvSpPr>
        <p:spPr bwMode="auto">
          <a:xfrm>
            <a:off x="7051174" y="1544052"/>
            <a:ext cx="508000" cy="3810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Hình Chữ nhật 16"/>
          <p:cNvSpPr>
            <a:spLocks noChangeArrowheads="1"/>
          </p:cNvSpPr>
          <p:nvPr/>
        </p:nvSpPr>
        <p:spPr bwMode="auto">
          <a:xfrm>
            <a:off x="609600" y="1056616"/>
            <a:ext cx="11125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500" b="1" dirty="0">
                <a:solidFill>
                  <a:srgbClr val="FF0000"/>
                </a:solidFill>
                <a:cs typeface="Times New Roman" panose="02020603050405020304" pitchFamily="18" charset="0"/>
              </a:rPr>
              <a:t>Ai </a:t>
            </a:r>
            <a:r>
              <a:rPr lang="en-US" sz="4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Cập</a:t>
            </a:r>
            <a:r>
              <a:rPr lang="en-US" sz="4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dòng</a:t>
            </a:r>
            <a:r>
              <a:rPr lang="en-US" sz="4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sông</a:t>
            </a:r>
            <a:r>
              <a:rPr lang="en-US" sz="4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chảy</a:t>
            </a:r>
            <a:r>
              <a:rPr lang="en-US" sz="4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qua?</a:t>
            </a:r>
          </a:p>
        </p:txBody>
      </p:sp>
      <p:sp>
        <p:nvSpPr>
          <p:cNvPr id="18" name="Hình Chữ nhật 17"/>
          <p:cNvSpPr>
            <a:spLocks noChangeArrowheads="1"/>
          </p:cNvSpPr>
          <p:nvPr/>
        </p:nvSpPr>
        <p:spPr bwMode="auto">
          <a:xfrm>
            <a:off x="609600" y="1928590"/>
            <a:ext cx="10896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500" b="1" dirty="0">
                <a:solidFill>
                  <a:srgbClr val="6600FF"/>
                </a:solidFill>
                <a:cs typeface="Times New Roman" panose="02020603050405020304" pitchFamily="18" charset="0"/>
              </a:rPr>
              <a:t>Ai </a:t>
            </a:r>
            <a:r>
              <a:rPr lang="en-US" sz="4500" b="1" dirty="0" err="1">
                <a:solidFill>
                  <a:srgbClr val="6600FF"/>
                </a:solidFill>
                <a:cs typeface="Times New Roman" panose="02020603050405020304" pitchFamily="18" charset="0"/>
              </a:rPr>
              <a:t>Cập</a:t>
            </a:r>
            <a:r>
              <a:rPr lang="en-US" sz="4500" b="1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FF"/>
                </a:solidFill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FF"/>
                </a:solidFill>
                <a:cs typeface="Times New Roman" panose="02020603050405020304" pitchFamily="18" charset="0"/>
              </a:rPr>
              <a:t>dòng</a:t>
            </a:r>
            <a:r>
              <a:rPr lang="en-US" sz="4500" b="1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FF"/>
                </a:solidFill>
                <a:cs typeface="Times New Roman" panose="02020603050405020304" pitchFamily="18" charset="0"/>
              </a:rPr>
              <a:t>sông</a:t>
            </a:r>
            <a:r>
              <a:rPr lang="en-US" sz="4500" b="1" dirty="0">
                <a:solidFill>
                  <a:srgbClr val="6600FF"/>
                </a:solidFill>
                <a:cs typeface="Times New Roman" panose="02020603050405020304" pitchFamily="18" charset="0"/>
              </a:rPr>
              <a:t> Nin </a:t>
            </a:r>
            <a:r>
              <a:rPr lang="en-US" sz="4500" b="1" dirty="0" err="1">
                <a:solidFill>
                  <a:srgbClr val="6600FF"/>
                </a:solidFill>
                <a:cs typeface="Times New Roman" panose="02020603050405020304" pitchFamily="18" charset="0"/>
              </a:rPr>
              <a:t>chảy</a:t>
            </a:r>
            <a:r>
              <a:rPr lang="en-US" sz="4500" b="1" dirty="0">
                <a:solidFill>
                  <a:srgbClr val="6600FF"/>
                </a:solidFill>
                <a:cs typeface="Times New Roman" panose="02020603050405020304" pitchFamily="18" charset="0"/>
              </a:rPr>
              <a:t> qua.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2939062"/>
            <a:ext cx="8520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chiều dài tương đối lên đến 6.650 km, sông Nin (Nile) ở châu Phi giữ danh hiệu là dòng sông có chiều dài lớn nhất hành tinh.</a:t>
            </a:r>
            <a:endParaRPr lang="vi-VN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9" descr="800px-Vallee_fertile_du_Nil_a_Louxor">
            <a:extLst>
              <a:ext uri="{FF2B5EF4-FFF2-40B4-BE49-F238E27FC236}">
                <a16:creationId xmlns:a16="http://schemas.microsoft.com/office/drawing/2014/main" id="{A5E52D4C-E19F-4942-8E8D-50F0F3194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"/>
          <a:stretch/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F7E168A-3C46-40A6-868C-E77CBE794BA3}"/>
              </a:ext>
            </a:extLst>
          </p:cNvPr>
          <p:cNvSpPr txBox="1">
            <a:spLocks/>
          </p:cNvSpPr>
          <p:nvPr/>
        </p:nvSpPr>
        <p:spPr>
          <a:xfrm>
            <a:off x="-409550" y="1701428"/>
            <a:ext cx="4524350" cy="3455145"/>
          </a:xfrm>
          <a:prstGeom prst="rect">
            <a:avLst/>
          </a:prstGeom>
        </p:spPr>
        <p:txBody>
          <a:bodyPr>
            <a:noAutofit/>
            <a:scene3d>
              <a:camera prst="perspectiveContrastingRightFacing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Sông Nin </a:t>
            </a:r>
            <a:endParaRPr lang="en-US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Hình Chữ nhật 21"/>
          <p:cNvSpPr>
            <a:spLocks noChangeArrowheads="1"/>
          </p:cNvSpPr>
          <p:nvPr/>
        </p:nvSpPr>
        <p:spPr bwMode="auto">
          <a:xfrm>
            <a:off x="401781" y="353292"/>
            <a:ext cx="1043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Cho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Ai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Cập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trúc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Hình Chữ nhật 22"/>
          <p:cNvSpPr>
            <a:spLocks noChangeArrowheads="1"/>
          </p:cNvSpPr>
          <p:nvPr/>
        </p:nvSpPr>
        <p:spPr bwMode="auto">
          <a:xfrm>
            <a:off x="401781" y="2237509"/>
            <a:ext cx="115477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trúc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Ai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Cập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Kim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tháp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sư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hải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đăng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Alecxandria</a:t>
            </a:r>
            <a:r>
              <a:rPr lang="en-U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57" name="Picture 33" descr="20061013_Cair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58" name="Picture 34" descr="PyramidsGiz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39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59" name="Picture 35" descr="20061013_Cai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60" name="Picture 36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61" name="Picture 37" descr="2990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6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6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5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5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192000" cy="739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5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60" name="Picture 3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7"/>
          <a:stretch/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661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9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6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6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C:\Users\Administrator\Desktop\d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510"/>
            <a:ext cx="12192000" cy="6858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0534" y="4748547"/>
            <a:ext cx="3257245" cy="1881340"/>
          </a:xfrm>
          <a:prstGeom prst="rect">
            <a:avLst/>
          </a:prstGeom>
          <a:noFill/>
        </p:spPr>
      </p:pic>
      <p:pic>
        <p:nvPicPr>
          <p:cNvPr id="23" name="Picture 4" descr="C:\Users\Administrator\Desktop\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1510" y="5763920"/>
            <a:ext cx="6874839" cy="935989"/>
          </a:xfrm>
          <a:prstGeom prst="rect">
            <a:avLst/>
          </a:prstGeom>
          <a:noFill/>
        </p:spPr>
      </p:pic>
      <p:pic>
        <p:nvPicPr>
          <p:cNvPr id="24" name="Picture 5" descr="C:\Users\Administrator\Desktop\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04307" y="928670"/>
            <a:ext cx="666755" cy="5317798"/>
          </a:xfrm>
          <a:prstGeom prst="rect">
            <a:avLst/>
          </a:prstGeom>
          <a:noFill/>
        </p:spPr>
      </p:pic>
      <p:pic>
        <p:nvPicPr>
          <p:cNvPr id="25" name="Picture 6" descr="C:\Users\Administrator\Desktop\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1153" y="306367"/>
            <a:ext cx="4305553" cy="1038949"/>
          </a:xfrm>
          <a:prstGeom prst="rect">
            <a:avLst/>
          </a:prstGeom>
          <a:noFill/>
        </p:spPr>
      </p:pic>
      <p:pic>
        <p:nvPicPr>
          <p:cNvPr id="26" name="Picture 7" descr="C:\Users\Administrator\Desktop\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62" y="214290"/>
            <a:ext cx="5890495" cy="1441424"/>
          </a:xfrm>
          <a:prstGeom prst="rect">
            <a:avLst/>
          </a:prstGeom>
          <a:noFill/>
        </p:spPr>
      </p:pic>
      <p:pic>
        <p:nvPicPr>
          <p:cNvPr id="27" name="Picture 8" descr="C:\Users\Administrator\Desktop\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0341" y="1612571"/>
            <a:ext cx="641803" cy="4143403"/>
          </a:xfrm>
          <a:prstGeom prst="rect">
            <a:avLst/>
          </a:prstGeom>
          <a:noFill/>
        </p:spPr>
      </p:pic>
      <p:pic>
        <p:nvPicPr>
          <p:cNvPr id="28" name="Picture 9" descr="C:\Users\Administrator\Desktop\7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6713" y="5146371"/>
            <a:ext cx="3694039" cy="1357185"/>
          </a:xfrm>
          <a:prstGeom prst="rect">
            <a:avLst/>
          </a:prstGeom>
          <a:noFill/>
        </p:spPr>
      </p:pic>
      <p:pic>
        <p:nvPicPr>
          <p:cNvPr id="29" name="Picture 2" descr="C:\Users\Administrator\Desktop\云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37303" y="89070"/>
            <a:ext cx="1905013" cy="519549"/>
          </a:xfrm>
          <a:prstGeom prst="rect">
            <a:avLst/>
          </a:prstGeom>
          <a:noFill/>
        </p:spPr>
      </p:pic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887834" y="1491942"/>
            <a:ext cx="10416332" cy="372407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20" tIns="45710" rIns="91420" bIns="457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/>
            <a:r>
              <a:rPr lang="en-US" altLang="zh-CN" sz="44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方正琥珀简体" panose="03000509000000000000" pitchFamily="65" charset="-122"/>
                <a:cs typeface="Times New Roman" pitchFamily="18" charset="0"/>
              </a:rPr>
              <a:t>Kết</a:t>
            </a:r>
            <a:r>
              <a:rPr lang="en-US" altLang="zh-CN" sz="4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方正琥珀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方正琥珀简体" panose="03000509000000000000" pitchFamily="65" charset="-122"/>
                <a:cs typeface="Times New Roman" pitchFamily="18" charset="0"/>
              </a:rPr>
              <a:t>luận</a:t>
            </a:r>
            <a:r>
              <a:rPr lang="en-US" altLang="zh-CN" sz="4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方正琥珀简体" panose="03000509000000000000" pitchFamily="65" charset="-122"/>
                <a:cs typeface="Times New Roman" pitchFamily="18" charset="0"/>
              </a:rPr>
              <a:t>: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3200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Cập nằm ở Bắc Phi, là cầu nối giữa châu Phi và châu Á, có kênh đào Xuy-ê nổi tiếng.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3200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Cập có dòng sông Nin chảy qua.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công trình kiến trúc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 tiếng của Ai Cập là Kim tự tháp, tượng nhân sư, hải đăng Alecxandria...</a:t>
            </a:r>
          </a:p>
        </p:txBody>
      </p:sp>
      <p:pic>
        <p:nvPicPr>
          <p:cNvPr id="32" name="Picture 4" descr="C:\Users\Administrator\Desktop\y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636147">
            <a:off x="9756136" y="1445300"/>
            <a:ext cx="1137920" cy="8265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4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1" y="366753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ovni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4"/>
          <a:stretch/>
        </p:blipFill>
        <p:spPr bwMode="auto">
          <a:xfrm>
            <a:off x="7955240" y="3667539"/>
            <a:ext cx="3986772" cy="26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303937" y="1137305"/>
            <a:ext cx="726208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CL" sz="44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 trí địa lí của châu Phi là? </a:t>
            </a:r>
            <a:endParaRPr lang="es-CL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4443012" y="2818717"/>
            <a:ext cx="2755532" cy="2650749"/>
          </a:xfrm>
          <a:prstGeom prst="roundRect">
            <a:avLst/>
          </a:prstGeom>
          <a:solidFill>
            <a:srgbClr val="FF006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s-CL" sz="3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3" name="MALO1"/>
          <p:cNvSpPr/>
          <p:nvPr/>
        </p:nvSpPr>
        <p:spPr>
          <a:xfrm>
            <a:off x="1175657" y="2818718"/>
            <a:ext cx="2570827" cy="1143000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>
                <a:latin typeface="Times New Roman" pitchFamily="18" charset="0"/>
                <a:cs typeface="Times New Roman" pitchFamily="18" charset="0"/>
              </a:rPr>
              <a:t>Phía tây Châu Âu</a:t>
            </a:r>
            <a:endParaRPr lang="es-CL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7725827" y="2818718"/>
            <a:ext cx="2434173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Phía tây nam châu Á</a:t>
            </a:r>
            <a:endParaRPr lang="es-CL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33" y="2324609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5" y="225277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iley Face 1">
            <a:hlinkClick r:id="" action="ppaction://customshow?id=1"/>
          </p:cNvPr>
          <p:cNvSpPr/>
          <p:nvPr/>
        </p:nvSpPr>
        <p:spPr>
          <a:xfrm>
            <a:off x="10960720" y="153156"/>
            <a:ext cx="981292" cy="776576"/>
          </a:xfrm>
          <a:prstGeom prst="smileyFac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4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1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79729" y="470836"/>
            <a:ext cx="2066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Câu số 1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9874" y="1738706"/>
            <a:ext cx="5382125" cy="13413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Màu da đen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9874" y="3227614"/>
            <a:ext cx="5382125" cy="13734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Màu da trắng</a:t>
            </a:r>
            <a:endParaRPr lang="en-US" sz="3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62484" y="4601027"/>
            <a:ext cx="5129516" cy="13786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Màu da vàng</a:t>
            </a:r>
            <a:endParaRPr lang="en-US" sz="3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6237" y="2142701"/>
            <a:ext cx="468048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Màu da chủ yếu của người dân Châu Phi là: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666" y="458804"/>
            <a:ext cx="2066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Câu số 2</a:t>
            </a:r>
          </a:p>
        </p:txBody>
      </p:sp>
      <p:sp>
        <p:nvSpPr>
          <p:cNvPr id="7" name="Rectangle 6"/>
          <p:cNvSpPr/>
          <p:nvPr/>
        </p:nvSpPr>
        <p:spPr>
          <a:xfrm>
            <a:off x="6503895" y="4648364"/>
            <a:ext cx="5647764" cy="134480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công nghiệp nhiệt đới, khai thác khoán sản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8157" y="1941968"/>
            <a:ext cx="5069357" cy="116386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Sản xuất nông nghiệp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18158" y="3313649"/>
            <a:ext cx="5069355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Sản xuất công nghiệp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258" y="2044005"/>
            <a:ext cx="47418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Hoạt động chủ yếu của người dân Châu Phi là?</a:t>
            </a:r>
            <a:endParaRPr lang="en-US" sz="4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03792" y="472439"/>
            <a:ext cx="2066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Câu số 3</a:t>
            </a:r>
          </a:p>
        </p:txBody>
      </p:sp>
      <p:sp>
        <p:nvSpPr>
          <p:cNvPr id="7" name="Rectangle 6"/>
          <p:cNvSpPr/>
          <p:nvPr/>
        </p:nvSpPr>
        <p:spPr>
          <a:xfrm>
            <a:off x="6870032" y="3197214"/>
            <a:ext cx="5321968" cy="95208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Bắc Phi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7684" y="1902355"/>
            <a:ext cx="5297958" cy="111757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Nam Phi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54252" y="4319670"/>
            <a:ext cx="5081389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Nam Phi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3458" y="2284284"/>
            <a:ext cx="3869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Đất nước Ai Cập nằm ở vị trí nào ở Châu Phi?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42742" y="579119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Câu số 4</a:t>
            </a:r>
          </a:p>
        </p:txBody>
      </p:sp>
      <p:sp>
        <p:nvSpPr>
          <p:cNvPr id="7" name="Rectangle 6"/>
          <p:cNvSpPr/>
          <p:nvPr/>
        </p:nvSpPr>
        <p:spPr>
          <a:xfrm>
            <a:off x="6958738" y="3318326"/>
            <a:ext cx="5036118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Kim Tự Tháp</a:t>
            </a:r>
            <a:endParaRPr lang="en-US" sz="35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2410" y="1939346"/>
            <a:ext cx="522209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Đền Ăng – co – vát </a:t>
            </a:r>
            <a:endParaRPr lang="en-US" sz="35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8357" y="4629913"/>
            <a:ext cx="5416150" cy="12110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Vạn lí Trường Thành</a:t>
            </a:r>
            <a:endParaRPr lang="en-US" sz="35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341" y="1821048"/>
            <a:ext cx="5129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Ai Cập là nơi có công trình kiến trúc cổ nổi tiếng nào?</a:t>
            </a:r>
            <a:endParaRPr lang="en-US" sz="4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99535" y="579119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Câu số 5</a:t>
            </a:r>
          </a:p>
        </p:txBody>
      </p:sp>
      <p:sp>
        <p:nvSpPr>
          <p:cNvPr id="7" name="Rectangle 6"/>
          <p:cNvSpPr/>
          <p:nvPr/>
        </p:nvSpPr>
        <p:spPr>
          <a:xfrm>
            <a:off x="6773407" y="1719152"/>
            <a:ext cx="5311016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đăng Alecxandria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0906" y="3000612"/>
            <a:ext cx="4963529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B. Kim Tự Tháp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94176" y="4601028"/>
            <a:ext cx="4666130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Tượng nhân sư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9076" y="1606476"/>
            <a:ext cx="4398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 nơi nào?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833" y="2591653"/>
            <a:ext cx="4297472" cy="238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46230" y="568305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Câu số 6</a:t>
            </a:r>
          </a:p>
        </p:txBody>
      </p:sp>
      <p:sp>
        <p:nvSpPr>
          <p:cNvPr id="7" name="Rectangle 6"/>
          <p:cNvSpPr/>
          <p:nvPr/>
        </p:nvSpPr>
        <p:spPr>
          <a:xfrm>
            <a:off x="6955197" y="5091863"/>
            <a:ext cx="4881203" cy="1412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C. Sông Nin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198" y="1640600"/>
            <a:ext cx="5016669" cy="15508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A. Sông Côn – gô 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55196" y="3361039"/>
            <a:ext cx="5016669" cy="152758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B. Sông Ni – giê  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3538" y="2037325"/>
            <a:ext cx="416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>
                <a:latin typeface="Times New Roman" panose="02020603050405020304" pitchFamily="18" charset="0"/>
                <a:cs typeface="Times New Roman" pitchFamily="18" charset="0"/>
              </a:rPr>
              <a:t>Sông nào chảy qua Ai Cập?</a:t>
            </a:r>
            <a:endParaRPr lang="en-US" sz="4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99536" y="57912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Câu số 7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9627" y="1854200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Nam Phi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9626" y="3227614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Niregia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29626" y="4601028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Ai Cập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4568" y="2165785"/>
            <a:ext cx="46804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Nước nào có nền kinh tế phát triển nhất Châu Phi?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46230" y="568305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số 8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55198" y="5066273"/>
            <a:ext cx="4488658" cy="1412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C. Tất cả 2 đáp án trên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198" y="1640600"/>
            <a:ext cx="5016669" cy="15508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A. Trồng cây công nghiệp nhiệt đới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53778" y="3377884"/>
            <a:ext cx="4682622" cy="152758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B. Khai thác khoáng sản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67" y="2037325"/>
            <a:ext cx="4373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>
                <a:latin typeface="Times New Roman" panose="02020603050405020304" pitchFamily="18" charset="0"/>
                <a:cs typeface="Times New Roman" pitchFamily="18" charset="0"/>
              </a:rPr>
              <a:t>Hoạt động kinh tế chủ yếu của Châu Phi là?</a:t>
            </a:r>
            <a:endParaRPr lang="en-US" sz="4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65">
            <a:off x="3417959" y="845408"/>
            <a:ext cx="5657975" cy="56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4" y="3583745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ovni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4"/>
          <a:stretch/>
        </p:blipFill>
        <p:spPr bwMode="auto">
          <a:xfrm>
            <a:off x="7355342" y="3908611"/>
            <a:ext cx="4075589" cy="270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857726" y="647705"/>
            <a:ext cx="6118433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CL" sz="32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 bộ phận lãnh thổ của Châu Phi là?</a:t>
            </a:r>
            <a:endParaRPr lang="es-CL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8532398" y="2286000"/>
            <a:ext cx="2597616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500" b="1" dirty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s-CL" sz="35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4600293" y="2286000"/>
            <a:ext cx="2633301" cy="1143000"/>
          </a:xfrm>
          <a:prstGeom prst="roundRect">
            <a:avLst/>
          </a:prstGeom>
          <a:solidFill>
            <a:srgbClr val="FF006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500" b="1">
                <a:latin typeface="Times New Roman" pitchFamily="18" charset="0"/>
                <a:cs typeface="Times New Roman" pitchFamily="18" charset="0"/>
              </a:rPr>
              <a:t>Xa – ha – ra 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533135" y="2286000"/>
            <a:ext cx="2575825" cy="1143000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500" b="1">
                <a:latin typeface="Times New Roman" pitchFamily="18" charset="0"/>
                <a:cs typeface="Times New Roman" pitchFamily="18" charset="0"/>
              </a:rPr>
              <a:t>Hoang mạc</a:t>
            </a:r>
            <a:endParaRPr lang="es-MX" sz="3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11" y="1802295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3" y="1802295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miley Face 11">
            <a:hlinkClick r:id="" action="ppaction://customshow?id=1"/>
            <a:extLst>
              <a:ext uri="{FF2B5EF4-FFF2-40B4-BE49-F238E27FC236}">
                <a16:creationId xmlns:a16="http://schemas.microsoft.com/office/drawing/2014/main" id="{52494144-2EE3-41A0-BA21-191A83242CEC}"/>
              </a:ext>
            </a:extLst>
          </p:cNvPr>
          <p:cNvSpPr/>
          <p:nvPr/>
        </p:nvSpPr>
        <p:spPr>
          <a:xfrm>
            <a:off x="10960720" y="153156"/>
            <a:ext cx="981292" cy="776576"/>
          </a:xfrm>
          <a:prstGeom prst="smileyFac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4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5924549" y="2330449"/>
            <a:ext cx="2492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sz="4000">
              <a:latin typeface="Arial" panose="020B0604020202020204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30580" y="441005"/>
            <a:ext cx="11486453" cy="6098240"/>
            <a:chOff x="201" y="1046"/>
            <a:chExt cx="5199" cy="4240"/>
          </a:xfrm>
        </p:grpSpPr>
        <p:sp>
          <p:nvSpPr>
            <p:cNvPr id="45060" name="Text Box 7"/>
            <p:cNvSpPr txBox="1">
              <a:spLocks noChangeArrowheads="1"/>
            </p:cNvSpPr>
            <p:nvPr/>
          </p:nvSpPr>
          <p:spPr bwMode="auto">
            <a:xfrm>
              <a:off x="201" y="1851"/>
              <a:ext cx="5199" cy="3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514350" indent="-514350">
                <a:buAutoNum type="arabicPeriod"/>
              </a:pPr>
              <a:r>
                <a:rPr lang="en-US" sz="3500" b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Dân cư Châu Phi:</a:t>
              </a:r>
            </a:p>
            <a:p>
              <a:pPr marL="457200" indent="-457200">
                <a:buFontTx/>
                <a:buChar char="-"/>
              </a:pPr>
              <a:r>
                <a:rPr lang="en-US" sz="3500" b="1" i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Chủ yếu là màu da đen</a:t>
              </a:r>
            </a:p>
            <a:p>
              <a:pPr marL="457200" indent="-457200">
                <a:buFontTx/>
                <a:buChar char="-"/>
              </a:pPr>
              <a:r>
                <a:rPr lang="en-US" sz="3500" b="1" i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Sống tập trung ở vùng ven biển, các thung lũng</a:t>
              </a:r>
            </a:p>
            <a:p>
              <a:pPr marL="514350" indent="-514350">
                <a:buAutoNum type="arabicPeriod" startAt="2"/>
              </a:pPr>
              <a:r>
                <a:rPr lang="en-US" sz="3500" b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Hoạt động kinh tế:</a:t>
              </a:r>
            </a:p>
            <a:p>
              <a:pPr marL="457200" indent="-457200">
                <a:buFontTx/>
                <a:buChar char="-"/>
              </a:pPr>
              <a:r>
                <a:rPr lang="en-US" sz="3500" b="1" i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Kinh tế chậm phát triển</a:t>
              </a:r>
            </a:p>
            <a:p>
              <a:pPr marL="457200" indent="-457200">
                <a:buFontTx/>
                <a:buChar char="-"/>
              </a:pPr>
              <a:r>
                <a:rPr lang="en-US" sz="3500" b="1" i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Trồng cây công nghiệp nhiệt đới, khai thác khoáng sản</a:t>
              </a:r>
            </a:p>
            <a:p>
              <a:pPr marL="514350" indent="-514350">
                <a:buAutoNum type="arabicPeriod" startAt="3"/>
              </a:pPr>
              <a:r>
                <a:rPr lang="en-US" sz="3500" b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Ai Cập:</a:t>
              </a:r>
            </a:p>
            <a:p>
              <a:pPr marL="457200" indent="-457200">
                <a:buFontTx/>
                <a:buChar char="-"/>
              </a:pPr>
              <a:r>
                <a:rPr lang="en-US" sz="3500" b="1" i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Nằm ở Bắc Phi, có dòng sông Nin chảy qua</a:t>
              </a:r>
            </a:p>
            <a:p>
              <a:pPr marL="457200" indent="-457200">
                <a:buFontTx/>
                <a:buChar char="-"/>
              </a:pPr>
              <a:r>
                <a:rPr lang="en-US" sz="3500" b="1" i="1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Nổi tiếng về công trình kiến trúc cổ, sản xuất bông</a:t>
              </a:r>
            </a:p>
          </p:txBody>
        </p:sp>
        <p:sp>
          <p:nvSpPr>
            <p:cNvPr id="4506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735" y="1046"/>
              <a:ext cx="2018" cy="8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iCiel Alina" pitchFamily="50" charset="0"/>
                  <a:cs typeface="Times New Roman" panose="02020603050405020304" pitchFamily="18" charset="0"/>
                </a:rPr>
                <a:t>Địa Lí </a:t>
              </a:r>
            </a:p>
            <a:p>
              <a:pPr algn="ctr"/>
              <a:r>
                <a:rPr lang="en-US" sz="40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iCiel Alina" pitchFamily="50" charset="0"/>
                  <a:cs typeface="Times New Roman" panose="02020603050405020304" pitchFamily="18" charset="0"/>
                </a:rPr>
                <a:t>Châu Phi (tiếp theo)</a:t>
              </a:r>
              <a:endParaRPr lang="vi-VN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iCiel Alina" pitchFamily="5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6"/>
          <p:cNvSpPr txBox="1">
            <a:spLocks noChangeArrowheads="1"/>
          </p:cNvSpPr>
          <p:nvPr/>
        </p:nvSpPr>
        <p:spPr bwMode="gray">
          <a:xfrm>
            <a:off x="1804347" y="2035675"/>
            <a:ext cx="986448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/>
              <a:t>*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hiểu</a:t>
            </a:r>
            <a:r>
              <a:rPr lang="en-US" sz="2800" b="1" dirty="0"/>
              <a:t> </a:t>
            </a:r>
            <a:r>
              <a:rPr lang="en-US" sz="2800" b="1" dirty="0" err="1"/>
              <a:t>xem</a:t>
            </a:r>
            <a:r>
              <a:rPr lang="en-US" sz="2800" b="1" dirty="0"/>
              <a:t> </a:t>
            </a:r>
            <a:r>
              <a:rPr lang="en-US" sz="2800" b="1" dirty="0" err="1"/>
              <a:t>vì</a:t>
            </a:r>
            <a:r>
              <a:rPr lang="en-US" sz="2800" b="1" dirty="0"/>
              <a:t> </a:t>
            </a:r>
            <a:r>
              <a:rPr lang="en-US" sz="2800" b="1" dirty="0" err="1"/>
              <a:t>sao</a:t>
            </a:r>
            <a:r>
              <a:rPr lang="en-US" sz="2800" b="1" dirty="0"/>
              <a:t> ở </a:t>
            </a:r>
            <a:r>
              <a:rPr lang="en-US" sz="2800" b="1" dirty="0" err="1"/>
              <a:t>châu</a:t>
            </a:r>
            <a:r>
              <a:rPr lang="en-US" sz="2800" b="1" dirty="0"/>
              <a:t> Phi, </a:t>
            </a:r>
            <a:r>
              <a:rPr lang="en-US" sz="2800" b="1" dirty="0" err="1"/>
              <a:t>ngoài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da </a:t>
            </a:r>
            <a:r>
              <a:rPr lang="en-US" sz="2800" b="1" dirty="0" err="1"/>
              <a:t>đen</a:t>
            </a:r>
            <a:r>
              <a:rPr lang="en-US" sz="2800" b="1" dirty="0"/>
              <a:t> </a:t>
            </a:r>
            <a:r>
              <a:rPr lang="en-US" sz="2800" b="1" dirty="0" err="1"/>
              <a:t>còn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da </a:t>
            </a:r>
            <a:r>
              <a:rPr lang="en-US" sz="2800" b="1" dirty="0" err="1"/>
              <a:t>trắng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lai</a:t>
            </a:r>
            <a:r>
              <a:rPr lang="en-US" sz="2800" b="1" dirty="0"/>
              <a:t> </a:t>
            </a:r>
            <a:r>
              <a:rPr lang="en-US" sz="2800" b="1" dirty="0" err="1"/>
              <a:t>giữa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da.</a:t>
            </a:r>
          </a:p>
          <a:p>
            <a:r>
              <a:rPr lang="en-US" sz="2800" b="1" dirty="0"/>
              <a:t>* </a:t>
            </a:r>
            <a:r>
              <a:rPr lang="en-US" sz="2800" b="1" dirty="0" err="1"/>
              <a:t>Xem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châu</a:t>
            </a:r>
            <a:r>
              <a:rPr lang="en-US" sz="2800" b="1" dirty="0"/>
              <a:t> </a:t>
            </a:r>
            <a:r>
              <a:rPr lang="en-US" sz="2800" b="1" dirty="0" err="1"/>
              <a:t>Mĩ</a:t>
            </a:r>
            <a:r>
              <a:rPr lang="en-US" sz="2800" b="1" dirty="0"/>
              <a:t>:</a:t>
            </a:r>
          </a:p>
          <a:p>
            <a:pPr>
              <a:buFontTx/>
              <a:buChar char="-"/>
            </a:pPr>
            <a:r>
              <a:rPr lang="en-US" sz="2800" b="1" dirty="0"/>
              <a:t> </a:t>
            </a:r>
            <a:r>
              <a:rPr lang="en-US" sz="2800" b="1" dirty="0" err="1"/>
              <a:t>Vị</a:t>
            </a:r>
            <a:r>
              <a:rPr lang="en-US" sz="2800" b="1" dirty="0"/>
              <a:t> </a:t>
            </a:r>
            <a:r>
              <a:rPr lang="en-US" sz="2800" b="1" dirty="0" err="1"/>
              <a:t>trí</a:t>
            </a:r>
            <a:r>
              <a:rPr lang="en-US" sz="2800" b="1" dirty="0"/>
              <a:t> </a:t>
            </a:r>
            <a:r>
              <a:rPr lang="en-US" sz="2800" b="1" dirty="0" err="1"/>
              <a:t>châu</a:t>
            </a:r>
            <a:r>
              <a:rPr lang="en-US" sz="2800" b="1" dirty="0"/>
              <a:t> </a:t>
            </a:r>
            <a:r>
              <a:rPr lang="en-US" sz="2800" b="1" dirty="0" err="1"/>
              <a:t>Mĩ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quả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cầu</a:t>
            </a:r>
            <a:r>
              <a:rPr lang="en-US" sz="2800" b="1" dirty="0"/>
              <a:t> </a:t>
            </a:r>
            <a:r>
              <a:rPr lang="en-US" sz="2800" b="1" dirty="0" err="1"/>
              <a:t>hoặc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đồ</a:t>
            </a:r>
            <a:r>
              <a:rPr lang="en-US" sz="2800" b="1" dirty="0"/>
              <a:t> </a:t>
            </a:r>
            <a:r>
              <a:rPr lang="en-US" sz="2800" b="1" dirty="0" err="1"/>
              <a:t>tự</a:t>
            </a:r>
            <a:r>
              <a:rPr lang="en-US" sz="2800" b="1" dirty="0"/>
              <a:t> </a:t>
            </a:r>
            <a:r>
              <a:rPr lang="en-US" sz="2800" b="1" dirty="0" err="1"/>
              <a:t>nhiên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giới</a:t>
            </a:r>
            <a:r>
              <a:rPr lang="en-US" sz="2800" b="1" dirty="0"/>
              <a:t>.</a:t>
            </a:r>
          </a:p>
          <a:p>
            <a:pPr>
              <a:buFontTx/>
              <a:buChar char="-"/>
            </a:pPr>
            <a:r>
              <a:rPr lang="en-US" sz="2800" b="1" dirty="0"/>
              <a:t> </a:t>
            </a:r>
            <a:r>
              <a:rPr lang="en-US" sz="2800" b="1" dirty="0" err="1"/>
              <a:t>Sưu</a:t>
            </a:r>
            <a:r>
              <a:rPr lang="en-US" sz="2800" b="1" dirty="0"/>
              <a:t> </a:t>
            </a:r>
            <a:r>
              <a:rPr lang="en-US" sz="2800" b="1" dirty="0" err="1"/>
              <a:t>tầm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tin (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viết</a:t>
            </a:r>
            <a:r>
              <a:rPr lang="en-US" sz="2800" b="1" dirty="0"/>
              <a:t>,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)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rừng</a:t>
            </a:r>
            <a:r>
              <a:rPr lang="en-US" sz="2800" b="1" dirty="0"/>
              <a:t> A-ma-</a:t>
            </a:r>
            <a:r>
              <a:rPr lang="en-US" sz="2800" b="1" dirty="0" err="1"/>
              <a:t>zôn</a:t>
            </a:r>
            <a:r>
              <a:rPr lang="en-US" sz="2800" b="1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C79616-54CB-4C43-AC57-7B4360C9CF73}"/>
              </a:ext>
            </a:extLst>
          </p:cNvPr>
          <p:cNvSpPr txBox="1"/>
          <p:nvPr/>
        </p:nvSpPr>
        <p:spPr>
          <a:xfrm>
            <a:off x="4708792" y="944341"/>
            <a:ext cx="2648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UTM Showcard" panose="02040603050506020204" pitchFamily="18" charset="0"/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4" y="3583745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ovni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4"/>
          <a:stretch/>
        </p:blipFill>
        <p:spPr bwMode="auto">
          <a:xfrm>
            <a:off x="7355342" y="3908611"/>
            <a:ext cx="4075589" cy="270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983112" y="782496"/>
            <a:ext cx="767772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 tây của </a:t>
            </a:r>
            <a:r>
              <a:rPr lang="es-MX" sz="3600" b="1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s-MX" sz="36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 là?</a:t>
            </a:r>
            <a:endParaRPr lang="es-CL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086298" y="2071141"/>
            <a:ext cx="2597616" cy="1143000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500" b="1">
                <a:latin typeface="Times New Roman" pitchFamily="18" charset="0"/>
                <a:cs typeface="Times New Roman" pitchFamily="18" charset="0"/>
              </a:rPr>
              <a:t>Địa Trung Hải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7851702" y="2071141"/>
            <a:ext cx="2633301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500" b="1">
                <a:latin typeface="Times New Roman" pitchFamily="18" charset="0"/>
                <a:cs typeface="Times New Roman" pitchFamily="18" charset="0"/>
              </a:rPr>
              <a:t>Thái Bình Dương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4375006" y="2099227"/>
            <a:ext cx="2575825" cy="1143000"/>
          </a:xfrm>
          <a:prstGeom prst="roundRect">
            <a:avLst/>
          </a:prstGeom>
          <a:solidFill>
            <a:srgbClr val="FF006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500" b="1">
                <a:latin typeface="Times New Roman" pitchFamily="18" charset="0"/>
                <a:cs typeface="Times New Roman" pitchFamily="18" charset="0"/>
              </a:rPr>
              <a:t>Đại Tây Dương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05" y="160303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miley Face 11">
            <a:hlinkClick r:id="" action="ppaction://customshow?id=1"/>
            <a:extLst>
              <a:ext uri="{FF2B5EF4-FFF2-40B4-BE49-F238E27FC236}">
                <a16:creationId xmlns:a16="http://schemas.microsoft.com/office/drawing/2014/main" id="{720FDDF0-7DD1-4C9D-81CA-05DE743A8A0C}"/>
              </a:ext>
            </a:extLst>
          </p:cNvPr>
          <p:cNvSpPr/>
          <p:nvPr/>
        </p:nvSpPr>
        <p:spPr>
          <a:xfrm>
            <a:off x="10960720" y="153156"/>
            <a:ext cx="981292" cy="776576"/>
          </a:xfrm>
          <a:prstGeom prst="smileyFac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7" y="3746177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ovni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4"/>
          <a:stretch/>
        </p:blipFill>
        <p:spPr bwMode="auto">
          <a:xfrm>
            <a:off x="7355342" y="3908611"/>
            <a:ext cx="4075589" cy="270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637183" y="240620"/>
            <a:ext cx="611843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CL" sz="32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 hậu của châu Phi là?</a:t>
            </a:r>
            <a:endParaRPr lang="es-CL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890732" y="1667863"/>
            <a:ext cx="2807161" cy="1761137"/>
          </a:xfrm>
          <a:prstGeom prst="roundRect">
            <a:avLst/>
          </a:prstGeom>
          <a:solidFill>
            <a:srgbClr val="FF006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500" b="1">
                <a:latin typeface="Times New Roman" pitchFamily="18" charset="0"/>
                <a:cs typeface="Times New Roman" pitchFamily="18" charset="0"/>
              </a:rPr>
              <a:t>Lạnh nhất thế giới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7355342" y="1705889"/>
            <a:ext cx="2983722" cy="176113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500" b="1">
                <a:latin typeface="Times New Roman" pitchFamily="18" charset="0"/>
                <a:cs typeface="Times New Roman" pitchFamily="18" charset="0"/>
              </a:rPr>
              <a:t>Khô nhất thế giới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420938" y="1630331"/>
            <a:ext cx="2863996" cy="1761136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500" b="1">
                <a:latin typeface="Times New Roman" pitchFamily="18" charset="0"/>
                <a:cs typeface="Times New Roman" pitchFamily="18" charset="0"/>
              </a:rPr>
              <a:t>Nóng nhất thế giới</a:t>
            </a:r>
            <a:endParaRPr lang="es-CL" sz="3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69" y="1437431"/>
            <a:ext cx="1266801" cy="229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96" y="1201728"/>
            <a:ext cx="1355080" cy="24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miley Face 11">
            <a:hlinkClick r:id="" action="ppaction://customshow?id=1"/>
            <a:extLst>
              <a:ext uri="{FF2B5EF4-FFF2-40B4-BE49-F238E27FC236}">
                <a16:creationId xmlns:a16="http://schemas.microsoft.com/office/drawing/2014/main" id="{BD687676-FFC1-4BA1-95AC-3815DFA25077}"/>
              </a:ext>
            </a:extLst>
          </p:cNvPr>
          <p:cNvSpPr/>
          <p:nvPr/>
        </p:nvSpPr>
        <p:spPr>
          <a:xfrm>
            <a:off x="10960720" y="153156"/>
            <a:ext cx="981292" cy="776576"/>
          </a:xfrm>
          <a:prstGeom prst="smileyFac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943"/>
            <a:ext cx="12192000" cy="6920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5" y="-601079"/>
            <a:ext cx="12158443" cy="2329729"/>
          </a:xfrm>
          <a:prstGeom prst="rect">
            <a:avLst/>
          </a:prstGeom>
        </p:spPr>
      </p:pic>
      <p:pic>
        <p:nvPicPr>
          <p:cNvPr id="6" name="图片 16">
            <a:hlinkClick r:id="rId6" action="ppaction://hlinksldjump"/>
            <a:extLst>
              <a:ext uri="{FF2B5EF4-FFF2-40B4-BE49-F238E27FC236}">
                <a16:creationId xmlns:a16="http://schemas.microsoft.com/office/drawing/2014/main" id="{307C2BF5-C6EA-47FF-AF52-EE073A89D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083" y="784842"/>
            <a:ext cx="12721866" cy="69689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5542" y="2407472"/>
            <a:ext cx="724240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Chúc mừng</a:t>
            </a:r>
          </a:p>
          <a:p>
            <a:pPr algn="ctr"/>
            <a:r>
              <a:rPr lang="en-US" sz="7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 đã thắng!</a:t>
            </a:r>
          </a:p>
        </p:txBody>
      </p:sp>
      <p:grpSp>
        <p:nvGrpSpPr>
          <p:cNvPr id="7" name="NAVE">
            <a:extLst>
              <a:ext uri="{FF2B5EF4-FFF2-40B4-BE49-F238E27FC236}">
                <a16:creationId xmlns:a16="http://schemas.microsoft.com/office/drawing/2014/main" id="{71DB48BC-98E6-4DEF-8BC1-22F85E1351E1}"/>
              </a:ext>
            </a:extLst>
          </p:cNvPr>
          <p:cNvGrpSpPr/>
          <p:nvPr/>
        </p:nvGrpSpPr>
        <p:grpSpPr>
          <a:xfrm>
            <a:off x="414037" y="4041068"/>
            <a:ext cx="2951536" cy="2329728"/>
            <a:chOff x="473051" y="4548249"/>
            <a:chExt cx="1634866" cy="1630483"/>
          </a:xfrm>
        </p:grpSpPr>
        <p:pic>
          <p:nvPicPr>
            <p:cNvPr id="8" name="Picture 7" descr="Resultado de imagen para ovni png">
              <a:extLst>
                <a:ext uri="{FF2B5EF4-FFF2-40B4-BE49-F238E27FC236}">
                  <a16:creationId xmlns:a16="http://schemas.microsoft.com/office/drawing/2014/main" id="{74BBBDC8-EC0C-4D13-8FDB-C13A5DFD4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Resultado de imagen para marciano  png">
              <a:extLst>
                <a:ext uri="{FF2B5EF4-FFF2-40B4-BE49-F238E27FC236}">
                  <a16:creationId xmlns:a16="http://schemas.microsoft.com/office/drawing/2014/main" id="{A505323E-F15F-4912-B3F8-480150455C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48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8364D656-6CA5-40BC-97A3-EAB8F9D85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2211" y="1405151"/>
            <a:ext cx="3429298" cy="4515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 descr="C:\Users\Administrator\Desktop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0534" y="4748547"/>
            <a:ext cx="3257245" cy="1881340"/>
          </a:xfrm>
          <a:prstGeom prst="rect">
            <a:avLst/>
          </a:prstGeom>
          <a:noFill/>
        </p:spPr>
      </p:pic>
      <p:pic>
        <p:nvPicPr>
          <p:cNvPr id="22" name="Picture 4" descr="C:\Users\Administrator\Desktop\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1510" y="5763920"/>
            <a:ext cx="6874839" cy="935989"/>
          </a:xfrm>
          <a:prstGeom prst="rect">
            <a:avLst/>
          </a:prstGeom>
          <a:noFill/>
        </p:spPr>
      </p:pic>
      <p:pic>
        <p:nvPicPr>
          <p:cNvPr id="23" name="Picture 5" descr="C:\Users\Administrator\Desktop\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304307" y="928670"/>
            <a:ext cx="666755" cy="5317798"/>
          </a:xfrm>
          <a:prstGeom prst="rect">
            <a:avLst/>
          </a:prstGeom>
          <a:noFill/>
        </p:spPr>
      </p:pic>
      <p:pic>
        <p:nvPicPr>
          <p:cNvPr id="26" name="Picture 6" descr="C:\Users\Administrator\Desktop\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61153" y="306367"/>
            <a:ext cx="4305553" cy="1038949"/>
          </a:xfrm>
          <a:prstGeom prst="rect">
            <a:avLst/>
          </a:prstGeom>
          <a:noFill/>
        </p:spPr>
      </p:pic>
      <p:pic>
        <p:nvPicPr>
          <p:cNvPr id="27" name="Picture 7" descr="C:\Users\Administrator\Desktop\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62" y="214290"/>
            <a:ext cx="5890495" cy="1441424"/>
          </a:xfrm>
          <a:prstGeom prst="rect">
            <a:avLst/>
          </a:prstGeom>
          <a:noFill/>
        </p:spPr>
      </p:pic>
      <p:pic>
        <p:nvPicPr>
          <p:cNvPr id="28" name="Picture 8" descr="C:\Users\Administrator\Desktop\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0341" y="1612571"/>
            <a:ext cx="641803" cy="4143403"/>
          </a:xfrm>
          <a:prstGeom prst="rect">
            <a:avLst/>
          </a:prstGeom>
          <a:noFill/>
        </p:spPr>
      </p:pic>
      <p:pic>
        <p:nvPicPr>
          <p:cNvPr id="29" name="Picture 9" descr="C:\Users\Administrator\Desktop\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6713" y="5146371"/>
            <a:ext cx="3694039" cy="1357185"/>
          </a:xfrm>
          <a:prstGeom prst="rect">
            <a:avLst/>
          </a:prstGeom>
          <a:noFill/>
        </p:spPr>
      </p:pic>
      <p:pic>
        <p:nvPicPr>
          <p:cNvPr id="31" name="Picture 2" descr="C:\Users\Administrator\Desktop\云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15912" y="4286257"/>
            <a:ext cx="1905013" cy="519549"/>
          </a:xfrm>
          <a:prstGeom prst="rect">
            <a:avLst/>
          </a:prstGeom>
          <a:noFill/>
        </p:spPr>
      </p:pic>
      <p:pic>
        <p:nvPicPr>
          <p:cNvPr id="32" name="Picture 2" descr="C:\Users\Administrator\Desktop\云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19219" y="3571877"/>
            <a:ext cx="1619261" cy="521271"/>
          </a:xfrm>
          <a:prstGeom prst="rect">
            <a:avLst/>
          </a:prstGeom>
          <a:noFill/>
        </p:spPr>
      </p:pic>
      <p:pic>
        <p:nvPicPr>
          <p:cNvPr id="33" name="Picture 2" descr="C:\Users\Administrator\Desktop\云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19747" y="2273004"/>
            <a:ext cx="2190765" cy="597480"/>
          </a:xfrm>
          <a:prstGeom prst="rect">
            <a:avLst/>
          </a:prstGeom>
          <a:noFill/>
        </p:spPr>
      </p:pic>
      <p:pic>
        <p:nvPicPr>
          <p:cNvPr id="34" name="Picture 4" descr="C:\Users\Administrator\Desktop\y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636147">
            <a:off x="6949680" y="4786342"/>
            <a:ext cx="1137920" cy="8265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691270" y="2726511"/>
            <a:ext cx="7338964" cy="9387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5500" b="1">
                <a:solidFill>
                  <a:srgbClr val="FF0066"/>
                </a:solidFill>
                <a:latin typeface="Times New Roman" pitchFamily="18" charset="0"/>
                <a:ea typeface="黑体" panose="02010600030101010101" pitchFamily="49" charset="-122"/>
                <a:cs typeface="Times New Roman" pitchFamily="18" charset="0"/>
              </a:rPr>
              <a:t>CHÂU PHI (tiếp theo)</a:t>
            </a:r>
            <a:endParaRPr lang="en-US" altLang="zh-CN" sz="5500" b="1" dirty="0">
              <a:solidFill>
                <a:srgbClr val="FF0066"/>
              </a:solidFill>
              <a:latin typeface="Times New Roman" pitchFamily="18" charset="0"/>
              <a:ea typeface="黑体" panose="02010600030101010101" pitchFamily="49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1716" y="1146883"/>
            <a:ext cx="4160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10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8" descr="C:\Users\Administrator\Desktop\未标题-1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847502" flipH="1">
            <a:off x="6396060" y="1658793"/>
            <a:ext cx="1428760" cy="8972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63277" y="1140633"/>
            <a:ext cx="8375373" cy="1243811"/>
          </a:xfrm>
        </p:spPr>
        <p:txBody>
          <a:bodyPr>
            <a:noAutofit/>
          </a:bodyPr>
          <a:lstStyle/>
          <a:p>
            <a:pPr marL="571500" indent="-571500" algn="l">
              <a:buFont typeface="Wingdings" pitchFamily="2" charset="2"/>
              <a:buChar char="q"/>
            </a:pPr>
            <a:r>
              <a:rPr lang="en-US" sz="3500" b="1" i="1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Quan sát và so sánh dân số của châu Phi so với các châu Lục khác.</a:t>
            </a:r>
            <a:endParaRPr lang="en-US" sz="35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453" y="278157"/>
            <a:ext cx="1508395" cy="148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80652" y="15780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u="sng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Dân cư Châu Phi:</a:t>
            </a:r>
            <a:endParaRPr lang="en-US" sz="5400" b="1" u="sng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Group 45">
            <a:extLst>
              <a:ext uri="{FF2B5EF4-FFF2-40B4-BE49-F238E27FC236}">
                <a16:creationId xmlns:a16="http://schemas.microsoft.com/office/drawing/2014/main" id="{0B714B52-D8C8-4B6D-A013-E77EF22D4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76350"/>
              </p:ext>
            </p:extLst>
          </p:nvPr>
        </p:nvGraphicFramePr>
        <p:xfrm>
          <a:off x="3043093" y="2328224"/>
          <a:ext cx="7995557" cy="4371972"/>
        </p:xfrm>
        <a:graphic>
          <a:graphicData uri="http://schemas.openxmlformats.org/drawingml/2006/table">
            <a:tbl>
              <a:tblPr/>
              <a:tblGrid>
                <a:gridCol w="3541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63">
                <a:tc>
                  <a:txBody>
                    <a:bodyPr/>
                    <a:lstStyle/>
                    <a:p>
                      <a:pPr algn="ctr" rtl="0"/>
                      <a:r>
                        <a:rPr lang="en-US" sz="3200" b="1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Châu lục</a:t>
                      </a:r>
                      <a:endParaRPr lang="en-US" sz="3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2318" marB="423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DT 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trieäu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 km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DS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naêm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2004 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trieäu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ngöôøi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)</a:t>
                      </a:r>
                    </a:p>
                  </a:txBody>
                  <a:tcPr marT="42318" marB="42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4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Chaâu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AÙ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44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4051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1)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Chaâu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Mó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42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941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4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Chaâu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 Phi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30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VNI-Times" pitchFamily="2" charset="0"/>
                        </a:rPr>
                        <a:t>973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4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Chaâu AÂu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10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732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(2)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4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Chaâu Ñaïi Döông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9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34,3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4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Chaâu Nam Cöïc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14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318" marB="42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82B88-EFE3-4CB3-A9B7-E146FB214C87}"/>
              </a:ext>
            </a:extLst>
          </p:cNvPr>
          <p:cNvSpPr/>
          <p:nvPr/>
        </p:nvSpPr>
        <p:spPr>
          <a:xfrm>
            <a:off x="3043093" y="4444007"/>
            <a:ext cx="7995557" cy="5260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1237</Words>
  <Application>Microsoft Office PowerPoint</Application>
  <PresentationFormat>Widescreen</PresentationFormat>
  <Paragraphs>249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  <vt:variant>
        <vt:lpstr>Custom Shows</vt:lpstr>
      </vt:variant>
      <vt:variant>
        <vt:i4>7</vt:i4>
      </vt:variant>
    </vt:vector>
  </HeadingPairs>
  <TitlesOfParts>
    <vt:vector size="60" baseType="lpstr">
      <vt:lpstr>Meiryo</vt:lpstr>
      <vt:lpstr>Arial</vt:lpstr>
      <vt:lpstr>Calibri</vt:lpstr>
      <vt:lpstr>Calibri Light</vt:lpstr>
      <vt:lpstr>iCiel Alina</vt:lpstr>
      <vt:lpstr>Pattaya</vt:lpstr>
      <vt:lpstr>Tahoma</vt:lpstr>
      <vt:lpstr>Times New Roman</vt:lpstr>
      <vt:lpstr>UTM Showcard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và so sánh dân số của châu Phi so với các châu Lục khác.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Sông Nin </vt:lpstr>
      <vt:lpstr>Sông Côn-gô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  <vt:lpstr>Custom Show 2</vt:lpstr>
      <vt:lpstr>Custom Show 3</vt:lpstr>
      <vt:lpstr>Custom Show 4</vt:lpstr>
      <vt:lpstr>Custom Show 5</vt:lpstr>
      <vt:lpstr>Custom Show 6</vt:lpstr>
      <vt:lpstr>Custom Show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dang</dc:creator>
  <cp:lastModifiedBy>Admin</cp:lastModifiedBy>
  <cp:revision>130</cp:revision>
  <dcterms:created xsi:type="dcterms:W3CDTF">2018-11-26T11:03:50Z</dcterms:created>
  <dcterms:modified xsi:type="dcterms:W3CDTF">2024-03-23T04:05:35Z</dcterms:modified>
</cp:coreProperties>
</file>