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33"/>
  </p:notesMasterIdLst>
  <p:sldIdLst>
    <p:sldId id="266" r:id="rId2"/>
    <p:sldId id="267" r:id="rId3"/>
    <p:sldId id="268" r:id="rId4"/>
    <p:sldId id="269" r:id="rId5"/>
    <p:sldId id="270" r:id="rId6"/>
    <p:sldId id="271" r:id="rId7"/>
    <p:sldId id="272" r:id="rId8"/>
    <p:sldId id="273" r:id="rId9"/>
    <p:sldId id="305" r:id="rId10"/>
    <p:sldId id="276" r:id="rId11"/>
    <p:sldId id="277" r:id="rId12"/>
    <p:sldId id="278" r:id="rId13"/>
    <p:sldId id="279" r:id="rId14"/>
    <p:sldId id="280" r:id="rId15"/>
    <p:sldId id="274" r:id="rId16"/>
    <p:sldId id="275" r:id="rId17"/>
    <p:sldId id="304" r:id="rId18"/>
    <p:sldId id="306" r:id="rId19"/>
    <p:sldId id="302" r:id="rId20"/>
    <p:sldId id="307" r:id="rId21"/>
    <p:sldId id="308" r:id="rId22"/>
    <p:sldId id="282" r:id="rId23"/>
    <p:sldId id="312" r:id="rId24"/>
    <p:sldId id="283" r:id="rId25"/>
    <p:sldId id="284" r:id="rId26"/>
    <p:sldId id="285" r:id="rId27"/>
    <p:sldId id="309" r:id="rId28"/>
    <p:sldId id="311" r:id="rId29"/>
    <p:sldId id="310" r:id="rId30"/>
    <p:sldId id="287" r:id="rId31"/>
    <p:sldId id="290" r:id="rId32"/>
  </p:sldIdLst>
  <p:sldSz cx="12192000" cy="6858000"/>
  <p:notesSz cx="6858000" cy="9144000"/>
  <p:embeddedFontLst>
    <p:embeddedFont>
      <p:font typeface="微软雅黑" panose="020B0503020204020204" pitchFamily="34" charset="-122"/>
      <p:regular r:id="rId34"/>
      <p:bold r:id="rId35"/>
    </p:embeddedFont>
    <p:embeddedFont>
      <p:font typeface="Cambria Math" panose="02040503050406030204" pitchFamily="18" charset="0"/>
      <p:regular r:id="rId36"/>
    </p:embeddedFont>
    <p:embeddedFont>
      <p:font typeface="Tahoma" panose="020B0604030504040204" pitchFamily="3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userDrawn="1">
          <p15:clr>
            <a:srgbClr val="A4A3A4"/>
          </p15:clr>
        </p15:guide>
        <p15:guide id="2" pos="3863"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djjU6QfoDUVtC1FWs7L6oluQI0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B6F"/>
    <a:srgbClr val="DB1051"/>
    <a:srgbClr val="AE2F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1DAF49-D154-47FD-845C-546E74ADFF35}">
  <a:tblStyle styleId="{741DAF49-D154-47FD-845C-546E74ADFF3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5" autoAdjust="0"/>
    <p:restoredTop sz="94660"/>
  </p:normalViewPr>
  <p:slideViewPr>
    <p:cSldViewPr snapToGrid="0">
      <p:cViewPr varScale="1">
        <p:scale>
          <a:sx n="67" d="100"/>
          <a:sy n="67" d="100"/>
        </p:scale>
        <p:origin x="648" y="60"/>
      </p:cViewPr>
      <p:guideLst>
        <p:guide orient="horz" pos="2092"/>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5" name="Google Shape;11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90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102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520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81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4" name="Google Shape;134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8805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197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9" name="Google Shape;146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6" name="Google Shape;180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1" name="Google Shape;9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46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6441962"/>
      </p:ext>
    </p:extLst>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3526265"/>
      </p:ext>
    </p:extLst>
  </p:cSld>
  <p:clrMapOvr>
    <a:masterClrMapping/>
  </p:clrMapOvr>
  <p:transition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5528556"/>
      </p:ext>
    </p:extLst>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6785592"/>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0CA870-EA9E-450F-BEF6-87EA30D864D6}"/>
              </a:ext>
            </a:extLst>
          </p:cNvPr>
          <p:cNvPicPr>
            <a:picLocks noChangeAspect="1"/>
          </p:cNvPicPr>
          <p:nvPr userDrawn="1"/>
        </p:nvPicPr>
        <p:blipFill rotWithShape="1">
          <a:blip r:embed="rId2"/>
          <a:srcRect t="1" b="49999"/>
          <a:stretch/>
        </p:blipFill>
        <p:spPr>
          <a:xfrm flipV="1">
            <a:off x="0" y="3428999"/>
            <a:ext cx="12192000" cy="3429000"/>
          </a:xfrm>
          <a:prstGeom prst="rect">
            <a:avLst/>
          </a:prstGeom>
        </p:spPr>
      </p:pic>
      <p:pic>
        <p:nvPicPr>
          <p:cNvPr id="7" name="Picture 6">
            <a:extLst>
              <a:ext uri="{FF2B5EF4-FFF2-40B4-BE49-F238E27FC236}">
                <a16:creationId xmlns:a16="http://schemas.microsoft.com/office/drawing/2014/main" id="{348D67D9-987D-40A7-A1AA-1B84475E6A14}"/>
              </a:ext>
            </a:extLst>
          </p:cNvPr>
          <p:cNvPicPr>
            <a:picLocks noChangeAspect="1"/>
          </p:cNvPicPr>
          <p:nvPr userDrawn="1"/>
        </p:nvPicPr>
        <p:blipFill rotWithShape="1">
          <a:blip r:embed="rId2"/>
          <a:srcRect t="1" b="49999"/>
          <a:stretch/>
        </p:blipFill>
        <p:spPr>
          <a:xfrm>
            <a:off x="0" y="0"/>
            <a:ext cx="12192000" cy="3429000"/>
          </a:xfrm>
          <a:prstGeom prst="rect">
            <a:avLst/>
          </a:prstGeom>
        </p:spPr>
      </p:pic>
    </p:spTree>
    <p:extLst>
      <p:ext uri="{BB962C8B-B14F-4D97-AF65-F5344CB8AC3E}">
        <p14:creationId xmlns:p14="http://schemas.microsoft.com/office/powerpoint/2010/main" val="3993739235"/>
      </p:ext>
    </p:extLst>
  </p:cSld>
  <p:clrMapOvr>
    <a:masterClrMapping/>
  </p:clrMapOvr>
  <p:transition advClick="0" advTm="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8528BE4-04A4-4014-82CF-A7A5A44A2A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7" name="文本框 6"/>
          <p:cNvSpPr txBox="1"/>
          <p:nvPr userDrawn="1"/>
        </p:nvSpPr>
        <p:spPr>
          <a:xfrm>
            <a:off x="838200" y="5532120"/>
            <a:ext cx="4537075" cy="645160"/>
          </a:xfrm>
          <a:prstGeom prst="rect">
            <a:avLst/>
          </a:prstGeom>
          <a:noFill/>
        </p:spPr>
        <p:txBody>
          <a:bodyPr wrap="square" rtlCol="0">
            <a:spAutoFit/>
          </a:bodyPr>
          <a:lstStyle/>
          <a:p>
            <a:pPr algn="l"/>
            <a:r>
              <a:rPr lang="zh-CN" altLang="en-US" sz="1200" dirty="0">
                <a:solidFill>
                  <a:schemeClr val="bg1">
                    <a:alpha val="0"/>
                  </a:schemeClr>
                </a:solidFill>
                <a:latin typeface="微软雅黑" panose="020B0503020204020204" pitchFamily="34" charset="-122"/>
                <a:ea typeface="微软雅黑" panose="020B0503020204020204" pitchFamily="34" charset="-122"/>
                <a:cs typeface="宋体" panose="02010600030101010101" pitchFamily="2" charset="-122"/>
                <a:sym typeface="+mn-ea"/>
              </a:rPr>
              <a:t>感谢您下载包图网平台上提供的</a:t>
            </a:r>
            <a:r>
              <a:rPr lang="en-US" altLang="zh-CN" sz="1200" dirty="0">
                <a:solidFill>
                  <a:schemeClr val="bg1">
                    <a:alpha val="0"/>
                  </a:schemeClr>
                </a:solidFill>
                <a:latin typeface="微软雅黑" panose="020B0503020204020204" pitchFamily="34" charset="-122"/>
                <a:ea typeface="微软雅黑" panose="020B0503020204020204" pitchFamily="34" charset="-122"/>
                <a:cs typeface="宋体" panose="02010600030101010101" pitchFamily="2" charset="-122"/>
                <a:sym typeface="+mn-ea"/>
              </a:rPr>
              <a:t>PPT</a:t>
            </a:r>
            <a:r>
              <a:rPr lang="zh-CN" altLang="en-US" sz="1200" dirty="0">
                <a:solidFill>
                  <a:schemeClr val="bg1">
                    <a:alpha val="0"/>
                  </a:schemeClr>
                </a:solidFill>
                <a:latin typeface="微软雅黑" panose="020B0503020204020204" pitchFamily="34" charset="-122"/>
                <a:ea typeface="微软雅黑" panose="020B0503020204020204" pitchFamily="34" charset="-122"/>
                <a:cs typeface="宋体" panose="02010600030101010101" pitchFamily="2" charset="-122"/>
                <a:sym typeface="+mn-ea"/>
              </a:rPr>
              <a:t>模板！包图网是正版商业图库，所有原创作品（含预览图）均受著作权法保护。</a:t>
            </a:r>
          </a:p>
          <a:p>
            <a:endParaRPr lang="zh-CN" altLang="en-US" sz="1200" dirty="0">
              <a:solidFill>
                <a:schemeClr val="bg1">
                  <a:alpha val="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16" name="Google Shape;272;p42">
            <a:extLst>
              <a:ext uri="{FF2B5EF4-FFF2-40B4-BE49-F238E27FC236}">
                <a16:creationId xmlns:a16="http://schemas.microsoft.com/office/drawing/2014/main" id="{B31C2A15-90B5-4590-B6CC-EB686B784B1B}"/>
              </a:ext>
            </a:extLst>
          </p:cNvPr>
          <p:cNvSpPr/>
          <p:nvPr userDrawn="1"/>
        </p:nvSpPr>
        <p:spPr>
          <a:xfrm>
            <a:off x="-8077200" y="-4394200"/>
            <a:ext cx="990600" cy="990600"/>
          </a:xfrm>
          <a:prstGeom prst="ellipse">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72;p42">
            <a:extLst>
              <a:ext uri="{FF2B5EF4-FFF2-40B4-BE49-F238E27FC236}">
                <a16:creationId xmlns:a16="http://schemas.microsoft.com/office/drawing/2014/main" id="{6738E5DD-B74C-4CE3-9FCB-594C92DC62A3}"/>
              </a:ext>
            </a:extLst>
          </p:cNvPr>
          <p:cNvSpPr/>
          <p:nvPr userDrawn="1"/>
        </p:nvSpPr>
        <p:spPr>
          <a:xfrm>
            <a:off x="16344900" y="10502900"/>
            <a:ext cx="990600" cy="990600"/>
          </a:xfrm>
          <a:prstGeom prst="ellipse">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8547615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1" r:id="rId4"/>
    <p:sldLayoutId id="2147483712" r:id="rId5"/>
  </p:sldLayoutIdLst>
  <p:transition advClick="0" advTm="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slide" Target="slide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9.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5.sv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0.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60" name="Google Shape;660;p11"/>
          <p:cNvSpPr/>
          <p:nvPr/>
        </p:nvSpPr>
        <p:spPr>
          <a:xfrm>
            <a:off x="1346200" y="685800"/>
            <a:ext cx="10515600" cy="54102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 name="Picture 3">
            <a:extLst>
              <a:ext uri="{FF2B5EF4-FFF2-40B4-BE49-F238E27FC236}">
                <a16:creationId xmlns:a16="http://schemas.microsoft.com/office/drawing/2014/main" id="{4888C7E1-E1C3-4A4D-862C-9831E6FAA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8394" y="1308688"/>
            <a:ext cx="5498888" cy="5634602"/>
          </a:xfrm>
          <a:prstGeom prst="rect">
            <a:avLst/>
          </a:prstGeom>
        </p:spPr>
      </p:pic>
      <p:sp>
        <p:nvSpPr>
          <p:cNvPr id="661" name="Google Shape;661;p11"/>
          <p:cNvSpPr/>
          <p:nvPr/>
        </p:nvSpPr>
        <p:spPr>
          <a:xfrm>
            <a:off x="3350289" y="2169180"/>
            <a:ext cx="794709" cy="805822"/>
          </a:xfrm>
          <a:prstGeom prst="ellipse">
            <a:avLst/>
          </a:prstGeom>
          <a:solidFill>
            <a:schemeClr val="accent4">
              <a:lumMod val="40000"/>
              <a:lumOff val="60000"/>
              <a:alpha val="56862"/>
            </a:schemeClr>
          </a:solidFill>
          <a:ln>
            <a:noFill/>
          </a:ln>
        </p:spPr>
        <p:txBody>
          <a:bodyPr spcFirstLastPara="1" wrap="square" lIns="91425" tIns="0" rIns="91425" bIns="0" anchor="ctr" anchorCtr="0">
            <a:noAutofit/>
          </a:bodyPr>
          <a:lstStyle/>
          <a:p>
            <a:pPr marL="0" marR="0" lvl="0" indent="0" algn="ctr" rtl="0">
              <a:spcBef>
                <a:spcPts val="0"/>
              </a:spcBef>
              <a:spcAft>
                <a:spcPts val="0"/>
              </a:spcAft>
              <a:buNone/>
            </a:pPr>
            <a:r>
              <a:rPr lang="en-US" sz="2600" b="1">
                <a:solidFill>
                  <a:srgbClr val="9F5901"/>
                </a:solidFill>
                <a:latin typeface="Times New Roman"/>
                <a:ea typeface="Times New Roman"/>
                <a:cs typeface="Times New Roman"/>
                <a:sym typeface="Times New Roman"/>
              </a:rPr>
              <a:t>1</a:t>
            </a:r>
            <a:endParaRPr sz="2600" b="1">
              <a:solidFill>
                <a:srgbClr val="9F5901"/>
              </a:solidFill>
              <a:latin typeface="Times New Roman"/>
              <a:ea typeface="Times New Roman"/>
              <a:cs typeface="Times New Roman"/>
              <a:sym typeface="Times New Roman"/>
            </a:endParaRPr>
          </a:p>
        </p:txBody>
      </p:sp>
      <p:sp>
        <p:nvSpPr>
          <p:cNvPr id="662" name="Google Shape;662;p11"/>
          <p:cNvSpPr/>
          <p:nvPr/>
        </p:nvSpPr>
        <p:spPr>
          <a:xfrm>
            <a:off x="3350289" y="3727020"/>
            <a:ext cx="794709" cy="808481"/>
          </a:xfrm>
          <a:prstGeom prst="ellipse">
            <a:avLst/>
          </a:prstGeom>
          <a:solidFill>
            <a:schemeClr val="accent4">
              <a:lumMod val="40000"/>
              <a:lumOff val="60000"/>
              <a:alpha val="56862"/>
            </a:schemeClr>
          </a:solidFill>
          <a:ln>
            <a:noFill/>
          </a:ln>
        </p:spPr>
        <p:txBody>
          <a:bodyPr spcFirstLastPara="1" wrap="square" lIns="91425" tIns="0" rIns="91425" bIns="0" anchor="ctr" anchorCtr="0">
            <a:noAutofit/>
          </a:bodyPr>
          <a:lstStyle/>
          <a:p>
            <a:pPr marL="0" marR="0" lvl="0" indent="0" algn="ctr" rtl="0">
              <a:spcBef>
                <a:spcPts val="0"/>
              </a:spcBef>
              <a:spcAft>
                <a:spcPts val="0"/>
              </a:spcAft>
              <a:buNone/>
            </a:pPr>
            <a:r>
              <a:rPr lang="en-US" sz="2600" b="1">
                <a:solidFill>
                  <a:srgbClr val="9F5901"/>
                </a:solidFill>
                <a:latin typeface="Times New Roman"/>
                <a:ea typeface="Times New Roman"/>
                <a:cs typeface="Times New Roman"/>
                <a:sym typeface="Times New Roman"/>
              </a:rPr>
              <a:t>2</a:t>
            </a:r>
            <a:endParaRPr sz="2600" b="1">
              <a:solidFill>
                <a:srgbClr val="9F5901"/>
              </a:solidFill>
              <a:latin typeface="Times New Roman"/>
              <a:ea typeface="Times New Roman"/>
              <a:cs typeface="Times New Roman"/>
              <a:sym typeface="Times New Roman"/>
            </a:endParaRPr>
          </a:p>
        </p:txBody>
      </p:sp>
      <p:sp>
        <p:nvSpPr>
          <p:cNvPr id="663" name="Google Shape;663;p11"/>
          <p:cNvSpPr/>
          <p:nvPr/>
        </p:nvSpPr>
        <p:spPr>
          <a:xfrm>
            <a:off x="3381419" y="5030882"/>
            <a:ext cx="794709" cy="808481"/>
          </a:xfrm>
          <a:prstGeom prst="ellipse">
            <a:avLst/>
          </a:prstGeom>
          <a:solidFill>
            <a:schemeClr val="accent4">
              <a:lumMod val="40000"/>
              <a:lumOff val="60000"/>
              <a:alpha val="56862"/>
            </a:schemeClr>
          </a:solidFill>
          <a:ln>
            <a:noFill/>
          </a:ln>
        </p:spPr>
        <p:txBody>
          <a:bodyPr spcFirstLastPara="1" wrap="square" lIns="91425" tIns="0" rIns="91425" bIns="0" anchor="ctr" anchorCtr="0">
            <a:noAutofit/>
          </a:bodyPr>
          <a:lstStyle/>
          <a:p>
            <a:pPr marL="0" marR="0" lvl="0" indent="0" algn="ctr" rtl="0">
              <a:spcBef>
                <a:spcPts val="0"/>
              </a:spcBef>
              <a:spcAft>
                <a:spcPts val="0"/>
              </a:spcAft>
              <a:buNone/>
            </a:pPr>
            <a:r>
              <a:rPr lang="en-US" sz="2600" b="1">
                <a:solidFill>
                  <a:srgbClr val="9F5901"/>
                </a:solidFill>
                <a:latin typeface="Times New Roman"/>
                <a:ea typeface="Times New Roman"/>
                <a:cs typeface="Times New Roman"/>
                <a:sym typeface="Times New Roman"/>
              </a:rPr>
              <a:t>3</a:t>
            </a:r>
            <a:endParaRPr sz="2600" b="1">
              <a:solidFill>
                <a:srgbClr val="9F5901"/>
              </a:solidFill>
              <a:latin typeface="Times New Roman"/>
              <a:ea typeface="Times New Roman"/>
              <a:cs typeface="Times New Roman"/>
              <a:sym typeface="Times New Roman"/>
            </a:endParaRPr>
          </a:p>
        </p:txBody>
      </p:sp>
      <p:sp>
        <p:nvSpPr>
          <p:cNvPr id="664" name="Google Shape;664;p11"/>
          <p:cNvSpPr txBox="1"/>
          <p:nvPr/>
        </p:nvSpPr>
        <p:spPr>
          <a:xfrm>
            <a:off x="4556098" y="2000071"/>
            <a:ext cx="7044998" cy="120032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2600" b="1">
                <a:solidFill>
                  <a:srgbClr val="9F5901"/>
                </a:solidFill>
                <a:latin typeface="Times New Roman"/>
                <a:ea typeface="Times New Roman"/>
                <a:cs typeface="Times New Roman"/>
                <a:sym typeface="Times New Roman"/>
              </a:rPr>
              <a:t>Dựa vào lược đồ, bản đồ để nhận biết, mô tả được vì trí địa lí, giới hạn cưa châu Âu, đọc tên một số dãy núi, đồng bằng, sông lớn của châu Âu; đặc điểm địa hình châu Âu.</a:t>
            </a:r>
            <a:endParaRPr sz="2600" b="1">
              <a:solidFill>
                <a:srgbClr val="9F5901"/>
              </a:solidFill>
              <a:latin typeface="Times New Roman"/>
              <a:ea typeface="Times New Roman"/>
              <a:cs typeface="Times New Roman"/>
              <a:sym typeface="Times New Roman"/>
            </a:endParaRPr>
          </a:p>
        </p:txBody>
      </p:sp>
      <p:sp>
        <p:nvSpPr>
          <p:cNvPr id="665" name="Google Shape;665;p11"/>
          <p:cNvSpPr txBox="1"/>
          <p:nvPr/>
        </p:nvSpPr>
        <p:spPr>
          <a:xfrm>
            <a:off x="4579962" y="3931205"/>
            <a:ext cx="7044997" cy="40011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2600" b="1">
                <a:solidFill>
                  <a:srgbClr val="9F5901"/>
                </a:solidFill>
                <a:latin typeface="Times New Roman"/>
                <a:ea typeface="Times New Roman"/>
                <a:cs typeface="Times New Roman"/>
                <a:sym typeface="Times New Roman"/>
              </a:rPr>
              <a:t>Nắm được đặc điểm thiên nhiên của châu Âu.</a:t>
            </a:r>
            <a:endParaRPr sz="2600" b="1">
              <a:solidFill>
                <a:srgbClr val="9F5901"/>
              </a:solidFill>
              <a:latin typeface="Times New Roman"/>
              <a:ea typeface="Times New Roman"/>
              <a:cs typeface="Times New Roman"/>
              <a:sym typeface="Times New Roman"/>
            </a:endParaRPr>
          </a:p>
        </p:txBody>
      </p:sp>
      <p:sp>
        <p:nvSpPr>
          <p:cNvPr id="666" name="Google Shape;666;p11"/>
          <p:cNvSpPr txBox="1"/>
          <p:nvPr/>
        </p:nvSpPr>
        <p:spPr>
          <a:xfrm>
            <a:off x="4657875" y="5043292"/>
            <a:ext cx="6974352" cy="80021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2600" b="1">
                <a:solidFill>
                  <a:srgbClr val="9F5901"/>
                </a:solidFill>
                <a:latin typeface="Times New Roman"/>
                <a:ea typeface="Times New Roman"/>
                <a:cs typeface="Times New Roman"/>
                <a:sym typeface="Times New Roman"/>
              </a:rPr>
              <a:t>Nhận biết được đặc điểm dân cư và hoạt động kinh tế chủ yếu của người dân châu Âu.</a:t>
            </a:r>
            <a:endParaRPr sz="2600" b="1">
              <a:solidFill>
                <a:srgbClr val="9F5901"/>
              </a:solidFill>
              <a:latin typeface="Times New Roman"/>
              <a:ea typeface="Times New Roman"/>
              <a:cs typeface="Times New Roman"/>
              <a:sym typeface="Times New Roman"/>
            </a:endParaRPr>
          </a:p>
        </p:txBody>
      </p:sp>
      <p:pic>
        <p:nvPicPr>
          <p:cNvPr id="768" name="Google Shape;768;p11"/>
          <p:cNvPicPr preferRelativeResize="0"/>
          <p:nvPr/>
        </p:nvPicPr>
        <p:blipFill rotWithShape="1">
          <a:blip r:embed="rId5">
            <a:alphaModFix/>
          </a:blip>
          <a:srcRect/>
          <a:stretch/>
        </p:blipFill>
        <p:spPr>
          <a:xfrm>
            <a:off x="4556098" y="924956"/>
            <a:ext cx="5808788" cy="767464"/>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68"/>
                                        </p:tgtEl>
                                        <p:attrNameLst>
                                          <p:attrName>style.visibility</p:attrName>
                                        </p:attrNameLst>
                                      </p:cBhvr>
                                      <p:to>
                                        <p:strVal val="visible"/>
                                      </p:to>
                                    </p:set>
                                    <p:anim calcmode="lin" valueType="num">
                                      <p:cBhvr>
                                        <p:cTn id="7" dur="500" fill="hold"/>
                                        <p:tgtEl>
                                          <p:spTgt spid="768"/>
                                        </p:tgtEl>
                                        <p:attrNameLst>
                                          <p:attrName>ppt_w</p:attrName>
                                        </p:attrNameLst>
                                      </p:cBhvr>
                                      <p:tavLst>
                                        <p:tav tm="0">
                                          <p:val>
                                            <p:fltVal val="0"/>
                                          </p:val>
                                        </p:tav>
                                        <p:tav tm="100000">
                                          <p:val>
                                            <p:strVal val="#ppt_w"/>
                                          </p:val>
                                        </p:tav>
                                      </p:tavLst>
                                    </p:anim>
                                    <p:anim calcmode="lin" valueType="num">
                                      <p:cBhvr>
                                        <p:cTn id="8" dur="500" fill="hold"/>
                                        <p:tgtEl>
                                          <p:spTgt spid="768"/>
                                        </p:tgtEl>
                                        <p:attrNameLst>
                                          <p:attrName>ppt_h</p:attrName>
                                        </p:attrNameLst>
                                      </p:cBhvr>
                                      <p:tavLst>
                                        <p:tav tm="0">
                                          <p:val>
                                            <p:fltVal val="0"/>
                                          </p:val>
                                        </p:tav>
                                        <p:tav tm="100000">
                                          <p:val>
                                            <p:strVal val="#ppt_h"/>
                                          </p:val>
                                        </p:tav>
                                      </p:tavLst>
                                    </p:anim>
                                    <p:animEffect transition="in" filter="fade">
                                      <p:cBhvr>
                                        <p:cTn id="9" dur="500"/>
                                        <p:tgtEl>
                                          <p:spTgt spid="76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61"/>
                                        </p:tgtEl>
                                        <p:attrNameLst>
                                          <p:attrName>style.visibility</p:attrName>
                                        </p:attrNameLst>
                                      </p:cBhvr>
                                      <p:to>
                                        <p:strVal val="visible"/>
                                      </p:to>
                                    </p:set>
                                    <p:anim calcmode="lin" valueType="num">
                                      <p:cBhvr additive="base">
                                        <p:cTn id="14" dur="500"/>
                                        <p:tgtEl>
                                          <p:spTgt spid="661"/>
                                        </p:tgtEl>
                                        <p:attrNameLst>
                                          <p:attrName>ppt_w</p:attrName>
                                        </p:attrNameLst>
                                      </p:cBhvr>
                                      <p:tavLst>
                                        <p:tav tm="0">
                                          <p:val>
                                            <p:strVal val="0"/>
                                          </p:val>
                                        </p:tav>
                                        <p:tav tm="100000">
                                          <p:val>
                                            <p:strVal val="#ppt_w"/>
                                          </p:val>
                                        </p:tav>
                                      </p:tavLst>
                                    </p:anim>
                                    <p:anim calcmode="lin" valueType="num">
                                      <p:cBhvr additive="base">
                                        <p:cTn id="15" dur="500"/>
                                        <p:tgtEl>
                                          <p:spTgt spid="661"/>
                                        </p:tgtEl>
                                        <p:attrNameLst>
                                          <p:attrName>ppt_h</p:attrName>
                                        </p:attrNameLst>
                                      </p:cBhvr>
                                      <p:tavLst>
                                        <p:tav tm="0">
                                          <p:val>
                                            <p:strVal val="0"/>
                                          </p:val>
                                        </p:tav>
                                        <p:tav tm="100000">
                                          <p:val>
                                            <p:strVal val="#ppt_h"/>
                                          </p:val>
                                        </p:tav>
                                      </p:tavLst>
                                    </p:anim>
                                  </p:childTnLst>
                                </p:cTn>
                              </p:par>
                            </p:childTnLst>
                          </p:cTn>
                        </p:par>
                        <p:par>
                          <p:cTn id="16" fill="hold">
                            <p:stCondLst>
                              <p:cond delay="50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664"/>
                                        </p:tgtEl>
                                        <p:attrNameLst>
                                          <p:attrName>style.visibility</p:attrName>
                                        </p:attrNameLst>
                                      </p:cBhvr>
                                      <p:to>
                                        <p:strVal val="visible"/>
                                      </p:to>
                                    </p:set>
                                    <p:animEffect transition="in" filter="fade">
                                      <p:cBhvr>
                                        <p:cTn id="19" dur="1000"/>
                                        <p:tgtEl>
                                          <p:spTgt spid="664"/>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62"/>
                                        </p:tgtEl>
                                        <p:attrNameLst>
                                          <p:attrName>style.visibility</p:attrName>
                                        </p:attrNameLst>
                                      </p:cBhvr>
                                      <p:to>
                                        <p:strVal val="visible"/>
                                      </p:to>
                                    </p:set>
                                    <p:anim calcmode="lin" valueType="num">
                                      <p:cBhvr additive="base">
                                        <p:cTn id="24" dur="500"/>
                                        <p:tgtEl>
                                          <p:spTgt spid="662"/>
                                        </p:tgtEl>
                                        <p:attrNameLst>
                                          <p:attrName>ppt_w</p:attrName>
                                        </p:attrNameLst>
                                      </p:cBhvr>
                                      <p:tavLst>
                                        <p:tav tm="0">
                                          <p:val>
                                            <p:strVal val="0"/>
                                          </p:val>
                                        </p:tav>
                                        <p:tav tm="100000">
                                          <p:val>
                                            <p:strVal val="#ppt_w"/>
                                          </p:val>
                                        </p:tav>
                                      </p:tavLst>
                                    </p:anim>
                                    <p:anim calcmode="lin" valueType="num">
                                      <p:cBhvr additive="base">
                                        <p:cTn id="25" dur="500"/>
                                        <p:tgtEl>
                                          <p:spTgt spid="662"/>
                                        </p:tgtEl>
                                        <p:attrNameLst>
                                          <p:attrName>ppt_h</p:attrName>
                                        </p:attrNameLst>
                                      </p:cBhvr>
                                      <p:tavLst>
                                        <p:tav tm="0">
                                          <p:val>
                                            <p:strVal val="0"/>
                                          </p:val>
                                        </p:tav>
                                        <p:tav tm="100000">
                                          <p:val>
                                            <p:strVal val="#ppt_h"/>
                                          </p:val>
                                        </p:tav>
                                      </p:tavLst>
                                    </p:anim>
                                  </p:childTnLst>
                                </p:cTn>
                              </p:par>
                            </p:childTnLst>
                          </p:cTn>
                        </p:par>
                        <p:par>
                          <p:cTn id="26" fill="hold">
                            <p:stCondLst>
                              <p:cond delay="500"/>
                            </p:stCondLst>
                            <p:childTnLst>
                              <p:par>
                                <p:cTn id="27" presetID="10" presetClass="entr" presetSubtype="0" fill="hold" nodeType="afterEffect">
                                  <p:stCondLst>
                                    <p:cond delay="0"/>
                                  </p:stCondLst>
                                  <p:iterate type="lt">
                                    <p:tmPct val="10000"/>
                                  </p:iterate>
                                  <p:childTnLst>
                                    <p:set>
                                      <p:cBhvr>
                                        <p:cTn id="28" dur="1" fill="hold">
                                          <p:stCondLst>
                                            <p:cond delay="0"/>
                                          </p:stCondLst>
                                        </p:cTn>
                                        <p:tgtEl>
                                          <p:spTgt spid="665"/>
                                        </p:tgtEl>
                                        <p:attrNameLst>
                                          <p:attrName>style.visibility</p:attrName>
                                        </p:attrNameLst>
                                      </p:cBhvr>
                                      <p:to>
                                        <p:strVal val="visible"/>
                                      </p:to>
                                    </p:set>
                                    <p:animEffect transition="in" filter="fade">
                                      <p:cBhvr>
                                        <p:cTn id="29" dur="1000"/>
                                        <p:tgtEl>
                                          <p:spTgt spid="665"/>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663"/>
                                        </p:tgtEl>
                                        <p:attrNameLst>
                                          <p:attrName>style.visibility</p:attrName>
                                        </p:attrNameLst>
                                      </p:cBhvr>
                                      <p:to>
                                        <p:strVal val="visible"/>
                                      </p:to>
                                    </p:set>
                                    <p:anim calcmode="lin" valueType="num">
                                      <p:cBhvr additive="base">
                                        <p:cTn id="34" dur="500"/>
                                        <p:tgtEl>
                                          <p:spTgt spid="663"/>
                                        </p:tgtEl>
                                        <p:attrNameLst>
                                          <p:attrName>ppt_w</p:attrName>
                                        </p:attrNameLst>
                                      </p:cBhvr>
                                      <p:tavLst>
                                        <p:tav tm="0">
                                          <p:val>
                                            <p:strVal val="0"/>
                                          </p:val>
                                        </p:tav>
                                        <p:tav tm="100000">
                                          <p:val>
                                            <p:strVal val="#ppt_w"/>
                                          </p:val>
                                        </p:tav>
                                      </p:tavLst>
                                    </p:anim>
                                    <p:anim calcmode="lin" valueType="num">
                                      <p:cBhvr additive="base">
                                        <p:cTn id="35" dur="500"/>
                                        <p:tgtEl>
                                          <p:spTgt spid="663"/>
                                        </p:tgtEl>
                                        <p:attrNameLst>
                                          <p:attrName>ppt_h</p:attrName>
                                        </p:attrNameLst>
                                      </p:cBhvr>
                                      <p:tavLst>
                                        <p:tav tm="0">
                                          <p:val>
                                            <p:strVal val="0"/>
                                          </p:val>
                                        </p:tav>
                                        <p:tav tm="100000">
                                          <p:val>
                                            <p:strVal val="#ppt_h"/>
                                          </p:val>
                                        </p:tav>
                                      </p:tavLst>
                                    </p:anim>
                                  </p:childTnLst>
                                </p:cTn>
                              </p:par>
                              <p:par>
                                <p:cTn id="36" presetID="10" presetClass="entr" presetSubtype="0" fill="hold" nodeType="withEffect">
                                  <p:stCondLst>
                                    <p:cond delay="750"/>
                                  </p:stCondLst>
                                  <p:iterate type="lt">
                                    <p:tmPct val="10000"/>
                                  </p:iterate>
                                  <p:childTnLst>
                                    <p:set>
                                      <p:cBhvr>
                                        <p:cTn id="37" dur="1" fill="hold">
                                          <p:stCondLst>
                                            <p:cond delay="0"/>
                                          </p:stCondLst>
                                        </p:cTn>
                                        <p:tgtEl>
                                          <p:spTgt spid="666"/>
                                        </p:tgtEl>
                                        <p:attrNameLst>
                                          <p:attrName>style.visibility</p:attrName>
                                        </p:attrNameLst>
                                      </p:cBhvr>
                                      <p:to>
                                        <p:strVal val="visible"/>
                                      </p:to>
                                    </p:set>
                                    <p:animEffect transition="in" filter="fade">
                                      <p:cBhvr>
                                        <p:cTn id="38"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8" name="Google Shape;1108;p21"/>
          <p:cNvSpPr/>
          <p:nvPr/>
        </p:nvSpPr>
        <p:spPr>
          <a:xfrm>
            <a:off x="7995797" y="152399"/>
            <a:ext cx="3510403" cy="2357543"/>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9" name="Google Shape;1109;p21"/>
          <p:cNvPicPr preferRelativeResize="0"/>
          <p:nvPr/>
        </p:nvPicPr>
        <p:blipFill rotWithShape="1">
          <a:blip r:embed="rId3">
            <a:alphaModFix/>
          </a:blip>
          <a:srcRect r="10457" b="7142"/>
          <a:stretch/>
        </p:blipFill>
        <p:spPr>
          <a:xfrm>
            <a:off x="0" y="0"/>
            <a:ext cx="6477000" cy="6858000"/>
          </a:xfrm>
          <a:prstGeom prst="rect">
            <a:avLst/>
          </a:prstGeom>
          <a:noFill/>
          <a:ln>
            <a:noFill/>
          </a:ln>
        </p:spPr>
      </p:pic>
      <p:sp>
        <p:nvSpPr>
          <p:cNvPr id="1110" name="Google Shape;1110;p21"/>
          <p:cNvSpPr txBox="1"/>
          <p:nvPr/>
        </p:nvSpPr>
        <p:spPr>
          <a:xfrm>
            <a:off x="8305119" y="554206"/>
            <a:ext cx="3036875" cy="1738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F6128"/>
                </a:solidFill>
                <a:latin typeface="Times New Roman" panose="02020603050405020304" pitchFamily="18" charset="0"/>
                <a:ea typeface="Times New Roman"/>
                <a:cs typeface="Times New Roman" panose="02020603050405020304" pitchFamily="18" charset="0"/>
                <a:sym typeface="Times New Roman"/>
              </a:rPr>
              <a:t>Tên các dãy núi lớn của châu Âu.</a:t>
            </a:r>
            <a:endParaRPr>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endParaRPr sz="1100" b="1" u="sng">
              <a:solidFill>
                <a:srgbClr val="4F6128"/>
              </a:solidFill>
              <a:latin typeface="Times New Roman" panose="02020603050405020304" pitchFamily="18" charset="0"/>
              <a:ea typeface="Times New Roman"/>
              <a:cs typeface="Times New Roman" panose="02020603050405020304" pitchFamily="18" charset="0"/>
              <a:sym typeface="Times New Roman"/>
            </a:endParaRPr>
          </a:p>
        </p:txBody>
      </p:sp>
      <p:sp>
        <p:nvSpPr>
          <p:cNvPr id="1111" name="Google Shape;1111;p21"/>
          <p:cNvSpPr/>
          <p:nvPr/>
        </p:nvSpPr>
        <p:spPr>
          <a:xfrm>
            <a:off x="2040123" y="4629150"/>
            <a:ext cx="719803" cy="361950"/>
          </a:xfrm>
          <a:custGeom>
            <a:avLst/>
            <a:gdLst/>
            <a:ahLst/>
            <a:cxnLst/>
            <a:rect l="l" t="t" r="r" b="b"/>
            <a:pathLst>
              <a:path w="719803" h="361950" extrusionOk="0">
                <a:moveTo>
                  <a:pt x="14953" y="361950"/>
                </a:moveTo>
                <a:cubicBezTo>
                  <a:pt x="6222" y="329803"/>
                  <a:pt x="-2509" y="297657"/>
                  <a:pt x="666" y="261938"/>
                </a:cubicBezTo>
                <a:cubicBezTo>
                  <a:pt x="3841" y="226219"/>
                  <a:pt x="14953" y="176213"/>
                  <a:pt x="34003" y="147638"/>
                </a:cubicBezTo>
                <a:cubicBezTo>
                  <a:pt x="53053" y="119063"/>
                  <a:pt x="65754" y="106363"/>
                  <a:pt x="114966" y="90488"/>
                </a:cubicBezTo>
                <a:cubicBezTo>
                  <a:pt x="164178" y="74613"/>
                  <a:pt x="228472" y="67469"/>
                  <a:pt x="329278" y="52388"/>
                </a:cubicBezTo>
                <a:cubicBezTo>
                  <a:pt x="430084" y="37307"/>
                  <a:pt x="574943" y="18653"/>
                  <a:pt x="719803" y="0"/>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2" name="Google Shape;1112;p21"/>
          <p:cNvSpPr/>
          <p:nvPr/>
        </p:nvSpPr>
        <p:spPr>
          <a:xfrm>
            <a:off x="5129821" y="4752975"/>
            <a:ext cx="701289" cy="98425"/>
          </a:xfrm>
          <a:custGeom>
            <a:avLst/>
            <a:gdLst/>
            <a:ahLst/>
            <a:cxnLst/>
            <a:rect l="l" t="t" r="r" b="b"/>
            <a:pathLst>
              <a:path w="685800" h="57150" extrusionOk="0">
                <a:moveTo>
                  <a:pt x="0" y="57150"/>
                </a:moveTo>
                <a:cubicBezTo>
                  <a:pt x="31750" y="53975"/>
                  <a:pt x="63695" y="52358"/>
                  <a:pt x="95250" y="47625"/>
                </a:cubicBezTo>
                <a:cubicBezTo>
                  <a:pt x="118270" y="44172"/>
                  <a:pt x="193481" y="29084"/>
                  <a:pt x="228600" y="19050"/>
                </a:cubicBezTo>
                <a:cubicBezTo>
                  <a:pt x="238254" y="16292"/>
                  <a:pt x="247297" y="11321"/>
                  <a:pt x="257175" y="9525"/>
                </a:cubicBezTo>
                <a:cubicBezTo>
                  <a:pt x="282360" y="4946"/>
                  <a:pt x="307975" y="3175"/>
                  <a:pt x="333375" y="0"/>
                </a:cubicBezTo>
                <a:cubicBezTo>
                  <a:pt x="406400" y="3175"/>
                  <a:pt x="479571" y="3919"/>
                  <a:pt x="552450" y="9525"/>
                </a:cubicBezTo>
                <a:cubicBezTo>
                  <a:pt x="562461" y="10295"/>
                  <a:pt x="571224" y="16872"/>
                  <a:pt x="581025" y="19050"/>
                </a:cubicBezTo>
                <a:cubicBezTo>
                  <a:pt x="599878" y="23240"/>
                  <a:pt x="619125" y="25400"/>
                  <a:pt x="638175" y="28575"/>
                </a:cubicBezTo>
                <a:lnTo>
                  <a:pt x="685800" y="47625"/>
                </a:ln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3" name="Google Shape;1113;p21"/>
          <p:cNvSpPr/>
          <p:nvPr/>
        </p:nvSpPr>
        <p:spPr>
          <a:xfrm>
            <a:off x="2444933" y="1638300"/>
            <a:ext cx="990601" cy="1309688"/>
          </a:xfrm>
          <a:custGeom>
            <a:avLst/>
            <a:gdLst/>
            <a:ahLst/>
            <a:cxnLst/>
            <a:rect l="l" t="t" r="r" b="b"/>
            <a:pathLst>
              <a:path w="995124" h="1324403" extrusionOk="0">
                <a:moveTo>
                  <a:pt x="0" y="1324403"/>
                </a:moveTo>
                <a:cubicBezTo>
                  <a:pt x="1588" y="1300590"/>
                  <a:pt x="-1200" y="1276073"/>
                  <a:pt x="4763" y="1252965"/>
                </a:cubicBezTo>
                <a:cubicBezTo>
                  <a:pt x="11691" y="1226120"/>
                  <a:pt x="38100" y="1176765"/>
                  <a:pt x="38100" y="1176765"/>
                </a:cubicBezTo>
                <a:cubicBezTo>
                  <a:pt x="39305" y="1170741"/>
                  <a:pt x="43121" y="1146547"/>
                  <a:pt x="47625" y="1138665"/>
                </a:cubicBezTo>
                <a:cubicBezTo>
                  <a:pt x="51563" y="1131773"/>
                  <a:pt x="57150" y="1125965"/>
                  <a:pt x="61913" y="1119615"/>
                </a:cubicBezTo>
                <a:cubicBezTo>
                  <a:pt x="68366" y="1100256"/>
                  <a:pt x="74191" y="1077757"/>
                  <a:pt x="95250" y="1067228"/>
                </a:cubicBezTo>
                <a:cubicBezTo>
                  <a:pt x="101600" y="1064053"/>
                  <a:pt x="108620" y="1061963"/>
                  <a:pt x="114300" y="1057703"/>
                </a:cubicBezTo>
                <a:cubicBezTo>
                  <a:pt x="185767" y="1004103"/>
                  <a:pt x="87847" y="1066015"/>
                  <a:pt x="152400" y="1029128"/>
                </a:cubicBezTo>
                <a:cubicBezTo>
                  <a:pt x="206947" y="997959"/>
                  <a:pt x="121864" y="1044723"/>
                  <a:pt x="180975" y="1005315"/>
                </a:cubicBezTo>
                <a:cubicBezTo>
                  <a:pt x="185152" y="1002530"/>
                  <a:pt x="190500" y="1002140"/>
                  <a:pt x="195263" y="1000553"/>
                </a:cubicBezTo>
                <a:cubicBezTo>
                  <a:pt x="224607" y="980990"/>
                  <a:pt x="192169" y="999997"/>
                  <a:pt x="233363" y="986265"/>
                </a:cubicBezTo>
                <a:cubicBezTo>
                  <a:pt x="240098" y="984020"/>
                  <a:pt x="245887" y="979537"/>
                  <a:pt x="252413" y="976740"/>
                </a:cubicBezTo>
                <a:cubicBezTo>
                  <a:pt x="257027" y="974763"/>
                  <a:pt x="262113" y="974017"/>
                  <a:pt x="266700" y="971978"/>
                </a:cubicBezTo>
                <a:cubicBezTo>
                  <a:pt x="316294" y="949936"/>
                  <a:pt x="277380" y="963654"/>
                  <a:pt x="309563" y="952928"/>
                </a:cubicBezTo>
                <a:cubicBezTo>
                  <a:pt x="341143" y="931874"/>
                  <a:pt x="306047" y="956621"/>
                  <a:pt x="338138" y="929115"/>
                </a:cubicBezTo>
                <a:cubicBezTo>
                  <a:pt x="344165" y="923949"/>
                  <a:pt x="351315" y="920167"/>
                  <a:pt x="357188" y="914828"/>
                </a:cubicBezTo>
                <a:cubicBezTo>
                  <a:pt x="368816" y="904257"/>
                  <a:pt x="379413" y="892603"/>
                  <a:pt x="390525" y="881490"/>
                </a:cubicBezTo>
                <a:cubicBezTo>
                  <a:pt x="419960" y="852054"/>
                  <a:pt x="423233" y="851476"/>
                  <a:pt x="447675" y="814815"/>
                </a:cubicBezTo>
                <a:cubicBezTo>
                  <a:pt x="450850" y="810053"/>
                  <a:pt x="454360" y="805498"/>
                  <a:pt x="457200" y="800528"/>
                </a:cubicBezTo>
                <a:cubicBezTo>
                  <a:pt x="460722" y="794364"/>
                  <a:pt x="462598" y="787255"/>
                  <a:pt x="466725" y="781478"/>
                </a:cubicBezTo>
                <a:cubicBezTo>
                  <a:pt x="470640" y="775997"/>
                  <a:pt x="477098" y="772671"/>
                  <a:pt x="481013" y="767190"/>
                </a:cubicBezTo>
                <a:cubicBezTo>
                  <a:pt x="514866" y="719795"/>
                  <a:pt x="459825" y="778853"/>
                  <a:pt x="509588" y="729090"/>
                </a:cubicBezTo>
                <a:cubicBezTo>
                  <a:pt x="512763" y="719565"/>
                  <a:pt x="515035" y="709690"/>
                  <a:pt x="519113" y="700515"/>
                </a:cubicBezTo>
                <a:cubicBezTo>
                  <a:pt x="524417" y="688582"/>
                  <a:pt x="533955" y="680911"/>
                  <a:pt x="542925" y="671940"/>
                </a:cubicBezTo>
                <a:cubicBezTo>
                  <a:pt x="552283" y="643870"/>
                  <a:pt x="541380" y="671556"/>
                  <a:pt x="561975" y="638603"/>
                </a:cubicBezTo>
                <a:cubicBezTo>
                  <a:pt x="565738" y="632583"/>
                  <a:pt x="567562" y="625460"/>
                  <a:pt x="571500" y="619553"/>
                </a:cubicBezTo>
                <a:cubicBezTo>
                  <a:pt x="577139" y="611095"/>
                  <a:pt x="584764" y="604098"/>
                  <a:pt x="590550" y="595740"/>
                </a:cubicBezTo>
                <a:cubicBezTo>
                  <a:pt x="599075" y="583426"/>
                  <a:pt x="614363" y="557640"/>
                  <a:pt x="614363" y="557640"/>
                </a:cubicBezTo>
                <a:cubicBezTo>
                  <a:pt x="625958" y="499662"/>
                  <a:pt x="609347" y="577599"/>
                  <a:pt x="633413" y="490965"/>
                </a:cubicBezTo>
                <a:cubicBezTo>
                  <a:pt x="637330" y="476863"/>
                  <a:pt x="638808" y="462144"/>
                  <a:pt x="642938" y="448103"/>
                </a:cubicBezTo>
                <a:cubicBezTo>
                  <a:pt x="649928" y="424337"/>
                  <a:pt x="652432" y="409344"/>
                  <a:pt x="671513" y="395715"/>
                </a:cubicBezTo>
                <a:cubicBezTo>
                  <a:pt x="681812" y="388358"/>
                  <a:pt x="693190" y="385314"/>
                  <a:pt x="704850" y="381428"/>
                </a:cubicBezTo>
                <a:cubicBezTo>
                  <a:pt x="709613" y="378253"/>
                  <a:pt x="714620" y="375417"/>
                  <a:pt x="719138" y="371903"/>
                </a:cubicBezTo>
                <a:cubicBezTo>
                  <a:pt x="733112" y="361034"/>
                  <a:pt x="749687" y="347484"/>
                  <a:pt x="762000" y="333803"/>
                </a:cubicBezTo>
                <a:cubicBezTo>
                  <a:pt x="771791" y="322924"/>
                  <a:pt x="781050" y="311578"/>
                  <a:pt x="790575" y="300465"/>
                </a:cubicBezTo>
                <a:cubicBezTo>
                  <a:pt x="793750" y="292528"/>
                  <a:pt x="796277" y="284299"/>
                  <a:pt x="800100" y="276653"/>
                </a:cubicBezTo>
                <a:cubicBezTo>
                  <a:pt x="802660" y="271533"/>
                  <a:pt x="808237" y="267918"/>
                  <a:pt x="809625" y="262365"/>
                </a:cubicBezTo>
                <a:cubicBezTo>
                  <a:pt x="823429" y="207149"/>
                  <a:pt x="810176" y="213639"/>
                  <a:pt x="828675" y="176640"/>
                </a:cubicBezTo>
                <a:cubicBezTo>
                  <a:pt x="835832" y="162326"/>
                  <a:pt x="857311" y="140087"/>
                  <a:pt x="866775" y="133778"/>
                </a:cubicBezTo>
                <a:cubicBezTo>
                  <a:pt x="881063" y="124253"/>
                  <a:pt x="897496" y="117346"/>
                  <a:pt x="909638" y="105203"/>
                </a:cubicBezTo>
                <a:cubicBezTo>
                  <a:pt x="914400" y="100440"/>
                  <a:pt x="918321" y="94651"/>
                  <a:pt x="923925" y="90915"/>
                </a:cubicBezTo>
                <a:cubicBezTo>
                  <a:pt x="930454" y="86563"/>
                  <a:pt x="963674" y="81354"/>
                  <a:pt x="962025" y="81390"/>
                </a:cubicBezTo>
                <a:cubicBezTo>
                  <a:pt x="960376" y="81426"/>
                  <a:pt x="918855" y="93511"/>
                  <a:pt x="914031" y="91130"/>
                </a:cubicBezTo>
                <a:cubicBezTo>
                  <a:pt x="909207" y="88749"/>
                  <a:pt x="926731" y="68690"/>
                  <a:pt x="933081" y="67103"/>
                </a:cubicBezTo>
                <a:cubicBezTo>
                  <a:pt x="937843" y="63928"/>
                  <a:pt x="928669" y="51672"/>
                  <a:pt x="933015" y="47947"/>
                </a:cubicBezTo>
                <a:cubicBezTo>
                  <a:pt x="939833" y="42103"/>
                  <a:pt x="995124" y="0"/>
                  <a:pt x="995124" y="0"/>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4" name="Google Shape;1114;p21"/>
          <p:cNvSpPr/>
          <p:nvPr/>
        </p:nvSpPr>
        <p:spPr>
          <a:xfrm>
            <a:off x="3240273" y="4378322"/>
            <a:ext cx="638175" cy="473078"/>
          </a:xfrm>
          <a:custGeom>
            <a:avLst/>
            <a:gdLst/>
            <a:ahLst/>
            <a:cxnLst/>
            <a:rect l="l" t="t" r="r" b="b"/>
            <a:pathLst>
              <a:path w="638175" h="473078" extrusionOk="0">
                <a:moveTo>
                  <a:pt x="0" y="6353"/>
                </a:moveTo>
                <a:cubicBezTo>
                  <a:pt x="10583" y="5295"/>
                  <a:pt x="21221" y="4682"/>
                  <a:pt x="31750" y="3178"/>
                </a:cubicBezTo>
                <a:cubicBezTo>
                  <a:pt x="36070" y="2561"/>
                  <a:pt x="40088" y="-112"/>
                  <a:pt x="44450" y="3"/>
                </a:cubicBezTo>
                <a:cubicBezTo>
                  <a:pt x="80483" y="951"/>
                  <a:pt x="116417" y="4236"/>
                  <a:pt x="152400" y="6353"/>
                </a:cubicBezTo>
                <a:cubicBezTo>
                  <a:pt x="163118" y="9033"/>
                  <a:pt x="170858" y="10360"/>
                  <a:pt x="180975" y="15878"/>
                </a:cubicBezTo>
                <a:cubicBezTo>
                  <a:pt x="202874" y="27823"/>
                  <a:pt x="199435" y="32615"/>
                  <a:pt x="225425" y="41278"/>
                </a:cubicBezTo>
                <a:cubicBezTo>
                  <a:pt x="228600" y="42336"/>
                  <a:pt x="231874" y="43135"/>
                  <a:pt x="234950" y="44453"/>
                </a:cubicBezTo>
                <a:cubicBezTo>
                  <a:pt x="239300" y="46317"/>
                  <a:pt x="243117" y="49443"/>
                  <a:pt x="247650" y="50803"/>
                </a:cubicBezTo>
                <a:cubicBezTo>
                  <a:pt x="253816" y="52653"/>
                  <a:pt x="260416" y="52581"/>
                  <a:pt x="266700" y="53978"/>
                </a:cubicBezTo>
                <a:cubicBezTo>
                  <a:pt x="269967" y="54704"/>
                  <a:pt x="273050" y="56095"/>
                  <a:pt x="276225" y="57153"/>
                </a:cubicBezTo>
                <a:cubicBezTo>
                  <a:pt x="312202" y="84136"/>
                  <a:pt x="266759" y="51237"/>
                  <a:pt x="301625" y="73028"/>
                </a:cubicBezTo>
                <a:cubicBezTo>
                  <a:pt x="306112" y="75833"/>
                  <a:pt x="309699" y="79983"/>
                  <a:pt x="314325" y="82553"/>
                </a:cubicBezTo>
                <a:cubicBezTo>
                  <a:pt x="341422" y="97607"/>
                  <a:pt x="319432" y="80586"/>
                  <a:pt x="342900" y="95253"/>
                </a:cubicBezTo>
                <a:cubicBezTo>
                  <a:pt x="408139" y="136027"/>
                  <a:pt x="354778" y="104162"/>
                  <a:pt x="419100" y="152403"/>
                </a:cubicBezTo>
                <a:cubicBezTo>
                  <a:pt x="423333" y="155578"/>
                  <a:pt x="427494" y="158852"/>
                  <a:pt x="431800" y="161928"/>
                </a:cubicBezTo>
                <a:cubicBezTo>
                  <a:pt x="434905" y="164146"/>
                  <a:pt x="438501" y="165711"/>
                  <a:pt x="441325" y="168278"/>
                </a:cubicBezTo>
                <a:cubicBezTo>
                  <a:pt x="450185" y="176332"/>
                  <a:pt x="460565" y="183411"/>
                  <a:pt x="466725" y="193678"/>
                </a:cubicBezTo>
                <a:cubicBezTo>
                  <a:pt x="472286" y="202947"/>
                  <a:pt x="476492" y="210527"/>
                  <a:pt x="482600" y="219078"/>
                </a:cubicBezTo>
                <a:cubicBezTo>
                  <a:pt x="485676" y="223384"/>
                  <a:pt x="489402" y="227240"/>
                  <a:pt x="492125" y="231778"/>
                </a:cubicBezTo>
                <a:cubicBezTo>
                  <a:pt x="495778" y="237866"/>
                  <a:pt x="497997" y="244740"/>
                  <a:pt x="501650" y="250828"/>
                </a:cubicBezTo>
                <a:cubicBezTo>
                  <a:pt x="507760" y="261011"/>
                  <a:pt x="512617" y="264970"/>
                  <a:pt x="520700" y="273053"/>
                </a:cubicBezTo>
                <a:cubicBezTo>
                  <a:pt x="521758" y="277286"/>
                  <a:pt x="521454" y="282122"/>
                  <a:pt x="523875" y="285753"/>
                </a:cubicBezTo>
                <a:cubicBezTo>
                  <a:pt x="525992" y="288928"/>
                  <a:pt x="530702" y="289405"/>
                  <a:pt x="533400" y="292103"/>
                </a:cubicBezTo>
                <a:cubicBezTo>
                  <a:pt x="537142" y="295845"/>
                  <a:pt x="540063" y="300352"/>
                  <a:pt x="542925" y="304803"/>
                </a:cubicBezTo>
                <a:cubicBezTo>
                  <a:pt x="549599" y="315185"/>
                  <a:pt x="555625" y="325970"/>
                  <a:pt x="561975" y="336553"/>
                </a:cubicBezTo>
                <a:cubicBezTo>
                  <a:pt x="565150" y="341845"/>
                  <a:pt x="567136" y="348064"/>
                  <a:pt x="571500" y="352428"/>
                </a:cubicBezTo>
                <a:cubicBezTo>
                  <a:pt x="575733" y="356661"/>
                  <a:pt x="580524" y="360402"/>
                  <a:pt x="584200" y="365128"/>
                </a:cubicBezTo>
                <a:cubicBezTo>
                  <a:pt x="587989" y="369999"/>
                  <a:pt x="590302" y="375868"/>
                  <a:pt x="593725" y="381003"/>
                </a:cubicBezTo>
                <a:cubicBezTo>
                  <a:pt x="596601" y="385317"/>
                  <a:pt x="606760" y="397548"/>
                  <a:pt x="609600" y="403228"/>
                </a:cubicBezTo>
                <a:cubicBezTo>
                  <a:pt x="612149" y="408326"/>
                  <a:pt x="613592" y="413915"/>
                  <a:pt x="615950" y="419103"/>
                </a:cubicBezTo>
                <a:cubicBezTo>
                  <a:pt x="618888" y="425566"/>
                  <a:pt x="622537" y="431690"/>
                  <a:pt x="625475" y="438153"/>
                </a:cubicBezTo>
                <a:cubicBezTo>
                  <a:pt x="630997" y="450302"/>
                  <a:pt x="633914" y="460296"/>
                  <a:pt x="638175" y="473078"/>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5" name="Google Shape;1115;p21"/>
          <p:cNvSpPr/>
          <p:nvPr/>
        </p:nvSpPr>
        <p:spPr>
          <a:xfrm>
            <a:off x="5485138" y="1219200"/>
            <a:ext cx="828675" cy="1633575"/>
          </a:xfrm>
          <a:custGeom>
            <a:avLst/>
            <a:gdLst/>
            <a:ahLst/>
            <a:cxnLst/>
            <a:rect l="l" t="t" r="r" b="b"/>
            <a:pathLst>
              <a:path w="828675" h="1633575" extrusionOk="0">
                <a:moveTo>
                  <a:pt x="57150" y="0"/>
                </a:moveTo>
                <a:cubicBezTo>
                  <a:pt x="55501" y="14841"/>
                  <a:pt x="51020" y="59225"/>
                  <a:pt x="47625" y="76200"/>
                </a:cubicBezTo>
                <a:cubicBezTo>
                  <a:pt x="46640" y="81123"/>
                  <a:pt x="44450" y="85725"/>
                  <a:pt x="42862" y="90487"/>
                </a:cubicBezTo>
                <a:cubicBezTo>
                  <a:pt x="41275" y="106362"/>
                  <a:pt x="40356" y="122318"/>
                  <a:pt x="38100" y="138112"/>
                </a:cubicBezTo>
                <a:cubicBezTo>
                  <a:pt x="37174" y="144592"/>
                  <a:pt x="34757" y="150772"/>
                  <a:pt x="33337" y="157162"/>
                </a:cubicBezTo>
                <a:cubicBezTo>
                  <a:pt x="31581" y="165064"/>
                  <a:pt x="30162" y="173037"/>
                  <a:pt x="28575" y="180975"/>
                </a:cubicBezTo>
                <a:cubicBezTo>
                  <a:pt x="26987" y="203200"/>
                  <a:pt x="26823" y="225573"/>
                  <a:pt x="23812" y="247650"/>
                </a:cubicBezTo>
                <a:cubicBezTo>
                  <a:pt x="22043" y="260621"/>
                  <a:pt x="16984" y="272940"/>
                  <a:pt x="14287" y="285750"/>
                </a:cubicBezTo>
                <a:cubicBezTo>
                  <a:pt x="-7111" y="387389"/>
                  <a:pt x="13013" y="305130"/>
                  <a:pt x="0" y="357187"/>
                </a:cubicBezTo>
                <a:cubicBezTo>
                  <a:pt x="1587" y="412750"/>
                  <a:pt x="-1658" y="468662"/>
                  <a:pt x="4762" y="523875"/>
                </a:cubicBezTo>
                <a:cubicBezTo>
                  <a:pt x="6402" y="537979"/>
                  <a:pt x="15936" y="550161"/>
                  <a:pt x="23812" y="561975"/>
                </a:cubicBezTo>
                <a:cubicBezTo>
                  <a:pt x="46037" y="595313"/>
                  <a:pt x="33337" y="584200"/>
                  <a:pt x="57150" y="600075"/>
                </a:cubicBezTo>
                <a:cubicBezTo>
                  <a:pt x="66182" y="615128"/>
                  <a:pt x="74129" y="626995"/>
                  <a:pt x="80962" y="642937"/>
                </a:cubicBezTo>
                <a:cubicBezTo>
                  <a:pt x="82940" y="647551"/>
                  <a:pt x="83480" y="652735"/>
                  <a:pt x="85725" y="657225"/>
                </a:cubicBezTo>
                <a:cubicBezTo>
                  <a:pt x="88285" y="662344"/>
                  <a:pt x="92217" y="666658"/>
                  <a:pt x="95250" y="671512"/>
                </a:cubicBezTo>
                <a:cubicBezTo>
                  <a:pt x="100156" y="679362"/>
                  <a:pt x="105397" y="687046"/>
                  <a:pt x="109537" y="695325"/>
                </a:cubicBezTo>
                <a:cubicBezTo>
                  <a:pt x="113360" y="702971"/>
                  <a:pt x="114472" y="711925"/>
                  <a:pt x="119062" y="719137"/>
                </a:cubicBezTo>
                <a:cubicBezTo>
                  <a:pt x="128907" y="734607"/>
                  <a:pt x="144138" y="745476"/>
                  <a:pt x="152400" y="762000"/>
                </a:cubicBezTo>
                <a:cubicBezTo>
                  <a:pt x="179952" y="817104"/>
                  <a:pt x="138737" y="751030"/>
                  <a:pt x="180975" y="814387"/>
                </a:cubicBezTo>
                <a:cubicBezTo>
                  <a:pt x="182562" y="825500"/>
                  <a:pt x="181568" y="837302"/>
                  <a:pt x="185737" y="847725"/>
                </a:cubicBezTo>
                <a:cubicBezTo>
                  <a:pt x="191299" y="861630"/>
                  <a:pt x="202378" y="872677"/>
                  <a:pt x="209550" y="885825"/>
                </a:cubicBezTo>
                <a:cubicBezTo>
                  <a:pt x="211954" y="890232"/>
                  <a:pt x="211300" y="896096"/>
                  <a:pt x="214312" y="900112"/>
                </a:cubicBezTo>
                <a:cubicBezTo>
                  <a:pt x="221047" y="909092"/>
                  <a:pt x="230615" y="915581"/>
                  <a:pt x="238125" y="923925"/>
                </a:cubicBezTo>
                <a:cubicBezTo>
                  <a:pt x="244925" y="931480"/>
                  <a:pt x="250825" y="939800"/>
                  <a:pt x="257175" y="947737"/>
                </a:cubicBezTo>
                <a:cubicBezTo>
                  <a:pt x="260350" y="955675"/>
                  <a:pt x="262606" y="964045"/>
                  <a:pt x="266700" y="971550"/>
                </a:cubicBezTo>
                <a:cubicBezTo>
                  <a:pt x="291515" y="1017045"/>
                  <a:pt x="277937" y="983814"/>
                  <a:pt x="300037" y="1019175"/>
                </a:cubicBezTo>
                <a:cubicBezTo>
                  <a:pt x="317300" y="1046797"/>
                  <a:pt x="299480" y="1031504"/>
                  <a:pt x="323850" y="1047750"/>
                </a:cubicBezTo>
                <a:cubicBezTo>
                  <a:pt x="327025" y="1052512"/>
                  <a:pt x="329711" y="1057640"/>
                  <a:pt x="333375" y="1062037"/>
                </a:cubicBezTo>
                <a:cubicBezTo>
                  <a:pt x="375729" y="1112863"/>
                  <a:pt x="307820" y="1020027"/>
                  <a:pt x="371475" y="1104900"/>
                </a:cubicBezTo>
                <a:cubicBezTo>
                  <a:pt x="378344" y="1114058"/>
                  <a:pt x="383497" y="1124439"/>
                  <a:pt x="390525" y="1133475"/>
                </a:cubicBezTo>
                <a:cubicBezTo>
                  <a:pt x="394660" y="1138791"/>
                  <a:pt x="400429" y="1142648"/>
                  <a:pt x="404812" y="1147762"/>
                </a:cubicBezTo>
                <a:cubicBezTo>
                  <a:pt x="452425" y="1203310"/>
                  <a:pt x="368679" y="1115076"/>
                  <a:pt x="447675" y="1200150"/>
                </a:cubicBezTo>
                <a:cubicBezTo>
                  <a:pt x="458368" y="1211666"/>
                  <a:pt x="469900" y="1222375"/>
                  <a:pt x="481012" y="1233487"/>
                </a:cubicBezTo>
                <a:cubicBezTo>
                  <a:pt x="487362" y="1239837"/>
                  <a:pt x="493050" y="1246927"/>
                  <a:pt x="500062" y="1252537"/>
                </a:cubicBezTo>
                <a:cubicBezTo>
                  <a:pt x="607481" y="1338472"/>
                  <a:pt x="497432" y="1249551"/>
                  <a:pt x="581025" y="1319212"/>
                </a:cubicBezTo>
                <a:cubicBezTo>
                  <a:pt x="588834" y="1325719"/>
                  <a:pt x="596900" y="1331912"/>
                  <a:pt x="604837" y="1338262"/>
                </a:cubicBezTo>
                <a:cubicBezTo>
                  <a:pt x="612775" y="1344612"/>
                  <a:pt x="621462" y="1350124"/>
                  <a:pt x="628650" y="1357312"/>
                </a:cubicBezTo>
                <a:cubicBezTo>
                  <a:pt x="641350" y="1370012"/>
                  <a:pt x="655252" y="1381614"/>
                  <a:pt x="666750" y="1395412"/>
                </a:cubicBezTo>
                <a:cubicBezTo>
                  <a:pt x="691763" y="1425428"/>
                  <a:pt x="694121" y="1425630"/>
                  <a:pt x="714375" y="1462087"/>
                </a:cubicBezTo>
                <a:cubicBezTo>
                  <a:pt x="722995" y="1477602"/>
                  <a:pt x="727538" y="1495513"/>
                  <a:pt x="738187" y="1509712"/>
                </a:cubicBezTo>
                <a:cubicBezTo>
                  <a:pt x="742950" y="1516062"/>
                  <a:pt x="747923" y="1522259"/>
                  <a:pt x="752475" y="1528762"/>
                </a:cubicBezTo>
                <a:cubicBezTo>
                  <a:pt x="771065" y="1555318"/>
                  <a:pt x="768029" y="1554158"/>
                  <a:pt x="785812" y="1576387"/>
                </a:cubicBezTo>
                <a:cubicBezTo>
                  <a:pt x="818787" y="1617605"/>
                  <a:pt x="800210" y="1590839"/>
                  <a:pt x="819150" y="1619250"/>
                </a:cubicBezTo>
                <a:cubicBezTo>
                  <a:pt x="824414" y="1635043"/>
                  <a:pt x="818892" y="1633537"/>
                  <a:pt x="828675" y="1633537"/>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6" name="Google Shape;1116;p21"/>
          <p:cNvSpPr/>
          <p:nvPr/>
        </p:nvSpPr>
        <p:spPr>
          <a:xfrm>
            <a:off x="3497062" y="4878051"/>
            <a:ext cx="263525" cy="34925"/>
          </a:xfrm>
          <a:custGeom>
            <a:avLst/>
            <a:gdLst/>
            <a:ahLst/>
            <a:cxnLst/>
            <a:rect l="l" t="t" r="r" b="b"/>
            <a:pathLst>
              <a:path w="263525" h="34925" extrusionOk="0">
                <a:moveTo>
                  <a:pt x="0" y="9525"/>
                </a:moveTo>
                <a:cubicBezTo>
                  <a:pt x="71974" y="27519"/>
                  <a:pt x="-21938" y="3019"/>
                  <a:pt x="50800" y="25400"/>
                </a:cubicBezTo>
                <a:cubicBezTo>
                  <a:pt x="55958" y="26987"/>
                  <a:pt x="61407" y="27404"/>
                  <a:pt x="66675" y="28575"/>
                </a:cubicBezTo>
                <a:cubicBezTo>
                  <a:pt x="107030" y="37543"/>
                  <a:pt x="47370" y="25349"/>
                  <a:pt x="95250" y="34925"/>
                </a:cubicBezTo>
                <a:cubicBezTo>
                  <a:pt x="121708" y="33867"/>
                  <a:pt x="148197" y="33402"/>
                  <a:pt x="174625" y="31750"/>
                </a:cubicBezTo>
                <a:cubicBezTo>
                  <a:pt x="182094" y="31283"/>
                  <a:pt x="189630" y="30544"/>
                  <a:pt x="196850" y="28575"/>
                </a:cubicBezTo>
                <a:cubicBezTo>
                  <a:pt x="201416" y="27330"/>
                  <a:pt x="205060" y="23722"/>
                  <a:pt x="209550" y="22225"/>
                </a:cubicBezTo>
                <a:cubicBezTo>
                  <a:pt x="227655" y="16190"/>
                  <a:pt x="221847" y="21979"/>
                  <a:pt x="238125" y="15875"/>
                </a:cubicBezTo>
                <a:cubicBezTo>
                  <a:pt x="249747" y="11517"/>
                  <a:pt x="253535" y="7492"/>
                  <a:pt x="263525" y="0"/>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7" name="Google Shape;1117;p21"/>
          <p:cNvSpPr/>
          <p:nvPr/>
        </p:nvSpPr>
        <p:spPr>
          <a:xfrm>
            <a:off x="3478012" y="5166976"/>
            <a:ext cx="387350" cy="79317"/>
          </a:xfrm>
          <a:custGeom>
            <a:avLst/>
            <a:gdLst/>
            <a:ahLst/>
            <a:cxnLst/>
            <a:rect l="l" t="t" r="r" b="b"/>
            <a:pathLst>
              <a:path w="387350" h="79317" extrusionOk="0">
                <a:moveTo>
                  <a:pt x="0" y="0"/>
                </a:moveTo>
                <a:cubicBezTo>
                  <a:pt x="4233" y="5292"/>
                  <a:pt x="7635" y="11373"/>
                  <a:pt x="12700" y="15875"/>
                </a:cubicBezTo>
                <a:cubicBezTo>
                  <a:pt x="17312" y="19975"/>
                  <a:pt x="22869" y="23050"/>
                  <a:pt x="28575" y="25400"/>
                </a:cubicBezTo>
                <a:cubicBezTo>
                  <a:pt x="40954" y="30497"/>
                  <a:pt x="53975" y="33867"/>
                  <a:pt x="66675" y="38100"/>
                </a:cubicBezTo>
                <a:cubicBezTo>
                  <a:pt x="69850" y="39158"/>
                  <a:pt x="72953" y="40463"/>
                  <a:pt x="76200" y="41275"/>
                </a:cubicBezTo>
                <a:cubicBezTo>
                  <a:pt x="80433" y="42333"/>
                  <a:pt x="84791" y="42982"/>
                  <a:pt x="88900" y="44450"/>
                </a:cubicBezTo>
                <a:cubicBezTo>
                  <a:pt x="99635" y="48284"/>
                  <a:pt x="109366" y="55538"/>
                  <a:pt x="120650" y="57150"/>
                </a:cubicBezTo>
                <a:cubicBezTo>
                  <a:pt x="136303" y="59386"/>
                  <a:pt x="141966" y="59417"/>
                  <a:pt x="155575" y="63500"/>
                </a:cubicBezTo>
                <a:cubicBezTo>
                  <a:pt x="161986" y="65423"/>
                  <a:pt x="167988" y="68984"/>
                  <a:pt x="174625" y="69850"/>
                </a:cubicBezTo>
                <a:cubicBezTo>
                  <a:pt x="192496" y="72181"/>
                  <a:pt x="210608" y="71967"/>
                  <a:pt x="228600" y="73025"/>
                </a:cubicBezTo>
                <a:cubicBezTo>
                  <a:pt x="284586" y="82356"/>
                  <a:pt x="265525" y="80417"/>
                  <a:pt x="371475" y="73025"/>
                </a:cubicBezTo>
                <a:cubicBezTo>
                  <a:pt x="376197" y="72696"/>
                  <a:pt x="379781" y="68433"/>
                  <a:pt x="384175" y="66675"/>
                </a:cubicBezTo>
                <a:cubicBezTo>
                  <a:pt x="385158" y="66282"/>
                  <a:pt x="386292" y="66675"/>
                  <a:pt x="387350" y="66675"/>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8" name="Google Shape;1118;p21"/>
          <p:cNvSpPr/>
          <p:nvPr/>
        </p:nvSpPr>
        <p:spPr>
          <a:xfrm>
            <a:off x="1298375" y="4981239"/>
            <a:ext cx="257175" cy="85725"/>
          </a:xfrm>
          <a:custGeom>
            <a:avLst/>
            <a:gdLst/>
            <a:ahLst/>
            <a:cxnLst/>
            <a:rect l="l" t="t" r="r" b="b"/>
            <a:pathLst>
              <a:path w="257175" h="85725" extrusionOk="0">
                <a:moveTo>
                  <a:pt x="0" y="0"/>
                </a:moveTo>
                <a:cubicBezTo>
                  <a:pt x="7937" y="3175"/>
                  <a:pt x="16269" y="5502"/>
                  <a:pt x="23812" y="9525"/>
                </a:cubicBezTo>
                <a:cubicBezTo>
                  <a:pt x="89574" y="44598"/>
                  <a:pt x="49048" y="32503"/>
                  <a:pt x="90487" y="42862"/>
                </a:cubicBezTo>
                <a:cubicBezTo>
                  <a:pt x="96837" y="49212"/>
                  <a:pt x="101505" y="57896"/>
                  <a:pt x="109537" y="61912"/>
                </a:cubicBezTo>
                <a:cubicBezTo>
                  <a:pt x="121246" y="67766"/>
                  <a:pt x="135218" y="67297"/>
                  <a:pt x="147637" y="71437"/>
                </a:cubicBezTo>
                <a:cubicBezTo>
                  <a:pt x="152400" y="73025"/>
                  <a:pt x="157055" y="74982"/>
                  <a:pt x="161925" y="76200"/>
                </a:cubicBezTo>
                <a:cubicBezTo>
                  <a:pt x="169778" y="78163"/>
                  <a:pt x="177683" y="80157"/>
                  <a:pt x="185737" y="80962"/>
                </a:cubicBezTo>
                <a:cubicBezTo>
                  <a:pt x="209484" y="83337"/>
                  <a:pt x="257175" y="85725"/>
                  <a:pt x="257175" y="85725"/>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9" name="Google Shape;1119;p21"/>
          <p:cNvSpPr/>
          <p:nvPr/>
        </p:nvSpPr>
        <p:spPr>
          <a:xfrm>
            <a:off x="2303262" y="4952664"/>
            <a:ext cx="176213" cy="81525"/>
          </a:xfrm>
          <a:custGeom>
            <a:avLst/>
            <a:gdLst/>
            <a:ahLst/>
            <a:cxnLst/>
            <a:rect l="l" t="t" r="r" b="b"/>
            <a:pathLst>
              <a:path w="176213" h="81525" extrusionOk="0">
                <a:moveTo>
                  <a:pt x="0" y="0"/>
                </a:moveTo>
                <a:cubicBezTo>
                  <a:pt x="9162" y="15269"/>
                  <a:pt x="13994" y="27685"/>
                  <a:pt x="28575" y="38100"/>
                </a:cubicBezTo>
                <a:cubicBezTo>
                  <a:pt x="34352" y="42227"/>
                  <a:pt x="41848" y="43499"/>
                  <a:pt x="47625" y="47625"/>
                </a:cubicBezTo>
                <a:cubicBezTo>
                  <a:pt x="53106" y="51540"/>
                  <a:pt x="56432" y="57997"/>
                  <a:pt x="61913" y="61912"/>
                </a:cubicBezTo>
                <a:cubicBezTo>
                  <a:pt x="78975" y="74099"/>
                  <a:pt x="84522" y="71137"/>
                  <a:pt x="104775" y="76200"/>
                </a:cubicBezTo>
                <a:cubicBezTo>
                  <a:pt x="109645" y="77418"/>
                  <a:pt x="114054" y="80628"/>
                  <a:pt x="119063" y="80962"/>
                </a:cubicBezTo>
                <a:cubicBezTo>
                  <a:pt x="138071" y="82229"/>
                  <a:pt x="157163" y="80962"/>
                  <a:pt x="176213" y="80962"/>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20" name="Google Shape;1120;p21"/>
          <p:cNvSpPr/>
          <p:nvPr/>
        </p:nvSpPr>
        <p:spPr>
          <a:xfrm>
            <a:off x="2569962" y="5124114"/>
            <a:ext cx="171450" cy="280987"/>
          </a:xfrm>
          <a:custGeom>
            <a:avLst/>
            <a:gdLst/>
            <a:ahLst/>
            <a:cxnLst/>
            <a:rect l="l" t="t" r="r" b="b"/>
            <a:pathLst>
              <a:path w="171450" h="280987" extrusionOk="0">
                <a:moveTo>
                  <a:pt x="0" y="0"/>
                </a:moveTo>
                <a:cubicBezTo>
                  <a:pt x="4763" y="15875"/>
                  <a:pt x="8713" y="32017"/>
                  <a:pt x="14288" y="47625"/>
                </a:cubicBezTo>
                <a:cubicBezTo>
                  <a:pt x="16676" y="54311"/>
                  <a:pt x="21320" y="60027"/>
                  <a:pt x="23813" y="66675"/>
                </a:cubicBezTo>
                <a:cubicBezTo>
                  <a:pt x="26111" y="72804"/>
                  <a:pt x="25997" y="79709"/>
                  <a:pt x="28575" y="85725"/>
                </a:cubicBezTo>
                <a:cubicBezTo>
                  <a:pt x="30830" y="90986"/>
                  <a:pt x="35540" y="94893"/>
                  <a:pt x="38100" y="100012"/>
                </a:cubicBezTo>
                <a:cubicBezTo>
                  <a:pt x="40345" y="104502"/>
                  <a:pt x="40459" y="109893"/>
                  <a:pt x="42863" y="114300"/>
                </a:cubicBezTo>
                <a:cubicBezTo>
                  <a:pt x="50926" y="129083"/>
                  <a:pt x="65546" y="150705"/>
                  <a:pt x="76200" y="166687"/>
                </a:cubicBezTo>
                <a:cubicBezTo>
                  <a:pt x="76207" y="166698"/>
                  <a:pt x="95242" y="195251"/>
                  <a:pt x="95250" y="195262"/>
                </a:cubicBezTo>
                <a:cubicBezTo>
                  <a:pt x="100013" y="201612"/>
                  <a:pt x="103925" y="208699"/>
                  <a:pt x="109538" y="214312"/>
                </a:cubicBezTo>
                <a:cubicBezTo>
                  <a:pt x="141063" y="245837"/>
                  <a:pt x="116962" y="211791"/>
                  <a:pt x="142875" y="242887"/>
                </a:cubicBezTo>
                <a:cubicBezTo>
                  <a:pt x="146539" y="247284"/>
                  <a:pt x="149073" y="252517"/>
                  <a:pt x="152400" y="257175"/>
                </a:cubicBezTo>
                <a:cubicBezTo>
                  <a:pt x="165428" y="275413"/>
                  <a:pt x="161813" y="271350"/>
                  <a:pt x="171450" y="280987"/>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21" name="Google Shape;1121;p21"/>
          <p:cNvSpPr/>
          <p:nvPr/>
        </p:nvSpPr>
        <p:spPr>
          <a:xfrm>
            <a:off x="2936675" y="5000289"/>
            <a:ext cx="323850" cy="257175"/>
          </a:xfrm>
          <a:custGeom>
            <a:avLst/>
            <a:gdLst/>
            <a:ahLst/>
            <a:cxnLst/>
            <a:rect l="l" t="t" r="r" b="b"/>
            <a:pathLst>
              <a:path w="323850" h="257175" extrusionOk="0">
                <a:moveTo>
                  <a:pt x="0" y="0"/>
                </a:moveTo>
                <a:cubicBezTo>
                  <a:pt x="6350" y="7937"/>
                  <a:pt x="12356" y="16162"/>
                  <a:pt x="19050" y="23812"/>
                </a:cubicBezTo>
                <a:cubicBezTo>
                  <a:pt x="23485" y="28881"/>
                  <a:pt x="28954" y="32986"/>
                  <a:pt x="33337" y="38100"/>
                </a:cubicBezTo>
                <a:cubicBezTo>
                  <a:pt x="48986" y="56358"/>
                  <a:pt x="46568" y="60562"/>
                  <a:pt x="66675" y="76200"/>
                </a:cubicBezTo>
                <a:cubicBezTo>
                  <a:pt x="73982" y="81883"/>
                  <a:pt x="82785" y="85352"/>
                  <a:pt x="90487" y="90487"/>
                </a:cubicBezTo>
                <a:cubicBezTo>
                  <a:pt x="97091" y="94890"/>
                  <a:pt x="102806" y="100568"/>
                  <a:pt x="109537" y="104775"/>
                </a:cubicBezTo>
                <a:cubicBezTo>
                  <a:pt x="115557" y="108538"/>
                  <a:pt x="122567" y="110537"/>
                  <a:pt x="128587" y="114300"/>
                </a:cubicBezTo>
                <a:cubicBezTo>
                  <a:pt x="135318" y="118507"/>
                  <a:pt x="140781" y="124588"/>
                  <a:pt x="147637" y="128587"/>
                </a:cubicBezTo>
                <a:cubicBezTo>
                  <a:pt x="159902" y="135741"/>
                  <a:pt x="185737" y="147637"/>
                  <a:pt x="185737" y="147637"/>
                </a:cubicBezTo>
                <a:cubicBezTo>
                  <a:pt x="188912" y="152400"/>
                  <a:pt x="190916" y="158200"/>
                  <a:pt x="195262" y="161925"/>
                </a:cubicBezTo>
                <a:cubicBezTo>
                  <a:pt x="202290" y="167949"/>
                  <a:pt x="211225" y="171306"/>
                  <a:pt x="219075" y="176212"/>
                </a:cubicBezTo>
                <a:cubicBezTo>
                  <a:pt x="240179" y="189402"/>
                  <a:pt x="225616" y="183155"/>
                  <a:pt x="247650" y="190500"/>
                </a:cubicBezTo>
                <a:cubicBezTo>
                  <a:pt x="255587" y="198437"/>
                  <a:pt x="262774" y="207204"/>
                  <a:pt x="271462" y="214312"/>
                </a:cubicBezTo>
                <a:cubicBezTo>
                  <a:pt x="280322" y="221561"/>
                  <a:pt x="291942" y="225267"/>
                  <a:pt x="300037" y="233362"/>
                </a:cubicBezTo>
                <a:lnTo>
                  <a:pt x="323850" y="257175"/>
                </a:ln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22" name="Google Shape;1122;p21"/>
          <p:cNvSpPr/>
          <p:nvPr/>
        </p:nvSpPr>
        <p:spPr>
          <a:xfrm>
            <a:off x="3341487" y="5567026"/>
            <a:ext cx="123825" cy="204788"/>
          </a:xfrm>
          <a:custGeom>
            <a:avLst/>
            <a:gdLst/>
            <a:ahLst/>
            <a:cxnLst/>
            <a:rect l="l" t="t" r="r" b="b"/>
            <a:pathLst>
              <a:path w="123825" h="204788" extrusionOk="0">
                <a:moveTo>
                  <a:pt x="0" y="0"/>
                </a:moveTo>
                <a:cubicBezTo>
                  <a:pt x="4763" y="9525"/>
                  <a:pt x="9189" y="19226"/>
                  <a:pt x="14288" y="28575"/>
                </a:cubicBezTo>
                <a:cubicBezTo>
                  <a:pt x="18721" y="36701"/>
                  <a:pt x="24435" y="44109"/>
                  <a:pt x="28575" y="52388"/>
                </a:cubicBezTo>
                <a:cubicBezTo>
                  <a:pt x="30820" y="56878"/>
                  <a:pt x="30553" y="62498"/>
                  <a:pt x="33338" y="66675"/>
                </a:cubicBezTo>
                <a:cubicBezTo>
                  <a:pt x="37074" y="72279"/>
                  <a:pt x="43791" y="75425"/>
                  <a:pt x="47625" y="80963"/>
                </a:cubicBezTo>
                <a:cubicBezTo>
                  <a:pt x="58163" y="96185"/>
                  <a:pt x="65931" y="113184"/>
                  <a:pt x="76200" y="128588"/>
                </a:cubicBezTo>
                <a:cubicBezTo>
                  <a:pt x="82550" y="138113"/>
                  <a:pt x="91629" y="146303"/>
                  <a:pt x="95250" y="157163"/>
                </a:cubicBezTo>
                <a:cubicBezTo>
                  <a:pt x="96838" y="161925"/>
                  <a:pt x="97575" y="167062"/>
                  <a:pt x="100013" y="171450"/>
                </a:cubicBezTo>
                <a:cubicBezTo>
                  <a:pt x="112697" y="194280"/>
                  <a:pt x="112462" y="193423"/>
                  <a:pt x="123825" y="204788"/>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23" name="Google Shape;1123;p21"/>
          <p:cNvSpPr/>
          <p:nvPr/>
        </p:nvSpPr>
        <p:spPr>
          <a:xfrm>
            <a:off x="6477000" y="1219200"/>
            <a:ext cx="1371601"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U-ran</a:t>
            </a:r>
            <a:endParaRPr/>
          </a:p>
        </p:txBody>
      </p:sp>
      <p:sp>
        <p:nvSpPr>
          <p:cNvPr id="1124" name="Google Shape;1124;p21"/>
          <p:cNvSpPr/>
          <p:nvPr/>
        </p:nvSpPr>
        <p:spPr>
          <a:xfrm>
            <a:off x="850006" y="1119020"/>
            <a:ext cx="1570551"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000" y="30833"/>
                </a:moveTo>
                <a:lnTo>
                  <a:pt x="152221" y="30833"/>
                </a:lnTo>
                <a:lnTo>
                  <a:pt x="167333" y="160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a:t>
            </a:r>
            <a:endParaRPr/>
          </a:p>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Xcan-đi-na-vi</a:t>
            </a:r>
            <a:endParaRPr/>
          </a:p>
        </p:txBody>
      </p:sp>
      <p:sp>
        <p:nvSpPr>
          <p:cNvPr id="1125" name="Google Shape;1125;p21"/>
          <p:cNvSpPr/>
          <p:nvPr/>
        </p:nvSpPr>
        <p:spPr>
          <a:xfrm>
            <a:off x="303012" y="3449052"/>
            <a:ext cx="1507944"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000" y="30833"/>
                </a:moveTo>
                <a:lnTo>
                  <a:pt x="152221" y="30833"/>
                </a:lnTo>
                <a:lnTo>
                  <a:pt x="167333" y="160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a:t>
            </a:r>
            <a:endParaRPr/>
          </a:p>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An-pơ</a:t>
            </a:r>
            <a:endParaRPr/>
          </a:p>
        </p:txBody>
      </p:sp>
      <p:sp>
        <p:nvSpPr>
          <p:cNvPr id="1126" name="Google Shape;1126;p21"/>
          <p:cNvSpPr/>
          <p:nvPr/>
        </p:nvSpPr>
        <p:spPr>
          <a:xfrm>
            <a:off x="6416886" y="3699210"/>
            <a:ext cx="1371601"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Cap-ca</a:t>
            </a:r>
            <a:endParaRPr/>
          </a:p>
        </p:txBody>
      </p:sp>
      <p:sp>
        <p:nvSpPr>
          <p:cNvPr id="1127" name="Google Shape;1127;p21"/>
          <p:cNvSpPr/>
          <p:nvPr/>
        </p:nvSpPr>
        <p:spPr>
          <a:xfrm>
            <a:off x="4393695" y="3392276"/>
            <a:ext cx="1507945"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Cac-pat</a:t>
            </a:r>
            <a:endParaRPr/>
          </a:p>
        </p:txBody>
      </p:sp>
      <p:pic>
        <p:nvPicPr>
          <p:cNvPr id="1128" name="Google Shape;1128;p21"/>
          <p:cNvPicPr preferRelativeResize="0"/>
          <p:nvPr/>
        </p:nvPicPr>
        <p:blipFill rotWithShape="1">
          <a:blip r:embed="rId4">
            <a:alphaModFix/>
          </a:blip>
          <a:srcRect/>
          <a:stretch/>
        </p:blipFill>
        <p:spPr>
          <a:xfrm>
            <a:off x="6933518" y="1264633"/>
            <a:ext cx="6254692" cy="62546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0">
                                            <p:txEl>
                                              <p:pRg st="0" end="0"/>
                                            </p:txEl>
                                          </p:spTgt>
                                        </p:tgtEl>
                                        <p:attrNameLst>
                                          <p:attrName>style.visibility</p:attrName>
                                        </p:attrNameLst>
                                      </p:cBhvr>
                                      <p:to>
                                        <p:strVal val="visible"/>
                                      </p:to>
                                    </p:set>
                                    <p:animEffect transition="in" filter="fade">
                                      <p:cBhvr>
                                        <p:cTn id="7" dur="500"/>
                                        <p:tgtEl>
                                          <p:spTgt spid="1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0">
                                            <p:txEl>
                                              <p:pRg st="1" end="1"/>
                                            </p:txEl>
                                          </p:spTgt>
                                        </p:tgtEl>
                                        <p:attrNameLst>
                                          <p:attrName>style.visibility</p:attrName>
                                        </p:attrNameLst>
                                      </p:cBhvr>
                                      <p:to>
                                        <p:strVal val="visible"/>
                                      </p:to>
                                    </p:set>
                                    <p:animEffect transition="in" filter="fade">
                                      <p:cBhvr>
                                        <p:cTn id="12" dur="500"/>
                                        <p:tgtEl>
                                          <p:spTgt spid="11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gtEl>
                                        <p:attrNameLst>
                                          <p:attrName>style.visibility</p:attrName>
                                        </p:attrNameLst>
                                      </p:cBhvr>
                                      <p:to>
                                        <p:strVal val="visible"/>
                                      </p:to>
                                    </p:set>
                                    <p:animEffect transition="in" filter="fade">
                                      <p:cBhvr>
                                        <p:cTn id="17" dur="500"/>
                                        <p:tgtEl>
                                          <p:spTgt spid="111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23"/>
                                        </p:tgtEl>
                                        <p:attrNameLst>
                                          <p:attrName>style.visibility</p:attrName>
                                        </p:attrNameLst>
                                      </p:cBhvr>
                                      <p:to>
                                        <p:strVal val="visible"/>
                                      </p:to>
                                    </p:set>
                                    <p:anim calcmode="lin" valueType="num">
                                      <p:cBhvr additive="base">
                                        <p:cTn id="22" dur="500"/>
                                        <p:tgtEl>
                                          <p:spTgt spid="1123"/>
                                        </p:tgtEl>
                                        <p:attrNameLst>
                                          <p:attrName>ppt_w</p:attrName>
                                        </p:attrNameLst>
                                      </p:cBhvr>
                                      <p:tavLst>
                                        <p:tav tm="0">
                                          <p:val>
                                            <p:strVal val="0"/>
                                          </p:val>
                                        </p:tav>
                                        <p:tav tm="100000">
                                          <p:val>
                                            <p:strVal val="#ppt_w"/>
                                          </p:val>
                                        </p:tav>
                                      </p:tavLst>
                                    </p:anim>
                                    <p:anim calcmode="lin" valueType="num">
                                      <p:cBhvr additive="base">
                                        <p:cTn id="23" dur="500"/>
                                        <p:tgtEl>
                                          <p:spTgt spid="112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13"/>
                                        </p:tgtEl>
                                        <p:attrNameLst>
                                          <p:attrName>style.visibility</p:attrName>
                                        </p:attrNameLst>
                                      </p:cBhvr>
                                      <p:to>
                                        <p:strVal val="visible"/>
                                      </p:to>
                                    </p:set>
                                    <p:animEffect transition="in" filter="fade">
                                      <p:cBhvr>
                                        <p:cTn id="28" dur="500"/>
                                        <p:tgtEl>
                                          <p:spTgt spid="1113"/>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124"/>
                                        </p:tgtEl>
                                        <p:attrNameLst>
                                          <p:attrName>style.visibility</p:attrName>
                                        </p:attrNameLst>
                                      </p:cBhvr>
                                      <p:to>
                                        <p:strVal val="visible"/>
                                      </p:to>
                                    </p:set>
                                    <p:anim calcmode="lin" valueType="num">
                                      <p:cBhvr additive="base">
                                        <p:cTn id="33" dur="500"/>
                                        <p:tgtEl>
                                          <p:spTgt spid="1124"/>
                                        </p:tgtEl>
                                        <p:attrNameLst>
                                          <p:attrName>ppt_w</p:attrName>
                                        </p:attrNameLst>
                                      </p:cBhvr>
                                      <p:tavLst>
                                        <p:tav tm="0">
                                          <p:val>
                                            <p:strVal val="0"/>
                                          </p:val>
                                        </p:tav>
                                        <p:tav tm="100000">
                                          <p:val>
                                            <p:strVal val="#ppt_w"/>
                                          </p:val>
                                        </p:tav>
                                      </p:tavLst>
                                    </p:anim>
                                    <p:anim calcmode="lin" valueType="num">
                                      <p:cBhvr additive="base">
                                        <p:cTn id="34" dur="500"/>
                                        <p:tgtEl>
                                          <p:spTgt spid="1124"/>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18"/>
                                        </p:tgtEl>
                                        <p:attrNameLst>
                                          <p:attrName>style.visibility</p:attrName>
                                        </p:attrNameLst>
                                      </p:cBhvr>
                                      <p:to>
                                        <p:strVal val="visible"/>
                                      </p:to>
                                    </p:set>
                                    <p:animEffect transition="in" filter="fade">
                                      <p:cBhvr>
                                        <p:cTn id="39" dur="750"/>
                                        <p:tgtEl>
                                          <p:spTgt spid="1118"/>
                                        </p:tgtEl>
                                      </p:cBhvr>
                                    </p:animEffect>
                                  </p:childTnLst>
                                </p:cTn>
                              </p:par>
                              <p:par>
                                <p:cTn id="40" presetID="10" presetClass="entr" presetSubtype="0" fill="hold" nodeType="withEffect">
                                  <p:stCondLst>
                                    <p:cond delay="0"/>
                                  </p:stCondLst>
                                  <p:childTnLst>
                                    <p:set>
                                      <p:cBhvr>
                                        <p:cTn id="41" dur="1" fill="hold">
                                          <p:stCondLst>
                                            <p:cond delay="0"/>
                                          </p:stCondLst>
                                        </p:cTn>
                                        <p:tgtEl>
                                          <p:spTgt spid="1119"/>
                                        </p:tgtEl>
                                        <p:attrNameLst>
                                          <p:attrName>style.visibility</p:attrName>
                                        </p:attrNameLst>
                                      </p:cBhvr>
                                      <p:to>
                                        <p:strVal val="visible"/>
                                      </p:to>
                                    </p:set>
                                    <p:animEffect transition="in" filter="fade">
                                      <p:cBhvr>
                                        <p:cTn id="42" dur="750"/>
                                        <p:tgtEl>
                                          <p:spTgt spid="1119"/>
                                        </p:tgtEl>
                                      </p:cBhvr>
                                    </p:animEffect>
                                  </p:childTnLst>
                                </p:cTn>
                              </p:par>
                              <p:par>
                                <p:cTn id="43" presetID="10" presetClass="entr" presetSubtype="0" fill="hold" nodeType="withEffect">
                                  <p:stCondLst>
                                    <p:cond delay="0"/>
                                  </p:stCondLst>
                                  <p:childTnLst>
                                    <p:set>
                                      <p:cBhvr>
                                        <p:cTn id="44" dur="1" fill="hold">
                                          <p:stCondLst>
                                            <p:cond delay="0"/>
                                          </p:stCondLst>
                                        </p:cTn>
                                        <p:tgtEl>
                                          <p:spTgt spid="1111"/>
                                        </p:tgtEl>
                                        <p:attrNameLst>
                                          <p:attrName>style.visibility</p:attrName>
                                        </p:attrNameLst>
                                      </p:cBhvr>
                                      <p:to>
                                        <p:strVal val="visible"/>
                                      </p:to>
                                    </p:set>
                                    <p:animEffect transition="in" filter="fade">
                                      <p:cBhvr>
                                        <p:cTn id="45" dur="750"/>
                                        <p:tgtEl>
                                          <p:spTgt spid="1111"/>
                                        </p:tgtEl>
                                      </p:cBhvr>
                                    </p:animEffect>
                                  </p:childTnLst>
                                </p:cTn>
                              </p:par>
                              <p:par>
                                <p:cTn id="46" presetID="10" presetClass="entr" presetSubtype="0" fill="hold" nodeType="withEffect">
                                  <p:stCondLst>
                                    <p:cond delay="0"/>
                                  </p:stCondLst>
                                  <p:childTnLst>
                                    <p:set>
                                      <p:cBhvr>
                                        <p:cTn id="47" dur="1" fill="hold">
                                          <p:stCondLst>
                                            <p:cond delay="0"/>
                                          </p:stCondLst>
                                        </p:cTn>
                                        <p:tgtEl>
                                          <p:spTgt spid="1120"/>
                                        </p:tgtEl>
                                        <p:attrNameLst>
                                          <p:attrName>style.visibility</p:attrName>
                                        </p:attrNameLst>
                                      </p:cBhvr>
                                      <p:to>
                                        <p:strVal val="visible"/>
                                      </p:to>
                                    </p:set>
                                    <p:animEffect transition="in" filter="fade">
                                      <p:cBhvr>
                                        <p:cTn id="48" dur="750"/>
                                        <p:tgtEl>
                                          <p:spTgt spid="1120"/>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125"/>
                                        </p:tgtEl>
                                        <p:attrNameLst>
                                          <p:attrName>style.visibility</p:attrName>
                                        </p:attrNameLst>
                                      </p:cBhvr>
                                      <p:to>
                                        <p:strVal val="visible"/>
                                      </p:to>
                                    </p:set>
                                    <p:anim calcmode="lin" valueType="num">
                                      <p:cBhvr additive="base">
                                        <p:cTn id="53" dur="500"/>
                                        <p:tgtEl>
                                          <p:spTgt spid="1125"/>
                                        </p:tgtEl>
                                        <p:attrNameLst>
                                          <p:attrName>ppt_w</p:attrName>
                                        </p:attrNameLst>
                                      </p:cBhvr>
                                      <p:tavLst>
                                        <p:tav tm="0">
                                          <p:val>
                                            <p:strVal val="0"/>
                                          </p:val>
                                        </p:tav>
                                        <p:tav tm="100000">
                                          <p:val>
                                            <p:strVal val="#ppt_w"/>
                                          </p:val>
                                        </p:tav>
                                      </p:tavLst>
                                    </p:anim>
                                    <p:anim calcmode="lin" valueType="num">
                                      <p:cBhvr additive="base">
                                        <p:cTn id="54" dur="500"/>
                                        <p:tgtEl>
                                          <p:spTgt spid="1125"/>
                                        </p:tgtEl>
                                        <p:attrNameLst>
                                          <p:attrName>ppt_h</p:attrName>
                                        </p:attrNameLst>
                                      </p:cBhvr>
                                      <p:tavLst>
                                        <p:tav tm="0">
                                          <p:val>
                                            <p:str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14"/>
                                        </p:tgtEl>
                                        <p:attrNameLst>
                                          <p:attrName>style.visibility</p:attrName>
                                        </p:attrNameLst>
                                      </p:cBhvr>
                                      <p:to>
                                        <p:strVal val="visible"/>
                                      </p:to>
                                    </p:set>
                                    <p:animEffect transition="in" filter="fade">
                                      <p:cBhvr>
                                        <p:cTn id="59" dur="750"/>
                                        <p:tgtEl>
                                          <p:spTgt spid="1114"/>
                                        </p:tgtEl>
                                      </p:cBhvr>
                                    </p:animEffect>
                                  </p:childTnLst>
                                </p:cTn>
                              </p:par>
                              <p:par>
                                <p:cTn id="60" presetID="10" presetClass="entr" presetSubtype="0" fill="hold" nodeType="withEffect">
                                  <p:stCondLst>
                                    <p:cond delay="0"/>
                                  </p:stCondLst>
                                  <p:childTnLst>
                                    <p:set>
                                      <p:cBhvr>
                                        <p:cTn id="61" dur="1" fill="hold">
                                          <p:stCondLst>
                                            <p:cond delay="0"/>
                                          </p:stCondLst>
                                        </p:cTn>
                                        <p:tgtEl>
                                          <p:spTgt spid="1116"/>
                                        </p:tgtEl>
                                        <p:attrNameLst>
                                          <p:attrName>style.visibility</p:attrName>
                                        </p:attrNameLst>
                                      </p:cBhvr>
                                      <p:to>
                                        <p:strVal val="visible"/>
                                      </p:to>
                                    </p:set>
                                    <p:animEffect transition="in" filter="fade">
                                      <p:cBhvr>
                                        <p:cTn id="62" dur="750"/>
                                        <p:tgtEl>
                                          <p:spTgt spid="1116"/>
                                        </p:tgtEl>
                                      </p:cBhvr>
                                    </p:animEffect>
                                  </p:childTnLst>
                                </p:cTn>
                              </p:par>
                              <p:par>
                                <p:cTn id="63" presetID="10" presetClass="entr" presetSubtype="0" fill="hold" nodeType="withEffect">
                                  <p:stCondLst>
                                    <p:cond delay="0"/>
                                  </p:stCondLst>
                                  <p:childTnLst>
                                    <p:set>
                                      <p:cBhvr>
                                        <p:cTn id="64" dur="1" fill="hold">
                                          <p:stCondLst>
                                            <p:cond delay="0"/>
                                          </p:stCondLst>
                                        </p:cTn>
                                        <p:tgtEl>
                                          <p:spTgt spid="1117"/>
                                        </p:tgtEl>
                                        <p:attrNameLst>
                                          <p:attrName>style.visibility</p:attrName>
                                        </p:attrNameLst>
                                      </p:cBhvr>
                                      <p:to>
                                        <p:strVal val="visible"/>
                                      </p:to>
                                    </p:set>
                                    <p:animEffect transition="in" filter="fade">
                                      <p:cBhvr>
                                        <p:cTn id="65" dur="750"/>
                                        <p:tgtEl>
                                          <p:spTgt spid="1117"/>
                                        </p:tgtEl>
                                      </p:cBhvr>
                                    </p:animEffect>
                                  </p:childTnLst>
                                </p:cTn>
                              </p:par>
                              <p:par>
                                <p:cTn id="66" presetID="10" presetClass="entr" presetSubtype="0" fill="hold" nodeType="withEffect">
                                  <p:stCondLst>
                                    <p:cond delay="0"/>
                                  </p:stCondLst>
                                  <p:childTnLst>
                                    <p:set>
                                      <p:cBhvr>
                                        <p:cTn id="67" dur="1" fill="hold">
                                          <p:stCondLst>
                                            <p:cond delay="0"/>
                                          </p:stCondLst>
                                        </p:cTn>
                                        <p:tgtEl>
                                          <p:spTgt spid="1122"/>
                                        </p:tgtEl>
                                        <p:attrNameLst>
                                          <p:attrName>style.visibility</p:attrName>
                                        </p:attrNameLst>
                                      </p:cBhvr>
                                      <p:to>
                                        <p:strVal val="visible"/>
                                      </p:to>
                                    </p:set>
                                    <p:animEffect transition="in" filter="fade">
                                      <p:cBhvr>
                                        <p:cTn id="68" dur="750"/>
                                        <p:tgtEl>
                                          <p:spTgt spid="1122"/>
                                        </p:tgtEl>
                                      </p:cBhvr>
                                    </p:animEffect>
                                  </p:childTnLst>
                                </p:cTn>
                              </p:par>
                              <p:par>
                                <p:cTn id="69" presetID="10" presetClass="entr" presetSubtype="0" fill="hold" nodeType="withEffect">
                                  <p:stCondLst>
                                    <p:cond delay="0"/>
                                  </p:stCondLst>
                                  <p:childTnLst>
                                    <p:set>
                                      <p:cBhvr>
                                        <p:cTn id="70" dur="1" fill="hold">
                                          <p:stCondLst>
                                            <p:cond delay="0"/>
                                          </p:stCondLst>
                                        </p:cTn>
                                        <p:tgtEl>
                                          <p:spTgt spid="1121"/>
                                        </p:tgtEl>
                                        <p:attrNameLst>
                                          <p:attrName>style.visibility</p:attrName>
                                        </p:attrNameLst>
                                      </p:cBhvr>
                                      <p:to>
                                        <p:strVal val="visible"/>
                                      </p:to>
                                    </p:set>
                                    <p:animEffect transition="in" filter="fade">
                                      <p:cBhvr>
                                        <p:cTn id="71" dur="750"/>
                                        <p:tgtEl>
                                          <p:spTgt spid="1121"/>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1127"/>
                                        </p:tgtEl>
                                        <p:attrNameLst>
                                          <p:attrName>style.visibility</p:attrName>
                                        </p:attrNameLst>
                                      </p:cBhvr>
                                      <p:to>
                                        <p:strVal val="visible"/>
                                      </p:to>
                                    </p:set>
                                    <p:anim calcmode="lin" valueType="num">
                                      <p:cBhvr additive="base">
                                        <p:cTn id="76" dur="500"/>
                                        <p:tgtEl>
                                          <p:spTgt spid="1127"/>
                                        </p:tgtEl>
                                        <p:attrNameLst>
                                          <p:attrName>ppt_w</p:attrName>
                                        </p:attrNameLst>
                                      </p:cBhvr>
                                      <p:tavLst>
                                        <p:tav tm="0">
                                          <p:val>
                                            <p:strVal val="0"/>
                                          </p:val>
                                        </p:tav>
                                        <p:tav tm="100000">
                                          <p:val>
                                            <p:strVal val="#ppt_w"/>
                                          </p:val>
                                        </p:tav>
                                      </p:tavLst>
                                    </p:anim>
                                    <p:anim calcmode="lin" valueType="num">
                                      <p:cBhvr additive="base">
                                        <p:cTn id="77" dur="500"/>
                                        <p:tgtEl>
                                          <p:spTgt spid="1127"/>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12"/>
                                        </p:tgtEl>
                                        <p:attrNameLst>
                                          <p:attrName>style.visibility</p:attrName>
                                        </p:attrNameLst>
                                      </p:cBhvr>
                                      <p:to>
                                        <p:strVal val="visible"/>
                                      </p:to>
                                    </p:set>
                                    <p:animEffect transition="in" filter="fade">
                                      <p:cBhvr>
                                        <p:cTn id="82" dur="500"/>
                                        <p:tgtEl>
                                          <p:spTgt spid="1112"/>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1126"/>
                                        </p:tgtEl>
                                        <p:attrNameLst>
                                          <p:attrName>style.visibility</p:attrName>
                                        </p:attrNameLst>
                                      </p:cBhvr>
                                      <p:to>
                                        <p:strVal val="visible"/>
                                      </p:to>
                                    </p:set>
                                    <p:anim calcmode="lin" valueType="num">
                                      <p:cBhvr additive="base">
                                        <p:cTn id="87" dur="500"/>
                                        <p:tgtEl>
                                          <p:spTgt spid="1126"/>
                                        </p:tgtEl>
                                        <p:attrNameLst>
                                          <p:attrName>ppt_w</p:attrName>
                                        </p:attrNameLst>
                                      </p:cBhvr>
                                      <p:tavLst>
                                        <p:tav tm="0">
                                          <p:val>
                                            <p:strVal val="0"/>
                                          </p:val>
                                        </p:tav>
                                        <p:tav tm="100000">
                                          <p:val>
                                            <p:strVal val="#ppt_w"/>
                                          </p:val>
                                        </p:tav>
                                      </p:tavLst>
                                    </p:anim>
                                    <p:anim calcmode="lin" valueType="num">
                                      <p:cBhvr additive="base">
                                        <p:cTn id="88" dur="500"/>
                                        <p:tgtEl>
                                          <p:spTgt spid="11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56" name="图片 5" descr="12bcf93ef69800d9ded32a19ff84c318">
            <a:extLst>
              <a:ext uri="{FF2B5EF4-FFF2-40B4-BE49-F238E27FC236}">
                <a16:creationId xmlns:a16="http://schemas.microsoft.com/office/drawing/2014/main" id="{80B6AC0F-ACDD-4884-9E2F-5A126E48C0D9}"/>
              </a:ext>
            </a:extLst>
          </p:cNvPr>
          <p:cNvPicPr>
            <a:picLocks noChangeAspect="1"/>
          </p:cNvPicPr>
          <p:nvPr/>
        </p:nvPicPr>
        <p:blipFill>
          <a:blip r:embed="rId3"/>
          <a:stretch>
            <a:fillRect/>
          </a:stretch>
        </p:blipFill>
        <p:spPr>
          <a:xfrm>
            <a:off x="400050" y="722259"/>
            <a:ext cx="9366076" cy="5413481"/>
          </a:xfrm>
          <a:prstGeom prst="rect">
            <a:avLst/>
          </a:prstGeom>
        </p:spPr>
      </p:pic>
      <p:pic>
        <p:nvPicPr>
          <p:cNvPr id="1135" name="Google Shape;1135;p22"/>
          <p:cNvPicPr preferRelativeResize="0"/>
          <p:nvPr/>
        </p:nvPicPr>
        <p:blipFill rotWithShape="1">
          <a:blip r:embed="rId4">
            <a:alphaModFix/>
          </a:blip>
          <a:srcRect/>
          <a:stretch/>
        </p:blipFill>
        <p:spPr>
          <a:xfrm>
            <a:off x="6933518" y="1264633"/>
            <a:ext cx="6254692" cy="6254692"/>
          </a:xfrm>
          <a:prstGeom prst="rect">
            <a:avLst/>
          </a:prstGeom>
          <a:noFill/>
          <a:ln>
            <a:noFill/>
          </a:ln>
        </p:spPr>
      </p:pic>
      <p:sp>
        <p:nvSpPr>
          <p:cNvPr id="1186" name="Google Shape;1186;p22"/>
          <p:cNvSpPr txBox="1"/>
          <p:nvPr/>
        </p:nvSpPr>
        <p:spPr>
          <a:xfrm>
            <a:off x="1265246" y="1910347"/>
            <a:ext cx="7635683"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dirty="0" err="1">
                <a:solidFill>
                  <a:srgbClr val="000000"/>
                </a:solidFill>
                <a:latin typeface="Times New Roman" panose="02020603050405020304" pitchFamily="18" charset="0"/>
                <a:ea typeface="Calibri"/>
                <a:cs typeface="Times New Roman" panose="02020603050405020304" pitchFamily="18" charset="0"/>
                <a:sym typeface="Calibri"/>
              </a:rPr>
              <a:t>C</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ác</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núi</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lớn</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U-ran ở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phía</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đông</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châu</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Âu</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ranh</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giới</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tự</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nhiên</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với</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châu</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Á;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Xcan</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đi</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na</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-vi ở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phía</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tây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bắc</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An-</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pơ</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ở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phí</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dirty="0" err="1">
                <a:latin typeface="Times New Roman" panose="02020603050405020304" pitchFamily="18" charset="0"/>
                <a:ea typeface="Calibri"/>
                <a:cs typeface="Times New Roman" panose="02020603050405020304" pitchFamily="18" charset="0"/>
                <a:sym typeface="Calibri"/>
              </a:rPr>
              <a:t>nam</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Cac</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-pat ở Trung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Âu</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600" b="0" i="0" dirty="0" err="1">
                <a:solidFill>
                  <a:srgbClr val="000000"/>
                </a:solidFill>
                <a:latin typeface="Times New Roman" panose="02020603050405020304" pitchFamily="18" charset="0"/>
                <a:ea typeface="Calibri"/>
                <a:cs typeface="Times New Roman" panose="02020603050405020304" pitchFamily="18" charset="0"/>
                <a:sym typeface="Calibri"/>
              </a:rPr>
              <a:t>dãy</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Cap-ca ở </a:t>
            </a:r>
            <a:r>
              <a:rPr lang="en-US" sz="3600" dirty="0" err="1">
                <a:latin typeface="Times New Roman" panose="02020603050405020304" pitchFamily="18" charset="0"/>
                <a:ea typeface="Calibri"/>
                <a:cs typeface="Times New Roman" panose="02020603050405020304" pitchFamily="18" charset="0"/>
                <a:sym typeface="Calibri"/>
              </a:rPr>
              <a:t>đông</a:t>
            </a: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3600" b="0" i="0" dirty="0">
                <a:solidFill>
                  <a:srgbClr val="000000"/>
                </a:solidFill>
                <a:latin typeface="Times New Roman" panose="02020603050405020304" pitchFamily="18" charset="0"/>
                <a:ea typeface="Calibri"/>
                <a:cs typeface="Times New Roman" panose="02020603050405020304" pitchFamily="18" charset="0"/>
                <a:sym typeface="Calibri"/>
              </a:rPr>
              <a:t>       </a:t>
            </a:r>
            <a:endParaRPr dirty="0">
              <a:latin typeface="Times New Roman" panose="02020603050405020304" pitchFamily="18" charset="0"/>
              <a:cs typeface="Times New Roman" panose="02020603050405020304" pitchFamily="18" charset="0"/>
            </a:endParaRPr>
          </a:p>
        </p:txBody>
      </p:sp>
      <p:pic>
        <p:nvPicPr>
          <p:cNvPr id="57" name="图形 28">
            <a:extLst>
              <a:ext uri="{FF2B5EF4-FFF2-40B4-BE49-F238E27FC236}">
                <a16:creationId xmlns:a16="http://schemas.microsoft.com/office/drawing/2014/main" id="{6EBBFC5B-2605-452D-A40D-BC65353C92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75" y="5087941"/>
            <a:ext cx="2525030" cy="177005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2000"/>
                                  </p:iterate>
                                  <p:childTnLst>
                                    <p:set>
                                      <p:cBhvr>
                                        <p:cTn id="13" dur="1" fill="hold">
                                          <p:stCondLst>
                                            <p:cond delay="0"/>
                                          </p:stCondLst>
                                        </p:cTn>
                                        <p:tgtEl>
                                          <p:spTgt spid="1186"/>
                                        </p:tgtEl>
                                        <p:attrNameLst>
                                          <p:attrName>style.visibility</p:attrName>
                                        </p:attrNameLst>
                                      </p:cBhvr>
                                      <p:to>
                                        <p:strVal val="visible"/>
                                      </p:to>
                                    </p:set>
                                    <p:animEffect transition="in" filter="fade">
                                      <p:cBhvr>
                                        <p:cTn id="14" dur="500"/>
                                        <p:tgtEl>
                                          <p:spTgt spid="1186"/>
                                        </p:tgtEl>
                                      </p:cBhvr>
                                    </p:animEffect>
                                  </p:childTnLst>
                                </p:cTn>
                              </p:par>
                            </p:childTnLst>
                          </p:cTn>
                        </p:par>
                        <p:par>
                          <p:cTn id="15" fill="hold">
                            <p:stCondLst>
                              <p:cond delay="8720"/>
                            </p:stCondLst>
                            <p:childTnLst>
                              <p:par>
                                <p:cTn id="16" presetID="16" presetClass="entr" presetSubtype="37"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outVertical)">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2" name="Google Shape;1192;p23"/>
          <p:cNvSpPr/>
          <p:nvPr/>
        </p:nvSpPr>
        <p:spPr>
          <a:xfrm>
            <a:off x="7995797" y="152399"/>
            <a:ext cx="3510403" cy="2357543"/>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3" name="Google Shape;1193;p23"/>
          <p:cNvPicPr preferRelativeResize="0"/>
          <p:nvPr/>
        </p:nvPicPr>
        <p:blipFill rotWithShape="1">
          <a:blip r:embed="rId3">
            <a:alphaModFix/>
          </a:blip>
          <a:srcRect/>
          <a:stretch/>
        </p:blipFill>
        <p:spPr>
          <a:xfrm>
            <a:off x="6933518" y="1264633"/>
            <a:ext cx="6254692" cy="6254692"/>
          </a:xfrm>
          <a:prstGeom prst="rect">
            <a:avLst/>
          </a:prstGeom>
          <a:noFill/>
          <a:ln>
            <a:noFill/>
          </a:ln>
        </p:spPr>
      </p:pic>
      <p:pic>
        <p:nvPicPr>
          <p:cNvPr id="1194" name="Google Shape;1194;p23"/>
          <p:cNvPicPr preferRelativeResize="0"/>
          <p:nvPr/>
        </p:nvPicPr>
        <p:blipFill rotWithShape="1">
          <a:blip r:embed="rId4">
            <a:alphaModFix/>
          </a:blip>
          <a:srcRect l="2990" r="2802" b="4527"/>
          <a:stretch/>
        </p:blipFill>
        <p:spPr>
          <a:xfrm>
            <a:off x="0" y="-23813"/>
            <a:ext cx="6829425" cy="6858001"/>
          </a:xfrm>
          <a:prstGeom prst="rect">
            <a:avLst/>
          </a:prstGeom>
          <a:noFill/>
          <a:ln>
            <a:noFill/>
          </a:ln>
        </p:spPr>
      </p:pic>
      <p:sp>
        <p:nvSpPr>
          <p:cNvPr id="1195" name="Google Shape;1195;p23"/>
          <p:cNvSpPr/>
          <p:nvPr/>
        </p:nvSpPr>
        <p:spPr>
          <a:xfrm>
            <a:off x="2409824" y="4406900"/>
            <a:ext cx="1917700" cy="787400"/>
          </a:xfrm>
          <a:custGeom>
            <a:avLst/>
            <a:gdLst/>
            <a:ahLst/>
            <a:cxnLst/>
            <a:rect l="l" t="t" r="r" b="b"/>
            <a:pathLst>
              <a:path w="1208" h="496" extrusionOk="0">
                <a:moveTo>
                  <a:pt x="1200" y="344"/>
                </a:moveTo>
                <a:cubicBezTo>
                  <a:pt x="1204" y="324"/>
                  <a:pt x="1208" y="304"/>
                  <a:pt x="1200" y="296"/>
                </a:cubicBezTo>
                <a:cubicBezTo>
                  <a:pt x="1192" y="288"/>
                  <a:pt x="1160" y="288"/>
                  <a:pt x="1152" y="296"/>
                </a:cubicBezTo>
                <a:cubicBezTo>
                  <a:pt x="1144" y="304"/>
                  <a:pt x="1152" y="328"/>
                  <a:pt x="1152" y="344"/>
                </a:cubicBezTo>
                <a:cubicBezTo>
                  <a:pt x="1152" y="360"/>
                  <a:pt x="1160" y="376"/>
                  <a:pt x="1152" y="392"/>
                </a:cubicBezTo>
                <a:cubicBezTo>
                  <a:pt x="1144" y="408"/>
                  <a:pt x="1120" y="440"/>
                  <a:pt x="1104" y="440"/>
                </a:cubicBezTo>
                <a:cubicBezTo>
                  <a:pt x="1088" y="440"/>
                  <a:pt x="1064" y="392"/>
                  <a:pt x="1056" y="392"/>
                </a:cubicBezTo>
                <a:cubicBezTo>
                  <a:pt x="1048" y="392"/>
                  <a:pt x="1064" y="424"/>
                  <a:pt x="1056" y="440"/>
                </a:cubicBezTo>
                <a:cubicBezTo>
                  <a:pt x="1048" y="456"/>
                  <a:pt x="1024" y="480"/>
                  <a:pt x="1008" y="488"/>
                </a:cubicBezTo>
                <a:cubicBezTo>
                  <a:pt x="992" y="496"/>
                  <a:pt x="984" y="488"/>
                  <a:pt x="960" y="488"/>
                </a:cubicBezTo>
                <a:cubicBezTo>
                  <a:pt x="936" y="488"/>
                  <a:pt x="888" y="496"/>
                  <a:pt x="864" y="488"/>
                </a:cubicBezTo>
                <a:cubicBezTo>
                  <a:pt x="840" y="480"/>
                  <a:pt x="824" y="456"/>
                  <a:pt x="816" y="440"/>
                </a:cubicBezTo>
                <a:cubicBezTo>
                  <a:pt x="808" y="424"/>
                  <a:pt x="824" y="400"/>
                  <a:pt x="816" y="392"/>
                </a:cubicBezTo>
                <a:cubicBezTo>
                  <a:pt x="808" y="384"/>
                  <a:pt x="784" y="392"/>
                  <a:pt x="768" y="392"/>
                </a:cubicBezTo>
                <a:cubicBezTo>
                  <a:pt x="752" y="392"/>
                  <a:pt x="736" y="400"/>
                  <a:pt x="720" y="392"/>
                </a:cubicBezTo>
                <a:cubicBezTo>
                  <a:pt x="704" y="384"/>
                  <a:pt x="688" y="352"/>
                  <a:pt x="672" y="344"/>
                </a:cubicBezTo>
                <a:cubicBezTo>
                  <a:pt x="656" y="336"/>
                  <a:pt x="640" y="344"/>
                  <a:pt x="624" y="344"/>
                </a:cubicBezTo>
                <a:cubicBezTo>
                  <a:pt x="608" y="344"/>
                  <a:pt x="584" y="360"/>
                  <a:pt x="576" y="344"/>
                </a:cubicBezTo>
                <a:cubicBezTo>
                  <a:pt x="568" y="328"/>
                  <a:pt x="576" y="272"/>
                  <a:pt x="576" y="248"/>
                </a:cubicBezTo>
                <a:cubicBezTo>
                  <a:pt x="576" y="224"/>
                  <a:pt x="576" y="216"/>
                  <a:pt x="576" y="200"/>
                </a:cubicBezTo>
                <a:cubicBezTo>
                  <a:pt x="576" y="184"/>
                  <a:pt x="584" y="168"/>
                  <a:pt x="576" y="152"/>
                </a:cubicBezTo>
                <a:cubicBezTo>
                  <a:pt x="568" y="136"/>
                  <a:pt x="552" y="112"/>
                  <a:pt x="528" y="104"/>
                </a:cubicBezTo>
                <a:cubicBezTo>
                  <a:pt x="504" y="96"/>
                  <a:pt x="464" y="104"/>
                  <a:pt x="432" y="104"/>
                </a:cubicBezTo>
                <a:cubicBezTo>
                  <a:pt x="400" y="104"/>
                  <a:pt x="360" y="112"/>
                  <a:pt x="336" y="104"/>
                </a:cubicBezTo>
                <a:cubicBezTo>
                  <a:pt x="312" y="96"/>
                  <a:pt x="312" y="72"/>
                  <a:pt x="288" y="56"/>
                </a:cubicBezTo>
                <a:cubicBezTo>
                  <a:pt x="264" y="40"/>
                  <a:pt x="224" y="16"/>
                  <a:pt x="192" y="8"/>
                </a:cubicBezTo>
                <a:cubicBezTo>
                  <a:pt x="160" y="0"/>
                  <a:pt x="128" y="0"/>
                  <a:pt x="96" y="8"/>
                </a:cubicBezTo>
                <a:cubicBezTo>
                  <a:pt x="64" y="16"/>
                  <a:pt x="16" y="48"/>
                  <a:pt x="0" y="56"/>
                </a:cubicBezTo>
              </a:path>
            </a:pathLst>
          </a:custGeom>
          <a:noFill/>
          <a:ln w="28575" cap="flat" cmpd="sng">
            <a:solidFill>
              <a:srgbClr val="33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23"/>
          <p:cNvSpPr/>
          <p:nvPr/>
        </p:nvSpPr>
        <p:spPr>
          <a:xfrm>
            <a:off x="5610224" y="2133600"/>
            <a:ext cx="482600" cy="2209800"/>
          </a:xfrm>
          <a:custGeom>
            <a:avLst/>
            <a:gdLst/>
            <a:ahLst/>
            <a:cxnLst/>
            <a:rect l="l" t="t" r="r" b="b"/>
            <a:pathLst>
              <a:path w="304" h="1392" extrusionOk="0">
                <a:moveTo>
                  <a:pt x="96" y="192"/>
                </a:moveTo>
                <a:cubicBezTo>
                  <a:pt x="80" y="176"/>
                  <a:pt x="64" y="160"/>
                  <a:pt x="48" y="144"/>
                </a:cubicBezTo>
                <a:cubicBezTo>
                  <a:pt x="32" y="128"/>
                  <a:pt x="0" y="112"/>
                  <a:pt x="0" y="96"/>
                </a:cubicBezTo>
                <a:cubicBezTo>
                  <a:pt x="0" y="80"/>
                  <a:pt x="32" y="64"/>
                  <a:pt x="48" y="48"/>
                </a:cubicBezTo>
                <a:cubicBezTo>
                  <a:pt x="64" y="32"/>
                  <a:pt x="80" y="0"/>
                  <a:pt x="96" y="0"/>
                </a:cubicBezTo>
                <a:cubicBezTo>
                  <a:pt x="112" y="0"/>
                  <a:pt x="136" y="32"/>
                  <a:pt x="144" y="48"/>
                </a:cubicBezTo>
                <a:cubicBezTo>
                  <a:pt x="152" y="64"/>
                  <a:pt x="136" y="72"/>
                  <a:pt x="144" y="96"/>
                </a:cubicBezTo>
                <a:cubicBezTo>
                  <a:pt x="152" y="120"/>
                  <a:pt x="184" y="168"/>
                  <a:pt x="192" y="192"/>
                </a:cubicBezTo>
                <a:cubicBezTo>
                  <a:pt x="200" y="216"/>
                  <a:pt x="192" y="224"/>
                  <a:pt x="192" y="240"/>
                </a:cubicBezTo>
                <a:cubicBezTo>
                  <a:pt x="192" y="256"/>
                  <a:pt x="192" y="272"/>
                  <a:pt x="192" y="288"/>
                </a:cubicBezTo>
                <a:cubicBezTo>
                  <a:pt x="192" y="304"/>
                  <a:pt x="184" y="320"/>
                  <a:pt x="192" y="336"/>
                </a:cubicBezTo>
                <a:cubicBezTo>
                  <a:pt x="200" y="352"/>
                  <a:pt x="240" y="368"/>
                  <a:pt x="240" y="384"/>
                </a:cubicBezTo>
                <a:cubicBezTo>
                  <a:pt x="240" y="400"/>
                  <a:pt x="208" y="416"/>
                  <a:pt x="192" y="432"/>
                </a:cubicBezTo>
                <a:cubicBezTo>
                  <a:pt x="176" y="448"/>
                  <a:pt x="168" y="456"/>
                  <a:pt x="144" y="480"/>
                </a:cubicBezTo>
                <a:cubicBezTo>
                  <a:pt x="120" y="504"/>
                  <a:pt x="64" y="552"/>
                  <a:pt x="48" y="576"/>
                </a:cubicBezTo>
                <a:cubicBezTo>
                  <a:pt x="32" y="600"/>
                  <a:pt x="48" y="608"/>
                  <a:pt x="48" y="624"/>
                </a:cubicBezTo>
                <a:cubicBezTo>
                  <a:pt x="48" y="640"/>
                  <a:pt x="40" y="656"/>
                  <a:pt x="48" y="672"/>
                </a:cubicBezTo>
                <a:cubicBezTo>
                  <a:pt x="56" y="688"/>
                  <a:pt x="88" y="704"/>
                  <a:pt x="96" y="720"/>
                </a:cubicBezTo>
                <a:cubicBezTo>
                  <a:pt x="104" y="736"/>
                  <a:pt x="96" y="744"/>
                  <a:pt x="96" y="768"/>
                </a:cubicBezTo>
                <a:cubicBezTo>
                  <a:pt x="96" y="792"/>
                  <a:pt x="104" y="840"/>
                  <a:pt x="96" y="864"/>
                </a:cubicBezTo>
                <a:cubicBezTo>
                  <a:pt x="88" y="888"/>
                  <a:pt x="64" y="896"/>
                  <a:pt x="48" y="912"/>
                </a:cubicBezTo>
                <a:cubicBezTo>
                  <a:pt x="32" y="928"/>
                  <a:pt x="0" y="944"/>
                  <a:pt x="0" y="960"/>
                </a:cubicBezTo>
                <a:cubicBezTo>
                  <a:pt x="0" y="976"/>
                  <a:pt x="40" y="984"/>
                  <a:pt x="48" y="1008"/>
                </a:cubicBezTo>
                <a:cubicBezTo>
                  <a:pt x="56" y="1032"/>
                  <a:pt x="48" y="1080"/>
                  <a:pt x="48" y="1104"/>
                </a:cubicBezTo>
                <a:cubicBezTo>
                  <a:pt x="48" y="1128"/>
                  <a:pt x="48" y="1136"/>
                  <a:pt x="48" y="1152"/>
                </a:cubicBezTo>
                <a:cubicBezTo>
                  <a:pt x="48" y="1168"/>
                  <a:pt x="40" y="1192"/>
                  <a:pt x="48" y="1200"/>
                </a:cubicBezTo>
                <a:cubicBezTo>
                  <a:pt x="56" y="1208"/>
                  <a:pt x="80" y="1192"/>
                  <a:pt x="96" y="1200"/>
                </a:cubicBezTo>
                <a:cubicBezTo>
                  <a:pt x="112" y="1208"/>
                  <a:pt x="128" y="1232"/>
                  <a:pt x="144" y="1248"/>
                </a:cubicBezTo>
                <a:cubicBezTo>
                  <a:pt x="160" y="1264"/>
                  <a:pt x="168" y="1288"/>
                  <a:pt x="192" y="1296"/>
                </a:cubicBezTo>
                <a:cubicBezTo>
                  <a:pt x="216" y="1304"/>
                  <a:pt x="272" y="1288"/>
                  <a:pt x="288" y="1296"/>
                </a:cubicBezTo>
                <a:cubicBezTo>
                  <a:pt x="304" y="1304"/>
                  <a:pt x="288" y="1328"/>
                  <a:pt x="288" y="1344"/>
                </a:cubicBezTo>
                <a:cubicBezTo>
                  <a:pt x="288" y="1360"/>
                  <a:pt x="288" y="1384"/>
                  <a:pt x="288" y="1392"/>
                </a:cubicBezTo>
              </a:path>
            </a:pathLst>
          </a:custGeom>
          <a:noFill/>
          <a:ln w="38100" cap="flat" cmpd="sng">
            <a:solidFill>
              <a:srgbClr val="33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23"/>
          <p:cNvSpPr txBox="1"/>
          <p:nvPr/>
        </p:nvSpPr>
        <p:spPr>
          <a:xfrm>
            <a:off x="8200570" y="887145"/>
            <a:ext cx="3164115"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F6128"/>
                </a:solidFill>
                <a:latin typeface="Times New Roman" panose="02020603050405020304" pitchFamily="18" charset="0"/>
                <a:cs typeface="Times New Roman" panose="02020603050405020304" pitchFamily="18" charset="0"/>
                <a:sym typeface="Arial"/>
              </a:rPr>
              <a:t>Tên các sông lớn của châu Âu.</a:t>
            </a:r>
            <a:endParaRPr>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endParaRPr sz="1100" b="1" u="sng">
              <a:solidFill>
                <a:srgbClr val="4F6128"/>
              </a:solidFill>
              <a:latin typeface="Times New Roman" panose="02020603050405020304" pitchFamily="18" charset="0"/>
              <a:cs typeface="Times New Roman" panose="02020603050405020304" pitchFamily="18" charset="0"/>
              <a:sym typeface="Arial"/>
            </a:endParaRPr>
          </a:p>
        </p:txBody>
      </p:sp>
      <p:sp>
        <p:nvSpPr>
          <p:cNvPr id="1198" name="Google Shape;1198;p23"/>
          <p:cNvSpPr/>
          <p:nvPr/>
        </p:nvSpPr>
        <p:spPr>
          <a:xfrm>
            <a:off x="6559551" y="1787526"/>
            <a:ext cx="1371601"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Times New Roman"/>
                <a:ea typeface="Times New Roman"/>
                <a:cs typeface="Times New Roman"/>
                <a:sym typeface="Times New Roman"/>
              </a:rPr>
              <a:t>Sông </a:t>
            </a:r>
            <a:endParaRPr/>
          </a:p>
          <a:p>
            <a:pPr marL="0" marR="0" lvl="0" indent="0" algn="ctr" rtl="0">
              <a:spcBef>
                <a:spcPts val="0"/>
              </a:spcBef>
              <a:spcAft>
                <a:spcPts val="0"/>
              </a:spcAft>
              <a:buNone/>
            </a:pPr>
            <a:r>
              <a:rPr lang="en-US" sz="1800">
                <a:solidFill>
                  <a:srgbClr val="000000"/>
                </a:solidFill>
                <a:latin typeface="Times New Roman"/>
                <a:ea typeface="Times New Roman"/>
                <a:cs typeface="Times New Roman"/>
                <a:sym typeface="Times New Roman"/>
              </a:rPr>
              <a:t>Von-ga</a:t>
            </a:r>
            <a:endParaRPr/>
          </a:p>
        </p:txBody>
      </p:sp>
      <p:sp>
        <p:nvSpPr>
          <p:cNvPr id="1199" name="Google Shape;1199;p23"/>
          <p:cNvSpPr/>
          <p:nvPr/>
        </p:nvSpPr>
        <p:spPr>
          <a:xfrm>
            <a:off x="3038471" y="5557044"/>
            <a:ext cx="1289053"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164" y="-133333"/>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Times New Roman"/>
                <a:ea typeface="Times New Roman"/>
                <a:cs typeface="Times New Roman"/>
                <a:sym typeface="Times New Roman"/>
              </a:rPr>
              <a:t>Sông </a:t>
            </a:r>
            <a:endParaRPr/>
          </a:p>
          <a:p>
            <a:pPr marL="0" marR="0" lvl="0" indent="0" algn="ctr" rtl="0">
              <a:spcBef>
                <a:spcPts val="0"/>
              </a:spcBef>
              <a:spcAft>
                <a:spcPts val="0"/>
              </a:spcAft>
              <a:buNone/>
            </a:pPr>
            <a:r>
              <a:rPr lang="en-US" sz="1800">
                <a:solidFill>
                  <a:srgbClr val="000000"/>
                </a:solidFill>
                <a:latin typeface="Times New Roman"/>
                <a:ea typeface="Times New Roman"/>
                <a:cs typeface="Times New Roman"/>
                <a:sym typeface="Times New Roman"/>
              </a:rPr>
              <a:t>Đa-nuyp</a:t>
            </a: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xEl>
                                              <p:pRg st="0" end="0"/>
                                            </p:txEl>
                                          </p:spTgt>
                                        </p:tgtEl>
                                        <p:attrNameLst>
                                          <p:attrName>style.visibility</p:attrName>
                                        </p:attrNameLst>
                                      </p:cBhvr>
                                      <p:to>
                                        <p:strVal val="visible"/>
                                      </p:to>
                                    </p:set>
                                    <p:animEffect transition="in" filter="fade">
                                      <p:cBhvr>
                                        <p:cTn id="7" dur="500"/>
                                        <p:tgtEl>
                                          <p:spTgt spid="1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7">
                                            <p:txEl>
                                              <p:pRg st="1" end="1"/>
                                            </p:txEl>
                                          </p:spTgt>
                                        </p:tgtEl>
                                        <p:attrNameLst>
                                          <p:attrName>style.visibility</p:attrName>
                                        </p:attrNameLst>
                                      </p:cBhvr>
                                      <p:to>
                                        <p:strVal val="visible"/>
                                      </p:to>
                                    </p:set>
                                    <p:animEffect transition="in" filter="fade">
                                      <p:cBhvr>
                                        <p:cTn id="12" dur="500"/>
                                        <p:tgtEl>
                                          <p:spTgt spid="1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6"/>
                                        </p:tgtEl>
                                        <p:attrNameLst>
                                          <p:attrName>style.visibility</p:attrName>
                                        </p:attrNameLst>
                                      </p:cBhvr>
                                      <p:to>
                                        <p:strVal val="visible"/>
                                      </p:to>
                                    </p:set>
                                    <p:animEffect transition="in" filter="fade">
                                      <p:cBhvr>
                                        <p:cTn id="17" dur="500"/>
                                        <p:tgtEl>
                                          <p:spTgt spid="1196"/>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1198"/>
                                        </p:tgtEl>
                                        <p:attrNameLst>
                                          <p:attrName>style.visibility</p:attrName>
                                        </p:attrNameLst>
                                      </p:cBhvr>
                                      <p:to>
                                        <p:strVal val="visible"/>
                                      </p:to>
                                    </p:set>
                                    <p:anim calcmode="lin" valueType="num">
                                      <p:cBhvr additive="base">
                                        <p:cTn id="21" dur="500"/>
                                        <p:tgtEl>
                                          <p:spTgt spid="1198"/>
                                        </p:tgtEl>
                                        <p:attrNameLst>
                                          <p:attrName>ppt_w</p:attrName>
                                        </p:attrNameLst>
                                      </p:cBhvr>
                                      <p:tavLst>
                                        <p:tav tm="0">
                                          <p:val>
                                            <p:strVal val="0"/>
                                          </p:val>
                                        </p:tav>
                                        <p:tav tm="100000">
                                          <p:val>
                                            <p:strVal val="#ppt_w"/>
                                          </p:val>
                                        </p:tav>
                                      </p:tavLst>
                                    </p:anim>
                                    <p:anim calcmode="lin" valueType="num">
                                      <p:cBhvr additive="base">
                                        <p:cTn id="22" dur="500"/>
                                        <p:tgtEl>
                                          <p:spTgt spid="1198"/>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5"/>
                                        </p:tgtEl>
                                        <p:attrNameLst>
                                          <p:attrName>style.visibility</p:attrName>
                                        </p:attrNameLst>
                                      </p:cBhvr>
                                      <p:to>
                                        <p:strVal val="visible"/>
                                      </p:to>
                                    </p:set>
                                    <p:animEffect transition="in" filter="fade">
                                      <p:cBhvr>
                                        <p:cTn id="27" dur="500"/>
                                        <p:tgtEl>
                                          <p:spTgt spid="1195"/>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1199"/>
                                        </p:tgtEl>
                                        <p:attrNameLst>
                                          <p:attrName>style.visibility</p:attrName>
                                        </p:attrNameLst>
                                      </p:cBhvr>
                                      <p:to>
                                        <p:strVal val="visible"/>
                                      </p:to>
                                    </p:set>
                                    <p:anim calcmode="lin" valueType="num">
                                      <p:cBhvr additive="base">
                                        <p:cTn id="31" dur="500"/>
                                        <p:tgtEl>
                                          <p:spTgt spid="1199"/>
                                        </p:tgtEl>
                                        <p:attrNameLst>
                                          <p:attrName>ppt_w</p:attrName>
                                        </p:attrNameLst>
                                      </p:cBhvr>
                                      <p:tavLst>
                                        <p:tav tm="0">
                                          <p:val>
                                            <p:strVal val="0"/>
                                          </p:val>
                                        </p:tav>
                                        <p:tav tm="100000">
                                          <p:val>
                                            <p:strVal val="#ppt_w"/>
                                          </p:val>
                                        </p:tav>
                                      </p:tavLst>
                                    </p:anim>
                                    <p:anim calcmode="lin" valueType="num">
                                      <p:cBhvr additive="base">
                                        <p:cTn id="32" dur="500"/>
                                        <p:tgtEl>
                                          <p:spTgt spid="11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5" name="Google Shape;1205;p24"/>
          <p:cNvSpPr/>
          <p:nvPr/>
        </p:nvSpPr>
        <p:spPr>
          <a:xfrm>
            <a:off x="7995797" y="152399"/>
            <a:ext cx="3510403" cy="2357543"/>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6" name="Google Shape;1206;p24"/>
          <p:cNvPicPr preferRelativeResize="0"/>
          <p:nvPr/>
        </p:nvPicPr>
        <p:blipFill rotWithShape="1">
          <a:blip r:embed="rId3">
            <a:alphaModFix/>
          </a:blip>
          <a:srcRect/>
          <a:stretch/>
        </p:blipFill>
        <p:spPr>
          <a:xfrm>
            <a:off x="6933518" y="1264633"/>
            <a:ext cx="6254692" cy="6254692"/>
          </a:xfrm>
          <a:prstGeom prst="rect">
            <a:avLst/>
          </a:prstGeom>
          <a:noFill/>
          <a:ln>
            <a:noFill/>
          </a:ln>
        </p:spPr>
      </p:pic>
      <p:sp>
        <p:nvSpPr>
          <p:cNvPr id="1207" name="Google Shape;1207;p24"/>
          <p:cNvSpPr txBox="1"/>
          <p:nvPr/>
        </p:nvSpPr>
        <p:spPr>
          <a:xfrm>
            <a:off x="8309514" y="574624"/>
            <a:ext cx="2882967" cy="1738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F6128"/>
                </a:solidFill>
                <a:latin typeface="Times New Roman" panose="02020603050405020304" pitchFamily="18" charset="0"/>
                <a:cs typeface="Times New Roman" panose="02020603050405020304" pitchFamily="18" charset="0"/>
                <a:sym typeface="Arial"/>
              </a:rPr>
              <a:t>Tên các đồng bằng lớn của châu Âu.</a:t>
            </a:r>
            <a:endParaRPr>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endParaRPr sz="1100" b="1" u="sng">
              <a:solidFill>
                <a:srgbClr val="4F6128"/>
              </a:solidFill>
              <a:latin typeface="Times New Roman" panose="02020603050405020304" pitchFamily="18" charset="0"/>
              <a:cs typeface="Times New Roman" panose="02020603050405020304" pitchFamily="18" charset="0"/>
              <a:sym typeface="Arial"/>
            </a:endParaRPr>
          </a:p>
        </p:txBody>
      </p:sp>
      <p:pic>
        <p:nvPicPr>
          <p:cNvPr id="1208" name="Google Shape;1208;p24"/>
          <p:cNvPicPr preferRelativeResize="0"/>
          <p:nvPr/>
        </p:nvPicPr>
        <p:blipFill rotWithShape="1">
          <a:blip r:embed="rId4">
            <a:alphaModFix/>
          </a:blip>
          <a:srcRect l="2990" r="2802" b="4527"/>
          <a:stretch/>
        </p:blipFill>
        <p:spPr>
          <a:xfrm>
            <a:off x="-84765" y="0"/>
            <a:ext cx="6829425" cy="6858000"/>
          </a:xfrm>
          <a:prstGeom prst="rect">
            <a:avLst/>
          </a:prstGeom>
          <a:noFill/>
          <a:ln>
            <a:noFill/>
          </a:ln>
        </p:spPr>
      </p:pic>
      <p:sp>
        <p:nvSpPr>
          <p:cNvPr id="1209" name="Google Shape;1209;p24">
            <a:hlinkClick r:id="rId5" action="ppaction://hlinksldjump"/>
          </p:cNvPr>
          <p:cNvSpPr/>
          <p:nvPr/>
        </p:nvSpPr>
        <p:spPr>
          <a:xfrm>
            <a:off x="2506035" y="3657600"/>
            <a:ext cx="1381125" cy="4572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FF0000"/>
              </a:solidFill>
              <a:latin typeface="Arial"/>
              <a:ea typeface="Arial"/>
              <a:cs typeface="Arial"/>
              <a:sym typeface="Arial"/>
            </a:endParaRPr>
          </a:p>
        </p:txBody>
      </p:sp>
      <p:sp>
        <p:nvSpPr>
          <p:cNvPr id="1210" name="Google Shape;1210;p24"/>
          <p:cNvSpPr/>
          <p:nvPr/>
        </p:nvSpPr>
        <p:spPr>
          <a:xfrm>
            <a:off x="4334834" y="2286000"/>
            <a:ext cx="1219200" cy="8382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1" name="Google Shape;1211;p24">
            <a:hlinkClick r:id="rId5" action="ppaction://hlinksldjump"/>
          </p:cNvPr>
          <p:cNvSpPr/>
          <p:nvPr/>
        </p:nvSpPr>
        <p:spPr>
          <a:xfrm rot="-3180674">
            <a:off x="1026485" y="4162426"/>
            <a:ext cx="1249362" cy="350837"/>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7">
                                            <p:txEl>
                                              <p:pRg st="0" end="0"/>
                                            </p:txEl>
                                          </p:spTgt>
                                        </p:tgtEl>
                                        <p:attrNameLst>
                                          <p:attrName>style.visibility</p:attrName>
                                        </p:attrNameLst>
                                      </p:cBhvr>
                                      <p:to>
                                        <p:strVal val="visible"/>
                                      </p:to>
                                    </p:set>
                                    <p:animEffect transition="in" filter="fade">
                                      <p:cBhvr>
                                        <p:cTn id="7" dur="500"/>
                                        <p:tgtEl>
                                          <p:spTgt spid="1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7">
                                            <p:txEl>
                                              <p:pRg st="1" end="1"/>
                                            </p:txEl>
                                          </p:spTgt>
                                        </p:tgtEl>
                                        <p:attrNameLst>
                                          <p:attrName>style.visibility</p:attrName>
                                        </p:attrNameLst>
                                      </p:cBhvr>
                                      <p:to>
                                        <p:strVal val="visible"/>
                                      </p:to>
                                    </p:set>
                                    <p:animEffect transition="in" filter="fade">
                                      <p:cBhvr>
                                        <p:cTn id="12" dur="500"/>
                                        <p:tgtEl>
                                          <p:spTgt spid="12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9"/>
                                        </p:tgtEl>
                                        <p:attrNameLst>
                                          <p:attrName>style.visibility</p:attrName>
                                        </p:attrNameLst>
                                      </p:cBhvr>
                                      <p:to>
                                        <p:strVal val="visible"/>
                                      </p:to>
                                    </p:set>
                                    <p:animEffect transition="in" filter="fade">
                                      <p:cBhvr>
                                        <p:cTn id="17" dur="500"/>
                                        <p:tgtEl>
                                          <p:spTgt spid="12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0"/>
                                        </p:tgtEl>
                                        <p:attrNameLst>
                                          <p:attrName>style.visibility</p:attrName>
                                        </p:attrNameLst>
                                      </p:cBhvr>
                                      <p:to>
                                        <p:strVal val="visible"/>
                                      </p:to>
                                    </p:set>
                                    <p:animEffect transition="in" filter="fade">
                                      <p:cBhvr>
                                        <p:cTn id="22" dur="500"/>
                                        <p:tgtEl>
                                          <p:spTgt spid="12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1"/>
                                        </p:tgtEl>
                                        <p:attrNameLst>
                                          <p:attrName>style.visibility</p:attrName>
                                        </p:attrNameLst>
                                      </p:cBhvr>
                                      <p:to>
                                        <p:strVal val="visible"/>
                                      </p:to>
                                    </p:set>
                                    <p:animEffect transition="in" filter="fade">
                                      <p:cBhvr>
                                        <p:cTn id="27" dur="500"/>
                                        <p:tgtEl>
                                          <p:spTgt spid="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57" name="图片 5" descr="12bcf93ef69800d9ded32a19ff84c318">
            <a:extLst>
              <a:ext uri="{FF2B5EF4-FFF2-40B4-BE49-F238E27FC236}">
                <a16:creationId xmlns:a16="http://schemas.microsoft.com/office/drawing/2014/main" id="{1BB46563-2B2B-45D1-93F0-2EAB1DCA5A96}"/>
              </a:ext>
            </a:extLst>
          </p:cNvPr>
          <p:cNvPicPr>
            <a:picLocks noChangeAspect="1"/>
          </p:cNvPicPr>
          <p:nvPr/>
        </p:nvPicPr>
        <p:blipFill>
          <a:blip r:embed="rId3"/>
          <a:stretch>
            <a:fillRect/>
          </a:stretch>
        </p:blipFill>
        <p:spPr>
          <a:xfrm>
            <a:off x="400050" y="722259"/>
            <a:ext cx="9366076" cy="5413481"/>
          </a:xfrm>
          <a:prstGeom prst="rect">
            <a:avLst/>
          </a:prstGeom>
        </p:spPr>
      </p:pic>
      <p:pic>
        <p:nvPicPr>
          <p:cNvPr id="1218" name="Google Shape;1218;p25"/>
          <p:cNvPicPr preferRelativeResize="0"/>
          <p:nvPr/>
        </p:nvPicPr>
        <p:blipFill rotWithShape="1">
          <a:blip r:embed="rId4">
            <a:alphaModFix/>
          </a:blip>
          <a:srcRect/>
          <a:stretch/>
        </p:blipFill>
        <p:spPr>
          <a:xfrm>
            <a:off x="6933518" y="1264633"/>
            <a:ext cx="6254692" cy="6254692"/>
          </a:xfrm>
          <a:prstGeom prst="rect">
            <a:avLst/>
          </a:prstGeom>
          <a:noFill/>
          <a:ln>
            <a:noFill/>
          </a:ln>
        </p:spPr>
      </p:pic>
      <p:sp>
        <p:nvSpPr>
          <p:cNvPr id="1269" name="Google Shape;1269;p25"/>
          <p:cNvSpPr txBox="1"/>
          <p:nvPr/>
        </p:nvSpPr>
        <p:spPr>
          <a:xfrm>
            <a:off x="1209369" y="1897165"/>
            <a:ext cx="7757650" cy="28623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0" i="0">
                <a:solidFill>
                  <a:srgbClr val="000000"/>
                </a:solidFill>
                <a:latin typeface="Times New Roman" panose="02020603050405020304" pitchFamily="18" charset="0"/>
                <a:ea typeface="Calibri"/>
                <a:cs typeface="Times New Roman" panose="02020603050405020304" pitchFamily="18" charset="0"/>
                <a:sym typeface="Calibri"/>
              </a:rPr>
              <a:t>	Các đồng bằng: Đồng bằng Đông Âu ở phía đông châu Âu; đồng bằng Trung Âu ở vùng Trung Âu, Đồng bằng Tây Âu ở phí tây châu Âu ven Đại Tây Dương …</a:t>
            </a:r>
            <a:endParaRPr>
              <a:latin typeface="Times New Roman" panose="02020603050405020304" pitchFamily="18" charset="0"/>
              <a:cs typeface="Times New Roman" panose="02020603050405020304" pitchFamily="18" charset="0"/>
            </a:endParaRPr>
          </a:p>
        </p:txBody>
      </p:sp>
      <p:pic>
        <p:nvPicPr>
          <p:cNvPr id="56" name="图形 28">
            <a:extLst>
              <a:ext uri="{FF2B5EF4-FFF2-40B4-BE49-F238E27FC236}">
                <a16:creationId xmlns:a16="http://schemas.microsoft.com/office/drawing/2014/main" id="{796E65BC-49E5-4DC9-9BC2-343D9EEB1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673" y="4736426"/>
            <a:ext cx="3026475" cy="212157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out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childTnLst>
                          </p:cTn>
                        </p:par>
                        <p:par>
                          <p:cTn id="15" fill="hold">
                            <p:stCondLst>
                              <p:cond delay="500"/>
                            </p:stCondLst>
                            <p:childTnLst>
                              <p:par>
                                <p:cTn id="16" presetID="10" presetClass="entr" presetSubtype="0" fill="hold" grpId="0" nodeType="afterEffect">
                                  <p:stCondLst>
                                    <p:cond delay="0"/>
                                  </p:stCondLst>
                                  <p:iterate type="lt">
                                    <p:tmPct val="12000"/>
                                  </p:iterate>
                                  <p:childTnLst>
                                    <p:set>
                                      <p:cBhvr>
                                        <p:cTn id="17" dur="1" fill="hold">
                                          <p:stCondLst>
                                            <p:cond delay="0"/>
                                          </p:stCondLst>
                                        </p:cTn>
                                        <p:tgtEl>
                                          <p:spTgt spid="1269"/>
                                        </p:tgtEl>
                                        <p:attrNameLst>
                                          <p:attrName>style.visibility</p:attrName>
                                        </p:attrNameLst>
                                      </p:cBhvr>
                                      <p:to>
                                        <p:strVal val="visible"/>
                                      </p:to>
                                    </p:set>
                                    <p:animEffect transition="in" filter="fade">
                                      <p:cBhvr>
                                        <p:cTn id="18" dur="500"/>
                                        <p:tgtEl>
                                          <p:spTgt spid="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19"/>
          <p:cNvSpPr/>
          <p:nvPr/>
        </p:nvSpPr>
        <p:spPr>
          <a:xfrm>
            <a:off x="2368637" y="957942"/>
            <a:ext cx="7739595" cy="4238171"/>
          </a:xfrm>
          <a:prstGeom prst="cloud">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3" name="Google Shape;1043;p19"/>
          <p:cNvSpPr txBox="1"/>
          <p:nvPr/>
        </p:nvSpPr>
        <p:spPr>
          <a:xfrm>
            <a:off x="2937504" y="2136358"/>
            <a:ext cx="6601862"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4F6128"/>
                </a:solidFill>
                <a:latin typeface="Times New Roman"/>
                <a:ea typeface="Times New Roman"/>
                <a:cs typeface="Times New Roman"/>
                <a:sym typeface="Times New Roman"/>
              </a:rPr>
              <a:t>Địa hình châu Âu</a:t>
            </a:r>
            <a:endParaRPr sz="2400"/>
          </a:p>
          <a:p>
            <a:pPr marL="0" marR="0" lvl="0" indent="0" algn="ctr" rtl="0">
              <a:spcBef>
                <a:spcPts val="0"/>
              </a:spcBef>
              <a:spcAft>
                <a:spcPts val="0"/>
              </a:spcAft>
              <a:buNone/>
            </a:pPr>
            <a:r>
              <a:rPr lang="en-US" sz="5400" b="1">
                <a:solidFill>
                  <a:srgbClr val="4F6128"/>
                </a:solidFill>
                <a:latin typeface="Times New Roman"/>
                <a:ea typeface="Times New Roman"/>
                <a:cs typeface="Times New Roman"/>
                <a:sym typeface="Times New Roman"/>
              </a:rPr>
              <a:t>có đặc điểm như thế nào?</a:t>
            </a:r>
            <a:endParaRPr sz="2000" b="1" u="sng">
              <a:solidFill>
                <a:srgbClr val="4F6128"/>
              </a:solidFill>
              <a:latin typeface="Times New Roman"/>
              <a:ea typeface="Times New Roman"/>
              <a:cs typeface="Times New Roman"/>
              <a:sym typeface="Times New Roman"/>
            </a:endParaRPr>
          </a:p>
        </p:txBody>
      </p:sp>
      <p:pic>
        <p:nvPicPr>
          <p:cNvPr id="1044" name="Google Shape;1044;p19"/>
          <p:cNvPicPr preferRelativeResize="0"/>
          <p:nvPr/>
        </p:nvPicPr>
        <p:blipFill rotWithShape="1">
          <a:blip r:embed="rId3">
            <a:alphaModFix/>
          </a:blip>
          <a:srcRect/>
          <a:stretch/>
        </p:blipFill>
        <p:spPr>
          <a:xfrm>
            <a:off x="7629561" y="807599"/>
            <a:ext cx="6096012" cy="6096012"/>
          </a:xfrm>
          <a:prstGeom prst="rect">
            <a:avLst/>
          </a:prstGeom>
          <a:noFill/>
          <a:ln>
            <a:noFill/>
          </a:ln>
        </p:spPr>
      </p:pic>
      <p:pic>
        <p:nvPicPr>
          <p:cNvPr id="56" name="图形 28">
            <a:extLst>
              <a:ext uri="{FF2B5EF4-FFF2-40B4-BE49-F238E27FC236}">
                <a16:creationId xmlns:a16="http://schemas.microsoft.com/office/drawing/2014/main" id="{FCA73766-3A48-4E45-AB37-50AFB5295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11" y="4015809"/>
            <a:ext cx="4054452" cy="2842191"/>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xEl>
                                              <p:pRg st="0" end="0"/>
                                            </p:txEl>
                                          </p:spTgt>
                                        </p:tgtEl>
                                        <p:attrNameLst>
                                          <p:attrName>style.visibility</p:attrName>
                                        </p:attrNameLst>
                                      </p:cBhvr>
                                      <p:to>
                                        <p:strVal val="visible"/>
                                      </p:to>
                                    </p:set>
                                    <p:animEffect transition="in" filter="fade">
                                      <p:cBhvr>
                                        <p:cTn id="7" dur="500"/>
                                        <p:tgtEl>
                                          <p:spTgt spid="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3">
                                            <p:txEl>
                                              <p:pRg st="1" end="1"/>
                                            </p:txEl>
                                          </p:spTgt>
                                        </p:tgtEl>
                                        <p:attrNameLst>
                                          <p:attrName>style.visibility</p:attrName>
                                        </p:attrNameLst>
                                      </p:cBhvr>
                                      <p:to>
                                        <p:strVal val="visible"/>
                                      </p:to>
                                    </p:set>
                                    <p:animEffect transition="in" filter="fade">
                                      <p:cBhvr>
                                        <p:cTn id="12" dur="500"/>
                                        <p:tgtEl>
                                          <p:spTgt spid="1043">
                                            <p:txEl>
                                              <p:pRg st="1" end="1"/>
                                            </p:txEl>
                                          </p:spTgt>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out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60" name="图片 5" descr="12bcf93ef69800d9ded32a19ff84c318">
            <a:extLst>
              <a:ext uri="{FF2B5EF4-FFF2-40B4-BE49-F238E27FC236}">
                <a16:creationId xmlns:a16="http://schemas.microsoft.com/office/drawing/2014/main" id="{686676A2-DFCA-4406-BA5C-6AEA49066535}"/>
              </a:ext>
            </a:extLst>
          </p:cNvPr>
          <p:cNvPicPr>
            <a:picLocks noChangeAspect="1"/>
          </p:cNvPicPr>
          <p:nvPr/>
        </p:nvPicPr>
        <p:blipFill>
          <a:blip r:embed="rId3"/>
          <a:stretch>
            <a:fillRect/>
          </a:stretch>
        </p:blipFill>
        <p:spPr>
          <a:xfrm>
            <a:off x="694788" y="394070"/>
            <a:ext cx="9366076" cy="5413481"/>
          </a:xfrm>
          <a:prstGeom prst="rect">
            <a:avLst/>
          </a:prstGeom>
        </p:spPr>
      </p:pic>
      <p:pic>
        <p:nvPicPr>
          <p:cNvPr id="1052" name="Google Shape;1052;p20"/>
          <p:cNvPicPr preferRelativeResize="0"/>
          <p:nvPr/>
        </p:nvPicPr>
        <p:blipFill rotWithShape="1">
          <a:blip r:embed="rId4">
            <a:alphaModFix/>
          </a:blip>
          <a:srcRect/>
          <a:stretch/>
        </p:blipFill>
        <p:spPr>
          <a:xfrm>
            <a:off x="6933518" y="1264633"/>
            <a:ext cx="6254692" cy="6254692"/>
          </a:xfrm>
          <a:prstGeom prst="rect">
            <a:avLst/>
          </a:prstGeom>
          <a:noFill/>
          <a:ln>
            <a:noFill/>
          </a:ln>
        </p:spPr>
      </p:pic>
      <p:pic>
        <p:nvPicPr>
          <p:cNvPr id="56" name="图形 28">
            <a:extLst>
              <a:ext uri="{FF2B5EF4-FFF2-40B4-BE49-F238E27FC236}">
                <a16:creationId xmlns:a16="http://schemas.microsoft.com/office/drawing/2014/main" id="{54C0ACC3-4A44-4AA8-BCCC-8C0FBD400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786" y="4757103"/>
            <a:ext cx="2996979" cy="2100897"/>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A2B7851-094C-40A7-AC1F-FC0DDA182F77}"/>
              </a:ext>
            </a:extLst>
          </p:cNvPr>
          <p:cNvSpPr txBox="1"/>
          <p:nvPr/>
        </p:nvSpPr>
        <p:spPr>
          <a:xfrm>
            <a:off x="1295459" y="1326419"/>
            <a:ext cx="7926047"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Địa hình châu Âu có đặc điểm:</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0BBC17A-9D5A-4EE0-96C0-71E21B7BE118}"/>
                  </a:ext>
                </a:extLst>
              </p:cNvPr>
              <p:cNvSpPr txBox="1"/>
              <p:nvPr/>
            </p:nvSpPr>
            <p:spPr>
              <a:xfrm>
                <a:off x="1739276" y="2138241"/>
                <a:ext cx="7404724"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Đồng bằng chiếm </a:t>
                </a:r>
                <a14:m>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r>
                          <a:rPr lang="en-US" sz="3200" b="0" i="1" smtClean="0">
                            <a:latin typeface="Cambria Math" panose="02040503050406030204" pitchFamily="18" charset="0"/>
                            <a:cs typeface="Times New Roman" panose="02020603050405020304" pitchFamily="18" charset="0"/>
                          </a:rPr>
                          <m:t>2</m:t>
                        </m:r>
                      </m:num>
                      <m:den>
                        <m:r>
                          <a:rPr lang="en-US" sz="3200" b="0" i="1" smtClean="0">
                            <a:latin typeface="Cambria Math" panose="02040503050406030204" pitchFamily="18" charset="0"/>
                            <a:cs typeface="Times New Roman" panose="02020603050405020304" pitchFamily="18" charset="0"/>
                          </a:rPr>
                          <m:t>3</m:t>
                        </m:r>
                      </m:den>
                    </m:f>
                  </m:oMath>
                </a14:m>
                <a:r>
                  <a:rPr lang="en-US" sz="3200">
                    <a:latin typeface="Times New Roman" panose="02020603050405020304" pitchFamily="18" charset="0"/>
                    <a:cs typeface="Times New Roman" panose="02020603050405020304" pitchFamily="18" charset="0"/>
                  </a:rPr>
                  <a:t> diện tích, kéo dài từ Tây sang Đông.</a:t>
                </a:r>
              </a:p>
            </p:txBody>
          </p:sp>
        </mc:Choice>
        <mc:Fallback xmlns="">
          <p:sp>
            <p:nvSpPr>
              <p:cNvPr id="58" name="TextBox 57">
                <a:extLst>
                  <a:ext uri="{FF2B5EF4-FFF2-40B4-BE49-F238E27FC236}">
                    <a16:creationId xmlns:a16="http://schemas.microsoft.com/office/drawing/2014/main" id="{80BBC17A-9D5A-4EE0-96C0-71E21B7BE118}"/>
                  </a:ext>
                </a:extLst>
              </p:cNvPr>
              <p:cNvSpPr txBox="1">
                <a:spLocks noRot="1" noChangeAspect="1" noMove="1" noResize="1" noEditPoints="1" noAdjustHandles="1" noChangeArrowheads="1" noChangeShapeType="1" noTextEdit="1"/>
              </p:cNvSpPr>
              <p:nvPr/>
            </p:nvSpPr>
            <p:spPr>
              <a:xfrm>
                <a:off x="1739276" y="2138241"/>
                <a:ext cx="7404724" cy="1283685"/>
              </a:xfrm>
              <a:prstGeom prst="rect">
                <a:avLst/>
              </a:prstGeom>
              <a:blipFill>
                <a:blip r:embed="rId7"/>
                <a:stretch>
                  <a:fillRect l="-2058" b="-1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D8A230B-EEA8-4E03-B4C6-06AB7957B05E}"/>
                  </a:ext>
                </a:extLst>
              </p:cNvPr>
              <p:cNvSpPr txBox="1"/>
              <p:nvPr/>
            </p:nvSpPr>
            <p:spPr>
              <a:xfrm>
                <a:off x="1739276" y="3433647"/>
                <a:ext cx="7404724" cy="128265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Đồi núi chiếm </a:t>
                </a:r>
                <a14:m>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r>
                          <a:rPr lang="en-US" sz="3200" b="0" i="1" smtClean="0">
                            <a:latin typeface="Cambria Math" panose="02040503050406030204" pitchFamily="18" charset="0"/>
                            <a:cs typeface="Times New Roman" panose="02020603050405020304" pitchFamily="18" charset="0"/>
                          </a:rPr>
                          <m:t>1</m:t>
                        </m:r>
                      </m:num>
                      <m:den>
                        <m:r>
                          <a:rPr lang="en-US" sz="3200" b="0" i="1" smtClean="0">
                            <a:latin typeface="Cambria Math" panose="02040503050406030204" pitchFamily="18" charset="0"/>
                            <a:cs typeface="Times New Roman" panose="02020603050405020304" pitchFamily="18" charset="0"/>
                          </a:rPr>
                          <m:t>3</m:t>
                        </m:r>
                      </m:den>
                    </m:f>
                  </m:oMath>
                </a14:m>
                <a:r>
                  <a:rPr lang="en-US" sz="3200">
                    <a:latin typeface="Times New Roman" panose="02020603050405020304" pitchFamily="18" charset="0"/>
                    <a:cs typeface="Times New Roman" panose="02020603050405020304" pitchFamily="18" charset="0"/>
                  </a:rPr>
                  <a:t> diện tích, hệ thống núi cao tập trung ở phía Nam.</a:t>
                </a:r>
              </a:p>
            </p:txBody>
          </p:sp>
        </mc:Choice>
        <mc:Fallback xmlns="">
          <p:sp>
            <p:nvSpPr>
              <p:cNvPr id="59" name="TextBox 58">
                <a:extLst>
                  <a:ext uri="{FF2B5EF4-FFF2-40B4-BE49-F238E27FC236}">
                    <a16:creationId xmlns:a16="http://schemas.microsoft.com/office/drawing/2014/main" id="{1D8A230B-EEA8-4E03-B4C6-06AB7957B05E}"/>
                  </a:ext>
                </a:extLst>
              </p:cNvPr>
              <p:cNvSpPr txBox="1">
                <a:spLocks noRot="1" noChangeAspect="1" noMove="1" noResize="1" noEditPoints="1" noAdjustHandles="1" noChangeArrowheads="1" noChangeShapeType="1" noTextEdit="1"/>
              </p:cNvSpPr>
              <p:nvPr/>
            </p:nvSpPr>
            <p:spPr>
              <a:xfrm>
                <a:off x="1739276" y="3433647"/>
                <a:ext cx="7404724" cy="1282659"/>
              </a:xfrm>
              <a:prstGeom prst="rect">
                <a:avLst/>
              </a:prstGeom>
              <a:blipFill>
                <a:blip r:embed="rId8"/>
                <a:stretch>
                  <a:fillRect l="-2058" b="-1421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58"/>
                                        </p:tgtEl>
                                        <p:attrNameLst>
                                          <p:attrName>style.visibility</p:attrName>
                                        </p:attrNameLst>
                                      </p:cBhvr>
                                      <p:to>
                                        <p:strVal val="visible"/>
                                      </p:to>
                                    </p:set>
                                    <p:animEffect transition="in" filter="fade">
                                      <p:cBhvr>
                                        <p:cTn id="26" dur="1000"/>
                                        <p:tgtEl>
                                          <p:spTgt spid="58"/>
                                        </p:tgtEl>
                                      </p:cBhvr>
                                    </p:animEffect>
                                  </p:childTnLst>
                                </p:cTn>
                              </p:par>
                            </p:childTnLst>
                          </p:cTn>
                        </p:par>
                        <p:par>
                          <p:cTn id="27" fill="hold">
                            <p:stCondLst>
                              <p:cond delay="62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19"/>
          <p:cNvSpPr/>
          <p:nvPr/>
        </p:nvSpPr>
        <p:spPr>
          <a:xfrm>
            <a:off x="1030515" y="566700"/>
            <a:ext cx="9077718" cy="4629414"/>
          </a:xfrm>
          <a:prstGeom prst="cloud">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3" name="Google Shape;1043;p19"/>
          <p:cNvSpPr txBox="1"/>
          <p:nvPr/>
        </p:nvSpPr>
        <p:spPr>
          <a:xfrm>
            <a:off x="1390470" y="1425157"/>
            <a:ext cx="7388993" cy="31700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4F6128"/>
                </a:solidFill>
                <a:latin typeface="Times New Roman"/>
                <a:ea typeface="Times New Roman"/>
                <a:cs typeface="Times New Roman"/>
                <a:sym typeface="Times New Roman"/>
              </a:rPr>
              <a:t>Quan sát hình 2, rồi tìm trên hình 1 các chữ a, b, c, d, cho biết các cảnh thiên nhiên đó được chụp ở những nơi nào của châu Âu. </a:t>
            </a:r>
            <a:endParaRPr b="1" u="sng">
              <a:solidFill>
                <a:srgbClr val="4F6128"/>
              </a:solidFill>
              <a:latin typeface="Times New Roman"/>
              <a:ea typeface="Times New Roman"/>
              <a:cs typeface="Times New Roman"/>
              <a:sym typeface="Times New Roman"/>
            </a:endParaRPr>
          </a:p>
        </p:txBody>
      </p:sp>
      <p:pic>
        <p:nvPicPr>
          <p:cNvPr id="1044" name="Google Shape;1044;p19"/>
          <p:cNvPicPr preferRelativeResize="0"/>
          <p:nvPr/>
        </p:nvPicPr>
        <p:blipFill rotWithShape="1">
          <a:blip r:embed="rId3">
            <a:alphaModFix/>
          </a:blip>
          <a:srcRect l="15795" r="22776"/>
          <a:stretch/>
        </p:blipFill>
        <p:spPr>
          <a:xfrm>
            <a:off x="8520324" y="807599"/>
            <a:ext cx="3744686" cy="6096012"/>
          </a:xfrm>
          <a:prstGeom prst="rect">
            <a:avLst/>
          </a:prstGeom>
          <a:noFill/>
          <a:ln>
            <a:noFill/>
          </a:ln>
        </p:spPr>
      </p:pic>
      <p:pic>
        <p:nvPicPr>
          <p:cNvPr id="56" name="图形 28">
            <a:extLst>
              <a:ext uri="{FF2B5EF4-FFF2-40B4-BE49-F238E27FC236}">
                <a16:creationId xmlns:a16="http://schemas.microsoft.com/office/drawing/2014/main" id="{FCA73766-3A48-4E45-AB37-50AFB5295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11" y="4015809"/>
            <a:ext cx="4054452" cy="28421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16695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xEl>
                                              <p:pRg st="0" end="0"/>
                                            </p:txEl>
                                          </p:spTgt>
                                        </p:tgtEl>
                                        <p:attrNameLst>
                                          <p:attrName>style.visibility</p:attrName>
                                        </p:attrNameLst>
                                      </p:cBhvr>
                                      <p:to>
                                        <p:strVal val="visible"/>
                                      </p:to>
                                    </p:set>
                                    <p:animEffect transition="in" filter="fade">
                                      <p:cBhvr>
                                        <p:cTn id="7" dur="500"/>
                                        <p:tgtEl>
                                          <p:spTgt spid="1043">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outVertical)">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634C4-582B-44B3-8232-98BB807ABC74}"/>
              </a:ext>
            </a:extLst>
          </p:cNvPr>
          <p:cNvPicPr>
            <a:picLocks noChangeAspect="1"/>
          </p:cNvPicPr>
          <p:nvPr/>
        </p:nvPicPr>
        <p:blipFill>
          <a:blip r:embed="rId2"/>
          <a:stretch>
            <a:fillRect/>
          </a:stretch>
        </p:blipFill>
        <p:spPr>
          <a:xfrm>
            <a:off x="143933" y="63163"/>
            <a:ext cx="5911471" cy="31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4683764-4FF6-40FA-B75B-13447B709D9B}"/>
              </a:ext>
            </a:extLst>
          </p:cNvPr>
          <p:cNvPicPr>
            <a:picLocks noChangeAspect="1"/>
          </p:cNvPicPr>
          <p:nvPr/>
        </p:nvPicPr>
        <p:blipFill>
          <a:blip r:embed="rId3"/>
          <a:stretch>
            <a:fillRect/>
          </a:stretch>
        </p:blipFill>
        <p:spPr>
          <a:xfrm>
            <a:off x="6199337" y="63163"/>
            <a:ext cx="5848729" cy="31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4B24D4-CA0B-4DC3-BA09-3FD849A5569A}"/>
              </a:ext>
            </a:extLst>
          </p:cNvPr>
          <p:cNvPicPr>
            <a:picLocks noChangeAspect="1"/>
          </p:cNvPicPr>
          <p:nvPr/>
        </p:nvPicPr>
        <p:blipFill>
          <a:blip r:embed="rId4"/>
          <a:stretch>
            <a:fillRect/>
          </a:stretch>
        </p:blipFill>
        <p:spPr>
          <a:xfrm>
            <a:off x="146484" y="3268654"/>
            <a:ext cx="5911471" cy="3004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4417FC0-6513-4A29-90B7-908ACFA5363B}"/>
              </a:ext>
            </a:extLst>
          </p:cNvPr>
          <p:cNvPicPr>
            <a:picLocks noChangeAspect="1"/>
          </p:cNvPicPr>
          <p:nvPr/>
        </p:nvPicPr>
        <p:blipFill>
          <a:blip r:embed="rId5"/>
          <a:stretch>
            <a:fillRect/>
          </a:stretch>
        </p:blipFill>
        <p:spPr>
          <a:xfrm>
            <a:off x="6204439" y="3268654"/>
            <a:ext cx="5841077" cy="3004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7790F9F-8A98-44A2-8B9B-3652069983A3}"/>
              </a:ext>
            </a:extLst>
          </p:cNvPr>
          <p:cNvSpPr txBox="1"/>
          <p:nvPr/>
        </p:nvSpPr>
        <p:spPr>
          <a:xfrm>
            <a:off x="1460908" y="6273225"/>
            <a:ext cx="9360876" cy="55027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93000"/>
              </a:lnSpc>
            </a:pPr>
            <a:r>
              <a:rPr lang="en-US" sz="3200" b="1">
                <a:solidFill>
                  <a:srgbClr val="FF0000"/>
                </a:solidFill>
                <a:latin typeface="Times New Roman" panose="02020603050405020304" pitchFamily="18" charset="0"/>
                <a:cs typeface="Times New Roman" panose="02020603050405020304" pitchFamily="18" charset="0"/>
              </a:rPr>
              <a:t>H2. Một số hình ảnh thiên nhiên của châu Âu</a:t>
            </a:r>
          </a:p>
        </p:txBody>
      </p:sp>
      <p:sp>
        <p:nvSpPr>
          <p:cNvPr id="13" name="TextBox 12">
            <a:extLst>
              <a:ext uri="{FF2B5EF4-FFF2-40B4-BE49-F238E27FC236}">
                <a16:creationId xmlns:a16="http://schemas.microsoft.com/office/drawing/2014/main" id="{7388FF50-972A-4269-B5C8-2B3EBE1B1882}"/>
              </a:ext>
            </a:extLst>
          </p:cNvPr>
          <p:cNvSpPr txBox="1"/>
          <p:nvPr/>
        </p:nvSpPr>
        <p:spPr>
          <a:xfrm>
            <a:off x="143933" y="40705"/>
            <a:ext cx="310726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 Dãy núi cao (An-pơ)</a:t>
            </a:r>
          </a:p>
        </p:txBody>
      </p:sp>
      <p:sp>
        <p:nvSpPr>
          <p:cNvPr id="14" name="TextBox 13">
            <a:extLst>
              <a:ext uri="{FF2B5EF4-FFF2-40B4-BE49-F238E27FC236}">
                <a16:creationId xmlns:a16="http://schemas.microsoft.com/office/drawing/2014/main" id="{E7A1FD7D-A674-4F64-8689-8798396AD67E}"/>
              </a:ext>
            </a:extLst>
          </p:cNvPr>
          <p:cNvSpPr txBox="1"/>
          <p:nvPr/>
        </p:nvSpPr>
        <p:spPr>
          <a:xfrm>
            <a:off x="6199337" y="63162"/>
            <a:ext cx="340186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 Đồng bằng (Trung Âu)</a:t>
            </a:r>
          </a:p>
        </p:txBody>
      </p:sp>
      <p:sp>
        <p:nvSpPr>
          <p:cNvPr id="15" name="TextBox 14">
            <a:extLst>
              <a:ext uri="{FF2B5EF4-FFF2-40B4-BE49-F238E27FC236}">
                <a16:creationId xmlns:a16="http://schemas.microsoft.com/office/drawing/2014/main" id="{2E6796FF-422A-4E4B-8536-D473ECD0D84B}"/>
              </a:ext>
            </a:extLst>
          </p:cNvPr>
          <p:cNvSpPr txBox="1"/>
          <p:nvPr/>
        </p:nvSpPr>
        <p:spPr>
          <a:xfrm>
            <a:off x="143933" y="3344362"/>
            <a:ext cx="4377268" cy="461665"/>
          </a:xfrm>
          <a:prstGeom prst="rect">
            <a:avLst/>
          </a:prstGeom>
          <a:solidFill>
            <a:schemeClr val="bg1">
              <a:alpha val="5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c) Phi-o (bán đảo Xcan-đi-na-vơ)</a:t>
            </a:r>
          </a:p>
        </p:txBody>
      </p:sp>
      <p:sp>
        <p:nvSpPr>
          <p:cNvPr id="16" name="TextBox 15">
            <a:extLst>
              <a:ext uri="{FF2B5EF4-FFF2-40B4-BE49-F238E27FC236}">
                <a16:creationId xmlns:a16="http://schemas.microsoft.com/office/drawing/2014/main" id="{D01DF9B5-5460-49C4-BA54-72469865242D}"/>
              </a:ext>
            </a:extLst>
          </p:cNvPr>
          <p:cNvSpPr txBox="1"/>
          <p:nvPr/>
        </p:nvSpPr>
        <p:spPr>
          <a:xfrm>
            <a:off x="6199337" y="3366819"/>
            <a:ext cx="4875064" cy="461665"/>
          </a:xfrm>
          <a:prstGeom prst="rect">
            <a:avLst/>
          </a:prstGeom>
          <a:solidFill>
            <a:schemeClr val="bg1">
              <a:alpha val="5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d) Rừng lá kim (đồng bằng Đông Âu)</a:t>
            </a:r>
          </a:p>
        </p:txBody>
      </p:sp>
    </p:spTree>
    <p:extLst>
      <p:ext uri="{BB962C8B-B14F-4D97-AF65-F5344CB8AC3E}">
        <p14:creationId xmlns:p14="http://schemas.microsoft.com/office/powerpoint/2010/main" val="28505658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3" name="Google Shape;1193;p23"/>
          <p:cNvPicPr preferRelativeResize="0"/>
          <p:nvPr/>
        </p:nvPicPr>
        <p:blipFill rotWithShape="1">
          <a:blip r:embed="rId3">
            <a:alphaModFix/>
          </a:blip>
          <a:srcRect l="20519" t="16330" r="15927" b="8949"/>
          <a:stretch/>
        </p:blipFill>
        <p:spPr>
          <a:xfrm>
            <a:off x="8216900" y="2390520"/>
            <a:ext cx="3886200" cy="4569080"/>
          </a:xfrm>
          <a:prstGeom prst="rect">
            <a:avLst/>
          </a:prstGeom>
          <a:noFill/>
          <a:ln>
            <a:noFill/>
          </a:ln>
        </p:spPr>
      </p:pic>
      <p:pic>
        <p:nvPicPr>
          <p:cNvPr id="1194" name="Google Shape;1194;p23"/>
          <p:cNvPicPr preferRelativeResize="0"/>
          <p:nvPr/>
        </p:nvPicPr>
        <p:blipFill rotWithShape="1">
          <a:blip r:embed="rId4">
            <a:alphaModFix/>
          </a:blip>
          <a:srcRect l="2990" r="2802" b="4527"/>
          <a:stretch/>
        </p:blipFill>
        <p:spPr>
          <a:xfrm>
            <a:off x="0" y="-23813"/>
            <a:ext cx="6829425" cy="6858001"/>
          </a:xfrm>
          <a:prstGeom prst="rect">
            <a:avLst/>
          </a:prstGeom>
          <a:noFill/>
          <a:ln>
            <a:noFill/>
          </a:ln>
        </p:spPr>
      </p:pic>
      <p:grpSp>
        <p:nvGrpSpPr>
          <p:cNvPr id="2" name="Group 1">
            <a:extLst>
              <a:ext uri="{FF2B5EF4-FFF2-40B4-BE49-F238E27FC236}">
                <a16:creationId xmlns:a16="http://schemas.microsoft.com/office/drawing/2014/main" id="{97F1C557-A37E-4060-98D1-66F2D5D901B0}"/>
              </a:ext>
            </a:extLst>
          </p:cNvPr>
          <p:cNvGrpSpPr/>
          <p:nvPr/>
        </p:nvGrpSpPr>
        <p:grpSpPr>
          <a:xfrm>
            <a:off x="6829425" y="0"/>
            <a:ext cx="5362575" cy="2514600"/>
            <a:chOff x="6280529" y="-46271"/>
            <a:chExt cx="5911471" cy="3159695"/>
          </a:xfrm>
        </p:grpSpPr>
        <p:pic>
          <p:nvPicPr>
            <p:cNvPr id="10" name="Picture 9">
              <a:extLst>
                <a:ext uri="{FF2B5EF4-FFF2-40B4-BE49-F238E27FC236}">
                  <a16:creationId xmlns:a16="http://schemas.microsoft.com/office/drawing/2014/main" id="{F562D75D-A6A5-4A68-B7DA-F9058EA1D3B6}"/>
                </a:ext>
              </a:extLst>
            </p:cNvPr>
            <p:cNvPicPr>
              <a:picLocks noChangeAspect="1"/>
            </p:cNvPicPr>
            <p:nvPr/>
          </p:nvPicPr>
          <p:blipFill>
            <a:blip r:embed="rId5"/>
            <a:stretch>
              <a:fillRect/>
            </a:stretch>
          </p:blipFill>
          <p:spPr>
            <a:xfrm>
              <a:off x="6280529" y="-23813"/>
              <a:ext cx="5911471" cy="31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2DF4C89-E2ED-4FDD-9036-C5CA560C25A8}"/>
                </a:ext>
              </a:extLst>
            </p:cNvPr>
            <p:cNvSpPr txBox="1"/>
            <p:nvPr/>
          </p:nvSpPr>
          <p:spPr>
            <a:xfrm>
              <a:off x="6280529" y="-46271"/>
              <a:ext cx="4537119" cy="62545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 Dãy núi cao (An-pơ)</a:t>
              </a:r>
            </a:p>
          </p:txBody>
        </p:sp>
      </p:grpSp>
      <p:sp>
        <p:nvSpPr>
          <p:cNvPr id="13" name="Google Shape;1111;p21">
            <a:extLst>
              <a:ext uri="{FF2B5EF4-FFF2-40B4-BE49-F238E27FC236}">
                <a16:creationId xmlns:a16="http://schemas.microsoft.com/office/drawing/2014/main" id="{562B1CBE-FAFE-4413-AFE0-78FF7143398D}"/>
              </a:ext>
            </a:extLst>
          </p:cNvPr>
          <p:cNvSpPr/>
          <p:nvPr/>
        </p:nvSpPr>
        <p:spPr>
          <a:xfrm>
            <a:off x="2129023" y="4667250"/>
            <a:ext cx="719803" cy="361950"/>
          </a:xfrm>
          <a:custGeom>
            <a:avLst/>
            <a:gdLst/>
            <a:ahLst/>
            <a:cxnLst/>
            <a:rect l="l" t="t" r="r" b="b"/>
            <a:pathLst>
              <a:path w="719803" h="361950" extrusionOk="0">
                <a:moveTo>
                  <a:pt x="14953" y="361950"/>
                </a:moveTo>
                <a:cubicBezTo>
                  <a:pt x="6222" y="329803"/>
                  <a:pt x="-2509" y="297657"/>
                  <a:pt x="666" y="261938"/>
                </a:cubicBezTo>
                <a:cubicBezTo>
                  <a:pt x="3841" y="226219"/>
                  <a:pt x="14953" y="176213"/>
                  <a:pt x="34003" y="147638"/>
                </a:cubicBezTo>
                <a:cubicBezTo>
                  <a:pt x="53053" y="119063"/>
                  <a:pt x="65754" y="106363"/>
                  <a:pt x="114966" y="90488"/>
                </a:cubicBezTo>
                <a:cubicBezTo>
                  <a:pt x="164178" y="74613"/>
                  <a:pt x="228472" y="67469"/>
                  <a:pt x="329278" y="52388"/>
                </a:cubicBezTo>
                <a:cubicBezTo>
                  <a:pt x="430084" y="37307"/>
                  <a:pt x="574943" y="18653"/>
                  <a:pt x="719803" y="0"/>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4" name="Google Shape;1125;p21">
            <a:extLst>
              <a:ext uri="{FF2B5EF4-FFF2-40B4-BE49-F238E27FC236}">
                <a16:creationId xmlns:a16="http://schemas.microsoft.com/office/drawing/2014/main" id="{1DDF5757-3E50-4C1E-9537-41A67B0D73F5}"/>
              </a:ext>
            </a:extLst>
          </p:cNvPr>
          <p:cNvSpPr/>
          <p:nvPr/>
        </p:nvSpPr>
        <p:spPr>
          <a:xfrm>
            <a:off x="303012" y="3449052"/>
            <a:ext cx="1507944"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000" y="30833"/>
                </a:moveTo>
                <a:lnTo>
                  <a:pt x="152221" y="30833"/>
                </a:lnTo>
                <a:lnTo>
                  <a:pt x="167333" y="160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a:t>
            </a:r>
            <a:endParaRPr/>
          </a:p>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An-pơ</a:t>
            </a:r>
            <a:endParaRPr/>
          </a:p>
        </p:txBody>
      </p:sp>
      <p:grpSp>
        <p:nvGrpSpPr>
          <p:cNvPr id="3" name="Group 2">
            <a:extLst>
              <a:ext uri="{FF2B5EF4-FFF2-40B4-BE49-F238E27FC236}">
                <a16:creationId xmlns:a16="http://schemas.microsoft.com/office/drawing/2014/main" id="{DA524F81-B24E-4BFE-B566-49E88360E0E0}"/>
              </a:ext>
            </a:extLst>
          </p:cNvPr>
          <p:cNvGrpSpPr/>
          <p:nvPr/>
        </p:nvGrpSpPr>
        <p:grpSpPr>
          <a:xfrm>
            <a:off x="6829425" y="0"/>
            <a:ext cx="5362575" cy="2451438"/>
            <a:chOff x="6199337" y="63162"/>
            <a:chExt cx="5848729" cy="3137238"/>
          </a:xfrm>
        </p:grpSpPr>
        <p:pic>
          <p:nvPicPr>
            <p:cNvPr id="15" name="Picture 14">
              <a:extLst>
                <a:ext uri="{FF2B5EF4-FFF2-40B4-BE49-F238E27FC236}">
                  <a16:creationId xmlns:a16="http://schemas.microsoft.com/office/drawing/2014/main" id="{EE98FC16-1DED-462D-880A-676F15D47CC3}"/>
                </a:ext>
              </a:extLst>
            </p:cNvPr>
            <p:cNvPicPr>
              <a:picLocks noChangeAspect="1"/>
            </p:cNvPicPr>
            <p:nvPr/>
          </p:nvPicPr>
          <p:blipFill>
            <a:blip r:embed="rId6"/>
            <a:stretch>
              <a:fillRect/>
            </a:stretch>
          </p:blipFill>
          <p:spPr>
            <a:xfrm>
              <a:off x="6199337" y="63163"/>
              <a:ext cx="5848729" cy="31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B8EBF1DD-DCAC-43D9-B0BD-DC5E0E31FAB8}"/>
                </a:ext>
              </a:extLst>
            </p:cNvPr>
            <p:cNvSpPr txBox="1"/>
            <p:nvPr/>
          </p:nvSpPr>
          <p:spPr>
            <a:xfrm>
              <a:off x="6199337" y="63162"/>
              <a:ext cx="4006501" cy="590818"/>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 Đồng bằng (Trung Âu)</a:t>
              </a:r>
            </a:p>
          </p:txBody>
        </p:sp>
      </p:grpSp>
      <p:sp>
        <p:nvSpPr>
          <p:cNvPr id="18" name="Google Shape;1210;p24">
            <a:extLst>
              <a:ext uri="{FF2B5EF4-FFF2-40B4-BE49-F238E27FC236}">
                <a16:creationId xmlns:a16="http://schemas.microsoft.com/office/drawing/2014/main" id="{C30D0DE4-6282-4228-BE62-E75F286783CB}"/>
              </a:ext>
            </a:extLst>
          </p:cNvPr>
          <p:cNvSpPr/>
          <p:nvPr/>
        </p:nvSpPr>
        <p:spPr>
          <a:xfrm>
            <a:off x="2603500" y="3357562"/>
            <a:ext cx="1554115" cy="896937"/>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4" name="Group 3">
            <a:extLst>
              <a:ext uri="{FF2B5EF4-FFF2-40B4-BE49-F238E27FC236}">
                <a16:creationId xmlns:a16="http://schemas.microsoft.com/office/drawing/2014/main" id="{1DF09483-ADF2-48A5-B757-C19A95836C5C}"/>
              </a:ext>
            </a:extLst>
          </p:cNvPr>
          <p:cNvGrpSpPr/>
          <p:nvPr/>
        </p:nvGrpSpPr>
        <p:grpSpPr>
          <a:xfrm>
            <a:off x="6829424" y="17874"/>
            <a:ext cx="5362576" cy="2514600"/>
            <a:chOff x="143932" y="3268654"/>
            <a:chExt cx="5914023" cy="3004571"/>
          </a:xfrm>
        </p:grpSpPr>
        <p:pic>
          <p:nvPicPr>
            <p:cNvPr id="19" name="Picture 18">
              <a:extLst>
                <a:ext uri="{FF2B5EF4-FFF2-40B4-BE49-F238E27FC236}">
                  <a16:creationId xmlns:a16="http://schemas.microsoft.com/office/drawing/2014/main" id="{AEDFCE36-EE4A-46EF-82B0-108F7D6B1837}"/>
                </a:ext>
              </a:extLst>
            </p:cNvPr>
            <p:cNvPicPr>
              <a:picLocks noChangeAspect="1"/>
            </p:cNvPicPr>
            <p:nvPr/>
          </p:nvPicPr>
          <p:blipFill>
            <a:blip r:embed="rId7"/>
            <a:stretch>
              <a:fillRect/>
            </a:stretch>
          </p:blipFill>
          <p:spPr>
            <a:xfrm>
              <a:off x="146484" y="3268654"/>
              <a:ext cx="5911471" cy="3004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77BE265A-F6B2-43D1-AABF-57FA63A95C6F}"/>
                </a:ext>
              </a:extLst>
            </p:cNvPr>
            <p:cNvSpPr txBox="1"/>
            <p:nvPr/>
          </p:nvSpPr>
          <p:spPr>
            <a:xfrm>
              <a:off x="143932" y="3344362"/>
              <a:ext cx="4905592" cy="551621"/>
            </a:xfrm>
            <a:prstGeom prst="rect">
              <a:avLst/>
            </a:prstGeom>
            <a:solidFill>
              <a:schemeClr val="bg1">
                <a:alpha val="5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c) Phi-o (bán đảo Xcan-đi-na-vơ)</a:t>
              </a:r>
            </a:p>
          </p:txBody>
        </p:sp>
      </p:grpSp>
      <p:sp>
        <p:nvSpPr>
          <p:cNvPr id="22" name="Google Shape;1113;p21">
            <a:extLst>
              <a:ext uri="{FF2B5EF4-FFF2-40B4-BE49-F238E27FC236}">
                <a16:creationId xmlns:a16="http://schemas.microsoft.com/office/drawing/2014/main" id="{AC4165DD-AA26-4F92-87DF-71EB9862FB0B}"/>
              </a:ext>
            </a:extLst>
          </p:cNvPr>
          <p:cNvSpPr/>
          <p:nvPr/>
        </p:nvSpPr>
        <p:spPr>
          <a:xfrm>
            <a:off x="2508433" y="1513216"/>
            <a:ext cx="990601" cy="1309688"/>
          </a:xfrm>
          <a:custGeom>
            <a:avLst/>
            <a:gdLst/>
            <a:ahLst/>
            <a:cxnLst/>
            <a:rect l="l" t="t" r="r" b="b"/>
            <a:pathLst>
              <a:path w="995124" h="1324403" extrusionOk="0">
                <a:moveTo>
                  <a:pt x="0" y="1324403"/>
                </a:moveTo>
                <a:cubicBezTo>
                  <a:pt x="1588" y="1300590"/>
                  <a:pt x="-1200" y="1276073"/>
                  <a:pt x="4763" y="1252965"/>
                </a:cubicBezTo>
                <a:cubicBezTo>
                  <a:pt x="11691" y="1226120"/>
                  <a:pt x="38100" y="1176765"/>
                  <a:pt x="38100" y="1176765"/>
                </a:cubicBezTo>
                <a:cubicBezTo>
                  <a:pt x="39305" y="1170741"/>
                  <a:pt x="43121" y="1146547"/>
                  <a:pt x="47625" y="1138665"/>
                </a:cubicBezTo>
                <a:cubicBezTo>
                  <a:pt x="51563" y="1131773"/>
                  <a:pt x="57150" y="1125965"/>
                  <a:pt x="61913" y="1119615"/>
                </a:cubicBezTo>
                <a:cubicBezTo>
                  <a:pt x="68366" y="1100256"/>
                  <a:pt x="74191" y="1077757"/>
                  <a:pt x="95250" y="1067228"/>
                </a:cubicBezTo>
                <a:cubicBezTo>
                  <a:pt x="101600" y="1064053"/>
                  <a:pt x="108620" y="1061963"/>
                  <a:pt x="114300" y="1057703"/>
                </a:cubicBezTo>
                <a:cubicBezTo>
                  <a:pt x="185767" y="1004103"/>
                  <a:pt x="87847" y="1066015"/>
                  <a:pt x="152400" y="1029128"/>
                </a:cubicBezTo>
                <a:cubicBezTo>
                  <a:pt x="206947" y="997959"/>
                  <a:pt x="121864" y="1044723"/>
                  <a:pt x="180975" y="1005315"/>
                </a:cubicBezTo>
                <a:cubicBezTo>
                  <a:pt x="185152" y="1002530"/>
                  <a:pt x="190500" y="1002140"/>
                  <a:pt x="195263" y="1000553"/>
                </a:cubicBezTo>
                <a:cubicBezTo>
                  <a:pt x="224607" y="980990"/>
                  <a:pt x="192169" y="999997"/>
                  <a:pt x="233363" y="986265"/>
                </a:cubicBezTo>
                <a:cubicBezTo>
                  <a:pt x="240098" y="984020"/>
                  <a:pt x="245887" y="979537"/>
                  <a:pt x="252413" y="976740"/>
                </a:cubicBezTo>
                <a:cubicBezTo>
                  <a:pt x="257027" y="974763"/>
                  <a:pt x="262113" y="974017"/>
                  <a:pt x="266700" y="971978"/>
                </a:cubicBezTo>
                <a:cubicBezTo>
                  <a:pt x="316294" y="949936"/>
                  <a:pt x="277380" y="963654"/>
                  <a:pt x="309563" y="952928"/>
                </a:cubicBezTo>
                <a:cubicBezTo>
                  <a:pt x="341143" y="931874"/>
                  <a:pt x="306047" y="956621"/>
                  <a:pt x="338138" y="929115"/>
                </a:cubicBezTo>
                <a:cubicBezTo>
                  <a:pt x="344165" y="923949"/>
                  <a:pt x="351315" y="920167"/>
                  <a:pt x="357188" y="914828"/>
                </a:cubicBezTo>
                <a:cubicBezTo>
                  <a:pt x="368816" y="904257"/>
                  <a:pt x="379413" y="892603"/>
                  <a:pt x="390525" y="881490"/>
                </a:cubicBezTo>
                <a:cubicBezTo>
                  <a:pt x="419960" y="852054"/>
                  <a:pt x="423233" y="851476"/>
                  <a:pt x="447675" y="814815"/>
                </a:cubicBezTo>
                <a:cubicBezTo>
                  <a:pt x="450850" y="810053"/>
                  <a:pt x="454360" y="805498"/>
                  <a:pt x="457200" y="800528"/>
                </a:cubicBezTo>
                <a:cubicBezTo>
                  <a:pt x="460722" y="794364"/>
                  <a:pt x="462598" y="787255"/>
                  <a:pt x="466725" y="781478"/>
                </a:cubicBezTo>
                <a:cubicBezTo>
                  <a:pt x="470640" y="775997"/>
                  <a:pt x="477098" y="772671"/>
                  <a:pt x="481013" y="767190"/>
                </a:cubicBezTo>
                <a:cubicBezTo>
                  <a:pt x="514866" y="719795"/>
                  <a:pt x="459825" y="778853"/>
                  <a:pt x="509588" y="729090"/>
                </a:cubicBezTo>
                <a:cubicBezTo>
                  <a:pt x="512763" y="719565"/>
                  <a:pt x="515035" y="709690"/>
                  <a:pt x="519113" y="700515"/>
                </a:cubicBezTo>
                <a:cubicBezTo>
                  <a:pt x="524417" y="688582"/>
                  <a:pt x="533955" y="680911"/>
                  <a:pt x="542925" y="671940"/>
                </a:cubicBezTo>
                <a:cubicBezTo>
                  <a:pt x="552283" y="643870"/>
                  <a:pt x="541380" y="671556"/>
                  <a:pt x="561975" y="638603"/>
                </a:cubicBezTo>
                <a:cubicBezTo>
                  <a:pt x="565738" y="632583"/>
                  <a:pt x="567562" y="625460"/>
                  <a:pt x="571500" y="619553"/>
                </a:cubicBezTo>
                <a:cubicBezTo>
                  <a:pt x="577139" y="611095"/>
                  <a:pt x="584764" y="604098"/>
                  <a:pt x="590550" y="595740"/>
                </a:cubicBezTo>
                <a:cubicBezTo>
                  <a:pt x="599075" y="583426"/>
                  <a:pt x="614363" y="557640"/>
                  <a:pt x="614363" y="557640"/>
                </a:cubicBezTo>
                <a:cubicBezTo>
                  <a:pt x="625958" y="499662"/>
                  <a:pt x="609347" y="577599"/>
                  <a:pt x="633413" y="490965"/>
                </a:cubicBezTo>
                <a:cubicBezTo>
                  <a:pt x="637330" y="476863"/>
                  <a:pt x="638808" y="462144"/>
                  <a:pt x="642938" y="448103"/>
                </a:cubicBezTo>
                <a:cubicBezTo>
                  <a:pt x="649928" y="424337"/>
                  <a:pt x="652432" y="409344"/>
                  <a:pt x="671513" y="395715"/>
                </a:cubicBezTo>
                <a:cubicBezTo>
                  <a:pt x="681812" y="388358"/>
                  <a:pt x="693190" y="385314"/>
                  <a:pt x="704850" y="381428"/>
                </a:cubicBezTo>
                <a:cubicBezTo>
                  <a:pt x="709613" y="378253"/>
                  <a:pt x="714620" y="375417"/>
                  <a:pt x="719138" y="371903"/>
                </a:cubicBezTo>
                <a:cubicBezTo>
                  <a:pt x="733112" y="361034"/>
                  <a:pt x="749687" y="347484"/>
                  <a:pt x="762000" y="333803"/>
                </a:cubicBezTo>
                <a:cubicBezTo>
                  <a:pt x="771791" y="322924"/>
                  <a:pt x="781050" y="311578"/>
                  <a:pt x="790575" y="300465"/>
                </a:cubicBezTo>
                <a:cubicBezTo>
                  <a:pt x="793750" y="292528"/>
                  <a:pt x="796277" y="284299"/>
                  <a:pt x="800100" y="276653"/>
                </a:cubicBezTo>
                <a:cubicBezTo>
                  <a:pt x="802660" y="271533"/>
                  <a:pt x="808237" y="267918"/>
                  <a:pt x="809625" y="262365"/>
                </a:cubicBezTo>
                <a:cubicBezTo>
                  <a:pt x="823429" y="207149"/>
                  <a:pt x="810176" y="213639"/>
                  <a:pt x="828675" y="176640"/>
                </a:cubicBezTo>
                <a:cubicBezTo>
                  <a:pt x="835832" y="162326"/>
                  <a:pt x="857311" y="140087"/>
                  <a:pt x="866775" y="133778"/>
                </a:cubicBezTo>
                <a:cubicBezTo>
                  <a:pt x="881063" y="124253"/>
                  <a:pt x="897496" y="117346"/>
                  <a:pt x="909638" y="105203"/>
                </a:cubicBezTo>
                <a:cubicBezTo>
                  <a:pt x="914400" y="100440"/>
                  <a:pt x="918321" y="94651"/>
                  <a:pt x="923925" y="90915"/>
                </a:cubicBezTo>
                <a:cubicBezTo>
                  <a:pt x="930454" y="86563"/>
                  <a:pt x="963674" y="81354"/>
                  <a:pt x="962025" y="81390"/>
                </a:cubicBezTo>
                <a:cubicBezTo>
                  <a:pt x="960376" y="81426"/>
                  <a:pt x="918855" y="93511"/>
                  <a:pt x="914031" y="91130"/>
                </a:cubicBezTo>
                <a:cubicBezTo>
                  <a:pt x="909207" y="88749"/>
                  <a:pt x="926731" y="68690"/>
                  <a:pt x="933081" y="67103"/>
                </a:cubicBezTo>
                <a:cubicBezTo>
                  <a:pt x="937843" y="63928"/>
                  <a:pt x="928669" y="51672"/>
                  <a:pt x="933015" y="47947"/>
                </a:cubicBezTo>
                <a:cubicBezTo>
                  <a:pt x="939833" y="42103"/>
                  <a:pt x="995124" y="0"/>
                  <a:pt x="995124" y="0"/>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3" name="Google Shape;1124;p21">
            <a:extLst>
              <a:ext uri="{FF2B5EF4-FFF2-40B4-BE49-F238E27FC236}">
                <a16:creationId xmlns:a16="http://schemas.microsoft.com/office/drawing/2014/main" id="{7A59FD06-BDF2-47BA-858A-EFEA2BC897D6}"/>
              </a:ext>
            </a:extLst>
          </p:cNvPr>
          <p:cNvSpPr/>
          <p:nvPr/>
        </p:nvSpPr>
        <p:spPr>
          <a:xfrm>
            <a:off x="913506" y="993936"/>
            <a:ext cx="1570551" cy="914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000" y="30833"/>
                </a:moveTo>
                <a:lnTo>
                  <a:pt x="152221" y="30833"/>
                </a:lnTo>
                <a:lnTo>
                  <a:pt x="167333" y="160000"/>
                </a:lnTo>
              </a:path>
            </a:pathLst>
          </a:cu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Dãy </a:t>
            </a:r>
            <a:endParaRPr/>
          </a:p>
          <a:p>
            <a:pPr marL="0" marR="0" lvl="0" indent="0" algn="ctr" rtl="0">
              <a:spcBef>
                <a:spcPts val="0"/>
              </a:spcBef>
              <a:spcAft>
                <a:spcPts val="0"/>
              </a:spcAft>
              <a:buNone/>
            </a:pPr>
            <a:r>
              <a:rPr lang="en-US" sz="1800" b="1">
                <a:solidFill>
                  <a:srgbClr val="000000"/>
                </a:solidFill>
                <a:latin typeface="Times New Roman"/>
                <a:ea typeface="Times New Roman"/>
                <a:cs typeface="Times New Roman"/>
                <a:sym typeface="Times New Roman"/>
              </a:rPr>
              <a:t>Xcan-đi-na-vi</a:t>
            </a:r>
            <a:endParaRPr/>
          </a:p>
        </p:txBody>
      </p:sp>
      <p:grpSp>
        <p:nvGrpSpPr>
          <p:cNvPr id="5" name="Group 4">
            <a:extLst>
              <a:ext uri="{FF2B5EF4-FFF2-40B4-BE49-F238E27FC236}">
                <a16:creationId xmlns:a16="http://schemas.microsoft.com/office/drawing/2014/main" id="{C8622D13-1FC4-44C2-A581-1C57785D797A}"/>
              </a:ext>
            </a:extLst>
          </p:cNvPr>
          <p:cNvGrpSpPr/>
          <p:nvPr/>
        </p:nvGrpSpPr>
        <p:grpSpPr>
          <a:xfrm>
            <a:off x="6829422" y="0"/>
            <a:ext cx="5362578" cy="2514600"/>
            <a:chOff x="6199336" y="3268654"/>
            <a:chExt cx="5846180" cy="3004571"/>
          </a:xfrm>
        </p:grpSpPr>
        <p:pic>
          <p:nvPicPr>
            <p:cNvPr id="24" name="Picture 23">
              <a:extLst>
                <a:ext uri="{FF2B5EF4-FFF2-40B4-BE49-F238E27FC236}">
                  <a16:creationId xmlns:a16="http://schemas.microsoft.com/office/drawing/2014/main" id="{5F55CE2A-7BAC-4B14-A058-CA3AC7F538FB}"/>
                </a:ext>
              </a:extLst>
            </p:cNvPr>
            <p:cNvPicPr>
              <a:picLocks noChangeAspect="1"/>
            </p:cNvPicPr>
            <p:nvPr/>
          </p:nvPicPr>
          <p:blipFill>
            <a:blip r:embed="rId8"/>
            <a:stretch>
              <a:fillRect/>
            </a:stretch>
          </p:blipFill>
          <p:spPr>
            <a:xfrm>
              <a:off x="6204439" y="3268654"/>
              <a:ext cx="5841077" cy="3004571"/>
            </a:xfrm>
            <a:prstGeom prst="rect">
              <a:avLst/>
            </a:prstGeom>
            <a:solidFill>
              <a:srgbClr val="FFFFFF">
                <a:shade val="85000"/>
                <a:alpha val="90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a:extLst>
                <a:ext uri="{FF2B5EF4-FFF2-40B4-BE49-F238E27FC236}">
                  <a16:creationId xmlns:a16="http://schemas.microsoft.com/office/drawing/2014/main" id="{B3CCB60F-639D-4627-9439-BC0D757EDC73}"/>
                </a:ext>
              </a:extLst>
            </p:cNvPr>
            <p:cNvSpPr txBox="1"/>
            <p:nvPr/>
          </p:nvSpPr>
          <p:spPr>
            <a:xfrm>
              <a:off x="6199336" y="3366819"/>
              <a:ext cx="5333903" cy="551621"/>
            </a:xfrm>
            <a:prstGeom prst="rect">
              <a:avLst/>
            </a:prstGeom>
            <a:solidFill>
              <a:schemeClr val="bg1">
                <a:alpha val="9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d) Rừng lá kim (đồng bằng Đông Âu)</a:t>
              </a:r>
            </a:p>
          </p:txBody>
        </p:sp>
      </p:grpSp>
      <p:sp>
        <p:nvSpPr>
          <p:cNvPr id="27" name="Google Shape;1210;p24">
            <a:extLst>
              <a:ext uri="{FF2B5EF4-FFF2-40B4-BE49-F238E27FC236}">
                <a16:creationId xmlns:a16="http://schemas.microsoft.com/office/drawing/2014/main" id="{F766ECD3-850D-4D35-BDFA-7C305A796AD7}"/>
              </a:ext>
            </a:extLst>
          </p:cNvPr>
          <p:cNvSpPr/>
          <p:nvPr/>
        </p:nvSpPr>
        <p:spPr>
          <a:xfrm>
            <a:off x="4104773" y="2082800"/>
            <a:ext cx="1554115" cy="1007433"/>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2516161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ppt_w</p:attrName>
                                        </p:attrNameLst>
                                      </p:cBhvr>
                                      <p:tavLst>
                                        <p:tav tm="0">
                                          <p:val>
                                            <p:strVal val="0"/>
                                          </p:val>
                                        </p:tav>
                                        <p:tav tm="100000">
                                          <p:val>
                                            <p:strVal val="#ppt_w"/>
                                          </p:val>
                                        </p:tav>
                                      </p:tavLst>
                                    </p:anim>
                                    <p:anim calcmode="lin" valueType="num">
                                      <p:cBhvr additive="base">
                                        <p:cTn id="20" dur="500"/>
                                        <p:tgtEl>
                                          <p:spTgt spid="14"/>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2"/>
                                        </p:tgtEl>
                                        <p:attrNameLst>
                                          <p:attrName>ppt_w</p:attrName>
                                        </p:attrNameLst>
                                      </p:cBhvr>
                                      <p:tavLst>
                                        <p:tav tm="0">
                                          <p:val>
                                            <p:strVal val="ppt_w"/>
                                          </p:val>
                                        </p:tav>
                                        <p:tav tm="100000">
                                          <p:val>
                                            <p:fltVal val="0"/>
                                          </p:val>
                                        </p:tav>
                                      </p:tavLst>
                                    </p:anim>
                                    <p:anim calcmode="lin" valueType="num">
                                      <p:cBhvr>
                                        <p:cTn id="25" dur="500"/>
                                        <p:tgtEl>
                                          <p:spTgt spid="2"/>
                                        </p:tgtEl>
                                        <p:attrNameLst>
                                          <p:attrName>ppt_h</p:attrName>
                                        </p:attrNameLst>
                                      </p:cBhvr>
                                      <p:tavLst>
                                        <p:tav tm="0">
                                          <p:val>
                                            <p:strVal val="ppt_h"/>
                                          </p:val>
                                        </p:tav>
                                        <p:tav tm="100000">
                                          <p:val>
                                            <p:fltVal val="0"/>
                                          </p:val>
                                        </p:tav>
                                      </p:tavLst>
                                    </p:anim>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53" presetClass="exit" presetSubtype="32" fill="hold" grpId="0" nodeType="withEffect">
                                  <p:stCondLst>
                                    <p:cond delay="0"/>
                                  </p:stCondLst>
                                  <p:childTnLst>
                                    <p:anim calcmode="lin" valueType="num">
                                      <p:cBhvr>
                                        <p:cTn id="29" dur="500"/>
                                        <p:tgtEl>
                                          <p:spTgt spid="13"/>
                                        </p:tgtEl>
                                        <p:attrNameLst>
                                          <p:attrName>ppt_w</p:attrName>
                                        </p:attrNameLst>
                                      </p:cBhvr>
                                      <p:tavLst>
                                        <p:tav tm="0">
                                          <p:val>
                                            <p:strVal val="ppt_w"/>
                                          </p:val>
                                        </p:tav>
                                        <p:tav tm="100000">
                                          <p:val>
                                            <p:fltVal val="0"/>
                                          </p:val>
                                        </p:tav>
                                      </p:tavLst>
                                    </p:anim>
                                    <p:anim calcmode="lin" valueType="num">
                                      <p:cBhvr>
                                        <p:cTn id="30" dur="500"/>
                                        <p:tgtEl>
                                          <p:spTgt spid="13"/>
                                        </p:tgtEl>
                                        <p:attrNameLst>
                                          <p:attrName>ppt_h</p:attrName>
                                        </p:attrNameLst>
                                      </p:cBhvr>
                                      <p:tavLst>
                                        <p:tav tm="0">
                                          <p:val>
                                            <p:strVal val="ppt_h"/>
                                          </p:val>
                                        </p:tav>
                                        <p:tav tm="100000">
                                          <p:val>
                                            <p:fltVal val="0"/>
                                          </p:val>
                                        </p:tav>
                                      </p:tavLst>
                                    </p:anim>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3"/>
                                        </p:tgtEl>
                                        <p:attrNameLst>
                                          <p:attrName>ppt_w</p:attrName>
                                        </p:attrNameLst>
                                      </p:cBhvr>
                                      <p:tavLst>
                                        <p:tav tm="0">
                                          <p:val>
                                            <p:strVal val="ppt_w"/>
                                          </p:val>
                                        </p:tav>
                                        <p:tav tm="100000">
                                          <p:val>
                                            <p:fltVal val="0"/>
                                          </p:val>
                                        </p:tav>
                                      </p:tavLst>
                                    </p:anim>
                                    <p:anim calcmode="lin" valueType="num">
                                      <p:cBhvr>
                                        <p:cTn id="54" dur="500"/>
                                        <p:tgtEl>
                                          <p:spTgt spid="3"/>
                                        </p:tgtEl>
                                        <p:attrNameLst>
                                          <p:attrName>ppt_h</p:attrName>
                                        </p:attrNameLst>
                                      </p:cBhvr>
                                      <p:tavLst>
                                        <p:tav tm="0">
                                          <p:val>
                                            <p:strVal val="ppt_h"/>
                                          </p:val>
                                        </p:tav>
                                        <p:tav tm="100000">
                                          <p:val>
                                            <p:fltVal val="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53" presetClass="exit" presetSubtype="32" fill="hold" grpId="0" nodeType="with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fltVal val="0"/>
                                          </p:val>
                                        </p:tav>
                                        <p:tav tm="100000">
                                          <p:val>
                                            <p:strVal val="#ppt_w"/>
                                          </p:val>
                                        </p:tav>
                                      </p:tavLst>
                                    </p:anim>
                                    <p:anim calcmode="lin" valueType="num">
                                      <p:cBhvr>
                                        <p:cTn id="67" dur="500" fill="hold"/>
                                        <p:tgtEl>
                                          <p:spTgt spid="4"/>
                                        </p:tgtEl>
                                        <p:attrNameLst>
                                          <p:attrName>ppt_h</p:attrName>
                                        </p:attrNameLst>
                                      </p:cBhvr>
                                      <p:tavLst>
                                        <p:tav tm="0">
                                          <p:val>
                                            <p:fltVal val="0"/>
                                          </p:val>
                                        </p:tav>
                                        <p:tav tm="100000">
                                          <p:val>
                                            <p:strVal val="#ppt_h"/>
                                          </p:val>
                                        </p:tav>
                                      </p:tavLst>
                                    </p:anim>
                                    <p:animEffect transition="in" filter="fade">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p:tgtEl>
                                          <p:spTgt spid="23"/>
                                        </p:tgtEl>
                                        <p:attrNameLst>
                                          <p:attrName>ppt_w</p:attrName>
                                        </p:attrNameLst>
                                      </p:cBhvr>
                                      <p:tavLst>
                                        <p:tav tm="0">
                                          <p:val>
                                            <p:strVal val="0"/>
                                          </p:val>
                                        </p:tav>
                                        <p:tav tm="100000">
                                          <p:val>
                                            <p:strVal val="#ppt_w"/>
                                          </p:val>
                                        </p:tav>
                                      </p:tavLst>
                                    </p:anim>
                                    <p:anim calcmode="lin" valueType="num">
                                      <p:cBhvr additive="base">
                                        <p:cTn id="79" dur="500"/>
                                        <p:tgtEl>
                                          <p:spTgt spid="23"/>
                                        </p:tgtEl>
                                        <p:attrNameLst>
                                          <p:attrName>ppt_h</p:attrName>
                                        </p:attrNameLst>
                                      </p:cBhvr>
                                      <p:tavLst>
                                        <p:tav tm="0">
                                          <p:val>
                                            <p:str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4"/>
                                        </p:tgtEl>
                                        <p:attrNameLst>
                                          <p:attrName>ppt_w</p:attrName>
                                        </p:attrNameLst>
                                      </p:cBhvr>
                                      <p:tavLst>
                                        <p:tav tm="0">
                                          <p:val>
                                            <p:strVal val="ppt_w"/>
                                          </p:val>
                                        </p:tav>
                                        <p:tav tm="100000">
                                          <p:val>
                                            <p:fltVal val="0"/>
                                          </p:val>
                                        </p:tav>
                                      </p:tavLst>
                                    </p:anim>
                                    <p:anim calcmode="lin" valueType="num">
                                      <p:cBhvr>
                                        <p:cTn id="84" dur="500"/>
                                        <p:tgtEl>
                                          <p:spTgt spid="4"/>
                                        </p:tgtEl>
                                        <p:attrNameLst>
                                          <p:attrName>ppt_h</p:attrName>
                                        </p:attrNameLst>
                                      </p:cBhvr>
                                      <p:tavLst>
                                        <p:tav tm="0">
                                          <p:val>
                                            <p:strVal val="ppt_h"/>
                                          </p:val>
                                        </p:tav>
                                        <p:tav tm="100000">
                                          <p:val>
                                            <p:fltVal val="0"/>
                                          </p:val>
                                        </p:tav>
                                      </p:tavLst>
                                    </p:anim>
                                    <p:animEffect transition="out" filter="fad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22"/>
                                        </p:tgtEl>
                                        <p:attrNameLst>
                                          <p:attrName>ppt_w</p:attrName>
                                        </p:attrNameLst>
                                      </p:cBhvr>
                                      <p:tavLst>
                                        <p:tav tm="0">
                                          <p:val>
                                            <p:strVal val="ppt_w"/>
                                          </p:val>
                                        </p:tav>
                                        <p:tav tm="100000">
                                          <p:val>
                                            <p:fltVal val="0"/>
                                          </p:val>
                                        </p:tav>
                                      </p:tavLst>
                                    </p:anim>
                                    <p:anim calcmode="lin" valueType="num">
                                      <p:cBhvr>
                                        <p:cTn id="89" dur="500"/>
                                        <p:tgtEl>
                                          <p:spTgt spid="22"/>
                                        </p:tgtEl>
                                        <p:attrNameLst>
                                          <p:attrName>ppt_h</p:attrName>
                                        </p:attrNameLst>
                                      </p:cBhvr>
                                      <p:tavLst>
                                        <p:tav tm="0">
                                          <p:val>
                                            <p:strVal val="ppt_h"/>
                                          </p:val>
                                        </p:tav>
                                        <p:tav tm="100000">
                                          <p:val>
                                            <p:fltVal val="0"/>
                                          </p:val>
                                        </p:tav>
                                      </p:tavLst>
                                    </p:anim>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6" name="Picture 5">
            <a:extLst>
              <a:ext uri="{FF2B5EF4-FFF2-40B4-BE49-F238E27FC236}">
                <a16:creationId xmlns:a16="http://schemas.microsoft.com/office/drawing/2014/main" id="{BF3D203B-0871-42CE-80E7-0C23D2C41ECC}"/>
              </a:ext>
            </a:extLst>
          </p:cNvPr>
          <p:cNvPicPr>
            <a:picLocks noChangeAspect="1"/>
          </p:cNvPicPr>
          <p:nvPr/>
        </p:nvPicPr>
        <p:blipFill>
          <a:blip r:embed="rId3"/>
          <a:stretch>
            <a:fillRect/>
          </a:stretch>
        </p:blipFill>
        <p:spPr>
          <a:xfrm>
            <a:off x="0" y="0"/>
            <a:ext cx="12192000" cy="6858000"/>
          </a:xfrm>
          <a:prstGeom prst="rect">
            <a:avLst/>
          </a:prstGeom>
        </p:spPr>
      </p:pic>
      <p:sp>
        <p:nvSpPr>
          <p:cNvPr id="774" name="Google Shape;774;p12"/>
          <p:cNvSpPr/>
          <p:nvPr/>
        </p:nvSpPr>
        <p:spPr>
          <a:xfrm>
            <a:off x="5143498" y="1447800"/>
            <a:ext cx="1905000" cy="1905000"/>
          </a:xfrm>
          <a:prstGeom prst="ellipse">
            <a:avLst/>
          </a:prstGeom>
          <a:solidFill>
            <a:srgbClr val="E9F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2"/>
          <p:cNvSpPr txBox="1"/>
          <p:nvPr/>
        </p:nvSpPr>
        <p:spPr>
          <a:xfrm>
            <a:off x="5736927" y="1600326"/>
            <a:ext cx="718145" cy="1592744"/>
          </a:xfrm>
          <a:prstGeom prst="rect">
            <a:avLst/>
          </a:prstGeom>
          <a:noFill/>
          <a:ln>
            <a:noFill/>
          </a:ln>
        </p:spPr>
        <p:txBody>
          <a:bodyPr spcFirstLastPara="1" wrap="square" lIns="0" tIns="0" rIns="0" bIns="0" anchor="ctr" anchorCtr="0">
            <a:spAutoFit/>
          </a:bodyPr>
          <a:lstStyle/>
          <a:p>
            <a:pPr marL="0" marR="0" lvl="0" indent="0" algn="ctr" rtl="0">
              <a:lnSpc>
                <a:spcPct val="90000"/>
              </a:lnSpc>
              <a:spcBef>
                <a:spcPts val="0"/>
              </a:spcBef>
              <a:spcAft>
                <a:spcPts val="0"/>
              </a:spcAft>
              <a:buClr>
                <a:srgbClr val="9F5901"/>
              </a:buClr>
              <a:buSzPts val="11500"/>
              <a:buFont typeface="Arial"/>
              <a:buNone/>
            </a:pPr>
            <a:r>
              <a:rPr lang="en-US" sz="115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sym typeface="Times New Roman"/>
              </a:rPr>
              <a:t>1</a:t>
            </a:r>
            <a:endParaRPr>
              <a:gradFill flip="none" rotWithShape="1">
                <a:gsLst>
                  <a:gs pos="0">
                    <a:srgbClr val="FF0000"/>
                  </a:gs>
                  <a:gs pos="53000">
                    <a:srgbClr val="FF9000"/>
                  </a:gs>
                  <a:gs pos="100000">
                    <a:srgbClr val="FFFF00"/>
                  </a:gs>
                </a:gsLst>
                <a:lin ang="2700000" scaled="1"/>
                <a:tileRect/>
              </a:gradFill>
              <a:latin typeface="UTM Showcard" panose="02040603050506020204" pitchFamily="18" charset="0"/>
            </a:endParaRPr>
          </a:p>
        </p:txBody>
      </p:sp>
      <p:pic>
        <p:nvPicPr>
          <p:cNvPr id="7" name="图片 4" descr="1c96f8785f189c2d90e770e0fb6c497b">
            <a:extLst>
              <a:ext uri="{FF2B5EF4-FFF2-40B4-BE49-F238E27FC236}">
                <a16:creationId xmlns:a16="http://schemas.microsoft.com/office/drawing/2014/main" id="{8CE66F37-7ABC-4876-8402-934738FBB63C}"/>
              </a:ext>
            </a:extLst>
          </p:cNvPr>
          <p:cNvPicPr>
            <a:picLocks noChangeAspect="1"/>
          </p:cNvPicPr>
          <p:nvPr/>
        </p:nvPicPr>
        <p:blipFill>
          <a:blip r:embed="rId4"/>
          <a:stretch>
            <a:fillRect/>
          </a:stretch>
        </p:blipFill>
        <p:spPr>
          <a:xfrm>
            <a:off x="9838622" y="1447800"/>
            <a:ext cx="2353378" cy="3255322"/>
          </a:xfrm>
          <a:prstGeom prst="rect">
            <a:avLst/>
          </a:prstGeom>
        </p:spPr>
      </p:pic>
      <p:pic>
        <p:nvPicPr>
          <p:cNvPr id="8" name="图形 20">
            <a:extLst>
              <a:ext uri="{FF2B5EF4-FFF2-40B4-BE49-F238E27FC236}">
                <a16:creationId xmlns:a16="http://schemas.microsoft.com/office/drawing/2014/main" id="{7FA4A10D-8B7D-4A0C-A8A2-CB3B0FDB2D69}"/>
              </a:ext>
            </a:extLst>
          </p:cNvPr>
          <p:cNvPicPr>
            <a:picLocks noChangeAspect="1"/>
          </p:cNvPicPr>
          <p:nvPr/>
        </p:nvPicPr>
        <p:blipFill>
          <a:blip r:embed="rId5"/>
          <a:stretch>
            <a:fillRect/>
          </a:stretch>
        </p:blipFill>
        <p:spPr>
          <a:xfrm>
            <a:off x="0" y="4167179"/>
            <a:ext cx="3831762" cy="2690821"/>
          </a:xfrm>
          <a:prstGeom prst="rect">
            <a:avLst/>
          </a:prstGeom>
        </p:spPr>
      </p:pic>
      <p:sp>
        <p:nvSpPr>
          <p:cNvPr id="775" name="Google Shape;775;p12"/>
          <p:cNvSpPr txBox="1"/>
          <p:nvPr/>
        </p:nvSpPr>
        <p:spPr>
          <a:xfrm>
            <a:off x="1870677" y="3595348"/>
            <a:ext cx="8450647" cy="147732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9F5901"/>
              </a:buClr>
              <a:buSzPts val="9600"/>
              <a:buFont typeface="Times New Roman"/>
              <a:buNone/>
            </a:pPr>
            <a:r>
              <a:rPr lang="en-US"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sym typeface="Times New Roman"/>
              </a:rPr>
              <a:t>VỊ TRÍ ĐỊA LÍ</a:t>
            </a:r>
            <a:endParaRPr>
              <a:gradFill flip="none" rotWithShape="1">
                <a:gsLst>
                  <a:gs pos="0">
                    <a:srgbClr val="FF0000"/>
                  </a:gs>
                  <a:gs pos="53000">
                    <a:srgbClr val="FF9000"/>
                  </a:gs>
                  <a:gs pos="100000">
                    <a:srgbClr val="FFFF00"/>
                  </a:gs>
                </a:gsLst>
                <a:lin ang="2700000" scaled="1"/>
                <a:tileRect/>
              </a:gradFill>
              <a:latin typeface="UTM Showcard"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74"/>
                                        </p:tgtEl>
                                        <p:attrNameLst>
                                          <p:attrName>style.visibility</p:attrName>
                                        </p:attrNameLst>
                                      </p:cBhvr>
                                      <p:to>
                                        <p:strVal val="visible"/>
                                      </p:to>
                                    </p:set>
                                    <p:anim calcmode="lin" valueType="num">
                                      <p:cBhvr>
                                        <p:cTn id="15" dur="500" fill="hold"/>
                                        <p:tgtEl>
                                          <p:spTgt spid="774"/>
                                        </p:tgtEl>
                                        <p:attrNameLst>
                                          <p:attrName>ppt_w</p:attrName>
                                        </p:attrNameLst>
                                      </p:cBhvr>
                                      <p:tavLst>
                                        <p:tav tm="0">
                                          <p:val>
                                            <p:fltVal val="0"/>
                                          </p:val>
                                        </p:tav>
                                        <p:tav tm="100000">
                                          <p:val>
                                            <p:strVal val="#ppt_w"/>
                                          </p:val>
                                        </p:tav>
                                      </p:tavLst>
                                    </p:anim>
                                    <p:anim calcmode="lin" valueType="num">
                                      <p:cBhvr>
                                        <p:cTn id="16" dur="500" fill="hold"/>
                                        <p:tgtEl>
                                          <p:spTgt spid="774"/>
                                        </p:tgtEl>
                                        <p:attrNameLst>
                                          <p:attrName>ppt_h</p:attrName>
                                        </p:attrNameLst>
                                      </p:cBhvr>
                                      <p:tavLst>
                                        <p:tav tm="0">
                                          <p:val>
                                            <p:fltVal val="0"/>
                                          </p:val>
                                        </p:tav>
                                        <p:tav tm="100000">
                                          <p:val>
                                            <p:strVal val="#ppt_h"/>
                                          </p:val>
                                        </p:tav>
                                      </p:tavLst>
                                    </p:anim>
                                    <p:animEffect transition="in" filter="fade">
                                      <p:cBhvr>
                                        <p:cTn id="17" dur="500"/>
                                        <p:tgtEl>
                                          <p:spTgt spid="774"/>
                                        </p:tgtEl>
                                      </p:cBhvr>
                                    </p:animEffect>
                                  </p:childTnLst>
                                </p:cTn>
                              </p:par>
                            </p:childTnLst>
                          </p:cTn>
                        </p:par>
                        <p:par>
                          <p:cTn id="18" fill="hold">
                            <p:stCondLst>
                              <p:cond delay="500"/>
                            </p:stCondLst>
                            <p:childTnLst>
                              <p:par>
                                <p:cTn id="19" presetID="23" presetClass="entr" presetSubtype="32" fill="hold" grpId="0" nodeType="afterEffect">
                                  <p:stCondLst>
                                    <p:cond delay="0"/>
                                  </p:stCondLst>
                                  <p:iterate type="lt">
                                    <p:tmPct val="15000"/>
                                  </p:iterate>
                                  <p:childTnLst>
                                    <p:set>
                                      <p:cBhvr>
                                        <p:cTn id="20" dur="1" fill="hold">
                                          <p:stCondLst>
                                            <p:cond delay="0"/>
                                          </p:stCondLst>
                                        </p:cTn>
                                        <p:tgtEl>
                                          <p:spTgt spid="776"/>
                                        </p:tgtEl>
                                        <p:attrNameLst>
                                          <p:attrName>style.visibility</p:attrName>
                                        </p:attrNameLst>
                                      </p:cBhvr>
                                      <p:to>
                                        <p:strVal val="visible"/>
                                      </p:to>
                                    </p:set>
                                    <p:anim calcmode="lin" valueType="num">
                                      <p:cBhvr>
                                        <p:cTn id="21" dur="750" fill="hold"/>
                                        <p:tgtEl>
                                          <p:spTgt spid="776"/>
                                        </p:tgtEl>
                                        <p:attrNameLst>
                                          <p:attrName>ppt_w</p:attrName>
                                        </p:attrNameLst>
                                      </p:cBhvr>
                                      <p:tavLst>
                                        <p:tav tm="0">
                                          <p:val>
                                            <p:strVal val="4*#ppt_w"/>
                                          </p:val>
                                        </p:tav>
                                        <p:tav tm="100000">
                                          <p:val>
                                            <p:strVal val="#ppt_w"/>
                                          </p:val>
                                        </p:tav>
                                      </p:tavLst>
                                    </p:anim>
                                    <p:anim calcmode="lin" valueType="num">
                                      <p:cBhvr>
                                        <p:cTn id="22" dur="750" fill="hold"/>
                                        <p:tgtEl>
                                          <p:spTgt spid="776"/>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19"/>
                                            </p:cond>
                                          </p:stCondLst>
                                        </p:cTn>
                                        <p:tgtEl>
                                          <p:sldTgt/>
                                        </p:tgtEl>
                                      </p:cBhvr>
                                    </p:cmd>
                                  </p:subTnLst>
                                </p:cTn>
                              </p:par>
                              <p:par>
                                <p:cTn id="23" presetID="34" presetClass="emph" presetSubtype="0" fill="hold" grpId="1" nodeType="withEffect">
                                  <p:stCondLst>
                                    <p:cond delay="500"/>
                                  </p:stCondLst>
                                  <p:iterate type="lt">
                                    <p:tmPct val="10000"/>
                                  </p:iterate>
                                  <p:childTnLst>
                                    <p:animMotion origin="layout" path="M 3.33333E-6 2.22222E-6 L 3.33333E-6 -0.07222 " pathEditMode="relative" rAng="0" ptsTypes="AA">
                                      <p:cBhvr>
                                        <p:cTn id="24" dur="250" accel="50000" decel="50000" autoRev="1" fill="hold">
                                          <p:stCondLst>
                                            <p:cond delay="0"/>
                                          </p:stCondLst>
                                        </p:cTn>
                                        <p:tgtEl>
                                          <p:spTgt spid="776"/>
                                        </p:tgtEl>
                                        <p:attrNameLst>
                                          <p:attrName>ppt_x</p:attrName>
                                          <p:attrName>ppt_y</p:attrName>
                                        </p:attrNameLst>
                                      </p:cBhvr>
                                      <p:rCtr x="0" y="-3611"/>
                                    </p:animMotion>
                                    <p:animRot by="1500000">
                                      <p:cBhvr>
                                        <p:cTn id="25" dur="125" fill="hold">
                                          <p:stCondLst>
                                            <p:cond delay="0"/>
                                          </p:stCondLst>
                                        </p:cTn>
                                        <p:tgtEl>
                                          <p:spTgt spid="776"/>
                                        </p:tgtEl>
                                        <p:attrNameLst>
                                          <p:attrName>r</p:attrName>
                                        </p:attrNameLst>
                                      </p:cBhvr>
                                    </p:animRot>
                                    <p:animRot by="-1500000">
                                      <p:cBhvr>
                                        <p:cTn id="26" dur="125" fill="hold">
                                          <p:stCondLst>
                                            <p:cond delay="125"/>
                                          </p:stCondLst>
                                        </p:cTn>
                                        <p:tgtEl>
                                          <p:spTgt spid="776"/>
                                        </p:tgtEl>
                                        <p:attrNameLst>
                                          <p:attrName>r</p:attrName>
                                        </p:attrNameLst>
                                      </p:cBhvr>
                                    </p:animRot>
                                    <p:animRot by="-1500000">
                                      <p:cBhvr>
                                        <p:cTn id="27" dur="125" fill="hold">
                                          <p:stCondLst>
                                            <p:cond delay="250"/>
                                          </p:stCondLst>
                                        </p:cTn>
                                        <p:tgtEl>
                                          <p:spTgt spid="776"/>
                                        </p:tgtEl>
                                        <p:attrNameLst>
                                          <p:attrName>r</p:attrName>
                                        </p:attrNameLst>
                                      </p:cBhvr>
                                    </p:animRot>
                                    <p:animRot by="1500000">
                                      <p:cBhvr>
                                        <p:cTn id="28" dur="125" fill="hold">
                                          <p:stCondLst>
                                            <p:cond delay="375"/>
                                          </p:stCondLst>
                                        </p:cTn>
                                        <p:tgtEl>
                                          <p:spTgt spid="776"/>
                                        </p:tgtEl>
                                        <p:attrNameLst>
                                          <p:attrName>r</p:attrName>
                                        </p:attrNameLst>
                                      </p:cBhvr>
                                    </p:animRot>
                                  </p:childTnLst>
                                </p:cTn>
                              </p:par>
                            </p:childTnLst>
                          </p:cTn>
                        </p:par>
                        <p:par>
                          <p:cTn id="29" fill="hold">
                            <p:stCondLst>
                              <p:cond delay="1500"/>
                            </p:stCondLst>
                            <p:childTnLst>
                              <p:par>
                                <p:cTn id="30" presetID="23" presetClass="entr" presetSubtype="32" fill="hold" grpId="0" nodeType="afterEffect">
                                  <p:stCondLst>
                                    <p:cond delay="0"/>
                                  </p:stCondLst>
                                  <p:iterate type="lt">
                                    <p:tmPct val="15000"/>
                                  </p:iterate>
                                  <p:childTnLst>
                                    <p:set>
                                      <p:cBhvr>
                                        <p:cTn id="31" dur="1" fill="hold">
                                          <p:stCondLst>
                                            <p:cond delay="0"/>
                                          </p:stCondLst>
                                        </p:cTn>
                                        <p:tgtEl>
                                          <p:spTgt spid="775"/>
                                        </p:tgtEl>
                                        <p:attrNameLst>
                                          <p:attrName>style.visibility</p:attrName>
                                        </p:attrNameLst>
                                      </p:cBhvr>
                                      <p:to>
                                        <p:strVal val="visible"/>
                                      </p:to>
                                    </p:set>
                                    <p:anim calcmode="lin" valueType="num">
                                      <p:cBhvr>
                                        <p:cTn id="32" dur="750" fill="hold"/>
                                        <p:tgtEl>
                                          <p:spTgt spid="775"/>
                                        </p:tgtEl>
                                        <p:attrNameLst>
                                          <p:attrName>ppt_w</p:attrName>
                                        </p:attrNameLst>
                                      </p:cBhvr>
                                      <p:tavLst>
                                        <p:tav tm="0">
                                          <p:val>
                                            <p:strVal val="4*#ppt_w"/>
                                          </p:val>
                                        </p:tav>
                                        <p:tav tm="100000">
                                          <p:val>
                                            <p:strVal val="#ppt_w"/>
                                          </p:val>
                                        </p:tav>
                                      </p:tavLst>
                                    </p:anim>
                                    <p:anim calcmode="lin" valueType="num">
                                      <p:cBhvr>
                                        <p:cTn id="33" dur="750" fill="hold"/>
                                        <p:tgtEl>
                                          <p:spTgt spid="775"/>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30"/>
                                            </p:cond>
                                          </p:stCondLst>
                                        </p:cTn>
                                        <p:tgtEl>
                                          <p:sldTgt/>
                                        </p:tgtEl>
                                      </p:cBhvr>
                                    </p:cmd>
                                  </p:subTnLst>
                                </p:cTn>
                              </p:par>
                              <p:par>
                                <p:cTn id="34" presetID="34" presetClass="emph" presetSubtype="0" fill="hold" grpId="1" nodeType="withEffect">
                                  <p:stCondLst>
                                    <p:cond delay="500"/>
                                  </p:stCondLst>
                                  <p:iterate type="lt">
                                    <p:tmPct val="10000"/>
                                  </p:iterate>
                                  <p:childTnLst>
                                    <p:animMotion origin="layout" path="M 3.33333E-6 2.22222E-6 L 3.33333E-6 -0.07222 " pathEditMode="relative" rAng="0" ptsTypes="AA">
                                      <p:cBhvr>
                                        <p:cTn id="35" dur="250" accel="50000" decel="50000" autoRev="1" fill="hold">
                                          <p:stCondLst>
                                            <p:cond delay="0"/>
                                          </p:stCondLst>
                                        </p:cTn>
                                        <p:tgtEl>
                                          <p:spTgt spid="775"/>
                                        </p:tgtEl>
                                        <p:attrNameLst>
                                          <p:attrName>ppt_x</p:attrName>
                                          <p:attrName>ppt_y</p:attrName>
                                        </p:attrNameLst>
                                      </p:cBhvr>
                                      <p:rCtr x="0" y="-3611"/>
                                    </p:animMotion>
                                    <p:animRot by="1500000">
                                      <p:cBhvr>
                                        <p:cTn id="36" dur="125" fill="hold">
                                          <p:stCondLst>
                                            <p:cond delay="0"/>
                                          </p:stCondLst>
                                        </p:cTn>
                                        <p:tgtEl>
                                          <p:spTgt spid="775"/>
                                        </p:tgtEl>
                                        <p:attrNameLst>
                                          <p:attrName>r</p:attrName>
                                        </p:attrNameLst>
                                      </p:cBhvr>
                                    </p:animRot>
                                    <p:animRot by="-1500000">
                                      <p:cBhvr>
                                        <p:cTn id="37" dur="125" fill="hold">
                                          <p:stCondLst>
                                            <p:cond delay="125"/>
                                          </p:stCondLst>
                                        </p:cTn>
                                        <p:tgtEl>
                                          <p:spTgt spid="775"/>
                                        </p:tgtEl>
                                        <p:attrNameLst>
                                          <p:attrName>r</p:attrName>
                                        </p:attrNameLst>
                                      </p:cBhvr>
                                    </p:animRot>
                                    <p:animRot by="-1500000">
                                      <p:cBhvr>
                                        <p:cTn id="38" dur="125" fill="hold">
                                          <p:stCondLst>
                                            <p:cond delay="250"/>
                                          </p:stCondLst>
                                        </p:cTn>
                                        <p:tgtEl>
                                          <p:spTgt spid="775"/>
                                        </p:tgtEl>
                                        <p:attrNameLst>
                                          <p:attrName>r</p:attrName>
                                        </p:attrNameLst>
                                      </p:cBhvr>
                                    </p:animRot>
                                    <p:animRot by="1500000">
                                      <p:cBhvr>
                                        <p:cTn id="39" dur="125" fill="hold">
                                          <p:stCondLst>
                                            <p:cond delay="375"/>
                                          </p:stCondLst>
                                        </p:cTn>
                                        <p:tgtEl>
                                          <p:spTgt spid="7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0" animBg="1"/>
      <p:bldP spid="776" grpId="0"/>
      <p:bldP spid="776" grpId="1"/>
      <p:bldP spid="775" grpId="0"/>
      <p:bldP spid="77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19"/>
          <p:cNvSpPr/>
          <p:nvPr/>
        </p:nvSpPr>
        <p:spPr>
          <a:xfrm>
            <a:off x="2368637" y="957942"/>
            <a:ext cx="7739595" cy="4238171"/>
          </a:xfrm>
          <a:prstGeom prst="cloud">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3" name="Google Shape;1043;p19"/>
          <p:cNvSpPr txBox="1"/>
          <p:nvPr/>
        </p:nvSpPr>
        <p:spPr>
          <a:xfrm>
            <a:off x="2937503" y="1784385"/>
            <a:ext cx="5901697"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4F6128"/>
                </a:solidFill>
                <a:latin typeface="Times New Roman"/>
                <a:ea typeface="Times New Roman"/>
                <a:cs typeface="Times New Roman"/>
                <a:sym typeface="Times New Roman"/>
              </a:rPr>
              <a:t>Thiên nhiên châu Âu có đặc điểm như thế nào?</a:t>
            </a:r>
            <a:endParaRPr sz="2000" b="1" u="sng">
              <a:solidFill>
                <a:srgbClr val="4F6128"/>
              </a:solidFill>
              <a:latin typeface="Times New Roman"/>
              <a:ea typeface="Times New Roman"/>
              <a:cs typeface="Times New Roman"/>
              <a:sym typeface="Times New Roman"/>
            </a:endParaRPr>
          </a:p>
        </p:txBody>
      </p:sp>
      <p:pic>
        <p:nvPicPr>
          <p:cNvPr id="1044" name="Google Shape;1044;p19"/>
          <p:cNvPicPr preferRelativeResize="0"/>
          <p:nvPr/>
        </p:nvPicPr>
        <p:blipFill rotWithShape="1">
          <a:blip r:embed="rId3">
            <a:alphaModFix/>
          </a:blip>
          <a:srcRect/>
          <a:stretch/>
        </p:blipFill>
        <p:spPr>
          <a:xfrm>
            <a:off x="7629561" y="807599"/>
            <a:ext cx="6096012" cy="6096012"/>
          </a:xfrm>
          <a:prstGeom prst="rect">
            <a:avLst/>
          </a:prstGeom>
          <a:noFill/>
          <a:ln>
            <a:noFill/>
          </a:ln>
        </p:spPr>
      </p:pic>
      <p:pic>
        <p:nvPicPr>
          <p:cNvPr id="56" name="图形 28">
            <a:extLst>
              <a:ext uri="{FF2B5EF4-FFF2-40B4-BE49-F238E27FC236}">
                <a16:creationId xmlns:a16="http://schemas.microsoft.com/office/drawing/2014/main" id="{FCA73766-3A48-4E45-AB37-50AFB5295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11" y="4015809"/>
            <a:ext cx="4054452" cy="28421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37313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xEl>
                                              <p:pRg st="0" end="0"/>
                                            </p:txEl>
                                          </p:spTgt>
                                        </p:tgtEl>
                                        <p:attrNameLst>
                                          <p:attrName>style.visibility</p:attrName>
                                        </p:attrNameLst>
                                      </p:cBhvr>
                                      <p:to>
                                        <p:strVal val="visible"/>
                                      </p:to>
                                    </p:set>
                                    <p:animEffect transition="in" filter="fade">
                                      <p:cBhvr>
                                        <p:cTn id="7" dur="500"/>
                                        <p:tgtEl>
                                          <p:spTgt spid="1043">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outVertical)">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60" name="图片 5" descr="12bcf93ef69800d9ded32a19ff84c318">
            <a:extLst>
              <a:ext uri="{FF2B5EF4-FFF2-40B4-BE49-F238E27FC236}">
                <a16:creationId xmlns:a16="http://schemas.microsoft.com/office/drawing/2014/main" id="{686676A2-DFCA-4406-BA5C-6AEA49066535}"/>
              </a:ext>
            </a:extLst>
          </p:cNvPr>
          <p:cNvPicPr>
            <a:picLocks noChangeAspect="1"/>
          </p:cNvPicPr>
          <p:nvPr/>
        </p:nvPicPr>
        <p:blipFill>
          <a:blip r:embed="rId3"/>
          <a:stretch>
            <a:fillRect/>
          </a:stretch>
        </p:blipFill>
        <p:spPr>
          <a:xfrm>
            <a:off x="694788" y="394070"/>
            <a:ext cx="9366076" cy="5413481"/>
          </a:xfrm>
          <a:prstGeom prst="rect">
            <a:avLst/>
          </a:prstGeom>
        </p:spPr>
      </p:pic>
      <p:pic>
        <p:nvPicPr>
          <p:cNvPr id="1052" name="Google Shape;1052;p20"/>
          <p:cNvPicPr preferRelativeResize="0"/>
          <p:nvPr/>
        </p:nvPicPr>
        <p:blipFill rotWithShape="1">
          <a:blip r:embed="rId4">
            <a:alphaModFix/>
          </a:blip>
          <a:srcRect/>
          <a:stretch/>
        </p:blipFill>
        <p:spPr>
          <a:xfrm>
            <a:off x="6933518" y="1264633"/>
            <a:ext cx="6254692" cy="6254692"/>
          </a:xfrm>
          <a:prstGeom prst="rect">
            <a:avLst/>
          </a:prstGeom>
          <a:noFill/>
          <a:ln>
            <a:noFill/>
          </a:ln>
        </p:spPr>
      </p:pic>
      <p:pic>
        <p:nvPicPr>
          <p:cNvPr id="56" name="图形 28">
            <a:extLst>
              <a:ext uri="{FF2B5EF4-FFF2-40B4-BE49-F238E27FC236}">
                <a16:creationId xmlns:a16="http://schemas.microsoft.com/office/drawing/2014/main" id="{54C0ACC3-4A44-4AA8-BCCC-8C0FBD400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786" y="4757103"/>
            <a:ext cx="2996979" cy="2100897"/>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A2B7851-094C-40A7-AC1F-FC0DDA182F77}"/>
              </a:ext>
            </a:extLst>
          </p:cNvPr>
          <p:cNvSpPr txBox="1"/>
          <p:nvPr/>
        </p:nvSpPr>
        <p:spPr>
          <a:xfrm>
            <a:off x="1142717" y="1570391"/>
            <a:ext cx="8597841"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Thiên nhiên châu Âu có đặc điểm:</a:t>
            </a:r>
          </a:p>
        </p:txBody>
      </p:sp>
      <p:sp>
        <p:nvSpPr>
          <p:cNvPr id="58" name="TextBox 57">
            <a:extLst>
              <a:ext uri="{FF2B5EF4-FFF2-40B4-BE49-F238E27FC236}">
                <a16:creationId xmlns:a16="http://schemas.microsoft.com/office/drawing/2014/main" id="{80BBC17A-9D5A-4EE0-96C0-71E21B7BE118}"/>
              </a:ext>
            </a:extLst>
          </p:cNvPr>
          <p:cNvSpPr txBox="1"/>
          <p:nvPr/>
        </p:nvSpPr>
        <p:spPr>
          <a:xfrm>
            <a:off x="1511300" y="2339832"/>
            <a:ext cx="7632700"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Châu Âu nằm chủ yếu ở đới khí hậu ôn hòa, có rừng lá kim và rừng lá rộng.</a:t>
            </a:r>
          </a:p>
        </p:txBody>
      </p:sp>
      <p:sp>
        <p:nvSpPr>
          <p:cNvPr id="59" name="TextBox 58">
            <a:extLst>
              <a:ext uri="{FF2B5EF4-FFF2-40B4-BE49-F238E27FC236}">
                <a16:creationId xmlns:a16="http://schemas.microsoft.com/office/drawing/2014/main" id="{1D8A230B-EEA8-4E03-B4C6-06AB7957B05E}"/>
              </a:ext>
            </a:extLst>
          </p:cNvPr>
          <p:cNvSpPr txBox="1"/>
          <p:nvPr/>
        </p:nvSpPr>
        <p:spPr>
          <a:xfrm>
            <a:off x="1511300" y="3433647"/>
            <a:ext cx="7632700"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Mùa đông, gần hết lãnh thổ châu Âu phủ tuyết trắng, chỉ trừ dãy đất phía nam ấm áp.</a:t>
            </a:r>
          </a:p>
        </p:txBody>
      </p:sp>
    </p:spTree>
    <p:extLst>
      <p:ext uri="{BB962C8B-B14F-4D97-AF65-F5344CB8AC3E}">
        <p14:creationId xmlns:p14="http://schemas.microsoft.com/office/powerpoint/2010/main" val="3673237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58"/>
                                        </p:tgtEl>
                                        <p:attrNameLst>
                                          <p:attrName>style.visibility</p:attrName>
                                        </p:attrNameLst>
                                      </p:cBhvr>
                                      <p:to>
                                        <p:strVal val="visible"/>
                                      </p:to>
                                    </p:set>
                                    <p:animEffect transition="in" filter="fade">
                                      <p:cBhvr>
                                        <p:cTn id="26" dur="1000"/>
                                        <p:tgtEl>
                                          <p:spTgt spid="58"/>
                                        </p:tgtEl>
                                      </p:cBhvr>
                                    </p:animEffect>
                                  </p:childTnLst>
                                </p:cTn>
                              </p:par>
                            </p:childTnLst>
                          </p:cTn>
                        </p:par>
                        <p:par>
                          <p:cTn id="27" fill="hold">
                            <p:stCondLst>
                              <p:cond delay="70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Picture 5">
            <a:extLst>
              <a:ext uri="{FF2B5EF4-FFF2-40B4-BE49-F238E27FC236}">
                <a16:creationId xmlns:a16="http://schemas.microsoft.com/office/drawing/2014/main" id="{6D2EB2D1-05B3-46D9-9D85-67A030BC0CE2}"/>
              </a:ext>
            </a:extLst>
          </p:cNvPr>
          <p:cNvPicPr>
            <a:picLocks noChangeAspect="1"/>
          </p:cNvPicPr>
          <p:nvPr/>
        </p:nvPicPr>
        <p:blipFill>
          <a:blip r:embed="rId3"/>
          <a:stretch>
            <a:fillRect/>
          </a:stretch>
        </p:blipFill>
        <p:spPr>
          <a:xfrm>
            <a:off x="0" y="0"/>
            <a:ext cx="12192000" cy="6858000"/>
          </a:xfrm>
          <a:prstGeom prst="rect">
            <a:avLst/>
          </a:prstGeom>
        </p:spPr>
      </p:pic>
      <p:sp>
        <p:nvSpPr>
          <p:cNvPr id="1280" name="Google Shape;1280;p27"/>
          <p:cNvSpPr/>
          <p:nvPr/>
        </p:nvSpPr>
        <p:spPr>
          <a:xfrm>
            <a:off x="5143498" y="1066800"/>
            <a:ext cx="1905000" cy="1905000"/>
          </a:xfrm>
          <a:prstGeom prst="ellipse">
            <a:avLst/>
          </a:prstGeom>
          <a:solidFill>
            <a:srgbClr val="E9F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1" name="Google Shape;1281;p27"/>
          <p:cNvSpPr txBox="1"/>
          <p:nvPr/>
        </p:nvSpPr>
        <p:spPr>
          <a:xfrm>
            <a:off x="290281" y="2904068"/>
            <a:ext cx="11611434" cy="270843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gn="ctr">
              <a:buClr>
                <a:srgbClr val="9F5901"/>
              </a:buClr>
              <a:buSzPts val="9600"/>
              <a:buFont typeface="Times New Roman"/>
              <a:buNone/>
              <a:def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defRPr>
            </a:lvl1pPr>
          </a:lstStyle>
          <a:p>
            <a:r>
              <a:rPr lang="en-US" sz="8800">
                <a:sym typeface="Times New Roman"/>
              </a:rPr>
              <a:t>DÂN CƯ VÀ </a:t>
            </a:r>
            <a:endParaRPr sz="8800"/>
          </a:p>
          <a:p>
            <a:r>
              <a:rPr lang="en-US" sz="8800">
                <a:sym typeface="Times New Roman"/>
              </a:rPr>
              <a:t>HOẠT ĐỘNG KINH TẾ</a:t>
            </a:r>
            <a:endParaRPr sz="8800"/>
          </a:p>
        </p:txBody>
      </p:sp>
      <p:sp>
        <p:nvSpPr>
          <p:cNvPr id="1282" name="Google Shape;1282;p27"/>
          <p:cNvSpPr txBox="1"/>
          <p:nvPr/>
        </p:nvSpPr>
        <p:spPr>
          <a:xfrm>
            <a:off x="5736927" y="1219326"/>
            <a:ext cx="718145" cy="159274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gn="ctr">
              <a:buClr>
                <a:srgbClr val="9F5901"/>
              </a:buClr>
              <a:buSzPts val="9600"/>
              <a:buFont typeface="Times New Roman"/>
              <a:buNone/>
              <a:def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defRPr>
            </a:lvl1pPr>
          </a:lstStyle>
          <a:p>
            <a:r>
              <a:rPr lang="en-US">
                <a:sym typeface="Times New Roman"/>
              </a:rPr>
              <a:t>3</a:t>
            </a:r>
            <a:endParaRPr>
              <a:sym typeface="Times New Roman"/>
            </a:endParaRPr>
          </a:p>
        </p:txBody>
      </p:sp>
      <p:pic>
        <p:nvPicPr>
          <p:cNvPr id="7" name="图形 1">
            <a:extLst>
              <a:ext uri="{FF2B5EF4-FFF2-40B4-BE49-F238E27FC236}">
                <a16:creationId xmlns:a16="http://schemas.microsoft.com/office/drawing/2014/main" id="{7B0BE16E-856E-4663-8CEC-69ECCC04BD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700" y="330456"/>
            <a:ext cx="2146189" cy="2243156"/>
          </a:xfrm>
          <a:prstGeom prst="rect">
            <a:avLst/>
          </a:prstGeom>
          <a:effectLst>
            <a:outerShdw blurRad="50800" dist="38100" dir="2700000" sx="101000" sy="101000" algn="tl" rotWithShape="0">
              <a:prstClr val="black">
                <a:alpha val="40000"/>
              </a:prstClr>
            </a:outerShdw>
          </a:effectLst>
        </p:spPr>
      </p:pic>
      <p:pic>
        <p:nvPicPr>
          <p:cNvPr id="8" name="图形 2">
            <a:extLst>
              <a:ext uri="{FF2B5EF4-FFF2-40B4-BE49-F238E27FC236}">
                <a16:creationId xmlns:a16="http://schemas.microsoft.com/office/drawing/2014/main" id="{1046B0DB-8337-47BB-B869-72BD77AE01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202838" y="1658570"/>
            <a:ext cx="2608121" cy="2708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ppt_w</p:attrName>
                                            </p:attrNameLst>
                                          </p:cBhvr>
                                          <p:tavLst>
                                            <p:tav tm="0" fmla="#ppt_w*sin(2.5*pi*$)">
                                              <p:val>
                                                <p:fltVal val="0"/>
                                              </p:val>
                                            </p:tav>
                                            <p:tav tm="100000">
                                              <p:val>
                                                <p:fltVal val="1"/>
                                              </p:val>
                                            </p:tav>
                                          </p:tavLst>
                                        </p:anim>
                                        <p:anim calcmode="lin" valueType="num">
                                          <p:cBhvr>
                                            <p:cTn id="9" dur="125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 presetClass="entr" presetSubtype="3" fill="hold" nodeType="afterEffect" p14:presetBounceEnd="2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20000">
                                          <p:cBhvr additive="base">
                                            <p:cTn id="13" dur="125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14"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80"/>
                                            </p:tgtEl>
                                            <p:attrNameLst>
                                              <p:attrName>style.visibility</p:attrName>
                                            </p:attrNameLst>
                                          </p:cBhvr>
                                          <p:to>
                                            <p:strVal val="visible"/>
                                          </p:to>
                                        </p:set>
                                        <p:anim calcmode="lin" valueType="num">
                                          <p:cBhvr>
                                            <p:cTn id="19" dur="500" fill="hold"/>
                                            <p:tgtEl>
                                              <p:spTgt spid="1280"/>
                                            </p:tgtEl>
                                            <p:attrNameLst>
                                              <p:attrName>ppt_w</p:attrName>
                                            </p:attrNameLst>
                                          </p:cBhvr>
                                          <p:tavLst>
                                            <p:tav tm="0">
                                              <p:val>
                                                <p:fltVal val="0"/>
                                              </p:val>
                                            </p:tav>
                                            <p:tav tm="100000">
                                              <p:val>
                                                <p:strVal val="#ppt_w"/>
                                              </p:val>
                                            </p:tav>
                                          </p:tavLst>
                                        </p:anim>
                                        <p:anim calcmode="lin" valueType="num">
                                          <p:cBhvr>
                                            <p:cTn id="20" dur="500" fill="hold"/>
                                            <p:tgtEl>
                                              <p:spTgt spid="1280"/>
                                            </p:tgtEl>
                                            <p:attrNameLst>
                                              <p:attrName>ppt_h</p:attrName>
                                            </p:attrNameLst>
                                          </p:cBhvr>
                                          <p:tavLst>
                                            <p:tav tm="0">
                                              <p:val>
                                                <p:fltVal val="0"/>
                                              </p:val>
                                            </p:tav>
                                            <p:tav tm="100000">
                                              <p:val>
                                                <p:strVal val="#ppt_h"/>
                                              </p:val>
                                            </p:tav>
                                          </p:tavLst>
                                        </p:anim>
                                        <p:animEffect transition="in" filter="fade">
                                          <p:cBhvr>
                                            <p:cTn id="21" dur="500"/>
                                            <p:tgtEl>
                                              <p:spTgt spid="1280"/>
                                            </p:tgtEl>
                                          </p:cBhvr>
                                        </p:animEffect>
                                      </p:childTnLst>
                                    </p:cTn>
                                  </p:par>
                                </p:childTnLst>
                              </p:cTn>
                            </p:par>
                            <p:par>
                              <p:cTn id="22" fill="hold">
                                <p:stCondLst>
                                  <p:cond delay="5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282"/>
                                            </p:tgtEl>
                                            <p:attrNameLst>
                                              <p:attrName>style.visibility</p:attrName>
                                            </p:attrNameLst>
                                          </p:cBhvr>
                                          <p:to>
                                            <p:strVal val="visible"/>
                                          </p:to>
                                        </p:set>
                                        <p:anim calcmode="lin" valueType="num">
                                          <p:cBhvr>
                                            <p:cTn id="25" dur="750" fill="hold"/>
                                            <p:tgtEl>
                                              <p:spTgt spid="1282"/>
                                            </p:tgtEl>
                                            <p:attrNameLst>
                                              <p:attrName>ppt_w</p:attrName>
                                            </p:attrNameLst>
                                          </p:cBhvr>
                                          <p:tavLst>
                                            <p:tav tm="0">
                                              <p:val>
                                                <p:strVal val="4*#ppt_w"/>
                                              </p:val>
                                            </p:tav>
                                            <p:tav tm="100000">
                                              <p:val>
                                                <p:strVal val="#ppt_w"/>
                                              </p:val>
                                            </p:tav>
                                          </p:tavLst>
                                        </p:anim>
                                        <p:anim calcmode="lin" valueType="num">
                                          <p:cBhvr>
                                            <p:cTn id="26" dur="750" fill="hold"/>
                                            <p:tgtEl>
                                              <p:spTgt spid="1282"/>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3"/>
                                                </p:cond>
                                              </p:stCondLst>
                                            </p:cTn>
                                            <p:tgtEl>
                                              <p:sldTgt/>
                                            </p:tgtEl>
                                          </p:cBhvr>
                                        </p:cmd>
                                      </p:subTnLst>
                                    </p:cTn>
                                  </p:par>
                                </p:childTnLst>
                              </p:cTn>
                            </p:par>
                            <p:par>
                              <p:cTn id="27" fill="hold">
                                <p:stCondLst>
                                  <p:cond delay="1250"/>
                                </p:stCondLst>
                                <p:childTnLst>
                                  <p:par>
                                    <p:cTn id="28" presetID="23" presetClass="entr" presetSubtype="32" fill="hold" grpId="0" nodeType="afterEffect">
                                      <p:stCondLst>
                                        <p:cond delay="0"/>
                                      </p:stCondLst>
                                      <p:iterate type="lt">
                                        <p:tmPct val="15000"/>
                                      </p:iterate>
                                      <p:childTnLst>
                                        <p:set>
                                          <p:cBhvr>
                                            <p:cTn id="29" dur="1" fill="hold">
                                              <p:stCondLst>
                                                <p:cond delay="0"/>
                                              </p:stCondLst>
                                            </p:cTn>
                                            <p:tgtEl>
                                              <p:spTgt spid="1281"/>
                                            </p:tgtEl>
                                            <p:attrNameLst>
                                              <p:attrName>style.visibility</p:attrName>
                                            </p:attrNameLst>
                                          </p:cBhvr>
                                          <p:to>
                                            <p:strVal val="visible"/>
                                          </p:to>
                                        </p:set>
                                        <p:anim calcmode="lin" valueType="num">
                                          <p:cBhvr>
                                            <p:cTn id="30" dur="750" fill="hold"/>
                                            <p:tgtEl>
                                              <p:spTgt spid="1281"/>
                                            </p:tgtEl>
                                            <p:attrNameLst>
                                              <p:attrName>ppt_w</p:attrName>
                                            </p:attrNameLst>
                                          </p:cBhvr>
                                          <p:tavLst>
                                            <p:tav tm="0">
                                              <p:val>
                                                <p:strVal val="4*#ppt_w"/>
                                              </p:val>
                                            </p:tav>
                                            <p:tav tm="100000">
                                              <p:val>
                                                <p:strVal val="#ppt_w"/>
                                              </p:val>
                                            </p:tav>
                                          </p:tavLst>
                                        </p:anim>
                                        <p:anim calcmode="lin" valueType="num">
                                          <p:cBhvr>
                                            <p:cTn id="31" dur="750" fill="hold"/>
                                            <p:tgtEl>
                                              <p:spTgt spid="1281"/>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8"/>
                                                </p:cond>
                                              </p:stCondLst>
                                            </p:cTn>
                                            <p:tgtEl>
                                              <p:sldTgt/>
                                            </p:tgtEl>
                                          </p:cBhvr>
                                        </p:cmd>
                                      </p:subTnLst>
                                    </p:cTn>
                                  </p:par>
                                  <p:par>
                                    <p:cTn id="32" presetID="34" presetClass="emph" presetSubtype="0" fill="hold" grpId="1" nodeType="withEffect">
                                      <p:stCondLst>
                                        <p:cond delay="1000"/>
                                      </p:stCondLst>
                                      <p:iterate type="lt">
                                        <p:tmPct val="10000"/>
                                      </p:iterate>
                                      <p:childTnLst>
                                        <p:animMotion origin="layout" path="M 3.33333E-6 2.22222E-6 L 3.33333E-6 -0.07222 " pathEditMode="relative" rAng="0" ptsTypes="AA">
                                          <p:cBhvr>
                                            <p:cTn id="33" dur="250" accel="50000" decel="50000" autoRev="1" fill="hold">
                                              <p:stCondLst>
                                                <p:cond delay="0"/>
                                              </p:stCondLst>
                                            </p:cTn>
                                            <p:tgtEl>
                                              <p:spTgt spid="1281"/>
                                            </p:tgtEl>
                                            <p:attrNameLst>
                                              <p:attrName>ppt_x</p:attrName>
                                              <p:attrName>ppt_y</p:attrName>
                                            </p:attrNameLst>
                                          </p:cBhvr>
                                          <p:rCtr x="0" y="-3611"/>
                                        </p:animMotion>
                                        <p:animRot by="1500000">
                                          <p:cBhvr>
                                            <p:cTn id="34" dur="125" fill="hold">
                                              <p:stCondLst>
                                                <p:cond delay="0"/>
                                              </p:stCondLst>
                                            </p:cTn>
                                            <p:tgtEl>
                                              <p:spTgt spid="1281"/>
                                            </p:tgtEl>
                                            <p:attrNameLst>
                                              <p:attrName>r</p:attrName>
                                            </p:attrNameLst>
                                          </p:cBhvr>
                                        </p:animRot>
                                        <p:animRot by="-1500000">
                                          <p:cBhvr>
                                            <p:cTn id="35" dur="125" fill="hold">
                                              <p:stCondLst>
                                                <p:cond delay="125"/>
                                              </p:stCondLst>
                                            </p:cTn>
                                            <p:tgtEl>
                                              <p:spTgt spid="1281"/>
                                            </p:tgtEl>
                                            <p:attrNameLst>
                                              <p:attrName>r</p:attrName>
                                            </p:attrNameLst>
                                          </p:cBhvr>
                                        </p:animRot>
                                        <p:animRot by="-1500000">
                                          <p:cBhvr>
                                            <p:cTn id="36" dur="125" fill="hold">
                                              <p:stCondLst>
                                                <p:cond delay="250"/>
                                              </p:stCondLst>
                                            </p:cTn>
                                            <p:tgtEl>
                                              <p:spTgt spid="1281"/>
                                            </p:tgtEl>
                                            <p:attrNameLst>
                                              <p:attrName>r</p:attrName>
                                            </p:attrNameLst>
                                          </p:cBhvr>
                                        </p:animRot>
                                        <p:animRot by="1500000">
                                          <p:cBhvr>
                                            <p:cTn id="37" dur="125" fill="hold">
                                              <p:stCondLst>
                                                <p:cond delay="375"/>
                                              </p:stCondLst>
                                            </p:cTn>
                                            <p:tgtEl>
                                              <p:spTgt spid="12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 grpId="0" animBg="1"/>
          <p:bldP spid="1281" grpId="0"/>
          <p:bldP spid="1281" grpId="1"/>
          <p:bldP spid="12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ppt_w</p:attrName>
                                            </p:attrNameLst>
                                          </p:cBhvr>
                                          <p:tavLst>
                                            <p:tav tm="0" fmla="#ppt_w*sin(2.5*pi*$)">
                                              <p:val>
                                                <p:fltVal val="0"/>
                                              </p:val>
                                            </p:tav>
                                            <p:tav tm="100000">
                                              <p:val>
                                                <p:fltVal val="1"/>
                                              </p:val>
                                            </p:tav>
                                          </p:tavLst>
                                        </p:anim>
                                        <p:anim calcmode="lin" valueType="num">
                                          <p:cBhvr>
                                            <p:cTn id="9" dur="125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 presetClass="entr" presetSubtype="3"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250" fill="hold"/>
                                            <p:tgtEl>
                                              <p:spTgt spid="8"/>
                                            </p:tgtEl>
                                            <p:attrNameLst>
                                              <p:attrName>ppt_x</p:attrName>
                                            </p:attrNameLst>
                                          </p:cBhvr>
                                          <p:tavLst>
                                            <p:tav tm="0">
                                              <p:val>
                                                <p:strVal val="1+#ppt_w/2"/>
                                              </p:val>
                                            </p:tav>
                                            <p:tav tm="100000">
                                              <p:val>
                                                <p:strVal val="#ppt_x"/>
                                              </p:val>
                                            </p:tav>
                                          </p:tavLst>
                                        </p:anim>
                                        <p:anim calcmode="lin" valueType="num">
                                          <p:cBhvr additive="base">
                                            <p:cTn id="14"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80"/>
                                            </p:tgtEl>
                                            <p:attrNameLst>
                                              <p:attrName>style.visibility</p:attrName>
                                            </p:attrNameLst>
                                          </p:cBhvr>
                                          <p:to>
                                            <p:strVal val="visible"/>
                                          </p:to>
                                        </p:set>
                                        <p:anim calcmode="lin" valueType="num">
                                          <p:cBhvr>
                                            <p:cTn id="19" dur="500" fill="hold"/>
                                            <p:tgtEl>
                                              <p:spTgt spid="1280"/>
                                            </p:tgtEl>
                                            <p:attrNameLst>
                                              <p:attrName>ppt_w</p:attrName>
                                            </p:attrNameLst>
                                          </p:cBhvr>
                                          <p:tavLst>
                                            <p:tav tm="0">
                                              <p:val>
                                                <p:fltVal val="0"/>
                                              </p:val>
                                            </p:tav>
                                            <p:tav tm="100000">
                                              <p:val>
                                                <p:strVal val="#ppt_w"/>
                                              </p:val>
                                            </p:tav>
                                          </p:tavLst>
                                        </p:anim>
                                        <p:anim calcmode="lin" valueType="num">
                                          <p:cBhvr>
                                            <p:cTn id="20" dur="500" fill="hold"/>
                                            <p:tgtEl>
                                              <p:spTgt spid="1280"/>
                                            </p:tgtEl>
                                            <p:attrNameLst>
                                              <p:attrName>ppt_h</p:attrName>
                                            </p:attrNameLst>
                                          </p:cBhvr>
                                          <p:tavLst>
                                            <p:tav tm="0">
                                              <p:val>
                                                <p:fltVal val="0"/>
                                              </p:val>
                                            </p:tav>
                                            <p:tav tm="100000">
                                              <p:val>
                                                <p:strVal val="#ppt_h"/>
                                              </p:val>
                                            </p:tav>
                                          </p:tavLst>
                                        </p:anim>
                                        <p:animEffect transition="in" filter="fade">
                                          <p:cBhvr>
                                            <p:cTn id="21" dur="500"/>
                                            <p:tgtEl>
                                              <p:spTgt spid="1280"/>
                                            </p:tgtEl>
                                          </p:cBhvr>
                                        </p:animEffect>
                                      </p:childTnLst>
                                    </p:cTn>
                                  </p:par>
                                </p:childTnLst>
                              </p:cTn>
                            </p:par>
                            <p:par>
                              <p:cTn id="22" fill="hold">
                                <p:stCondLst>
                                  <p:cond delay="500"/>
                                </p:stCondLst>
                                <p:childTnLst>
                                  <p:par>
                                    <p:cTn id="23" presetID="23" presetClass="entr" presetSubtype="32" fill="hold" grpId="0" nodeType="afterEffect">
                                      <p:stCondLst>
                                        <p:cond delay="0"/>
                                      </p:stCondLst>
                                      <p:iterate type="lt">
                                        <p:tmPct val="15000"/>
                                      </p:iterate>
                                      <p:childTnLst>
                                        <p:set>
                                          <p:cBhvr>
                                            <p:cTn id="24" dur="1" fill="hold">
                                              <p:stCondLst>
                                                <p:cond delay="0"/>
                                              </p:stCondLst>
                                            </p:cTn>
                                            <p:tgtEl>
                                              <p:spTgt spid="1282"/>
                                            </p:tgtEl>
                                            <p:attrNameLst>
                                              <p:attrName>style.visibility</p:attrName>
                                            </p:attrNameLst>
                                          </p:cBhvr>
                                          <p:to>
                                            <p:strVal val="visible"/>
                                          </p:to>
                                        </p:set>
                                        <p:anim calcmode="lin" valueType="num">
                                          <p:cBhvr>
                                            <p:cTn id="25" dur="750" fill="hold"/>
                                            <p:tgtEl>
                                              <p:spTgt spid="1282"/>
                                            </p:tgtEl>
                                            <p:attrNameLst>
                                              <p:attrName>ppt_w</p:attrName>
                                            </p:attrNameLst>
                                          </p:cBhvr>
                                          <p:tavLst>
                                            <p:tav tm="0">
                                              <p:val>
                                                <p:strVal val="4*#ppt_w"/>
                                              </p:val>
                                            </p:tav>
                                            <p:tav tm="100000">
                                              <p:val>
                                                <p:strVal val="#ppt_w"/>
                                              </p:val>
                                            </p:tav>
                                          </p:tavLst>
                                        </p:anim>
                                        <p:anim calcmode="lin" valueType="num">
                                          <p:cBhvr>
                                            <p:cTn id="26" dur="750" fill="hold"/>
                                            <p:tgtEl>
                                              <p:spTgt spid="1282"/>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3"/>
                                                </p:cond>
                                              </p:stCondLst>
                                            </p:cTn>
                                            <p:tgtEl>
                                              <p:sldTgt/>
                                            </p:tgtEl>
                                          </p:cBhvr>
                                        </p:cmd>
                                      </p:subTnLst>
                                    </p:cTn>
                                  </p:par>
                                </p:childTnLst>
                              </p:cTn>
                            </p:par>
                            <p:par>
                              <p:cTn id="27" fill="hold">
                                <p:stCondLst>
                                  <p:cond delay="1250"/>
                                </p:stCondLst>
                                <p:childTnLst>
                                  <p:par>
                                    <p:cTn id="28" presetID="23" presetClass="entr" presetSubtype="32" fill="hold" grpId="0" nodeType="afterEffect">
                                      <p:stCondLst>
                                        <p:cond delay="0"/>
                                      </p:stCondLst>
                                      <p:iterate type="lt">
                                        <p:tmPct val="15000"/>
                                      </p:iterate>
                                      <p:childTnLst>
                                        <p:set>
                                          <p:cBhvr>
                                            <p:cTn id="29" dur="1" fill="hold">
                                              <p:stCondLst>
                                                <p:cond delay="0"/>
                                              </p:stCondLst>
                                            </p:cTn>
                                            <p:tgtEl>
                                              <p:spTgt spid="1281"/>
                                            </p:tgtEl>
                                            <p:attrNameLst>
                                              <p:attrName>style.visibility</p:attrName>
                                            </p:attrNameLst>
                                          </p:cBhvr>
                                          <p:to>
                                            <p:strVal val="visible"/>
                                          </p:to>
                                        </p:set>
                                        <p:anim calcmode="lin" valueType="num">
                                          <p:cBhvr>
                                            <p:cTn id="30" dur="750" fill="hold"/>
                                            <p:tgtEl>
                                              <p:spTgt spid="1281"/>
                                            </p:tgtEl>
                                            <p:attrNameLst>
                                              <p:attrName>ppt_w</p:attrName>
                                            </p:attrNameLst>
                                          </p:cBhvr>
                                          <p:tavLst>
                                            <p:tav tm="0">
                                              <p:val>
                                                <p:strVal val="4*#ppt_w"/>
                                              </p:val>
                                            </p:tav>
                                            <p:tav tm="100000">
                                              <p:val>
                                                <p:strVal val="#ppt_w"/>
                                              </p:val>
                                            </p:tav>
                                          </p:tavLst>
                                        </p:anim>
                                        <p:anim calcmode="lin" valueType="num">
                                          <p:cBhvr>
                                            <p:cTn id="31" dur="750" fill="hold"/>
                                            <p:tgtEl>
                                              <p:spTgt spid="1281"/>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8"/>
                                                </p:cond>
                                              </p:stCondLst>
                                            </p:cTn>
                                            <p:tgtEl>
                                              <p:sldTgt/>
                                            </p:tgtEl>
                                          </p:cBhvr>
                                        </p:cmd>
                                      </p:subTnLst>
                                    </p:cTn>
                                  </p:par>
                                  <p:par>
                                    <p:cTn id="32" presetID="34" presetClass="emph" presetSubtype="0" fill="hold" grpId="1" nodeType="withEffect">
                                      <p:stCondLst>
                                        <p:cond delay="1000"/>
                                      </p:stCondLst>
                                      <p:iterate type="lt">
                                        <p:tmPct val="10000"/>
                                      </p:iterate>
                                      <p:childTnLst>
                                        <p:animMotion origin="layout" path="M 3.33333E-6 2.22222E-6 L 3.33333E-6 -0.07222 " pathEditMode="relative" rAng="0" ptsTypes="AA">
                                          <p:cBhvr>
                                            <p:cTn id="33" dur="250" accel="50000" decel="50000" autoRev="1" fill="hold">
                                              <p:stCondLst>
                                                <p:cond delay="0"/>
                                              </p:stCondLst>
                                            </p:cTn>
                                            <p:tgtEl>
                                              <p:spTgt spid="1281"/>
                                            </p:tgtEl>
                                            <p:attrNameLst>
                                              <p:attrName>ppt_x</p:attrName>
                                              <p:attrName>ppt_y</p:attrName>
                                            </p:attrNameLst>
                                          </p:cBhvr>
                                          <p:rCtr x="0" y="-3611"/>
                                        </p:animMotion>
                                        <p:animRot by="1500000">
                                          <p:cBhvr>
                                            <p:cTn id="34" dur="125" fill="hold">
                                              <p:stCondLst>
                                                <p:cond delay="0"/>
                                              </p:stCondLst>
                                            </p:cTn>
                                            <p:tgtEl>
                                              <p:spTgt spid="1281"/>
                                            </p:tgtEl>
                                            <p:attrNameLst>
                                              <p:attrName>r</p:attrName>
                                            </p:attrNameLst>
                                          </p:cBhvr>
                                        </p:animRot>
                                        <p:animRot by="-1500000">
                                          <p:cBhvr>
                                            <p:cTn id="35" dur="125" fill="hold">
                                              <p:stCondLst>
                                                <p:cond delay="125"/>
                                              </p:stCondLst>
                                            </p:cTn>
                                            <p:tgtEl>
                                              <p:spTgt spid="1281"/>
                                            </p:tgtEl>
                                            <p:attrNameLst>
                                              <p:attrName>r</p:attrName>
                                            </p:attrNameLst>
                                          </p:cBhvr>
                                        </p:animRot>
                                        <p:animRot by="-1500000">
                                          <p:cBhvr>
                                            <p:cTn id="36" dur="125" fill="hold">
                                              <p:stCondLst>
                                                <p:cond delay="250"/>
                                              </p:stCondLst>
                                            </p:cTn>
                                            <p:tgtEl>
                                              <p:spTgt spid="1281"/>
                                            </p:tgtEl>
                                            <p:attrNameLst>
                                              <p:attrName>r</p:attrName>
                                            </p:attrNameLst>
                                          </p:cBhvr>
                                        </p:animRot>
                                        <p:animRot by="1500000">
                                          <p:cBhvr>
                                            <p:cTn id="37" dur="125" fill="hold">
                                              <p:stCondLst>
                                                <p:cond delay="375"/>
                                              </p:stCondLst>
                                            </p:cTn>
                                            <p:tgtEl>
                                              <p:spTgt spid="12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 grpId="0" animBg="1"/>
          <p:bldP spid="1281" grpId="0"/>
          <p:bldP spid="1281" grpId="1"/>
          <p:bldP spid="128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07;p30">
            <a:extLst>
              <a:ext uri="{FF2B5EF4-FFF2-40B4-BE49-F238E27FC236}">
                <a16:creationId xmlns:a16="http://schemas.microsoft.com/office/drawing/2014/main" id="{6006022E-3AF1-4317-B0FA-97642C283032}"/>
              </a:ext>
            </a:extLst>
          </p:cNvPr>
          <p:cNvSpPr/>
          <p:nvPr/>
        </p:nvSpPr>
        <p:spPr>
          <a:xfrm>
            <a:off x="120862" y="143018"/>
            <a:ext cx="11950277" cy="6571964"/>
          </a:xfrm>
          <a:prstGeom prst="roundRect">
            <a:avLst>
              <a:gd name="adj" fmla="val 16667"/>
            </a:avLst>
          </a:prstGeom>
          <a:solidFill>
            <a:schemeClr val="lt1">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3820E0F1-25AB-4AD0-AF4A-762F9F023C3A}"/>
                  </a:ext>
                </a:extLst>
              </p:cNvPr>
              <p:cNvGraphicFramePr>
                <a:graphicFrameLocks noGrp="1"/>
              </p:cNvGraphicFramePr>
              <p:nvPr>
                <p:extLst>
                  <p:ext uri="{D42A27DB-BD31-4B8C-83A1-F6EECF244321}">
                    <p14:modId xmlns:p14="http://schemas.microsoft.com/office/powerpoint/2010/main" val="925655147"/>
                  </p:ext>
                </p:extLst>
              </p:nvPr>
            </p:nvGraphicFramePr>
            <p:xfrm>
              <a:off x="5123606" y="1409699"/>
              <a:ext cx="6686072" cy="4762042"/>
            </p:xfrm>
            <a:graphic>
              <a:graphicData uri="http://schemas.openxmlformats.org/drawingml/2006/table">
                <a:tbl>
                  <a:tblPr firstRow="1" bandRow="1"/>
                  <a:tblGrid>
                    <a:gridCol w="2400700">
                      <a:extLst>
                        <a:ext uri="{9D8B030D-6E8A-4147-A177-3AD203B41FA5}">
                          <a16:colId xmlns:a16="http://schemas.microsoft.com/office/drawing/2014/main" val="3292343978"/>
                        </a:ext>
                      </a:extLst>
                    </a:gridCol>
                    <a:gridCol w="1750364">
                      <a:extLst>
                        <a:ext uri="{9D8B030D-6E8A-4147-A177-3AD203B41FA5}">
                          <a16:colId xmlns:a16="http://schemas.microsoft.com/office/drawing/2014/main" val="2821364288"/>
                        </a:ext>
                      </a:extLst>
                    </a:gridCol>
                    <a:gridCol w="2535008">
                      <a:extLst>
                        <a:ext uri="{9D8B030D-6E8A-4147-A177-3AD203B41FA5}">
                          <a16:colId xmlns:a16="http://schemas.microsoft.com/office/drawing/2014/main" val="1170761985"/>
                        </a:ext>
                      </a:extLst>
                    </a:gridCol>
                  </a:tblGrid>
                  <a:tr h="89929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200">
                              <a:solidFill>
                                <a:sysClr val="windowText" lastClr="000000"/>
                              </a:solidFill>
                              <a:latin typeface="Times New Roman" panose="02020603050405020304" pitchFamily="18" charset="0"/>
                              <a:cs typeface="Times New Roman" panose="02020603050405020304" pitchFamily="18" charset="0"/>
                            </a:rPr>
                            <a:t>Châu</a:t>
                          </a:r>
                          <a:r>
                            <a:rPr lang="en-US" sz="2200" baseline="0">
                              <a:solidFill>
                                <a:sysClr val="windowText" lastClr="000000"/>
                              </a:solidFill>
                              <a:latin typeface="Times New Roman" panose="02020603050405020304" pitchFamily="18" charset="0"/>
                              <a:cs typeface="Times New Roman" panose="02020603050405020304" pitchFamily="18" charset="0"/>
                            </a:rPr>
                            <a:t> lục</a:t>
                          </a:r>
                          <a:endParaRPr lang="en-US" sz="2200">
                            <a:solidFill>
                              <a:sysClr val="windowText" lastClr="000000"/>
                            </a:solidFill>
                            <a:latin typeface="Times New Roman" panose="02020603050405020304" pitchFamily="18" charset="0"/>
                            <a:cs typeface="Times New Roman" panose="02020603050405020304" pitchFamily="18" charset="0"/>
                          </a:endParaRPr>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200">
                              <a:solidFill>
                                <a:sysClr val="windowText" lastClr="000000"/>
                              </a:solidFill>
                              <a:latin typeface="Times New Roman" panose="02020603050405020304" pitchFamily="18" charset="0"/>
                              <a:cs typeface="Times New Roman" panose="02020603050405020304" pitchFamily="18" charset="0"/>
                            </a:rPr>
                            <a:t>Diện</a:t>
                          </a:r>
                          <a:r>
                            <a:rPr lang="en-US" sz="2200" baseline="0">
                              <a:solidFill>
                                <a:sysClr val="windowText" lastClr="000000"/>
                              </a:solidFill>
                              <a:latin typeface="Times New Roman" panose="02020603050405020304" pitchFamily="18" charset="0"/>
                              <a:cs typeface="Times New Roman" panose="02020603050405020304" pitchFamily="18" charset="0"/>
                            </a:rPr>
                            <a:t> tích </a:t>
                          </a:r>
                        </a:p>
                        <a:p>
                          <a:pPr algn="ctr"/>
                          <a:r>
                            <a:rPr lang="en-US" sz="2000" baseline="0">
                              <a:solidFill>
                                <a:sysClr val="windowText" lastClr="000000"/>
                              </a:solidFill>
                              <a:latin typeface="Times New Roman" panose="02020603050405020304" pitchFamily="18" charset="0"/>
                              <a:cs typeface="Times New Roman" panose="02020603050405020304" pitchFamily="18" charset="0"/>
                            </a:rPr>
                            <a:t>(triệu </a:t>
                          </a:r>
                          <a14:m>
                            <m:oMath xmlns:m="http://schemas.openxmlformats.org/officeDocument/2006/math">
                              <m:sSup>
                                <m:sSupPr>
                                  <m:ctrlPr>
                                    <a:rPr lang="en-US" sz="2000" i="1" baseline="0" smtClean="0">
                                      <a:solidFill>
                                        <a:sysClr val="windowText" lastClr="000000"/>
                                      </a:solidFill>
                                      <a:latin typeface="Cambria Math" panose="02040503050406030204" pitchFamily="18" charset="0"/>
                                    </a:rPr>
                                  </m:ctrlPr>
                                </m:sSupPr>
                                <m:e>
                                  <m:r>
                                    <a:rPr lang="en-US" sz="2000" b="1" i="0" baseline="0" smtClean="0">
                                      <a:solidFill>
                                        <a:sysClr val="windowText" lastClr="000000"/>
                                      </a:solidFill>
                                      <a:latin typeface="Cambria Math" panose="02040503050406030204" pitchFamily="18" charset="0"/>
                                    </a:rPr>
                                    <m:t>𝐤𝐦</m:t>
                                  </m:r>
                                </m:e>
                                <m:sup>
                                  <m:r>
                                    <a:rPr lang="en-US" sz="2000" b="1" i="0" baseline="0" smtClean="0">
                                      <a:solidFill>
                                        <a:sysClr val="windowText" lastClr="000000"/>
                                      </a:solidFill>
                                      <a:latin typeface="Cambria Math" panose="02040503050406030204" pitchFamily="18" charset="0"/>
                                    </a:rPr>
                                    <m:t>𝟐</m:t>
                                  </m:r>
                                </m:sup>
                              </m:sSup>
                            </m:oMath>
                          </a14:m>
                          <a:r>
                            <a:rPr lang="en-US" sz="2000" i="0" baseline="0">
                              <a:solidFill>
                                <a:sysClr val="windowText" lastClr="000000"/>
                              </a:solidFill>
                              <a:latin typeface="Times New Roman" panose="02020603050405020304" pitchFamily="18" charset="0"/>
                              <a:cs typeface="Times New Roman" panose="02020603050405020304" pitchFamily="18" charset="0"/>
                            </a:rPr>
                            <a:t>)</a:t>
                          </a:r>
                          <a:endParaRPr lang="en-US" sz="2000" i="0">
                            <a:solidFill>
                              <a:sysClr val="windowText" lastClr="000000"/>
                            </a:solidFill>
                            <a:latin typeface="Times New Roman" panose="02020603050405020304" pitchFamily="18" charset="0"/>
                            <a:cs typeface="Times New Roman" panose="02020603050405020304" pitchFamily="18" charset="0"/>
                          </a:endParaRPr>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200">
                              <a:solidFill>
                                <a:sysClr val="windowText" lastClr="000000"/>
                              </a:solidFill>
                              <a:latin typeface="Times New Roman" panose="02020603050405020304" pitchFamily="18" charset="0"/>
                              <a:cs typeface="Times New Roman" panose="02020603050405020304" pitchFamily="18" charset="0"/>
                            </a:rPr>
                            <a:t>Dân</a:t>
                          </a:r>
                          <a:r>
                            <a:rPr lang="en-US" sz="22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20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2000">
                            <a:solidFill>
                              <a:sysClr val="windowText" lastClr="000000"/>
                            </a:solidFill>
                            <a:latin typeface="Times New Roman" panose="02020603050405020304" pitchFamily="18" charset="0"/>
                            <a:cs typeface="Times New Roman" panose="02020603050405020304" pitchFamily="18" charset="0"/>
                          </a:endParaRPr>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550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Á</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44</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14:m>
                            <m:oMathPara xmlns:m="http://schemas.openxmlformats.org/officeDocument/2006/math">
                              <m:oMathParaPr>
                                <m:jc m:val="centerGroup"/>
                              </m:oMathParaPr>
                              <m:oMath xmlns:m="http://schemas.openxmlformats.org/officeDocument/2006/math">
                                <m:sSup>
                                  <m:sSupPr>
                                    <m:ctrlPr>
                                      <a:rPr lang="en-US" sz="2200" i="1" smtClean="0">
                                        <a:latin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cs typeface="Times New Roman" panose="02020603050405020304" pitchFamily="18" charset="0"/>
                                      </a:rPr>
                                      <m:t>4,561</m:t>
                                    </m:r>
                                  </m:e>
                                  <m:sup>
                                    <m:r>
                                      <a:rPr lang="en-US" sz="2200" b="0" i="1" smtClean="0">
                                        <a:latin typeface="Cambria Math" panose="02040503050406030204" pitchFamily="18" charset="0"/>
                                        <a:cs typeface="Times New Roman" panose="02020603050405020304" pitchFamily="18" charset="0"/>
                                      </a:rPr>
                                      <m:t>(1)</m:t>
                                    </m:r>
                                  </m:sup>
                                </m:sSup>
                              </m:oMath>
                            </m:oMathPara>
                          </a14:m>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090463011"/>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Mĩ</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42</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1027</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Phi</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30</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1373</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550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Âu</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10</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cs typeface="Times New Roman" panose="02020603050405020304" pitchFamily="18" charset="0"/>
                            </a:rPr>
                            <a:t> </a:t>
                          </a:r>
                          <a14:m>
                            <m:oMath xmlns:m="http://schemas.openxmlformats.org/officeDocument/2006/math">
                              <m:sSup>
                                <m:sSupPr>
                                  <m:ctrlPr>
                                    <a:rPr lang="en-US" sz="2200" i="1" smtClean="0">
                                      <a:latin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cs typeface="Times New Roman" panose="02020603050405020304" pitchFamily="18" charset="0"/>
                                    </a:rPr>
                                    <m:t>744</m:t>
                                  </m:r>
                                </m:e>
                                <m:sup>
                                  <m:r>
                                    <a:rPr lang="en-US" sz="2200" b="0" i="1" smtClean="0">
                                      <a:latin typeface="Cambria Math" panose="02040503050406030204" pitchFamily="18" charset="0"/>
                                      <a:cs typeface="Times New Roman" panose="02020603050405020304" pitchFamily="18" charset="0"/>
                                    </a:rPr>
                                    <m:t>(2)</m:t>
                                  </m:r>
                                </m:sup>
                              </m:sSup>
                            </m:oMath>
                          </a14:m>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819965662"/>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Đại Dương</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9</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43</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Nam Cực</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14</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625923">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400" i="1">
                              <a:latin typeface="Times New Roman" panose="02020603050405020304" pitchFamily="18" charset="0"/>
                              <a:cs typeface="Times New Roman" panose="02020603050405020304" pitchFamily="18" charset="0"/>
                            </a:rPr>
                            <a:t>Không</a:t>
                          </a:r>
                          <a:r>
                            <a:rPr lang="en-US" sz="14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400" i="1" baseline="0">
                              <a:latin typeface="Times New Roman" panose="02020603050405020304" pitchFamily="18" charset="0"/>
                              <a:cs typeface="Times New Roman" panose="02020603050405020304" pitchFamily="18" charset="0"/>
                            </a:rPr>
                            <a:t>Kể cả dân số Liên bang Nga</a:t>
                          </a:r>
                          <a:endParaRPr lang="en-US" sz="1400" i="1">
                            <a:latin typeface="Times New Roman" panose="02020603050405020304" pitchFamily="18" charset="0"/>
                            <a:cs typeface="Times New Roman" panose="02020603050405020304" pitchFamily="18" charset="0"/>
                          </a:endParaRPr>
                        </a:p>
                      </a:txBody>
                      <a:tcPr marL="97031" marR="97031" marT="48515" marB="485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Choice>
        <mc:Fallback xmlns="">
          <p:graphicFrame>
            <p:nvGraphicFramePr>
              <p:cNvPr id="2" name="Table 1">
                <a:extLst>
                  <a:ext uri="{FF2B5EF4-FFF2-40B4-BE49-F238E27FC236}">
                    <a16:creationId xmlns:a16="http://schemas.microsoft.com/office/drawing/2014/main" id="{3820E0F1-25AB-4AD0-AF4A-762F9F023C3A}"/>
                  </a:ext>
                </a:extLst>
              </p:cNvPr>
              <p:cNvGraphicFramePr>
                <a:graphicFrameLocks noGrp="1"/>
              </p:cNvGraphicFramePr>
              <p:nvPr>
                <p:extLst>
                  <p:ext uri="{D42A27DB-BD31-4B8C-83A1-F6EECF244321}">
                    <p14:modId xmlns:p14="http://schemas.microsoft.com/office/powerpoint/2010/main" val="925655147"/>
                  </p:ext>
                </p:extLst>
              </p:nvPr>
            </p:nvGraphicFramePr>
            <p:xfrm>
              <a:off x="5123606" y="1409699"/>
              <a:ext cx="6686072" cy="4762042"/>
            </p:xfrm>
            <a:graphic>
              <a:graphicData uri="http://schemas.openxmlformats.org/drawingml/2006/table">
                <a:tbl>
                  <a:tblPr firstRow="1" bandRow="1"/>
                  <a:tblGrid>
                    <a:gridCol w="2400700">
                      <a:extLst>
                        <a:ext uri="{9D8B030D-6E8A-4147-A177-3AD203B41FA5}">
                          <a16:colId xmlns:a16="http://schemas.microsoft.com/office/drawing/2014/main" val="3292343978"/>
                        </a:ext>
                      </a:extLst>
                    </a:gridCol>
                    <a:gridCol w="1750364">
                      <a:extLst>
                        <a:ext uri="{9D8B030D-6E8A-4147-A177-3AD203B41FA5}">
                          <a16:colId xmlns:a16="http://schemas.microsoft.com/office/drawing/2014/main" val="2821364288"/>
                        </a:ext>
                      </a:extLst>
                    </a:gridCol>
                    <a:gridCol w="2535008">
                      <a:extLst>
                        <a:ext uri="{9D8B030D-6E8A-4147-A177-3AD203B41FA5}">
                          <a16:colId xmlns:a16="http://schemas.microsoft.com/office/drawing/2014/main" val="1170761985"/>
                        </a:ext>
                      </a:extLst>
                    </a:gridCol>
                  </a:tblGrid>
                  <a:tr h="89929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200">
                              <a:solidFill>
                                <a:sysClr val="windowText" lastClr="000000"/>
                              </a:solidFill>
                              <a:latin typeface="Times New Roman" panose="02020603050405020304" pitchFamily="18" charset="0"/>
                              <a:cs typeface="Times New Roman" panose="02020603050405020304" pitchFamily="18" charset="0"/>
                            </a:rPr>
                            <a:t>Châu</a:t>
                          </a:r>
                          <a:r>
                            <a:rPr lang="en-US" sz="2200" baseline="0">
                              <a:solidFill>
                                <a:sysClr val="windowText" lastClr="000000"/>
                              </a:solidFill>
                              <a:latin typeface="Times New Roman" panose="02020603050405020304" pitchFamily="18" charset="0"/>
                              <a:cs typeface="Times New Roman" panose="02020603050405020304" pitchFamily="18" charset="0"/>
                            </a:rPr>
                            <a:t> lục</a:t>
                          </a:r>
                          <a:endParaRPr lang="en-US" sz="2200">
                            <a:solidFill>
                              <a:sysClr val="windowText" lastClr="000000"/>
                            </a:solidFill>
                            <a:latin typeface="Times New Roman" panose="02020603050405020304" pitchFamily="18" charset="0"/>
                            <a:cs typeface="Times New Roman" panose="02020603050405020304" pitchFamily="18" charset="0"/>
                          </a:endParaRPr>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p>
                          <a:endParaRPr lang="en-US"/>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37153" t="-676" r="-145139" b="-429730"/>
                          </a:stretch>
                        </a:blip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200">
                              <a:solidFill>
                                <a:sysClr val="windowText" lastClr="000000"/>
                              </a:solidFill>
                              <a:latin typeface="Times New Roman" panose="02020603050405020304" pitchFamily="18" charset="0"/>
                              <a:cs typeface="Times New Roman" panose="02020603050405020304" pitchFamily="18" charset="0"/>
                            </a:rPr>
                            <a:t>Dân</a:t>
                          </a:r>
                          <a:r>
                            <a:rPr lang="en-US" sz="22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20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2000">
                            <a:solidFill>
                              <a:sysClr val="windowText" lastClr="000000"/>
                            </a:solidFill>
                            <a:latin typeface="Times New Roman" panose="02020603050405020304" pitchFamily="18" charset="0"/>
                            <a:cs typeface="Times New Roman" panose="02020603050405020304" pitchFamily="18" charset="0"/>
                          </a:endParaRPr>
                        </a:p>
                      </a:txBody>
                      <a:tcPr marL="113976" marR="113976" marT="56988" marB="569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550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Á</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44</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4183" t="-165556" r="-481" b="-606667"/>
                          </a:stretch>
                        </a:blipFill>
                      </a:tcPr>
                    </a:tc>
                    <a:extLst>
                      <a:ext uri="{0D108BD9-81ED-4DB2-BD59-A6C34878D82A}">
                        <a16:rowId xmlns:a16="http://schemas.microsoft.com/office/drawing/2014/main" val="1090463011"/>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Mĩ</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42</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1027</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Phi</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30</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1373</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550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Âu</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10</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64183" t="-454945" r="-481" b="-307692"/>
                          </a:stretch>
                        </a:blipFill>
                      </a:tcPr>
                    </a:tc>
                    <a:extLst>
                      <a:ext uri="{0D108BD9-81ED-4DB2-BD59-A6C34878D82A}">
                        <a16:rowId xmlns:a16="http://schemas.microsoft.com/office/drawing/2014/main" val="2819965662"/>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Đại Dương</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9</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2200">
                              <a:latin typeface="Times New Roman" panose="02020603050405020304" pitchFamily="18" charset="0"/>
                              <a:cs typeface="Times New Roman" panose="02020603050405020304" pitchFamily="18" charset="0"/>
                            </a:rPr>
                            <a:t>43</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5339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200">
                              <a:latin typeface="Times New Roman" panose="02020603050405020304" pitchFamily="18" charset="0"/>
                              <a:cs typeface="Times New Roman" panose="02020603050405020304" pitchFamily="18" charset="0"/>
                            </a:rPr>
                            <a:t>Châu</a:t>
                          </a:r>
                          <a:r>
                            <a:rPr lang="en-US" sz="2200" baseline="0">
                              <a:latin typeface="Times New Roman" panose="02020603050405020304" pitchFamily="18" charset="0"/>
                              <a:cs typeface="Times New Roman" panose="02020603050405020304" pitchFamily="18" charset="0"/>
                            </a:rPr>
                            <a:t> Nam Cực</a:t>
                          </a: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2200">
                              <a:latin typeface="Times New Roman" panose="02020603050405020304" pitchFamily="18" charset="0"/>
                              <a:cs typeface="Times New Roman" panose="02020603050405020304" pitchFamily="18" charset="0"/>
                            </a:rPr>
                            <a:t>14</a:t>
                          </a: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2200">
                            <a:latin typeface="Times New Roman" panose="02020603050405020304" pitchFamily="18" charset="0"/>
                            <a:cs typeface="Times New Roman" panose="02020603050405020304" pitchFamily="18" charset="0"/>
                          </a:endParaRPr>
                        </a:p>
                      </a:txBody>
                      <a:tcPr marL="113976" marR="113976" marT="56988" marB="569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625923">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400" i="1">
                              <a:latin typeface="Times New Roman" panose="02020603050405020304" pitchFamily="18" charset="0"/>
                              <a:cs typeface="Times New Roman" panose="02020603050405020304" pitchFamily="18" charset="0"/>
                            </a:rPr>
                            <a:t>Không</a:t>
                          </a:r>
                          <a:r>
                            <a:rPr lang="en-US" sz="14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400" i="1" baseline="0">
                              <a:latin typeface="Times New Roman" panose="02020603050405020304" pitchFamily="18" charset="0"/>
                              <a:cs typeface="Times New Roman" panose="02020603050405020304" pitchFamily="18" charset="0"/>
                            </a:rPr>
                            <a:t>Kể cả dân số Liên bang Nga</a:t>
                          </a:r>
                          <a:endParaRPr lang="en-US" sz="1400" i="1">
                            <a:latin typeface="Times New Roman" panose="02020603050405020304" pitchFamily="18" charset="0"/>
                            <a:cs typeface="Times New Roman" panose="02020603050405020304" pitchFamily="18" charset="0"/>
                          </a:endParaRPr>
                        </a:p>
                      </a:txBody>
                      <a:tcPr marL="97031" marR="97031" marT="48515" marB="485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Fallback>
      </mc:AlternateContent>
      <p:sp>
        <p:nvSpPr>
          <p:cNvPr id="3" name="TextBox 2">
            <a:extLst>
              <a:ext uri="{FF2B5EF4-FFF2-40B4-BE49-F238E27FC236}">
                <a16:creationId xmlns:a16="http://schemas.microsoft.com/office/drawing/2014/main" id="{3A432A8C-60DF-4D97-B295-FDA240E911D2}"/>
              </a:ext>
            </a:extLst>
          </p:cNvPr>
          <p:cNvSpPr txBox="1"/>
          <p:nvPr/>
        </p:nvSpPr>
        <p:spPr>
          <a:xfrm>
            <a:off x="5123606" y="6171741"/>
            <a:ext cx="6300828" cy="461665"/>
          </a:xfrm>
          <a:prstGeom prst="rect">
            <a:avLst/>
          </a:prstGeom>
          <a:noFill/>
        </p:spPr>
        <p:txBody>
          <a:bodyPr wrap="square" rtlCol="0">
            <a:spAutoFit/>
          </a:bodyPr>
          <a:lstStyle/>
          <a:p>
            <a:pPr>
              <a:buClrTx/>
              <a:buFontTx/>
              <a:buNone/>
            </a:pPr>
            <a:r>
              <a:rPr lang="en-US" sz="2400" b="1" i="1" kern="1200">
                <a:solidFill>
                  <a:prstClr val="black"/>
                </a:solidFill>
                <a:latin typeface="Times New Roman" panose="02020603050405020304" pitchFamily="18" charset="0"/>
                <a:ea typeface="+mn-ea"/>
                <a:cs typeface="Times New Roman" panose="02020603050405020304" pitchFamily="18" charset="0"/>
              </a:rPr>
              <a:t>Bảng số liệu về diện tích và dân số các châu lục</a:t>
            </a:r>
          </a:p>
        </p:txBody>
      </p:sp>
      <mc:AlternateContent xmlns:mc="http://schemas.openxmlformats.org/markup-compatibility/2006" xmlns:a14="http://schemas.microsoft.com/office/drawing/2010/main">
        <mc:Choice Requires="a14">
          <p:sp>
            <p:nvSpPr>
              <p:cNvPr id="7" name="Text Box 181">
                <a:extLst>
                  <a:ext uri="{FF2B5EF4-FFF2-40B4-BE49-F238E27FC236}">
                    <a16:creationId xmlns:a16="http://schemas.microsoft.com/office/drawing/2014/main" id="{371F3265-37E6-43F8-83C0-DBE270F81CB7}"/>
                  </a:ext>
                </a:extLst>
              </p:cNvPr>
              <p:cNvSpPr txBox="1">
                <a:spLocks noChangeArrowheads="1"/>
              </p:cNvSpPr>
              <p:nvPr/>
            </p:nvSpPr>
            <p:spPr bwMode="auto">
              <a:xfrm>
                <a:off x="10239586" y="3872212"/>
                <a:ext cx="1177543" cy="6161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2400">
                    <a:solidFill>
                      <a:srgbClr val="0070C0"/>
                    </a:solidFill>
                  </a:rPr>
                  <a:t> (</a:t>
                </a:r>
                <a14:m>
                  <m:oMath xmlns:m="http://schemas.openxmlformats.org/officeDocument/2006/math">
                    <m:f>
                      <m:fPr>
                        <m:ctrlPr>
                          <a:rPr lang="en-US" altLang="en-US" sz="2400" i="1" smtClean="0">
                            <a:solidFill>
                              <a:srgbClr val="0070C0"/>
                            </a:solidFill>
                            <a:latin typeface="Cambria Math" panose="02040503050406030204" pitchFamily="18" charset="0"/>
                          </a:rPr>
                        </m:ctrlPr>
                      </m:fPr>
                      <m:num>
                        <m:r>
                          <a:rPr lang="en-US" altLang="en-US" sz="2400" b="0" i="1" smtClean="0">
                            <a:solidFill>
                              <a:srgbClr val="0070C0"/>
                            </a:solidFill>
                            <a:latin typeface="Cambria Math" panose="02040503050406030204" pitchFamily="18" charset="0"/>
                          </a:rPr>
                          <m:t>1</m:t>
                        </m:r>
                      </m:num>
                      <m:den>
                        <m:r>
                          <a:rPr lang="en-US" altLang="en-US" sz="2400" b="0" i="1" smtClean="0">
                            <a:solidFill>
                              <a:srgbClr val="0070C0"/>
                            </a:solidFill>
                            <a:latin typeface="Cambria Math" panose="02040503050406030204" pitchFamily="18" charset="0"/>
                          </a:rPr>
                          <m:t>6</m:t>
                        </m:r>
                      </m:den>
                    </m:f>
                  </m:oMath>
                </a14:m>
                <a:r>
                  <a:rPr lang="en-US" altLang="en-US" sz="2400">
                    <a:solidFill>
                      <a:srgbClr val="0070C0"/>
                    </a:solidFill>
                  </a:rPr>
                  <a:t> lần)</a:t>
                </a:r>
              </a:p>
            </p:txBody>
          </p:sp>
        </mc:Choice>
        <mc:Fallback xmlns="">
          <p:sp>
            <p:nvSpPr>
              <p:cNvPr id="7" name="Text Box 181">
                <a:extLst>
                  <a:ext uri="{FF2B5EF4-FFF2-40B4-BE49-F238E27FC236}">
                    <a16:creationId xmlns:a16="http://schemas.microsoft.com/office/drawing/2014/main" id="{371F3265-37E6-43F8-83C0-DBE270F81CB7}"/>
                  </a:ext>
                </a:extLst>
              </p:cNvPr>
              <p:cNvSpPr txBox="1">
                <a:spLocks noRot="1" noChangeAspect="1" noMove="1" noResize="1" noEditPoints="1" noAdjustHandles="1" noChangeArrowheads="1" noChangeShapeType="1" noTextEdit="1"/>
              </p:cNvSpPr>
              <p:nvPr/>
            </p:nvSpPr>
            <p:spPr bwMode="auto">
              <a:xfrm>
                <a:off x="10239586" y="3872212"/>
                <a:ext cx="1177543" cy="616194"/>
              </a:xfrm>
              <a:prstGeom prst="rect">
                <a:avLst/>
              </a:prstGeom>
              <a:blipFill>
                <a:blip r:embed="rId3"/>
                <a:stretch>
                  <a:fillRect r="-1036" b="-89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Oval 8">
            <a:extLst>
              <a:ext uri="{FF2B5EF4-FFF2-40B4-BE49-F238E27FC236}">
                <a16:creationId xmlns:a16="http://schemas.microsoft.com/office/drawing/2014/main" id="{4A62EBC8-BC16-4631-8442-01AD1AB86909}"/>
              </a:ext>
            </a:extLst>
          </p:cNvPr>
          <p:cNvSpPr/>
          <p:nvPr/>
        </p:nvSpPr>
        <p:spPr>
          <a:xfrm>
            <a:off x="9426786" y="3888853"/>
            <a:ext cx="8128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494225-F2CF-4FFA-AF0E-40890CB981AF}"/>
              </a:ext>
            </a:extLst>
          </p:cNvPr>
          <p:cNvSpPr txBox="1"/>
          <p:nvPr/>
        </p:nvSpPr>
        <p:spPr>
          <a:xfrm>
            <a:off x="817859" y="370396"/>
            <a:ext cx="10817266"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Quan sát bảng số liệu về diện tích và dân số các châu lục, cho biết: </a:t>
            </a:r>
          </a:p>
        </p:txBody>
      </p:sp>
      <p:sp>
        <p:nvSpPr>
          <p:cNvPr id="13" name="TextBox 12">
            <a:extLst>
              <a:ext uri="{FF2B5EF4-FFF2-40B4-BE49-F238E27FC236}">
                <a16:creationId xmlns:a16="http://schemas.microsoft.com/office/drawing/2014/main" id="{F8294228-09D7-4EEE-8B77-3FF824FED5A1}"/>
              </a:ext>
            </a:extLst>
          </p:cNvPr>
          <p:cNvSpPr txBox="1"/>
          <p:nvPr/>
        </p:nvSpPr>
        <p:spPr>
          <a:xfrm>
            <a:off x="120861" y="1466480"/>
            <a:ext cx="5002745" cy="3274871"/>
          </a:xfrm>
          <a:prstGeom prst="rect">
            <a:avLst/>
          </a:prstGeom>
          <a:noFill/>
        </p:spPr>
        <p:txBody>
          <a:bodyPr wrap="square">
            <a:spAutoFit/>
          </a:bodyPr>
          <a:lstStyle/>
          <a:p>
            <a:pPr marL="0" marR="0" lvl="0" indent="0" algn="just" defTabSz="914400" rtl="0" eaLnBrk="1" fontAlgn="auto" latinLnBrk="0" hangingPunct="1">
              <a:lnSpc>
                <a:spcPct val="109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Dân số châu Âu là bao nhiêu?</a:t>
            </a:r>
          </a:p>
          <a:p>
            <a:pPr marL="0" marR="0" lvl="0" indent="0" algn="just" defTabSz="914400" rtl="0" eaLnBrk="1" fontAlgn="auto" latinLnBrk="0" hangingPunct="1">
              <a:lnSpc>
                <a:spcPct val="109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So sánh dân số châu Âu với châu Á.</a:t>
            </a:r>
          </a:p>
          <a:p>
            <a:pPr marL="0" marR="0" lvl="0" indent="0" algn="just" defTabSz="914400" rtl="0" eaLnBrk="1" fontAlgn="auto" latinLnBrk="0" hangingPunct="1">
              <a:lnSpc>
                <a:spcPct val="109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Dân số châu Âu đứng thứ mấy trên thế giới?</a:t>
            </a:r>
          </a:p>
        </p:txBody>
      </p:sp>
      <p:sp>
        <p:nvSpPr>
          <p:cNvPr id="14" name="TextBox 13">
            <a:extLst>
              <a:ext uri="{FF2B5EF4-FFF2-40B4-BE49-F238E27FC236}">
                <a16:creationId xmlns:a16="http://schemas.microsoft.com/office/drawing/2014/main" id="{918F8AA3-1EBB-4AFC-9C59-D4B07FB9F542}"/>
              </a:ext>
            </a:extLst>
          </p:cNvPr>
          <p:cNvSpPr txBox="1"/>
          <p:nvPr/>
        </p:nvSpPr>
        <p:spPr>
          <a:xfrm>
            <a:off x="1897662" y="1890788"/>
            <a:ext cx="2964483" cy="584775"/>
          </a:xfrm>
          <a:prstGeom prst="rect">
            <a:avLst/>
          </a:prstGeom>
          <a:noFill/>
        </p:spPr>
        <p:txBody>
          <a:bodyPr wrap="square"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744 triệu người </a:t>
            </a:r>
          </a:p>
        </p:txBody>
      </p:sp>
      <p:sp>
        <p:nvSpPr>
          <p:cNvPr id="15" name="Arrow: Right 14">
            <a:extLst>
              <a:ext uri="{FF2B5EF4-FFF2-40B4-BE49-F238E27FC236}">
                <a16:creationId xmlns:a16="http://schemas.microsoft.com/office/drawing/2014/main" id="{1F937493-05D0-47F3-832F-B9F4B8607D10}"/>
              </a:ext>
            </a:extLst>
          </p:cNvPr>
          <p:cNvSpPr/>
          <p:nvPr/>
        </p:nvSpPr>
        <p:spPr>
          <a:xfrm>
            <a:off x="1382992" y="2056471"/>
            <a:ext cx="514669" cy="2549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C81134E-402C-4BE0-8E98-1FDD188A413D}"/>
                  </a:ext>
                </a:extLst>
              </p:cNvPr>
              <p:cNvSpPr txBox="1"/>
              <p:nvPr/>
            </p:nvSpPr>
            <p:spPr>
              <a:xfrm>
                <a:off x="2028394" y="3032126"/>
                <a:ext cx="1917670" cy="790794"/>
              </a:xfrm>
              <a:prstGeom prst="rect">
                <a:avLst/>
              </a:prstGeom>
              <a:noFill/>
            </p:spPr>
            <p:txBody>
              <a:bodyPr wrap="square" rtlCol="0">
                <a:spAutoFit/>
              </a:bodyPr>
              <a:lstStyle/>
              <a:p>
                <a:pPr algn="just"/>
                <a14:m>
                  <m:oMath xmlns:m="http://schemas.openxmlformats.org/officeDocument/2006/math">
                    <m:f>
                      <m:fPr>
                        <m:ctrlPr>
                          <a:rPr lang="en-US" altLang="en-US" sz="3200" i="1" smtClean="0">
                            <a:solidFill>
                              <a:srgbClr val="FF0000"/>
                            </a:solidFill>
                            <a:latin typeface="Cambria Math" panose="02040503050406030204" pitchFamily="18" charset="0"/>
                          </a:rPr>
                        </m:ctrlPr>
                      </m:fPr>
                      <m:num>
                        <m:r>
                          <a:rPr lang="en-US" altLang="en-US" sz="3200" i="1">
                            <a:solidFill>
                              <a:srgbClr val="FF0000"/>
                            </a:solidFill>
                            <a:latin typeface="Cambria Math" panose="02040503050406030204" pitchFamily="18" charset="0"/>
                          </a:rPr>
                          <m:t>1</m:t>
                        </m:r>
                      </m:num>
                      <m:den>
                        <m:r>
                          <a:rPr lang="en-US" altLang="en-US" sz="3200" i="1">
                            <a:solidFill>
                              <a:srgbClr val="FF0000"/>
                            </a:solidFill>
                            <a:latin typeface="Cambria Math" panose="02040503050406030204" pitchFamily="18" charset="0"/>
                          </a:rPr>
                          <m:t>6</m:t>
                        </m:r>
                      </m:den>
                    </m:f>
                  </m:oMath>
                </a14:m>
                <a:r>
                  <a:rPr lang="en-US" altLang="en-US" sz="3200">
                    <a:solidFill>
                      <a:srgbClr val="FF0000"/>
                    </a:solidFill>
                    <a:latin typeface="Times New Roman" panose="02020603050405020304" pitchFamily="18" charset="0"/>
                    <a:cs typeface="Times New Roman" panose="02020603050405020304" pitchFamily="18" charset="0"/>
                  </a:rPr>
                  <a:t> lần</a:t>
                </a:r>
                <a:r>
                  <a:rPr lang="en-US" sz="3200" b="1">
                    <a:solidFill>
                      <a:srgbClr val="FF0000"/>
                    </a:solidFill>
                    <a:latin typeface="Times New Roman" panose="02020603050405020304" pitchFamily="18" charset="0"/>
                    <a:cs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7C81134E-402C-4BE0-8E98-1FDD188A413D}"/>
                  </a:ext>
                </a:extLst>
              </p:cNvPr>
              <p:cNvSpPr txBox="1">
                <a:spLocks noRot="1" noChangeAspect="1" noMove="1" noResize="1" noEditPoints="1" noAdjustHandles="1" noChangeArrowheads="1" noChangeShapeType="1" noTextEdit="1"/>
              </p:cNvSpPr>
              <p:nvPr/>
            </p:nvSpPr>
            <p:spPr>
              <a:xfrm>
                <a:off x="2028394" y="3032126"/>
                <a:ext cx="1917670" cy="790794"/>
              </a:xfrm>
              <a:prstGeom prst="rect">
                <a:avLst/>
              </a:prstGeom>
              <a:blipFill>
                <a:blip r:embed="rId4"/>
                <a:stretch>
                  <a:fillRect b="-9231"/>
                </a:stretch>
              </a:blipFill>
            </p:spPr>
            <p:txBody>
              <a:bodyPr/>
              <a:lstStyle/>
              <a:p>
                <a:r>
                  <a:rPr lang="en-US">
                    <a:noFill/>
                  </a:rPr>
                  <a:t> </a:t>
                </a:r>
              </a:p>
            </p:txBody>
          </p:sp>
        </mc:Fallback>
      </mc:AlternateContent>
      <p:sp>
        <p:nvSpPr>
          <p:cNvPr id="17" name="Arrow: Right 16">
            <a:extLst>
              <a:ext uri="{FF2B5EF4-FFF2-40B4-BE49-F238E27FC236}">
                <a16:creationId xmlns:a16="http://schemas.microsoft.com/office/drawing/2014/main" id="{D6E221D5-AF03-4A53-B53B-103BE6D3C5E4}"/>
              </a:ext>
            </a:extLst>
          </p:cNvPr>
          <p:cNvSpPr/>
          <p:nvPr/>
        </p:nvSpPr>
        <p:spPr>
          <a:xfrm>
            <a:off x="1535392" y="3185336"/>
            <a:ext cx="514669" cy="2549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0E84ABF-09B3-4EF3-AEE4-6702EE6D1D20}"/>
              </a:ext>
            </a:extLst>
          </p:cNvPr>
          <p:cNvSpPr txBox="1"/>
          <p:nvPr/>
        </p:nvSpPr>
        <p:spPr>
          <a:xfrm>
            <a:off x="1091226" y="4696856"/>
            <a:ext cx="1917670" cy="584775"/>
          </a:xfrm>
          <a:prstGeom prst="rect">
            <a:avLst/>
          </a:prstGeom>
          <a:noFill/>
        </p:spPr>
        <p:txBody>
          <a:bodyPr wrap="square"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Thứ 4.</a:t>
            </a:r>
          </a:p>
        </p:txBody>
      </p:sp>
      <p:sp>
        <p:nvSpPr>
          <p:cNvPr id="19" name="Arrow: Right 18">
            <a:extLst>
              <a:ext uri="{FF2B5EF4-FFF2-40B4-BE49-F238E27FC236}">
                <a16:creationId xmlns:a16="http://schemas.microsoft.com/office/drawing/2014/main" id="{10938691-B062-4F6B-8660-6C7D0D3CBAB5}"/>
              </a:ext>
            </a:extLst>
          </p:cNvPr>
          <p:cNvSpPr/>
          <p:nvPr/>
        </p:nvSpPr>
        <p:spPr>
          <a:xfrm>
            <a:off x="598224" y="4850066"/>
            <a:ext cx="514669" cy="2549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a:extLst>
              <a:ext uri="{FF2B5EF4-FFF2-40B4-BE49-F238E27FC236}">
                <a16:creationId xmlns:a16="http://schemas.microsoft.com/office/drawing/2014/main" id="{3392C2F6-CAAA-4E0F-9992-5260CF4839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58205" y="5462862"/>
            <a:ext cx="919771" cy="1417758"/>
          </a:xfrm>
          <a:prstGeom prst="rect">
            <a:avLst/>
          </a:prstGeom>
        </p:spPr>
      </p:pic>
      <p:pic>
        <p:nvPicPr>
          <p:cNvPr id="21" name="Picture 6">
            <a:extLst>
              <a:ext uri="{FF2B5EF4-FFF2-40B4-BE49-F238E27FC236}">
                <a16:creationId xmlns:a16="http://schemas.microsoft.com/office/drawing/2014/main" id="{DA402385-031F-4D93-A833-5514245644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3217" y="5198577"/>
            <a:ext cx="1091226" cy="1682043"/>
          </a:xfrm>
          <a:prstGeom prst="rect">
            <a:avLst/>
          </a:prstGeom>
        </p:spPr>
      </p:pic>
    </p:spTree>
    <p:extLst>
      <p:ext uri="{BB962C8B-B14F-4D97-AF65-F5344CB8AC3E}">
        <p14:creationId xmlns:p14="http://schemas.microsoft.com/office/powerpoint/2010/main" val="26655532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left)">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Scale>
                                      <p:cBhvr>
                                        <p:cTn id="4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7"/>
                                        </p:tgtEl>
                                        <p:attrNameLst>
                                          <p:attrName>ppt_x</p:attrName>
                                          <p:attrName>ppt_y</p:attrName>
                                        </p:attrNameLst>
                                      </p:cBhvr>
                                    </p:animMotion>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xEl>
                                              <p:pRg st="2" end="2"/>
                                            </p:txEl>
                                          </p:spTgt>
                                        </p:tgtEl>
                                        <p:attrNameLst>
                                          <p:attrName>style.visibility</p:attrName>
                                        </p:attrNameLst>
                                      </p:cBhvr>
                                      <p:to>
                                        <p:strVal val="visible"/>
                                      </p:to>
                                    </p:set>
                                    <p:animEffect transition="in" filter="wipe(left)">
                                      <p:cBhvr>
                                        <p:cTn id="66" dur="500"/>
                                        <p:tgtEl>
                                          <p:spTgt spid="13">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animBg="1"/>
      <p:bldP spid="11" grpId="0"/>
      <p:bldP spid="13" grpId="0" uiExpand="1" build="p"/>
      <p:bldP spid="14" grpId="0"/>
      <p:bldP spid="15" grpId="0" animBg="1"/>
      <p:bldP spid="16" grpId="0"/>
      <p:bldP spid="17" grpId="0" animBg="1"/>
      <p:bldP spid="18"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8" name="Google Shape;1288;p28"/>
          <p:cNvSpPr/>
          <p:nvPr/>
        </p:nvSpPr>
        <p:spPr>
          <a:xfrm>
            <a:off x="838200" y="685800"/>
            <a:ext cx="10210800" cy="5410200"/>
          </a:xfrm>
          <a:prstGeom prst="roundRect">
            <a:avLst>
              <a:gd name="adj" fmla="val 16667"/>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289" name="Google Shape;1289;p28"/>
          <p:cNvSpPr txBox="1"/>
          <p:nvPr/>
        </p:nvSpPr>
        <p:spPr>
          <a:xfrm>
            <a:off x="1323179" y="1798314"/>
            <a:ext cx="7330629" cy="35393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panose="02020603050405020304" pitchFamily="18" charset="0"/>
                <a:ea typeface="Tahoma"/>
                <a:cs typeface="Times New Roman" panose="02020603050405020304" pitchFamily="18" charset="0"/>
                <a:sym typeface="Tahoma"/>
              </a:rPr>
              <a:t>- Dân số hiện tại của các nước Châu Âu là </a:t>
            </a:r>
            <a:r>
              <a:rPr lang="en-US" sz="3200" b="1">
                <a:solidFill>
                  <a:srgbClr val="C00000"/>
                </a:solidFill>
                <a:latin typeface="Times New Roman" panose="02020603050405020304" pitchFamily="18" charset="0"/>
                <a:ea typeface="Tahoma"/>
                <a:cs typeface="Times New Roman" panose="02020603050405020304" pitchFamily="18" charset="0"/>
                <a:sym typeface="Tahoma"/>
              </a:rPr>
              <a:t>747 688 163</a:t>
            </a:r>
            <a:r>
              <a:rPr lang="en-US" sz="3200">
                <a:solidFill>
                  <a:schemeClr val="dk1"/>
                </a:solidFill>
                <a:latin typeface="Times New Roman" panose="02020603050405020304" pitchFamily="18" charset="0"/>
                <a:ea typeface="Tahoma"/>
                <a:cs typeface="Times New Roman" panose="02020603050405020304" pitchFamily="18" charset="0"/>
                <a:sym typeface="Tahoma"/>
              </a:rPr>
              <a:t> người vào ngày 15/10/2021 theo số liệu từ Liên Hợp Quốc. </a:t>
            </a:r>
            <a:endParaRPr sz="3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3200">
                <a:solidFill>
                  <a:schemeClr val="dk1"/>
                </a:solidFill>
                <a:latin typeface="Times New Roman" panose="02020603050405020304" pitchFamily="18" charset="0"/>
                <a:ea typeface="Tahoma"/>
                <a:cs typeface="Times New Roman" panose="02020603050405020304" pitchFamily="18" charset="0"/>
                <a:sym typeface="Tahoma"/>
              </a:rPr>
              <a:t>- Tổng dân số các nước Châu Âu hiện chiếm </a:t>
            </a:r>
            <a:r>
              <a:rPr lang="en-US" sz="3200" b="1">
                <a:solidFill>
                  <a:srgbClr val="C00000"/>
                </a:solidFill>
                <a:latin typeface="Times New Roman" panose="02020603050405020304" pitchFamily="18" charset="0"/>
                <a:ea typeface="Tahoma"/>
                <a:cs typeface="Times New Roman" panose="02020603050405020304" pitchFamily="18" charset="0"/>
                <a:sym typeface="Tahoma"/>
              </a:rPr>
              <a:t>9,47%</a:t>
            </a:r>
            <a:r>
              <a:rPr lang="en-US" sz="3200">
                <a:solidFill>
                  <a:schemeClr val="dk1"/>
                </a:solidFill>
                <a:latin typeface="Times New Roman" panose="02020603050405020304" pitchFamily="18" charset="0"/>
                <a:ea typeface="Tahoma"/>
                <a:cs typeface="Times New Roman" panose="02020603050405020304" pitchFamily="18" charset="0"/>
                <a:sym typeface="Tahoma"/>
              </a:rPr>
              <a:t> dân số thế giới.</a:t>
            </a:r>
            <a:endParaRPr sz="320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3200">
                <a:solidFill>
                  <a:schemeClr val="dk1"/>
                </a:solidFill>
                <a:latin typeface="Times New Roman" panose="02020603050405020304" pitchFamily="18" charset="0"/>
                <a:ea typeface="Tahoma"/>
                <a:cs typeface="Times New Roman" panose="02020603050405020304" pitchFamily="18" charset="0"/>
                <a:sym typeface="Tahoma"/>
              </a:rPr>
              <a:t>- Châu Âu hiện đang đứng </a:t>
            </a:r>
            <a:r>
              <a:rPr lang="en-US" sz="3200" b="1">
                <a:solidFill>
                  <a:srgbClr val="C00000"/>
                </a:solidFill>
                <a:latin typeface="Times New Roman" panose="02020603050405020304" pitchFamily="18" charset="0"/>
                <a:ea typeface="Tahoma"/>
                <a:cs typeface="Times New Roman" panose="02020603050405020304" pitchFamily="18" charset="0"/>
                <a:sym typeface="Tahoma"/>
              </a:rPr>
              <a:t>thứ 4</a:t>
            </a:r>
            <a:r>
              <a:rPr lang="en-US" sz="3200">
                <a:solidFill>
                  <a:schemeClr val="dk1"/>
                </a:solidFill>
                <a:latin typeface="Times New Roman" panose="02020603050405020304" pitchFamily="18" charset="0"/>
                <a:ea typeface="Tahoma"/>
                <a:cs typeface="Times New Roman" panose="02020603050405020304" pitchFamily="18" charset="0"/>
                <a:sym typeface="Tahoma"/>
              </a:rPr>
              <a:t> trên thế giới về dân số.  </a:t>
            </a:r>
            <a:endParaRPr sz="3200" b="1" u="sng">
              <a:solidFill>
                <a:srgbClr val="4F6128"/>
              </a:solidFill>
              <a:latin typeface="Times New Roman" panose="02020603050405020304" pitchFamily="18" charset="0"/>
              <a:ea typeface="Times New Roman"/>
              <a:cs typeface="Times New Roman" panose="02020603050405020304" pitchFamily="18" charset="0"/>
              <a:sym typeface="Times New Roman"/>
            </a:endParaRPr>
          </a:p>
        </p:txBody>
      </p:sp>
      <p:pic>
        <p:nvPicPr>
          <p:cNvPr id="1290" name="Google Shape;1290;p28"/>
          <p:cNvPicPr preferRelativeResize="0"/>
          <p:nvPr/>
        </p:nvPicPr>
        <p:blipFill rotWithShape="1">
          <a:blip r:embed="rId3">
            <a:alphaModFix/>
          </a:blip>
          <a:srcRect l="13681" r="22509"/>
          <a:stretch/>
        </p:blipFill>
        <p:spPr>
          <a:xfrm>
            <a:off x="8418285" y="807599"/>
            <a:ext cx="3889829" cy="6096012"/>
          </a:xfrm>
          <a:prstGeom prst="rect">
            <a:avLst/>
          </a:prstGeom>
          <a:noFill/>
          <a:ln>
            <a:noFill/>
          </a:ln>
        </p:spPr>
      </p:pic>
      <p:sp>
        <p:nvSpPr>
          <p:cNvPr id="1341" name="Google Shape;1341;p28"/>
          <p:cNvSpPr txBox="1"/>
          <p:nvPr/>
        </p:nvSpPr>
        <p:spPr>
          <a:xfrm>
            <a:off x="702691" y="1091601"/>
            <a:ext cx="8229600" cy="792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EA6014"/>
              </a:buClr>
              <a:buSzPts val="4800"/>
              <a:buFont typeface="Calibri"/>
              <a:buNone/>
            </a:pPr>
            <a:r>
              <a:rPr lang="en-US" sz="4800" b="1">
                <a:solidFill>
                  <a:srgbClr val="EA6014"/>
                </a:solidFill>
                <a:latin typeface="Times New Roman" panose="02020603050405020304" pitchFamily="18" charset="0"/>
                <a:ea typeface="Calibri"/>
                <a:cs typeface="Times New Roman" panose="02020603050405020304" pitchFamily="18" charset="0"/>
                <a:sym typeface="Calibri"/>
              </a:rPr>
              <a:t>Dân cư ở châu Âu</a:t>
            </a:r>
            <a:br>
              <a:rPr lang="en-US" sz="4800">
                <a:solidFill>
                  <a:srgbClr val="EA6014"/>
                </a:solidFill>
                <a:latin typeface="Times New Roman" panose="02020603050405020304" pitchFamily="18" charset="0"/>
                <a:ea typeface="Calibri"/>
                <a:cs typeface="Times New Roman" panose="02020603050405020304" pitchFamily="18" charset="0"/>
                <a:sym typeface="Calibri"/>
              </a:rPr>
            </a:br>
            <a:endParaRPr sz="4800">
              <a:solidFill>
                <a:srgbClr val="EA6014"/>
              </a:solidFill>
              <a:latin typeface="Times New Roman" panose="02020603050405020304" pitchFamily="18" charset="0"/>
              <a:ea typeface="Calibri"/>
              <a:cs typeface="Times New Roman" panose="02020603050405020304" pitchFamily="18" charset="0"/>
              <a:sym typeface="Calibri"/>
            </a:endParaRPr>
          </a:p>
        </p:txBody>
      </p:sp>
      <p:pic>
        <p:nvPicPr>
          <p:cNvPr id="57" name="Picture 6">
            <a:extLst>
              <a:ext uri="{FF2B5EF4-FFF2-40B4-BE49-F238E27FC236}">
                <a16:creationId xmlns:a16="http://schemas.microsoft.com/office/drawing/2014/main" id="{181B8D72-B0DF-48FC-8B1F-801C908CFE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 y="4660490"/>
            <a:ext cx="1425635" cy="2197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9">
                                            <p:txEl>
                                              <p:pRg st="0" end="0"/>
                                            </p:txEl>
                                          </p:spTgt>
                                        </p:tgtEl>
                                        <p:attrNameLst>
                                          <p:attrName>style.visibility</p:attrName>
                                        </p:attrNameLst>
                                      </p:cBhvr>
                                      <p:to>
                                        <p:strVal val="visible"/>
                                      </p:to>
                                    </p:set>
                                    <p:animEffect transition="in" filter="fade">
                                      <p:cBhvr>
                                        <p:cTn id="7" dur="500"/>
                                        <p:tgtEl>
                                          <p:spTgt spid="1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9">
                                            <p:txEl>
                                              <p:pRg st="1" end="1"/>
                                            </p:txEl>
                                          </p:spTgt>
                                        </p:tgtEl>
                                        <p:attrNameLst>
                                          <p:attrName>style.visibility</p:attrName>
                                        </p:attrNameLst>
                                      </p:cBhvr>
                                      <p:to>
                                        <p:strVal val="visible"/>
                                      </p:to>
                                    </p:set>
                                    <p:animEffect transition="in" filter="fade">
                                      <p:cBhvr>
                                        <p:cTn id="12" dur="500"/>
                                        <p:tgtEl>
                                          <p:spTgt spid="12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9">
                                            <p:txEl>
                                              <p:pRg st="2" end="2"/>
                                            </p:txEl>
                                          </p:spTgt>
                                        </p:tgtEl>
                                        <p:attrNameLst>
                                          <p:attrName>style.visibility</p:attrName>
                                        </p:attrNameLst>
                                      </p:cBhvr>
                                      <p:to>
                                        <p:strVal val="visible"/>
                                      </p:to>
                                    </p:set>
                                    <p:animEffect transition="in" filter="fade">
                                      <p:cBhvr>
                                        <p:cTn id="17" dur="500"/>
                                        <p:tgtEl>
                                          <p:spTgt spid="12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7" name="Google Shape;1347;p29"/>
          <p:cNvSpPr/>
          <p:nvPr/>
        </p:nvSpPr>
        <p:spPr>
          <a:xfrm>
            <a:off x="838200" y="380995"/>
            <a:ext cx="10515600" cy="609601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48" name="Google Shape;1348;p29"/>
          <p:cNvSpPr txBox="1"/>
          <p:nvPr/>
        </p:nvSpPr>
        <p:spPr>
          <a:xfrm>
            <a:off x="839058" y="1377887"/>
            <a:ext cx="7985627" cy="769401"/>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200"/>
              <a:buFont typeface="Tahoma"/>
              <a:buChar char="-"/>
            </a:pPr>
            <a:r>
              <a:rPr lang="en-US" sz="3200">
                <a:solidFill>
                  <a:schemeClr val="dk1"/>
                </a:solidFill>
                <a:latin typeface="Times New Roman" panose="02020603050405020304" pitchFamily="18" charset="0"/>
                <a:ea typeface="Tahoma"/>
                <a:cs typeface="Times New Roman" panose="02020603050405020304" pitchFamily="18" charset="0"/>
                <a:sym typeface="Tahoma"/>
              </a:rPr>
              <a:t>Dân cư châu Âu chủ yếu là người da trắng.</a:t>
            </a:r>
            <a:endParaRPr>
              <a:latin typeface="Times New Roman" panose="02020603050405020304" pitchFamily="18" charset="0"/>
              <a:cs typeface="Times New Roman" panose="02020603050405020304" pitchFamily="18" charset="0"/>
            </a:endParaRPr>
          </a:p>
          <a:p>
            <a:pPr marL="171450" marR="0" lvl="0" indent="-95250" algn="just" rtl="0">
              <a:spcBef>
                <a:spcPts val="0"/>
              </a:spcBef>
              <a:spcAft>
                <a:spcPts val="0"/>
              </a:spcAft>
              <a:buClr>
                <a:schemeClr val="dk1"/>
              </a:buClr>
              <a:buSzPts val="1200"/>
              <a:buFont typeface="Tahoma"/>
              <a:buNone/>
            </a:pPr>
            <a:endParaRPr sz="1200" b="1" u="sng">
              <a:solidFill>
                <a:srgbClr val="4F6128"/>
              </a:solidFill>
              <a:latin typeface="Times New Roman" panose="02020603050405020304" pitchFamily="18" charset="0"/>
              <a:ea typeface="Times New Roman"/>
              <a:cs typeface="Times New Roman" panose="02020603050405020304" pitchFamily="18" charset="0"/>
              <a:sym typeface="Times New Roman"/>
            </a:endParaRPr>
          </a:p>
        </p:txBody>
      </p:sp>
      <p:pic>
        <p:nvPicPr>
          <p:cNvPr id="1349" name="Google Shape;1349;p29"/>
          <p:cNvPicPr preferRelativeResize="0"/>
          <p:nvPr/>
        </p:nvPicPr>
        <p:blipFill rotWithShape="1">
          <a:blip r:embed="rId3">
            <a:alphaModFix/>
          </a:blip>
          <a:srcRect/>
          <a:stretch/>
        </p:blipFill>
        <p:spPr>
          <a:xfrm>
            <a:off x="7182268" y="807599"/>
            <a:ext cx="6096012" cy="6096012"/>
          </a:xfrm>
          <a:prstGeom prst="rect">
            <a:avLst/>
          </a:prstGeom>
          <a:noFill/>
          <a:ln>
            <a:noFill/>
          </a:ln>
        </p:spPr>
      </p:pic>
      <p:sp>
        <p:nvSpPr>
          <p:cNvPr id="1400" name="Google Shape;1400;p29"/>
          <p:cNvSpPr txBox="1"/>
          <p:nvPr/>
        </p:nvSpPr>
        <p:spPr>
          <a:xfrm>
            <a:off x="702691" y="573244"/>
            <a:ext cx="8229600" cy="792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EA6014"/>
              </a:buClr>
              <a:buSzPts val="4800"/>
              <a:buFont typeface="Calibri"/>
              <a:buNone/>
            </a:pPr>
            <a:r>
              <a:rPr lang="en-US" sz="4800" b="1">
                <a:solidFill>
                  <a:srgbClr val="EA6014"/>
                </a:solidFill>
                <a:latin typeface="Times New Roman" panose="02020603050405020304" pitchFamily="18" charset="0"/>
                <a:ea typeface="Calibri"/>
                <a:cs typeface="Times New Roman" panose="02020603050405020304" pitchFamily="18" charset="0"/>
                <a:sym typeface="Calibri"/>
              </a:rPr>
              <a:t>Dân cư ở châu Âu</a:t>
            </a:r>
            <a:br>
              <a:rPr lang="en-US" sz="4800">
                <a:solidFill>
                  <a:srgbClr val="EA6014"/>
                </a:solidFill>
                <a:latin typeface="Times New Roman" panose="02020603050405020304" pitchFamily="18" charset="0"/>
                <a:ea typeface="Calibri"/>
                <a:cs typeface="Times New Roman" panose="02020603050405020304" pitchFamily="18" charset="0"/>
                <a:sym typeface="Calibri"/>
              </a:rPr>
            </a:br>
            <a:endParaRPr sz="4800">
              <a:solidFill>
                <a:srgbClr val="EA6014"/>
              </a:solidFill>
              <a:latin typeface="Times New Roman" panose="02020603050405020304" pitchFamily="18" charset="0"/>
              <a:ea typeface="Calibri"/>
              <a:cs typeface="Times New Roman" panose="02020603050405020304" pitchFamily="18" charset="0"/>
              <a:sym typeface="Calibri"/>
            </a:endParaRPr>
          </a:p>
        </p:txBody>
      </p:sp>
      <p:pic>
        <p:nvPicPr>
          <p:cNvPr id="1401" name="Google Shape;1401;p29" descr="hhh"/>
          <p:cNvPicPr preferRelativeResize="0"/>
          <p:nvPr/>
        </p:nvPicPr>
        <p:blipFill rotWithShape="1">
          <a:blip r:embed="rId4">
            <a:alphaModFix/>
          </a:blip>
          <a:srcRect/>
          <a:stretch/>
        </p:blipFill>
        <p:spPr>
          <a:xfrm>
            <a:off x="2035604" y="2049192"/>
            <a:ext cx="5802110" cy="421776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8" name="Picture 2">
            <a:extLst>
              <a:ext uri="{FF2B5EF4-FFF2-40B4-BE49-F238E27FC236}">
                <a16:creationId xmlns:a16="http://schemas.microsoft.com/office/drawing/2014/main" id="{A45534FE-0E13-4624-8F64-42B077582B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9178" y="3562465"/>
            <a:ext cx="978044" cy="33411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8">
                                            <p:txEl>
                                              <p:pRg st="0" end="0"/>
                                            </p:txEl>
                                          </p:spTgt>
                                        </p:tgtEl>
                                        <p:attrNameLst>
                                          <p:attrName>style.visibility</p:attrName>
                                        </p:attrNameLst>
                                      </p:cBhvr>
                                      <p:to>
                                        <p:strVal val="visible"/>
                                      </p:to>
                                    </p:set>
                                    <p:animEffect transition="in" filter="fade">
                                      <p:cBhvr>
                                        <p:cTn id="7" dur="500"/>
                                        <p:tgtEl>
                                          <p:spTgt spid="1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8">
                                            <p:txEl>
                                              <p:pRg st="1" end="1"/>
                                            </p:txEl>
                                          </p:spTgt>
                                        </p:tgtEl>
                                        <p:attrNameLst>
                                          <p:attrName>style.visibility</p:attrName>
                                        </p:attrNameLst>
                                      </p:cBhvr>
                                      <p:to>
                                        <p:strVal val="visible"/>
                                      </p:to>
                                    </p:set>
                                    <p:animEffect transition="in" filter="fade">
                                      <p:cBhvr>
                                        <p:cTn id="12" dur="500"/>
                                        <p:tgtEl>
                                          <p:spTgt spid="13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7" name="Google Shape;1407;p30"/>
          <p:cNvSpPr/>
          <p:nvPr/>
        </p:nvSpPr>
        <p:spPr>
          <a:xfrm>
            <a:off x="838200" y="685800"/>
            <a:ext cx="10515600" cy="54102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408" name="Google Shape;1408;p30"/>
          <p:cNvSpPr txBox="1"/>
          <p:nvPr/>
        </p:nvSpPr>
        <p:spPr>
          <a:xfrm>
            <a:off x="838200" y="1295633"/>
            <a:ext cx="7696200" cy="156962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200"/>
              <a:buFont typeface="Tahoma"/>
              <a:buChar char="-"/>
            </a:pPr>
            <a:r>
              <a:rPr lang="en-US" sz="3200">
                <a:solidFill>
                  <a:schemeClr val="dk1"/>
                </a:solidFill>
                <a:latin typeface="Times New Roman" panose="02020603050405020304" pitchFamily="18" charset="0"/>
                <a:ea typeface="Tahoma"/>
                <a:cs typeface="Times New Roman" panose="02020603050405020304" pitchFamily="18" charset="0"/>
                <a:sym typeface="Tahoma"/>
              </a:rPr>
              <a:t>Phần lớn dân cư sống trong các thành phố được phân bố khác đều trên lãnh thổ châu Âu</a:t>
            </a:r>
            <a:endParaRPr sz="1200" b="1" u="sng">
              <a:solidFill>
                <a:srgbClr val="4F6128"/>
              </a:solidFill>
              <a:latin typeface="Times New Roman" panose="02020603050405020304" pitchFamily="18" charset="0"/>
              <a:ea typeface="Times New Roman"/>
              <a:cs typeface="Times New Roman" panose="02020603050405020304" pitchFamily="18" charset="0"/>
              <a:sym typeface="Times New Roman"/>
            </a:endParaRPr>
          </a:p>
        </p:txBody>
      </p:sp>
      <p:pic>
        <p:nvPicPr>
          <p:cNvPr id="1409" name="Google Shape;1409;p30"/>
          <p:cNvPicPr preferRelativeResize="0"/>
          <p:nvPr/>
        </p:nvPicPr>
        <p:blipFill rotWithShape="1">
          <a:blip r:embed="rId3">
            <a:alphaModFix/>
          </a:blip>
          <a:srcRect/>
          <a:stretch/>
        </p:blipFill>
        <p:spPr>
          <a:xfrm>
            <a:off x="7559131" y="807599"/>
            <a:ext cx="6096012" cy="6096012"/>
          </a:xfrm>
          <a:prstGeom prst="rect">
            <a:avLst/>
          </a:prstGeom>
          <a:noFill/>
          <a:ln>
            <a:noFill/>
          </a:ln>
        </p:spPr>
      </p:pic>
      <p:sp>
        <p:nvSpPr>
          <p:cNvPr id="1460" name="Google Shape;1460;p30"/>
          <p:cNvSpPr txBox="1"/>
          <p:nvPr/>
        </p:nvSpPr>
        <p:spPr>
          <a:xfrm>
            <a:off x="693232" y="638253"/>
            <a:ext cx="8229600" cy="7921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EA6014"/>
              </a:buClr>
              <a:buSzPts val="4800"/>
              <a:buFont typeface="Calibri"/>
              <a:buNone/>
            </a:pPr>
            <a:r>
              <a:rPr lang="en-US" sz="4800" b="1">
                <a:solidFill>
                  <a:srgbClr val="EA6014"/>
                </a:solidFill>
                <a:latin typeface="Times New Roman" panose="02020603050405020304" pitchFamily="18" charset="0"/>
                <a:ea typeface="Calibri"/>
                <a:cs typeface="Times New Roman" panose="02020603050405020304" pitchFamily="18" charset="0"/>
                <a:sym typeface="Calibri"/>
              </a:rPr>
              <a:t>Dân cư ở châu Âu</a:t>
            </a:r>
            <a:br>
              <a:rPr lang="en-US" sz="4800">
                <a:solidFill>
                  <a:srgbClr val="EA6014"/>
                </a:solidFill>
                <a:latin typeface="Times New Roman" panose="02020603050405020304" pitchFamily="18" charset="0"/>
                <a:ea typeface="Calibri"/>
                <a:cs typeface="Times New Roman" panose="02020603050405020304" pitchFamily="18" charset="0"/>
                <a:sym typeface="Calibri"/>
              </a:rPr>
            </a:br>
            <a:endParaRPr sz="4800">
              <a:solidFill>
                <a:srgbClr val="EA6014"/>
              </a:solidFill>
              <a:latin typeface="Times New Roman" panose="02020603050405020304" pitchFamily="18" charset="0"/>
              <a:ea typeface="Calibri"/>
              <a:cs typeface="Times New Roman" panose="02020603050405020304" pitchFamily="18" charset="0"/>
              <a:sym typeface="Calibri"/>
            </a:endParaRPr>
          </a:p>
        </p:txBody>
      </p:sp>
      <p:pic>
        <p:nvPicPr>
          <p:cNvPr id="1461" name="Google Shape;1461;p30"/>
          <p:cNvPicPr preferRelativeResize="0"/>
          <p:nvPr/>
        </p:nvPicPr>
        <p:blipFill rotWithShape="1">
          <a:blip r:embed="rId4">
            <a:alphaModFix/>
          </a:blip>
          <a:srcRect/>
          <a:stretch/>
        </p:blipFill>
        <p:spPr>
          <a:xfrm>
            <a:off x="2391130" y="2467315"/>
            <a:ext cx="5545372" cy="4436296"/>
          </a:xfrm>
          <a:prstGeom prst="rect">
            <a:avLst/>
          </a:prstGeom>
          <a:noFill/>
          <a:ln>
            <a:noFill/>
          </a:ln>
        </p:spPr>
      </p:pic>
      <p:pic>
        <p:nvPicPr>
          <p:cNvPr id="58" name="Picture 5">
            <a:extLst>
              <a:ext uri="{FF2B5EF4-FFF2-40B4-BE49-F238E27FC236}">
                <a16:creationId xmlns:a16="http://schemas.microsoft.com/office/drawing/2014/main" id="{C3769FBF-BB4C-48B6-B1B7-BE27ABE17C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49768" y="3170083"/>
            <a:ext cx="1343464" cy="3535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8">
                                            <p:txEl>
                                              <p:pRg st="0" end="0"/>
                                            </p:txEl>
                                          </p:spTgt>
                                        </p:tgtEl>
                                        <p:attrNameLst>
                                          <p:attrName>style.visibility</p:attrName>
                                        </p:attrNameLst>
                                      </p:cBhvr>
                                      <p:to>
                                        <p:strVal val="visible"/>
                                      </p:to>
                                    </p:set>
                                    <p:animEffect transition="in" filter="fade">
                                      <p:cBhvr>
                                        <p:cTn id="7" dur="500"/>
                                        <p:tgtEl>
                                          <p:spTgt spid="14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19"/>
          <p:cNvSpPr/>
          <p:nvPr/>
        </p:nvSpPr>
        <p:spPr>
          <a:xfrm>
            <a:off x="787401" y="957942"/>
            <a:ext cx="9092232" cy="4238171"/>
          </a:xfrm>
          <a:prstGeom prst="cloud">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3" name="Google Shape;1043;p19"/>
          <p:cNvSpPr txBox="1"/>
          <p:nvPr/>
        </p:nvSpPr>
        <p:spPr>
          <a:xfrm>
            <a:off x="1422401" y="1922885"/>
            <a:ext cx="7505700" cy="3046948"/>
          </a:xfrm>
          <a:prstGeom prst="rect">
            <a:avLst/>
          </a:prstGeom>
          <a:noFill/>
          <a:ln>
            <a:noFill/>
          </a:ln>
        </p:spPr>
        <p:txBody>
          <a:bodyPr spcFirstLastPara="1" wrap="square" lIns="91425" tIns="45700" rIns="91425" bIns="45700" anchor="t" anchorCtr="0">
            <a:spAutoFit/>
          </a:bodyPr>
          <a:lstStyle/>
          <a:p>
            <a:pPr lvl="0" algn="ctr"/>
            <a:r>
              <a:rPr lang="en-US" sz="4800" b="1">
                <a:solidFill>
                  <a:srgbClr val="4F6128"/>
                </a:solidFill>
                <a:latin typeface="Times New Roman"/>
                <a:ea typeface="Times New Roman"/>
                <a:cs typeface="Times New Roman"/>
                <a:sym typeface="Times New Roman"/>
              </a:rPr>
              <a:t>Dựa vào hình 4 và vốn hiểu biết, kể tên một số hoạt động kinh tế của các nước châu Âu?</a:t>
            </a:r>
            <a:endParaRPr sz="1800" b="1" u="sng">
              <a:solidFill>
                <a:srgbClr val="4F6128"/>
              </a:solidFill>
              <a:latin typeface="Times New Roman"/>
              <a:ea typeface="Times New Roman"/>
              <a:cs typeface="Times New Roman"/>
              <a:sym typeface="Times New Roman"/>
            </a:endParaRPr>
          </a:p>
        </p:txBody>
      </p:sp>
      <p:pic>
        <p:nvPicPr>
          <p:cNvPr id="1044" name="Google Shape;1044;p19"/>
          <p:cNvPicPr preferRelativeResize="0"/>
          <p:nvPr/>
        </p:nvPicPr>
        <p:blipFill rotWithShape="1">
          <a:blip r:embed="rId3">
            <a:alphaModFix/>
          </a:blip>
          <a:srcRect l="14842" r="23074"/>
          <a:stretch/>
        </p:blipFill>
        <p:spPr>
          <a:xfrm>
            <a:off x="8534399" y="807599"/>
            <a:ext cx="3784601" cy="6096012"/>
          </a:xfrm>
          <a:prstGeom prst="rect">
            <a:avLst/>
          </a:prstGeom>
          <a:noFill/>
          <a:ln>
            <a:noFill/>
          </a:ln>
        </p:spPr>
      </p:pic>
      <p:pic>
        <p:nvPicPr>
          <p:cNvPr id="6" name="Picture 5">
            <a:extLst>
              <a:ext uri="{FF2B5EF4-FFF2-40B4-BE49-F238E27FC236}">
                <a16:creationId xmlns:a16="http://schemas.microsoft.com/office/drawing/2014/main" id="{B2ABB4FC-9C61-4EE9-935D-DD315F0AF4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7868" y="3170083"/>
            <a:ext cx="1343464" cy="3535432"/>
          </a:xfrm>
          <a:prstGeom prst="rect">
            <a:avLst/>
          </a:prstGeom>
        </p:spPr>
      </p:pic>
    </p:spTree>
    <p:extLst>
      <p:ext uri="{BB962C8B-B14F-4D97-AF65-F5344CB8AC3E}">
        <p14:creationId xmlns:p14="http://schemas.microsoft.com/office/powerpoint/2010/main" val="281293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xEl>
                                              <p:pRg st="0" end="0"/>
                                            </p:txEl>
                                          </p:spTgt>
                                        </p:tgtEl>
                                        <p:attrNameLst>
                                          <p:attrName>style.visibility</p:attrName>
                                        </p:attrNameLst>
                                      </p:cBhvr>
                                      <p:to>
                                        <p:strVal val="visible"/>
                                      </p:to>
                                    </p:set>
                                    <p:animEffect transition="in" filter="fade">
                                      <p:cBhvr>
                                        <p:cTn id="7" dur="500"/>
                                        <p:tgtEl>
                                          <p:spTgt spid="1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07;p30">
            <a:extLst>
              <a:ext uri="{FF2B5EF4-FFF2-40B4-BE49-F238E27FC236}">
                <a16:creationId xmlns:a16="http://schemas.microsoft.com/office/drawing/2014/main" id="{0E4695E9-56B4-4399-B93D-300AF3F0237E}"/>
              </a:ext>
            </a:extLst>
          </p:cNvPr>
          <p:cNvSpPr/>
          <p:nvPr/>
        </p:nvSpPr>
        <p:spPr>
          <a:xfrm>
            <a:off x="120862" y="143018"/>
            <a:ext cx="11950277" cy="6571964"/>
          </a:xfrm>
          <a:prstGeom prst="roundRect">
            <a:avLst>
              <a:gd name="adj" fmla="val 16667"/>
            </a:avLst>
          </a:prstGeom>
          <a:solidFill>
            <a:schemeClr val="lt1">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4CB6E14B-FDCF-4232-99D5-B463C9A3365E}"/>
              </a:ext>
            </a:extLst>
          </p:cNvPr>
          <p:cNvPicPr>
            <a:picLocks noChangeAspect="1"/>
          </p:cNvPicPr>
          <p:nvPr/>
        </p:nvPicPr>
        <p:blipFill>
          <a:blip r:embed="rId2"/>
          <a:stretch>
            <a:fillRect/>
          </a:stretch>
        </p:blipFill>
        <p:spPr>
          <a:xfrm>
            <a:off x="593832" y="506412"/>
            <a:ext cx="4124325" cy="46958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567E325-0E21-4089-A16C-62684E41E013}"/>
              </a:ext>
            </a:extLst>
          </p:cNvPr>
          <p:cNvPicPr>
            <a:picLocks noChangeAspect="1"/>
          </p:cNvPicPr>
          <p:nvPr/>
        </p:nvPicPr>
        <p:blipFill>
          <a:blip r:embed="rId3"/>
          <a:stretch>
            <a:fillRect/>
          </a:stretch>
        </p:blipFill>
        <p:spPr>
          <a:xfrm>
            <a:off x="5149945" y="1268412"/>
            <a:ext cx="6638330" cy="39338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AC94555-D1E9-4935-8440-2BD2A3C81D8A}"/>
              </a:ext>
            </a:extLst>
          </p:cNvPr>
          <p:cNvSpPr txBox="1"/>
          <p:nvPr/>
        </p:nvSpPr>
        <p:spPr>
          <a:xfrm>
            <a:off x="2389392" y="6027652"/>
            <a:ext cx="7503908" cy="55027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93000"/>
              </a:lnSpc>
            </a:pPr>
            <a:r>
              <a:rPr lang="en-US" sz="3200" b="1">
                <a:solidFill>
                  <a:srgbClr val="FF0000"/>
                </a:solidFill>
                <a:latin typeface="Times New Roman" panose="02020603050405020304" pitchFamily="18" charset="0"/>
                <a:cs typeface="Times New Roman" panose="02020603050405020304" pitchFamily="18" charset="0"/>
              </a:rPr>
              <a:t>Hình 4. Một số hoạt động kinh tế</a:t>
            </a:r>
          </a:p>
        </p:txBody>
      </p:sp>
      <p:sp>
        <p:nvSpPr>
          <p:cNvPr id="7" name="TextBox 6">
            <a:extLst>
              <a:ext uri="{FF2B5EF4-FFF2-40B4-BE49-F238E27FC236}">
                <a16:creationId xmlns:a16="http://schemas.microsoft.com/office/drawing/2014/main" id="{E6D95450-2522-4A17-AD1A-633F2E101B58}"/>
              </a:ext>
            </a:extLst>
          </p:cNvPr>
          <p:cNvSpPr txBox="1"/>
          <p:nvPr/>
        </p:nvSpPr>
        <p:spPr>
          <a:xfrm>
            <a:off x="742755" y="5202237"/>
            <a:ext cx="3826478"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Thu hoạch lúa mì</a:t>
            </a:r>
          </a:p>
        </p:txBody>
      </p:sp>
      <p:sp>
        <p:nvSpPr>
          <p:cNvPr id="8" name="TextBox 7">
            <a:extLst>
              <a:ext uri="{FF2B5EF4-FFF2-40B4-BE49-F238E27FC236}">
                <a16:creationId xmlns:a16="http://schemas.microsoft.com/office/drawing/2014/main" id="{1C4069F4-EAE9-4311-8E51-1D3DF0DE47A1}"/>
              </a:ext>
            </a:extLst>
          </p:cNvPr>
          <p:cNvSpPr txBox="1"/>
          <p:nvPr/>
        </p:nvSpPr>
        <p:spPr>
          <a:xfrm>
            <a:off x="6374479" y="5339644"/>
            <a:ext cx="4189263"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Nhà máy hóa chất</a:t>
            </a:r>
          </a:p>
        </p:txBody>
      </p:sp>
    </p:spTree>
    <p:extLst>
      <p:ext uri="{BB962C8B-B14F-4D97-AF65-F5344CB8AC3E}">
        <p14:creationId xmlns:p14="http://schemas.microsoft.com/office/powerpoint/2010/main" val="364578231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60" name="图片 5" descr="12bcf93ef69800d9ded32a19ff84c318">
            <a:extLst>
              <a:ext uri="{FF2B5EF4-FFF2-40B4-BE49-F238E27FC236}">
                <a16:creationId xmlns:a16="http://schemas.microsoft.com/office/drawing/2014/main" id="{686676A2-DFCA-4406-BA5C-6AEA49066535}"/>
              </a:ext>
            </a:extLst>
          </p:cNvPr>
          <p:cNvPicPr>
            <a:picLocks noChangeAspect="1"/>
          </p:cNvPicPr>
          <p:nvPr/>
        </p:nvPicPr>
        <p:blipFill>
          <a:blip r:embed="rId3"/>
          <a:stretch>
            <a:fillRect/>
          </a:stretch>
        </p:blipFill>
        <p:spPr>
          <a:xfrm>
            <a:off x="694788" y="266700"/>
            <a:ext cx="9366076" cy="5667851"/>
          </a:xfrm>
          <a:prstGeom prst="rect">
            <a:avLst/>
          </a:prstGeom>
        </p:spPr>
      </p:pic>
      <p:pic>
        <p:nvPicPr>
          <p:cNvPr id="56" name="图形 28">
            <a:extLst>
              <a:ext uri="{FF2B5EF4-FFF2-40B4-BE49-F238E27FC236}">
                <a16:creationId xmlns:a16="http://schemas.microsoft.com/office/drawing/2014/main" id="{54C0ACC3-4A44-4AA8-BCCC-8C0FBD400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787" y="4884988"/>
            <a:ext cx="2743714" cy="1923357"/>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A2B7851-094C-40A7-AC1F-FC0DDA182F77}"/>
              </a:ext>
            </a:extLst>
          </p:cNvPr>
          <p:cNvSpPr txBox="1"/>
          <p:nvPr/>
        </p:nvSpPr>
        <p:spPr>
          <a:xfrm>
            <a:off x="977957" y="1258775"/>
            <a:ext cx="8597841"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Kết luận</a:t>
            </a:r>
          </a:p>
        </p:txBody>
      </p:sp>
      <p:sp>
        <p:nvSpPr>
          <p:cNvPr id="58" name="TextBox 57">
            <a:extLst>
              <a:ext uri="{FF2B5EF4-FFF2-40B4-BE49-F238E27FC236}">
                <a16:creationId xmlns:a16="http://schemas.microsoft.com/office/drawing/2014/main" id="{80BBC17A-9D5A-4EE0-96C0-71E21B7BE118}"/>
              </a:ext>
            </a:extLst>
          </p:cNvPr>
          <p:cNvSpPr txBox="1"/>
          <p:nvPr/>
        </p:nvSpPr>
        <p:spPr>
          <a:xfrm>
            <a:off x="1350054" y="1885197"/>
            <a:ext cx="8225745"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Nhiều nước châu Âu có nền kinh tế phát triển, họ liên kết với nhau để sản xuất và buôn bán nhiều loại hàng hóa.</a:t>
            </a:r>
          </a:p>
        </p:txBody>
      </p:sp>
      <p:sp>
        <p:nvSpPr>
          <p:cNvPr id="59" name="TextBox 58">
            <a:extLst>
              <a:ext uri="{FF2B5EF4-FFF2-40B4-BE49-F238E27FC236}">
                <a16:creationId xmlns:a16="http://schemas.microsoft.com/office/drawing/2014/main" id="{1D8A230B-EEA8-4E03-B4C6-06AB7957B05E}"/>
              </a:ext>
            </a:extLst>
          </p:cNvPr>
          <p:cNvSpPr txBox="1"/>
          <p:nvPr/>
        </p:nvSpPr>
        <p:spPr>
          <a:xfrm>
            <a:off x="1350053" y="3416188"/>
            <a:ext cx="8225745"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Những sản phẩm công nghiệp nổi tiếng như: máy bay, ô tô, thiết bị, hàng điện tử, len dạ, dược phẩm, mĩ phẩm,...</a:t>
            </a:r>
          </a:p>
        </p:txBody>
      </p:sp>
      <p:pic>
        <p:nvPicPr>
          <p:cNvPr id="8" name="Google Shape;1044;p19">
            <a:extLst>
              <a:ext uri="{FF2B5EF4-FFF2-40B4-BE49-F238E27FC236}">
                <a16:creationId xmlns:a16="http://schemas.microsoft.com/office/drawing/2014/main" id="{C18416EE-B774-43D4-8A98-962F558ABB7A}"/>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2318" b="98228" l="26994" r="76210">
                        <a14:foregroundMark x1="27948" y1="39196" x2="27948" y2="39196"/>
                        <a14:foregroundMark x1="27267" y1="38037" x2="29721" y2="38514"/>
                        <a14:foregroundMark x1="52624" y1="9202" x2="59100" y2="7157"/>
                        <a14:foregroundMark x1="59100" y1="2999" x2="57737" y2="2795"/>
                        <a14:foregroundMark x1="57532" y1="15678" x2="59305" y2="24472"/>
                        <a14:foregroundMark x1="58896" y1="23722" x2="64417" y2="64826"/>
                        <a14:foregroundMark x1="72461" y1="47307" x2="76210" y2="56987"/>
                        <a14:foregroundMark x1="60191" y1="95024" x2="64008" y2="92706"/>
                        <a14:foregroundMark x1="49557" y1="97069" x2="57328" y2="97819"/>
                        <a14:foregroundMark x1="27062" y1="42877" x2="27062" y2="42877"/>
                        <a14:foregroundMark x1="27062" y1="38991" x2="27062" y2="36196"/>
                        <a14:foregroundMark x1="53783" y1="3204" x2="45876" y2="11452"/>
                        <a14:foregroundMark x1="45876" y1="11452" x2="44717" y2="35855"/>
                        <a14:foregroundMark x1="44717" y1="35855" x2="45058" y2="36878"/>
                        <a14:foregroundMark x1="57532" y1="2318" x2="46421" y2="5521"/>
                        <a14:foregroundMark x1="50443" y1="4840" x2="46626" y2="10157"/>
                        <a14:foregroundMark x1="60668" y1="2999" x2="69461" y2="10020"/>
                        <a14:foregroundMark x1="69461" y1="10020" x2="72870" y2="28085"/>
                        <a14:foregroundMark x1="72870" y1="28085" x2="72120" y2="38855"/>
                        <a14:foregroundMark x1="72120" y1="38855" x2="71779" y2="39877"/>
                        <a14:foregroundMark x1="71097" y1="32720" x2="71097" y2="35719"/>
                        <a14:foregroundMark x1="33061" y1="52829" x2="41581" y2="54942"/>
                        <a14:foregroundMark x1="41581" y1="54942" x2="49761" y2="54874"/>
                        <a14:foregroundMark x1="43558" y1="51670" x2="47103" y2="63667"/>
                        <a14:foregroundMark x1="46830" y1="58146" x2="43422" y2="85208"/>
                        <a14:foregroundMark x1="43422" y1="85208" x2="43967" y2="87185"/>
                        <a14:foregroundMark x1="45535" y1="89230" x2="46626" y2="98023"/>
                        <a14:foregroundMark x1="47307" y1="98500" x2="56851" y2="98228"/>
                        <a14:foregroundMark x1="56851" y1="98228" x2="63531" y2="98228"/>
                      </a14:backgroundRemoval>
                    </a14:imgEffect>
                  </a14:imgLayer>
                </a14:imgProps>
              </a:ext>
            </a:extLst>
          </a:blip>
          <a:srcRect l="24843" r="22657"/>
          <a:stretch/>
        </p:blipFill>
        <p:spPr>
          <a:xfrm>
            <a:off x="9347420" y="1351389"/>
            <a:ext cx="2996979" cy="5506611"/>
          </a:xfrm>
          <a:prstGeom prst="rect">
            <a:avLst/>
          </a:prstGeom>
          <a:noFill/>
          <a:ln>
            <a:noFill/>
          </a:ln>
        </p:spPr>
      </p:pic>
    </p:spTree>
    <p:extLst>
      <p:ext uri="{BB962C8B-B14F-4D97-AF65-F5344CB8AC3E}">
        <p14:creationId xmlns:p14="http://schemas.microsoft.com/office/powerpoint/2010/main" val="9462813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58"/>
                                        </p:tgtEl>
                                        <p:attrNameLst>
                                          <p:attrName>style.visibility</p:attrName>
                                        </p:attrNameLst>
                                      </p:cBhvr>
                                      <p:to>
                                        <p:strVal val="visible"/>
                                      </p:to>
                                    </p:set>
                                    <p:animEffect transition="in" filter="fade">
                                      <p:cBhvr>
                                        <p:cTn id="26" dur="1000"/>
                                        <p:tgtEl>
                                          <p:spTgt spid="58"/>
                                        </p:tgtEl>
                                      </p:cBhvr>
                                    </p:animEffect>
                                  </p:childTnLst>
                                </p:cTn>
                              </p:par>
                            </p:childTnLst>
                          </p:cTn>
                        </p:par>
                        <p:par>
                          <p:cTn id="27" fill="hold">
                            <p:stCondLst>
                              <p:cond delay="1020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2" name="Google Shape;782;p13"/>
          <p:cNvSpPr/>
          <p:nvPr/>
        </p:nvSpPr>
        <p:spPr>
          <a:xfrm>
            <a:off x="838200" y="685800"/>
            <a:ext cx="10515600" cy="54102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3" name="Google Shape;883;p13"/>
          <p:cNvSpPr txBox="1"/>
          <p:nvPr/>
        </p:nvSpPr>
        <p:spPr>
          <a:xfrm>
            <a:off x="4714465" y="804010"/>
            <a:ext cx="64008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94025"/>
              </a:buClr>
              <a:buSzPts val="6600"/>
              <a:buFont typeface="Times New Roman"/>
              <a:buNone/>
            </a:pPr>
            <a:r>
              <a:rPr lang="en-US" sz="6600" b="1">
                <a:solidFill>
                  <a:srgbClr val="C94025"/>
                </a:solidFill>
                <a:latin typeface="Times New Roman"/>
                <a:ea typeface="Times New Roman"/>
                <a:cs typeface="Times New Roman"/>
                <a:sym typeface="Times New Roman"/>
              </a:rPr>
              <a:t>Thảo luận nhóm</a:t>
            </a:r>
            <a:endParaRPr/>
          </a:p>
        </p:txBody>
      </p:sp>
      <p:sp>
        <p:nvSpPr>
          <p:cNvPr id="884" name="Google Shape;884;p13"/>
          <p:cNvSpPr txBox="1"/>
          <p:nvPr/>
        </p:nvSpPr>
        <p:spPr>
          <a:xfrm>
            <a:off x="4523518" y="1979444"/>
            <a:ext cx="6753975" cy="31700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2060"/>
              </a:buClr>
              <a:buSzPts val="3600"/>
              <a:buFont typeface="Arial"/>
              <a:buNone/>
            </a:pPr>
            <a:r>
              <a:rPr lang="en-US" sz="3600" b="1">
                <a:solidFill>
                  <a:srgbClr val="002060"/>
                </a:solidFill>
                <a:latin typeface="Times New Roman"/>
                <a:ea typeface="Times New Roman"/>
                <a:cs typeface="Times New Roman"/>
                <a:sym typeface="Times New Roman"/>
              </a:rPr>
              <a:t>- Xác định vị trí của Châu Âu trên quả địa cầu.</a:t>
            </a:r>
            <a:endParaRPr/>
          </a:p>
          <a:p>
            <a:pPr marL="0" marR="0" lvl="0" indent="0" algn="just" rtl="0">
              <a:spcBef>
                <a:spcPts val="0"/>
              </a:spcBef>
              <a:spcAft>
                <a:spcPts val="0"/>
              </a:spcAft>
              <a:buClr>
                <a:srgbClr val="002060"/>
              </a:buClr>
              <a:buSzPts val="3600"/>
              <a:buFont typeface="Arial"/>
              <a:buNone/>
            </a:pPr>
            <a:r>
              <a:rPr lang="en-US" sz="3600" b="1">
                <a:solidFill>
                  <a:srgbClr val="002060"/>
                </a:solidFill>
                <a:latin typeface="Times New Roman"/>
                <a:ea typeface="Times New Roman"/>
                <a:cs typeface="Times New Roman"/>
                <a:sym typeface="Times New Roman"/>
              </a:rPr>
              <a:t>- Châu Âu nằm ở bán cầu nào?</a:t>
            </a:r>
            <a:endParaRPr/>
          </a:p>
          <a:p>
            <a:pPr marL="0" marR="0" lvl="0" indent="0" algn="just" rtl="0">
              <a:spcBef>
                <a:spcPts val="0"/>
              </a:spcBef>
              <a:spcAft>
                <a:spcPts val="0"/>
              </a:spcAft>
              <a:buClr>
                <a:srgbClr val="002060"/>
              </a:buClr>
              <a:buSzPts val="3600"/>
              <a:buFont typeface="Arial"/>
              <a:buNone/>
            </a:pPr>
            <a:r>
              <a:rPr lang="en-US" sz="3600" b="1">
                <a:solidFill>
                  <a:srgbClr val="002060"/>
                </a:solidFill>
                <a:latin typeface="Times New Roman"/>
                <a:ea typeface="Times New Roman"/>
                <a:cs typeface="Times New Roman"/>
                <a:sym typeface="Times New Roman"/>
              </a:rPr>
              <a:t>- Châu Âu tiếp giáp với những châu lục, biển, đại dương nào?</a:t>
            </a:r>
            <a:endParaRPr sz="3600" b="1" u="sng">
              <a:solidFill>
                <a:srgbClr val="002060"/>
              </a:solidFill>
              <a:latin typeface="Times New Roman"/>
              <a:ea typeface="Times New Roman"/>
              <a:cs typeface="Times New Roman"/>
              <a:sym typeface="Times New Roman"/>
              <a:hlinkClick r:id="rId3" action="ppaction://hlinksldjump">
                <a:extLst>
                  <a:ext uri="{A12FA001-AC4F-418D-AE19-62706E023703}">
                    <ahyp:hlinkClr xmlns:ahyp="http://schemas.microsoft.com/office/drawing/2018/hyperlinkcolor" val="tx"/>
                  </a:ext>
                </a:extLst>
              </a:hlinkClick>
            </a:endParaRPr>
          </a:p>
          <a:p>
            <a:pPr marL="342900" marR="0" lvl="0" indent="-215900" algn="l" rtl="0">
              <a:spcBef>
                <a:spcPts val="0"/>
              </a:spcBef>
              <a:spcAft>
                <a:spcPts val="0"/>
              </a:spcAft>
              <a:buClr>
                <a:schemeClr val="dk1"/>
              </a:buClr>
              <a:buSzPts val="2000"/>
              <a:buFont typeface="Arial"/>
              <a:buNone/>
            </a:pPr>
            <a:endParaRPr sz="2000" b="1">
              <a:solidFill>
                <a:srgbClr val="002060"/>
              </a:solidFill>
              <a:latin typeface="Times New Roman"/>
              <a:ea typeface="Times New Roman"/>
              <a:cs typeface="Times New Roman"/>
              <a:sym typeface="Times New Roman"/>
            </a:endParaRPr>
          </a:p>
        </p:txBody>
      </p:sp>
      <p:pic>
        <p:nvPicPr>
          <p:cNvPr id="109" name="Picture 2">
            <a:extLst>
              <a:ext uri="{FF2B5EF4-FFF2-40B4-BE49-F238E27FC236}">
                <a16:creationId xmlns:a16="http://schemas.microsoft.com/office/drawing/2014/main" id="{640C7A61-DBDF-489F-92B0-F82CA3FA9E8D}"/>
              </a:ext>
            </a:extLst>
          </p:cNvPr>
          <p:cNvPicPr>
            <a:picLocks noChangeAspect="1"/>
          </p:cNvPicPr>
          <p:nvPr/>
        </p:nvPicPr>
        <p:blipFill>
          <a:blip r:embed="rId4"/>
          <a:srcRect/>
          <a:stretch>
            <a:fillRect/>
          </a:stretch>
        </p:blipFill>
        <p:spPr>
          <a:xfrm>
            <a:off x="1076735" y="41745"/>
            <a:ext cx="3746090" cy="6816255"/>
          </a:xfrm>
          <a:prstGeom prst="rect">
            <a:avLst/>
          </a:prstGeom>
        </p:spPr>
      </p:pic>
      <p:pic>
        <p:nvPicPr>
          <p:cNvPr id="110" name="Picture 5">
            <a:extLst>
              <a:ext uri="{FF2B5EF4-FFF2-40B4-BE49-F238E27FC236}">
                <a16:creationId xmlns:a16="http://schemas.microsoft.com/office/drawing/2014/main" id="{5527EB6E-F7F9-46F5-A942-1A352237E2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36484" y="4896465"/>
            <a:ext cx="2017361" cy="192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0-#ppt_w/2"/>
                                          </p:val>
                                        </p:tav>
                                        <p:tav tm="100000">
                                          <p:val>
                                            <p:strVal val="#ppt_x"/>
                                          </p:val>
                                        </p:tav>
                                      </p:tavLst>
                                    </p:anim>
                                    <p:anim calcmode="lin" valueType="num">
                                      <p:cBhvr additive="base">
                                        <p:cTn id="8" dur="50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83"/>
                                        </p:tgtEl>
                                        <p:attrNameLst>
                                          <p:attrName>style.visibility</p:attrName>
                                        </p:attrNameLst>
                                      </p:cBhvr>
                                      <p:to>
                                        <p:strVal val="visible"/>
                                      </p:to>
                                    </p:set>
                                    <p:anim calcmode="lin" valueType="num">
                                      <p:cBhvr additive="base">
                                        <p:cTn id="13" dur="500"/>
                                        <p:tgtEl>
                                          <p:spTgt spid="883"/>
                                        </p:tgtEl>
                                        <p:attrNameLst>
                                          <p:attrName>ppt_w</p:attrName>
                                        </p:attrNameLst>
                                      </p:cBhvr>
                                      <p:tavLst>
                                        <p:tav tm="0">
                                          <p:val>
                                            <p:strVal val="0"/>
                                          </p:val>
                                        </p:tav>
                                        <p:tav tm="100000">
                                          <p:val>
                                            <p:strVal val="#ppt_w"/>
                                          </p:val>
                                        </p:tav>
                                      </p:tavLst>
                                    </p:anim>
                                    <p:anim calcmode="lin" valueType="num">
                                      <p:cBhvr additive="base">
                                        <p:cTn id="14" dur="500"/>
                                        <p:tgtEl>
                                          <p:spTgt spid="883"/>
                                        </p:tgtEl>
                                        <p:attrNameLst>
                                          <p:attrName>ppt_h</p:attrName>
                                        </p:attrNameLst>
                                      </p:cBhvr>
                                      <p:tavLst>
                                        <p:tav tm="0">
                                          <p:val>
                                            <p:strVal val="0"/>
                                          </p:val>
                                        </p:tav>
                                        <p:tav tm="100000">
                                          <p:val>
                                            <p:strVal val="#ppt_h"/>
                                          </p:val>
                                        </p:tav>
                                      </p:tavLst>
                                    </p:anim>
                                  </p:childTnLst>
                                </p:cTn>
                              </p:par>
                            </p:childTnLst>
                          </p:cTn>
                        </p:par>
                        <p:par>
                          <p:cTn id="15" fill="hold">
                            <p:stCondLst>
                              <p:cond delay="5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84">
                                            <p:txEl>
                                              <p:pRg st="0" end="0"/>
                                            </p:txEl>
                                          </p:spTgt>
                                        </p:tgtEl>
                                        <p:attrNameLst>
                                          <p:attrName>style.visibility</p:attrName>
                                        </p:attrNameLst>
                                      </p:cBhvr>
                                      <p:to>
                                        <p:strVal val="visible"/>
                                      </p:to>
                                    </p:set>
                                    <p:animEffect transition="in" filter="fade">
                                      <p:cBhvr>
                                        <p:cTn id="18" dur="1000"/>
                                        <p:tgtEl>
                                          <p:spTgt spid="884">
                                            <p:txEl>
                                              <p:pRg st="0" end="0"/>
                                            </p:txEl>
                                          </p:spTgt>
                                        </p:tgtEl>
                                      </p:cBhvr>
                                    </p:animEffect>
                                  </p:childTnLst>
                                </p:cTn>
                              </p:par>
                            </p:childTnLst>
                          </p:cTn>
                        </p:par>
                        <p:par>
                          <p:cTn id="19" fill="hold">
                            <p:stCondLst>
                              <p:cond delay="50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884">
                                            <p:txEl>
                                              <p:pRg st="1" end="1"/>
                                            </p:txEl>
                                          </p:spTgt>
                                        </p:tgtEl>
                                        <p:attrNameLst>
                                          <p:attrName>style.visibility</p:attrName>
                                        </p:attrNameLst>
                                      </p:cBhvr>
                                      <p:to>
                                        <p:strVal val="visible"/>
                                      </p:to>
                                    </p:set>
                                    <p:animEffect transition="in" filter="fade">
                                      <p:cBhvr>
                                        <p:cTn id="22" dur="1000"/>
                                        <p:tgtEl>
                                          <p:spTgt spid="884">
                                            <p:txEl>
                                              <p:pRg st="1" end="1"/>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884">
                                            <p:txEl>
                                              <p:pRg st="2" end="2"/>
                                            </p:txEl>
                                          </p:spTgt>
                                        </p:tgtEl>
                                        <p:attrNameLst>
                                          <p:attrName>style.visibility</p:attrName>
                                        </p:attrNameLst>
                                      </p:cBhvr>
                                      <p:to>
                                        <p:strVal val="visible"/>
                                      </p:to>
                                    </p:set>
                                    <p:animEffect transition="in" filter="fade">
                                      <p:cBhvr>
                                        <p:cTn id="26" dur="1000"/>
                                        <p:tgtEl>
                                          <p:spTgt spid="8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522" name="Google Shape;1522;p32"/>
          <p:cNvSpPr/>
          <p:nvPr/>
        </p:nvSpPr>
        <p:spPr>
          <a:xfrm>
            <a:off x="3735155" y="1743102"/>
            <a:ext cx="8456845" cy="3371795"/>
          </a:xfrm>
          <a:prstGeom prst="cloud">
            <a:avLst/>
          </a:prstGeom>
          <a:solidFill>
            <a:srgbClr val="E9F6E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700"/>
              <a:buFont typeface="Arial"/>
              <a:buNone/>
            </a:pPr>
            <a:r>
              <a:rPr lang="en-US" sz="2700">
                <a:solidFill>
                  <a:schemeClr val="dk1"/>
                </a:solidFill>
                <a:latin typeface="Calibri"/>
                <a:ea typeface="Calibri"/>
                <a:cs typeface="Calibri"/>
                <a:sym typeface="Calibri"/>
              </a:rPr>
              <a:t> 	</a:t>
            </a:r>
            <a:r>
              <a:rPr lang="en-US" sz="3000" b="1">
                <a:solidFill>
                  <a:schemeClr val="dk1"/>
                </a:solidFill>
                <a:latin typeface="Times New Roman"/>
                <a:ea typeface="Times New Roman"/>
                <a:cs typeface="Times New Roman"/>
                <a:sym typeface="Times New Roman"/>
              </a:rPr>
              <a:t>Châu Âu nằm ở phía tây châu Á, có khí hậu ôn hoà. Đa số dân cư châu Âu là người da trắng. Nhiều nước châu Âu có nền kinh tế phát triển.</a:t>
            </a:r>
            <a:endParaRPr sz="3000" b="1">
              <a:solidFill>
                <a:schemeClr val="dk1"/>
              </a:solidFill>
              <a:latin typeface="Times New Roman"/>
              <a:ea typeface="Times New Roman"/>
              <a:cs typeface="Times New Roman"/>
              <a:sym typeface="Times New Roman"/>
            </a:endParaRPr>
          </a:p>
        </p:txBody>
      </p:sp>
      <p:pic>
        <p:nvPicPr>
          <p:cNvPr id="1523" name="Google Shape;1523;p32"/>
          <p:cNvPicPr preferRelativeResize="0"/>
          <p:nvPr/>
        </p:nvPicPr>
        <p:blipFill rotWithShape="1">
          <a:blip r:embed="rId3">
            <a:alphaModFix/>
          </a:blip>
          <a:srcRect/>
          <a:stretch/>
        </p:blipFill>
        <p:spPr>
          <a:xfrm>
            <a:off x="0" y="2743200"/>
            <a:ext cx="5143500" cy="4114800"/>
          </a:xfrm>
          <a:prstGeom prst="rect">
            <a:avLst/>
          </a:prstGeom>
          <a:noFill/>
          <a:ln>
            <a:noFill/>
          </a:ln>
        </p:spPr>
      </p:pic>
      <p:sp>
        <p:nvSpPr>
          <p:cNvPr id="1524" name="Google Shape;1524;p32"/>
          <p:cNvSpPr txBox="1"/>
          <p:nvPr/>
        </p:nvSpPr>
        <p:spPr>
          <a:xfrm>
            <a:off x="4997721" y="791224"/>
            <a:ext cx="6546664" cy="83099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algn="ctr">
              <a:buClr>
                <a:srgbClr val="9F5901"/>
              </a:buClr>
              <a:buSzPts val="9600"/>
              <a:def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cs typeface="Times New Roman"/>
              </a:defRPr>
            </a:lvl1pPr>
          </a:lstStyle>
          <a:p>
            <a:r>
              <a:rPr lang="en-US" sz="5400">
                <a:sym typeface="Times New Roman"/>
              </a:rPr>
              <a:t>NỘI DUNG BÀI HỌC</a:t>
            </a:r>
            <a:endParaRPr sz="5400">
              <a:sym typeface="Times New Roman"/>
            </a:endParaRPr>
          </a:p>
        </p:txBody>
      </p:sp>
      <p:pic>
        <p:nvPicPr>
          <p:cNvPr id="106" name="图形 19">
            <a:extLst>
              <a:ext uri="{FF2B5EF4-FFF2-40B4-BE49-F238E27FC236}">
                <a16:creationId xmlns:a16="http://schemas.microsoft.com/office/drawing/2014/main" id="{4DDDB379-B4D0-45F1-90E2-14F680D7D1F1}"/>
              </a:ext>
            </a:extLst>
          </p:cNvPr>
          <p:cNvPicPr>
            <a:picLocks noChangeAspect="1"/>
          </p:cNvPicPr>
          <p:nvPr/>
        </p:nvPicPr>
        <p:blipFill>
          <a:blip r:embed="rId4"/>
          <a:stretch>
            <a:fillRect/>
          </a:stretch>
        </p:blipFill>
        <p:spPr>
          <a:xfrm>
            <a:off x="9352508" y="4198716"/>
            <a:ext cx="2839492" cy="2659284"/>
          </a:xfrm>
          <a:prstGeom prst="rect">
            <a:avLst/>
          </a:prstGeom>
        </p:spPr>
      </p:pic>
      <p:pic>
        <p:nvPicPr>
          <p:cNvPr id="107" name="图形 1">
            <a:extLst>
              <a:ext uri="{FF2B5EF4-FFF2-40B4-BE49-F238E27FC236}">
                <a16:creationId xmlns:a16="http://schemas.microsoft.com/office/drawing/2014/main" id="{85527263-9A50-45D6-8F36-1BCC210943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561" y="621524"/>
            <a:ext cx="2146189" cy="2243156"/>
          </a:xfrm>
          <a:prstGeom prst="rect">
            <a:avLst/>
          </a:prstGeom>
          <a:effectLst>
            <a:outerShdw blurRad="50800" dist="38100" dir="2700000" sx="101000" sy="101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anim calcmode="lin" valueType="num">
                                      <p:cBhvr>
                                        <p:cTn id="10" dur="500" fill="hold"/>
                                        <p:tgtEl>
                                          <p:spTgt spid="107"/>
                                        </p:tgtEl>
                                        <p:attrNameLst>
                                          <p:attrName>ppt_x</p:attrName>
                                        </p:attrNameLst>
                                      </p:cBhvr>
                                      <p:tavLst>
                                        <p:tav tm="0">
                                          <p:val>
                                            <p:fltVal val="0.5"/>
                                          </p:val>
                                        </p:tav>
                                        <p:tav tm="100000">
                                          <p:val>
                                            <p:strVal val="#ppt_x"/>
                                          </p:val>
                                        </p:tav>
                                      </p:tavLst>
                                    </p:anim>
                                    <p:anim calcmode="lin" valueType="num">
                                      <p:cBhvr>
                                        <p:cTn id="11" dur="500" fill="hold"/>
                                        <p:tgtEl>
                                          <p:spTgt spid="10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23"/>
                                        </p:tgtEl>
                                        <p:attrNameLst>
                                          <p:attrName>style.visibility</p:attrName>
                                        </p:attrNameLst>
                                      </p:cBhvr>
                                      <p:to>
                                        <p:strVal val="visible"/>
                                      </p:to>
                                    </p:set>
                                    <p:anim calcmode="lin" valueType="num">
                                      <p:cBhvr>
                                        <p:cTn id="16" dur="500" fill="hold"/>
                                        <p:tgtEl>
                                          <p:spTgt spid="1523"/>
                                        </p:tgtEl>
                                        <p:attrNameLst>
                                          <p:attrName>ppt_w</p:attrName>
                                        </p:attrNameLst>
                                      </p:cBhvr>
                                      <p:tavLst>
                                        <p:tav tm="0">
                                          <p:val>
                                            <p:fltVal val="0"/>
                                          </p:val>
                                        </p:tav>
                                        <p:tav tm="100000">
                                          <p:val>
                                            <p:strVal val="#ppt_w"/>
                                          </p:val>
                                        </p:tav>
                                      </p:tavLst>
                                    </p:anim>
                                    <p:anim calcmode="lin" valueType="num">
                                      <p:cBhvr>
                                        <p:cTn id="17" dur="500" fill="hold"/>
                                        <p:tgtEl>
                                          <p:spTgt spid="1523"/>
                                        </p:tgtEl>
                                        <p:attrNameLst>
                                          <p:attrName>ppt_h</p:attrName>
                                        </p:attrNameLst>
                                      </p:cBhvr>
                                      <p:tavLst>
                                        <p:tav tm="0">
                                          <p:val>
                                            <p:fltVal val="0"/>
                                          </p:val>
                                        </p:tav>
                                        <p:tav tm="100000">
                                          <p:val>
                                            <p:strVal val="#ppt_h"/>
                                          </p:val>
                                        </p:tav>
                                      </p:tavLst>
                                    </p:anim>
                                    <p:animEffect transition="in" filter="fade">
                                      <p:cBhvr>
                                        <p:cTn id="18" dur="500"/>
                                        <p:tgtEl>
                                          <p:spTgt spid="152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500" fill="hold"/>
                                        <p:tgtEl>
                                          <p:spTgt spid="106"/>
                                        </p:tgtEl>
                                        <p:attrNameLst>
                                          <p:attrName>ppt_w</p:attrName>
                                        </p:attrNameLst>
                                      </p:cBhvr>
                                      <p:tavLst>
                                        <p:tav tm="0">
                                          <p:val>
                                            <p:fltVal val="0"/>
                                          </p:val>
                                        </p:tav>
                                        <p:tav tm="100000">
                                          <p:val>
                                            <p:strVal val="#ppt_w"/>
                                          </p:val>
                                        </p:tav>
                                      </p:tavLst>
                                    </p:anim>
                                    <p:anim calcmode="lin" valueType="num">
                                      <p:cBhvr>
                                        <p:cTn id="23" dur="500" fill="hold"/>
                                        <p:tgtEl>
                                          <p:spTgt spid="106"/>
                                        </p:tgtEl>
                                        <p:attrNameLst>
                                          <p:attrName>ppt_h</p:attrName>
                                        </p:attrNameLst>
                                      </p:cBhvr>
                                      <p:tavLst>
                                        <p:tav tm="0">
                                          <p:val>
                                            <p:fltVal val="0"/>
                                          </p:val>
                                        </p:tav>
                                        <p:tav tm="100000">
                                          <p:val>
                                            <p:strVal val="#ppt_h"/>
                                          </p:val>
                                        </p:tav>
                                      </p:tavLst>
                                    </p:anim>
                                    <p:animEffect transition="in" filter="fade">
                                      <p:cBhvr>
                                        <p:cTn id="24" dur="500"/>
                                        <p:tgtEl>
                                          <p:spTgt spid="106"/>
                                        </p:tgtEl>
                                      </p:cBhvr>
                                    </p:animEffect>
                                  </p:childTnLst>
                                </p:cTn>
                              </p:par>
                            </p:childTnLst>
                          </p:cTn>
                        </p:par>
                        <p:par>
                          <p:cTn id="25" fill="hold">
                            <p:stCondLst>
                              <p:cond delay="1000"/>
                            </p:stCondLst>
                            <p:childTnLst>
                              <p:par>
                                <p:cTn id="26" presetID="23" presetClass="entr" presetSubtype="32" fill="hold" grpId="0" nodeType="afterEffect">
                                  <p:stCondLst>
                                    <p:cond delay="0"/>
                                  </p:stCondLst>
                                  <p:iterate type="lt">
                                    <p:tmPct val="15000"/>
                                  </p:iterate>
                                  <p:childTnLst>
                                    <p:set>
                                      <p:cBhvr>
                                        <p:cTn id="27" dur="1" fill="hold">
                                          <p:stCondLst>
                                            <p:cond delay="0"/>
                                          </p:stCondLst>
                                        </p:cTn>
                                        <p:tgtEl>
                                          <p:spTgt spid="1524"/>
                                        </p:tgtEl>
                                        <p:attrNameLst>
                                          <p:attrName>style.visibility</p:attrName>
                                        </p:attrNameLst>
                                      </p:cBhvr>
                                      <p:to>
                                        <p:strVal val="visible"/>
                                      </p:to>
                                    </p:set>
                                    <p:anim calcmode="lin" valueType="num">
                                      <p:cBhvr>
                                        <p:cTn id="28" dur="750" fill="hold"/>
                                        <p:tgtEl>
                                          <p:spTgt spid="1524"/>
                                        </p:tgtEl>
                                        <p:attrNameLst>
                                          <p:attrName>ppt_w</p:attrName>
                                        </p:attrNameLst>
                                      </p:cBhvr>
                                      <p:tavLst>
                                        <p:tav tm="0">
                                          <p:val>
                                            <p:strVal val="4*#ppt_w"/>
                                          </p:val>
                                        </p:tav>
                                        <p:tav tm="100000">
                                          <p:val>
                                            <p:strVal val="#ppt_w"/>
                                          </p:val>
                                        </p:tav>
                                      </p:tavLst>
                                    </p:anim>
                                    <p:anim calcmode="lin" valueType="num">
                                      <p:cBhvr>
                                        <p:cTn id="29" dur="750" fill="hold"/>
                                        <p:tgtEl>
                                          <p:spTgt spid="1524"/>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6"/>
                                            </p:cond>
                                          </p:stCondLst>
                                        </p:cTn>
                                        <p:tgtEl>
                                          <p:sldTgt/>
                                        </p:tgtEl>
                                      </p:cBhvr>
                                    </p:cmd>
                                  </p:subTnLst>
                                </p:cTn>
                              </p:par>
                              <p:par>
                                <p:cTn id="30" presetID="34" presetClass="emph" presetSubtype="0" fill="hold" grpId="1" nodeType="withEffect">
                                  <p:stCondLst>
                                    <p:cond delay="500"/>
                                  </p:stCondLst>
                                  <p:iterate type="lt">
                                    <p:tmPct val="10000"/>
                                  </p:iterate>
                                  <p:childTnLst>
                                    <p:animMotion origin="layout" path="M 3.33333E-6 2.22222E-6 L 3.33333E-6 -0.07222 " pathEditMode="relative" rAng="0" ptsTypes="AA">
                                      <p:cBhvr>
                                        <p:cTn id="31" dur="250" accel="50000" decel="50000" autoRev="1" fill="hold">
                                          <p:stCondLst>
                                            <p:cond delay="0"/>
                                          </p:stCondLst>
                                        </p:cTn>
                                        <p:tgtEl>
                                          <p:spTgt spid="1524"/>
                                        </p:tgtEl>
                                        <p:attrNameLst>
                                          <p:attrName>ppt_x</p:attrName>
                                          <p:attrName>ppt_y</p:attrName>
                                        </p:attrNameLst>
                                      </p:cBhvr>
                                      <p:rCtr x="0" y="-3611"/>
                                    </p:animMotion>
                                    <p:animRot by="1500000">
                                      <p:cBhvr>
                                        <p:cTn id="32" dur="125" fill="hold">
                                          <p:stCondLst>
                                            <p:cond delay="0"/>
                                          </p:stCondLst>
                                        </p:cTn>
                                        <p:tgtEl>
                                          <p:spTgt spid="1524"/>
                                        </p:tgtEl>
                                        <p:attrNameLst>
                                          <p:attrName>r</p:attrName>
                                        </p:attrNameLst>
                                      </p:cBhvr>
                                    </p:animRot>
                                    <p:animRot by="-1500000">
                                      <p:cBhvr>
                                        <p:cTn id="33" dur="125" fill="hold">
                                          <p:stCondLst>
                                            <p:cond delay="125"/>
                                          </p:stCondLst>
                                        </p:cTn>
                                        <p:tgtEl>
                                          <p:spTgt spid="1524"/>
                                        </p:tgtEl>
                                        <p:attrNameLst>
                                          <p:attrName>r</p:attrName>
                                        </p:attrNameLst>
                                      </p:cBhvr>
                                    </p:animRot>
                                    <p:animRot by="-1500000">
                                      <p:cBhvr>
                                        <p:cTn id="34" dur="125" fill="hold">
                                          <p:stCondLst>
                                            <p:cond delay="250"/>
                                          </p:stCondLst>
                                        </p:cTn>
                                        <p:tgtEl>
                                          <p:spTgt spid="1524"/>
                                        </p:tgtEl>
                                        <p:attrNameLst>
                                          <p:attrName>r</p:attrName>
                                        </p:attrNameLst>
                                      </p:cBhvr>
                                    </p:animRot>
                                    <p:animRot by="1500000">
                                      <p:cBhvr>
                                        <p:cTn id="35" dur="125" fill="hold">
                                          <p:stCondLst>
                                            <p:cond delay="375"/>
                                          </p:stCondLst>
                                        </p:cTn>
                                        <p:tgtEl>
                                          <p:spTgt spid="152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522"/>
                                        </p:tgtEl>
                                        <p:attrNameLst>
                                          <p:attrName>style.visibility</p:attrName>
                                        </p:attrNameLst>
                                      </p:cBhvr>
                                      <p:to>
                                        <p:strVal val="visible"/>
                                      </p:to>
                                    </p:set>
                                    <p:anim calcmode="lin" valueType="num">
                                      <p:cBhvr>
                                        <p:cTn id="40" dur="500" fill="hold"/>
                                        <p:tgtEl>
                                          <p:spTgt spid="1522"/>
                                        </p:tgtEl>
                                        <p:attrNameLst>
                                          <p:attrName>ppt_w</p:attrName>
                                        </p:attrNameLst>
                                      </p:cBhvr>
                                      <p:tavLst>
                                        <p:tav tm="0">
                                          <p:val>
                                            <p:fltVal val="0"/>
                                          </p:val>
                                        </p:tav>
                                        <p:tav tm="100000">
                                          <p:val>
                                            <p:strVal val="#ppt_w"/>
                                          </p:val>
                                        </p:tav>
                                      </p:tavLst>
                                    </p:anim>
                                    <p:anim calcmode="lin" valueType="num">
                                      <p:cBhvr>
                                        <p:cTn id="41" dur="500" fill="hold"/>
                                        <p:tgtEl>
                                          <p:spTgt spid="1522"/>
                                        </p:tgtEl>
                                        <p:attrNameLst>
                                          <p:attrName>ppt_h</p:attrName>
                                        </p:attrNameLst>
                                      </p:cBhvr>
                                      <p:tavLst>
                                        <p:tav tm="0">
                                          <p:val>
                                            <p:fltVal val="0"/>
                                          </p:val>
                                        </p:tav>
                                        <p:tav tm="100000">
                                          <p:val>
                                            <p:strVal val="#ppt_h"/>
                                          </p:val>
                                        </p:tav>
                                      </p:tavLst>
                                    </p:anim>
                                    <p:animEffect transition="in" filter="fade">
                                      <p:cBhvr>
                                        <p:cTn id="42" dur="500"/>
                                        <p:tgtEl>
                                          <p:spTgt spid="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 grpId="0" animBg="1"/>
      <p:bldP spid="1524" grpId="0"/>
      <p:bldP spid="152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pic>
        <p:nvPicPr>
          <p:cNvPr id="5" name="图形 33">
            <a:extLst>
              <a:ext uri="{FF2B5EF4-FFF2-40B4-BE49-F238E27FC236}">
                <a16:creationId xmlns:a16="http://schemas.microsoft.com/office/drawing/2014/main" id="{A678DF7C-43C1-4DBF-9420-BAD0603D1A11}"/>
              </a:ext>
            </a:extLst>
          </p:cNvPr>
          <p:cNvPicPr>
            <a:picLocks noChangeAspect="1"/>
          </p:cNvPicPr>
          <p:nvPr/>
        </p:nvPicPr>
        <p:blipFill>
          <a:blip r:embed="rId3"/>
          <a:stretch>
            <a:fillRect/>
          </a:stretch>
        </p:blipFill>
        <p:spPr>
          <a:xfrm>
            <a:off x="0" y="0"/>
            <a:ext cx="6869449" cy="6858000"/>
          </a:xfrm>
          <a:prstGeom prst="rect">
            <a:avLst/>
          </a:prstGeom>
        </p:spPr>
      </p:pic>
      <p:pic>
        <p:nvPicPr>
          <p:cNvPr id="6" name="图形 33">
            <a:extLst>
              <a:ext uri="{FF2B5EF4-FFF2-40B4-BE49-F238E27FC236}">
                <a16:creationId xmlns:a16="http://schemas.microsoft.com/office/drawing/2014/main" id="{127F3898-BF2A-4FED-A528-83C4664CA9C1}"/>
              </a:ext>
            </a:extLst>
          </p:cNvPr>
          <p:cNvPicPr>
            <a:picLocks noChangeAspect="1"/>
          </p:cNvPicPr>
          <p:nvPr/>
        </p:nvPicPr>
        <p:blipFill>
          <a:blip r:embed="rId3"/>
          <a:stretch>
            <a:fillRect/>
          </a:stretch>
        </p:blipFill>
        <p:spPr>
          <a:xfrm>
            <a:off x="5322551" y="0"/>
            <a:ext cx="6869449" cy="6858000"/>
          </a:xfrm>
          <a:prstGeom prst="rect">
            <a:avLst/>
          </a:prstGeom>
        </p:spPr>
      </p:pic>
      <p:pic>
        <p:nvPicPr>
          <p:cNvPr id="7" name="图片 5" descr="12bcf93ef69800d9ded32a19ff84c318">
            <a:extLst>
              <a:ext uri="{FF2B5EF4-FFF2-40B4-BE49-F238E27FC236}">
                <a16:creationId xmlns:a16="http://schemas.microsoft.com/office/drawing/2014/main" id="{68002052-A3D2-4998-97AB-C0EBD0498816}"/>
              </a:ext>
            </a:extLst>
          </p:cNvPr>
          <p:cNvPicPr>
            <a:picLocks noChangeAspect="1"/>
          </p:cNvPicPr>
          <p:nvPr/>
        </p:nvPicPr>
        <p:blipFill>
          <a:blip r:embed="rId4"/>
          <a:stretch>
            <a:fillRect/>
          </a:stretch>
        </p:blipFill>
        <p:spPr>
          <a:xfrm>
            <a:off x="1279185" y="1575339"/>
            <a:ext cx="9633630" cy="4311111"/>
          </a:xfrm>
          <a:prstGeom prst="rect">
            <a:avLst/>
          </a:prstGeom>
        </p:spPr>
      </p:pic>
      <p:sp>
        <p:nvSpPr>
          <p:cNvPr id="1809" name="Google Shape;1809;p35"/>
          <p:cNvSpPr/>
          <p:nvPr/>
        </p:nvSpPr>
        <p:spPr>
          <a:xfrm>
            <a:off x="3489223" y="473958"/>
            <a:ext cx="5213555" cy="1477328"/>
          </a:xfrm>
          <a:prstGeom prst="rect">
            <a:avLst/>
          </a:prstGeom>
          <a:noFill/>
          <a:ln>
            <a:noFill/>
          </a:ln>
        </p:spPr>
        <p:txBody>
          <a:bodyPr spcFirstLastPara="1" wrap="square" lIns="0" tIns="0" rIns="0" bIns="0" anchor="ctr" anchorCtr="0">
            <a:spAutoFit/>
          </a:bodyPr>
          <a:lstStyle/>
          <a:p>
            <a:pPr algn="ctr">
              <a:buClr>
                <a:srgbClr val="9F5901"/>
              </a:buClr>
              <a:buSzPts val="9600"/>
            </a:pPr>
            <a:r>
              <a:rPr lang="en-US"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cs typeface="Times New Roman"/>
              </a:rPr>
              <a:t>DẶN DÒ</a:t>
            </a:r>
            <a:endPara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cs typeface="Times New Roman"/>
            </a:endParaRPr>
          </a:p>
        </p:txBody>
      </p:sp>
      <p:sp>
        <p:nvSpPr>
          <p:cNvPr id="1810" name="Google Shape;1810;p35"/>
          <p:cNvSpPr/>
          <p:nvPr/>
        </p:nvSpPr>
        <p:spPr>
          <a:xfrm>
            <a:off x="2481943" y="2738955"/>
            <a:ext cx="8262501" cy="22775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002060"/>
                </a:solidFill>
                <a:latin typeface="UTM Beautiful Caps" panose="02040603050506020204" pitchFamily="18" charset="0"/>
                <a:sym typeface="Arial"/>
              </a:rPr>
              <a:t>- Xem lại bài.</a:t>
            </a:r>
            <a:endParaRPr>
              <a:latin typeface="UTM Beautiful Caps" panose="02040603050506020204" pitchFamily="18" charset="0"/>
            </a:endParaRPr>
          </a:p>
          <a:p>
            <a:pPr marL="0" marR="0" lvl="0" indent="0" algn="l" rtl="0">
              <a:spcBef>
                <a:spcPts val="600"/>
              </a:spcBef>
              <a:spcAft>
                <a:spcPts val="0"/>
              </a:spcAft>
              <a:buNone/>
            </a:pPr>
            <a:r>
              <a:rPr lang="en-US" sz="4400" b="1">
                <a:solidFill>
                  <a:srgbClr val="002060"/>
                </a:solidFill>
                <a:latin typeface="UTM Beautiful Caps" panose="02040603050506020204" pitchFamily="18" charset="0"/>
                <a:sym typeface="Arial"/>
              </a:rPr>
              <a:t>- Chuẩn bị bài mới:</a:t>
            </a:r>
            <a:endParaRPr sz="4400" b="1">
              <a:solidFill>
                <a:srgbClr val="002060"/>
              </a:solidFill>
              <a:latin typeface="UTM Beautiful Caps" panose="02040603050506020204" pitchFamily="18" charset="0"/>
              <a:sym typeface="Arial"/>
            </a:endParaRPr>
          </a:p>
          <a:p>
            <a:pPr marL="0" marR="0" lvl="0" indent="0" algn="l" rtl="0">
              <a:spcBef>
                <a:spcPts val="600"/>
              </a:spcBef>
              <a:spcAft>
                <a:spcPts val="0"/>
              </a:spcAft>
              <a:buNone/>
            </a:pPr>
            <a:r>
              <a:rPr lang="en-US" sz="4400" b="1">
                <a:solidFill>
                  <a:srgbClr val="7030A0"/>
                </a:solidFill>
                <a:latin typeface="UTM Beautiful Caps" panose="02040603050506020204" pitchFamily="18" charset="0"/>
                <a:sym typeface="Arial"/>
              </a:rPr>
              <a:t>  Một số nước ở Châu Âu</a:t>
            </a:r>
            <a:endParaRPr sz="4400" b="1">
              <a:solidFill>
                <a:srgbClr val="7030A0"/>
              </a:solidFill>
              <a:latin typeface="UTM Beautiful Caps" panose="02040603050506020204" pitchFamily="18" charset="0"/>
              <a:sym typeface="Arial"/>
            </a:endParaRPr>
          </a:p>
        </p:txBody>
      </p:sp>
      <p:pic>
        <p:nvPicPr>
          <p:cNvPr id="8" name="Picture 6">
            <a:extLst>
              <a:ext uri="{FF2B5EF4-FFF2-40B4-BE49-F238E27FC236}">
                <a16:creationId xmlns:a16="http://schemas.microsoft.com/office/drawing/2014/main" id="{B6B8EF8D-1EFF-4249-B52F-B09B376BC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32578" y="3395620"/>
            <a:ext cx="3159422" cy="3462380"/>
          </a:xfrm>
          <a:prstGeom prst="rect">
            <a:avLst/>
          </a:prstGeom>
        </p:spPr>
      </p:pic>
      <p:pic>
        <p:nvPicPr>
          <p:cNvPr id="9" name="Picture 7">
            <a:extLst>
              <a:ext uri="{FF2B5EF4-FFF2-40B4-BE49-F238E27FC236}">
                <a16:creationId xmlns:a16="http://schemas.microsoft.com/office/drawing/2014/main" id="{490B66A2-DDF2-4569-B2B1-2F2FFCBAF3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3465512"/>
            <a:ext cx="2066057" cy="3414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1809"/>
                                        </p:tgtEl>
                                        <p:attrNameLst>
                                          <p:attrName>style.visibility</p:attrName>
                                        </p:attrNameLst>
                                      </p:cBhvr>
                                      <p:to>
                                        <p:strVal val="visible"/>
                                      </p:to>
                                    </p:set>
                                    <p:anim calcmode="lin" valueType="num">
                                      <p:cBhvr>
                                        <p:cTn id="7" dur="500" fill="hold"/>
                                        <p:tgtEl>
                                          <p:spTgt spid="1809"/>
                                        </p:tgtEl>
                                        <p:attrNameLst>
                                          <p:attrName>ppt_w</p:attrName>
                                        </p:attrNameLst>
                                      </p:cBhvr>
                                      <p:tavLst>
                                        <p:tav tm="0">
                                          <p:val>
                                            <p:strVal val="4*#ppt_w"/>
                                          </p:val>
                                        </p:tav>
                                        <p:tav tm="100000">
                                          <p:val>
                                            <p:strVal val="#ppt_w"/>
                                          </p:val>
                                        </p:tav>
                                      </p:tavLst>
                                    </p:anim>
                                    <p:anim calcmode="lin" valueType="num">
                                      <p:cBhvr>
                                        <p:cTn id="8" dur="500" fill="hold"/>
                                        <p:tgtEl>
                                          <p:spTgt spid="1809"/>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5"/>
                                            </p:cond>
                                          </p:stCondLst>
                                        </p:cTn>
                                        <p:tgtEl>
                                          <p:sldTgt/>
                                        </p:tgtEl>
                                      </p:cBhvr>
                                    </p:cmd>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1810">
                                            <p:txEl>
                                              <p:pRg st="0" end="0"/>
                                            </p:txEl>
                                          </p:spTgt>
                                        </p:tgtEl>
                                        <p:attrNameLst>
                                          <p:attrName>style.visibility</p:attrName>
                                        </p:attrNameLst>
                                      </p:cBhvr>
                                      <p:to>
                                        <p:strVal val="visible"/>
                                      </p:to>
                                    </p:set>
                                    <p:animEffect transition="in" filter="fade">
                                      <p:cBhvr>
                                        <p:cTn id="19" dur="500"/>
                                        <p:tgtEl>
                                          <p:spTgt spid="1810">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iterate type="lt">
                                    <p:tmPct val="10000"/>
                                  </p:iterate>
                                  <p:childTnLst>
                                    <p:set>
                                      <p:cBhvr>
                                        <p:cTn id="22" dur="1" fill="hold">
                                          <p:stCondLst>
                                            <p:cond delay="0"/>
                                          </p:stCondLst>
                                        </p:cTn>
                                        <p:tgtEl>
                                          <p:spTgt spid="1810">
                                            <p:txEl>
                                              <p:pRg st="1" end="1"/>
                                            </p:txEl>
                                          </p:spTgt>
                                        </p:tgtEl>
                                        <p:attrNameLst>
                                          <p:attrName>style.visibility</p:attrName>
                                        </p:attrNameLst>
                                      </p:cBhvr>
                                      <p:to>
                                        <p:strVal val="visible"/>
                                      </p:to>
                                    </p:set>
                                    <p:animEffect transition="in" filter="fade">
                                      <p:cBhvr>
                                        <p:cTn id="23" dur="500"/>
                                        <p:tgtEl>
                                          <p:spTgt spid="1810">
                                            <p:txEl>
                                              <p:pRg st="1" end="1"/>
                                            </p:txEl>
                                          </p:spTgt>
                                        </p:tgtEl>
                                      </p:cBhvr>
                                    </p:animEffect>
                                  </p:childTnLst>
                                </p:cTn>
                              </p:par>
                            </p:childTnLst>
                          </p:cTn>
                        </p:par>
                        <p:par>
                          <p:cTn id="24" fill="hold">
                            <p:stCondLst>
                              <p:cond delay="2700"/>
                            </p:stCondLst>
                            <p:childTnLst>
                              <p:par>
                                <p:cTn id="25" presetID="10" presetClass="entr" presetSubtype="0" fill="hold" nodeType="afterEffect">
                                  <p:stCondLst>
                                    <p:cond delay="0"/>
                                  </p:stCondLst>
                                  <p:iterate type="lt">
                                    <p:tmPct val="10000"/>
                                  </p:iterate>
                                  <p:childTnLst>
                                    <p:set>
                                      <p:cBhvr>
                                        <p:cTn id="26" dur="1" fill="hold">
                                          <p:stCondLst>
                                            <p:cond delay="0"/>
                                          </p:stCondLst>
                                        </p:cTn>
                                        <p:tgtEl>
                                          <p:spTgt spid="1810">
                                            <p:txEl>
                                              <p:pRg st="2" end="2"/>
                                            </p:txEl>
                                          </p:spTgt>
                                        </p:tgtEl>
                                        <p:attrNameLst>
                                          <p:attrName>style.visibility</p:attrName>
                                        </p:attrNameLst>
                                      </p:cBhvr>
                                      <p:to>
                                        <p:strVal val="visible"/>
                                      </p:to>
                                    </p:set>
                                    <p:animEffect transition="in" filter="fade">
                                      <p:cBhvr>
                                        <p:cTn id="27" dur="500"/>
                                        <p:tgtEl>
                                          <p:spTgt spid="18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3" name="Google Shape;893;p14" descr="Luoc do cac chau luc va dai duong | Học hỏi để trau dồi, chia sẻ để kết nối."/>
          <p:cNvPicPr preferRelativeResize="0"/>
          <p:nvPr/>
        </p:nvPicPr>
        <p:blipFill rotWithShape="1">
          <a:blip r:embed="rId3">
            <a:alphaModFix/>
          </a:blip>
          <a:srcRect/>
          <a:stretch/>
        </p:blipFill>
        <p:spPr>
          <a:xfrm>
            <a:off x="0" y="787855"/>
            <a:ext cx="12192000" cy="6124574"/>
          </a:xfrm>
          <a:prstGeom prst="rect">
            <a:avLst/>
          </a:prstGeom>
          <a:noFill/>
          <a:ln>
            <a:noFill/>
          </a:ln>
        </p:spPr>
      </p:pic>
      <p:pic>
        <p:nvPicPr>
          <p:cNvPr id="894" name="Google Shape;894;p14" descr="Luoc do cac chau luc va dai duong | Học hỏi để trau dồi, chia sẻ để kết nối."/>
          <p:cNvPicPr preferRelativeResize="0"/>
          <p:nvPr/>
        </p:nvPicPr>
        <p:blipFill rotWithShape="1">
          <a:blip r:embed="rId4">
            <a:alphaModFix/>
          </a:blip>
          <a:srcRect/>
          <a:stretch/>
        </p:blipFill>
        <p:spPr>
          <a:xfrm>
            <a:off x="0" y="762000"/>
            <a:ext cx="12192000" cy="6124574"/>
          </a:xfrm>
          <a:prstGeom prst="rect">
            <a:avLst/>
          </a:prstGeom>
          <a:noFill/>
          <a:ln>
            <a:noFill/>
          </a:ln>
        </p:spPr>
      </p:pic>
      <p:pic>
        <p:nvPicPr>
          <p:cNvPr id="895" name="Google Shape;895;p14" descr="Luoc do cac chau luc va dai duong | Học hỏi để trau dồi, chia sẻ để kết nối."/>
          <p:cNvPicPr preferRelativeResize="0"/>
          <p:nvPr/>
        </p:nvPicPr>
        <p:blipFill rotWithShape="1">
          <a:blip r:embed="rId5">
            <a:alphaModFix/>
          </a:blip>
          <a:srcRect l="43125" t="2585" r="35000" b="71928"/>
          <a:stretch/>
        </p:blipFill>
        <p:spPr>
          <a:xfrm>
            <a:off x="5257800" y="891559"/>
            <a:ext cx="2667000" cy="1560966"/>
          </a:xfrm>
          <a:prstGeom prst="rect">
            <a:avLst/>
          </a:prstGeom>
          <a:noFill/>
          <a:ln>
            <a:noFill/>
          </a:ln>
        </p:spPr>
      </p:pic>
      <p:sp>
        <p:nvSpPr>
          <p:cNvPr id="896" name="Google Shape;896;p14"/>
          <p:cNvSpPr txBox="1"/>
          <p:nvPr/>
        </p:nvSpPr>
        <p:spPr>
          <a:xfrm>
            <a:off x="821603" y="0"/>
            <a:ext cx="10621819" cy="646331"/>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Quan sát hình, cho biết châu Âu nằm ở bán cầu nào?</a:t>
            </a:r>
            <a:endParaRPr/>
          </a:p>
        </p:txBody>
      </p:sp>
      <p:cxnSp>
        <p:nvCxnSpPr>
          <p:cNvPr id="897" name="Google Shape;897;p14"/>
          <p:cNvCxnSpPr>
            <a:stCxn id="893" idx="1"/>
            <a:endCxn id="893" idx="3"/>
          </p:cNvCxnSpPr>
          <p:nvPr/>
        </p:nvCxnSpPr>
        <p:spPr>
          <a:xfrm>
            <a:off x="0" y="3850142"/>
            <a:ext cx="12192000" cy="0"/>
          </a:xfrm>
          <a:prstGeom prst="straightConnector1">
            <a:avLst/>
          </a:prstGeom>
          <a:noFill/>
          <a:ln w="57150" cap="flat" cmpd="sng">
            <a:solidFill>
              <a:srgbClr val="FF0000"/>
            </a:solidFill>
            <a:prstDash val="solid"/>
            <a:round/>
            <a:headEnd type="none" w="sm" len="sm"/>
            <a:tailEnd type="none" w="sm" len="sm"/>
          </a:ln>
        </p:spPr>
      </p:cxnSp>
      <p:sp>
        <p:nvSpPr>
          <p:cNvPr id="898" name="Google Shape;898;p14"/>
          <p:cNvSpPr txBox="1"/>
          <p:nvPr/>
        </p:nvSpPr>
        <p:spPr>
          <a:xfrm>
            <a:off x="190500" y="2425444"/>
            <a:ext cx="24384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FF0000"/>
                </a:solidFill>
                <a:latin typeface="Times New Roman"/>
                <a:ea typeface="Times New Roman"/>
                <a:cs typeface="Times New Roman"/>
                <a:sym typeface="Times New Roman"/>
              </a:rPr>
              <a:t>BẮC</a:t>
            </a:r>
            <a:endParaRPr/>
          </a:p>
        </p:txBody>
      </p:sp>
      <p:sp>
        <p:nvSpPr>
          <p:cNvPr id="899" name="Google Shape;899;p14"/>
          <p:cNvSpPr txBox="1"/>
          <p:nvPr/>
        </p:nvSpPr>
        <p:spPr>
          <a:xfrm>
            <a:off x="533400" y="4617031"/>
            <a:ext cx="24384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FF0000"/>
                </a:solidFill>
                <a:latin typeface="Times New Roman"/>
                <a:ea typeface="Times New Roman"/>
                <a:cs typeface="Times New Roman"/>
                <a:sym typeface="Times New Roman"/>
              </a:rPr>
              <a:t>NAM</a:t>
            </a:r>
            <a:endParaRPr/>
          </a:p>
        </p:txBody>
      </p:sp>
      <p:pic>
        <p:nvPicPr>
          <p:cNvPr id="900" name="Google Shape;900;p14" descr="Desktop Earth World Globe"/>
          <p:cNvPicPr preferRelativeResize="0"/>
          <p:nvPr/>
        </p:nvPicPr>
        <p:blipFill rotWithShape="1">
          <a:blip r:embed="rId6">
            <a:alphaModFix/>
          </a:blip>
          <a:srcRect/>
          <a:stretch/>
        </p:blipFill>
        <p:spPr>
          <a:xfrm>
            <a:off x="1524000" y="1004504"/>
            <a:ext cx="5243499" cy="5985774"/>
          </a:xfrm>
          <a:prstGeom prst="rect">
            <a:avLst/>
          </a:prstGeom>
          <a:noFill/>
          <a:ln>
            <a:noFill/>
          </a:ln>
        </p:spPr>
      </p:pic>
      <p:pic>
        <p:nvPicPr>
          <p:cNvPr id="901" name="Google Shape;901;p14" descr="Luoc do cac chau luc va dai duong | Học hỏi để trau dồi, chia sẻ để kết nối."/>
          <p:cNvPicPr preferRelativeResize="0"/>
          <p:nvPr/>
        </p:nvPicPr>
        <p:blipFill rotWithShape="1">
          <a:blip r:embed="rId5">
            <a:alphaModFix/>
          </a:blip>
          <a:srcRect l="43125" t="2585" r="35000" b="71928"/>
          <a:stretch/>
        </p:blipFill>
        <p:spPr>
          <a:xfrm>
            <a:off x="2453172" y="1939262"/>
            <a:ext cx="3261985" cy="22933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0"/>
                                        </p:tgtEl>
                                        <p:attrNameLst>
                                          <p:attrName>style.visibility</p:attrName>
                                        </p:attrNameLst>
                                      </p:cBhvr>
                                      <p:to>
                                        <p:strVal val="visible"/>
                                      </p:to>
                                    </p:set>
                                    <p:animEffect transition="in" filter="fade">
                                      <p:cBhvr>
                                        <p:cTn id="12" dur="1000"/>
                                        <p:tgtEl>
                                          <p:spTgt spid="90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901"/>
                                        </p:tgtEl>
                                        <p:attrNameLst>
                                          <p:attrName>style.visibility</p:attrName>
                                        </p:attrNameLst>
                                      </p:cBhvr>
                                      <p:to>
                                        <p:strVal val="visible"/>
                                      </p:to>
                                    </p:set>
                                    <p:anim calcmode="lin" valueType="num">
                                      <p:cBhvr additive="base">
                                        <p:cTn id="17" dur="500"/>
                                        <p:tgtEl>
                                          <p:spTgt spid="901"/>
                                        </p:tgtEl>
                                        <p:attrNameLst>
                                          <p:attrName>ppt_w</p:attrName>
                                        </p:attrNameLst>
                                      </p:cBhvr>
                                      <p:tavLst>
                                        <p:tav tm="0">
                                          <p:val>
                                            <p:strVal val="0"/>
                                          </p:val>
                                        </p:tav>
                                        <p:tav tm="100000">
                                          <p:val>
                                            <p:strVal val="#ppt_w"/>
                                          </p:val>
                                        </p:tav>
                                      </p:tavLst>
                                    </p:anim>
                                    <p:anim calcmode="lin" valueType="num">
                                      <p:cBhvr additive="base">
                                        <p:cTn id="18" dur="500"/>
                                        <p:tgtEl>
                                          <p:spTgt spid="90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893"/>
                                        </p:tgtEl>
                                        <p:attrNameLst>
                                          <p:attrName>style.visibility</p:attrName>
                                        </p:attrNameLst>
                                      </p:cBhvr>
                                      <p:to>
                                        <p:strVal val="visible"/>
                                      </p:to>
                                    </p:set>
                                    <p:anim calcmode="lin" valueType="num">
                                      <p:cBhvr additive="base">
                                        <p:cTn id="23" dur="500"/>
                                        <p:tgtEl>
                                          <p:spTgt spid="893"/>
                                        </p:tgtEl>
                                        <p:attrNameLst>
                                          <p:attrName>ppt_w</p:attrName>
                                        </p:attrNameLst>
                                      </p:cBhvr>
                                      <p:tavLst>
                                        <p:tav tm="0">
                                          <p:val>
                                            <p:strVal val="0"/>
                                          </p:val>
                                        </p:tav>
                                        <p:tav tm="100000">
                                          <p:val>
                                            <p:strVal val="#ppt_w"/>
                                          </p:val>
                                        </p:tav>
                                      </p:tavLst>
                                    </p:anim>
                                    <p:anim calcmode="lin" valueType="num">
                                      <p:cBhvr additive="base">
                                        <p:cTn id="24" dur="500"/>
                                        <p:tgtEl>
                                          <p:spTgt spid="893"/>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nodeType="clickEffect">
                                  <p:stCondLst>
                                    <p:cond delay="1100"/>
                                  </p:stCondLst>
                                  <p:childTnLst>
                                    <p:anim calcmode="lin" valueType="num">
                                      <p:cBhvr additive="base">
                                        <p:cTn id="28" dur="500"/>
                                        <p:tgtEl>
                                          <p:spTgt spid="901"/>
                                        </p:tgtEl>
                                        <p:attrNameLst>
                                          <p:attrName>ppt_w</p:attrName>
                                        </p:attrNameLst>
                                      </p:cBhvr>
                                      <p:tavLst>
                                        <p:tav tm="0">
                                          <p:val>
                                            <p:strVal val="#ppt_w"/>
                                          </p:val>
                                        </p:tav>
                                        <p:tav tm="100000">
                                          <p:val>
                                            <p:strVal val="0"/>
                                          </p:val>
                                        </p:tav>
                                      </p:tavLst>
                                    </p:anim>
                                    <p:anim calcmode="lin" valueType="num">
                                      <p:cBhvr additive="base">
                                        <p:cTn id="29" dur="500"/>
                                        <p:tgtEl>
                                          <p:spTgt spid="901"/>
                                        </p:tgtEl>
                                        <p:attrNameLst>
                                          <p:attrName>ppt_h</p:attrName>
                                        </p:attrNameLst>
                                      </p:cBhvr>
                                      <p:tavLst>
                                        <p:tav tm="0">
                                          <p:val>
                                            <p:strVal val="#ppt_h"/>
                                          </p:val>
                                        </p:tav>
                                        <p:tav tm="100000">
                                          <p:val>
                                            <p:strVal val="0"/>
                                          </p:val>
                                        </p:tav>
                                      </p:tavLst>
                                    </p:anim>
                                    <p:set>
                                      <p:cBhvr>
                                        <p:cTn id="30" dur="1" fill="hold">
                                          <p:stCondLst>
                                            <p:cond delay="500"/>
                                          </p:stCondLst>
                                        </p:cTn>
                                        <p:tgtEl>
                                          <p:spTgt spid="9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00"/>
                                        </p:tgtEl>
                                      </p:cBhvr>
                                    </p:animEffect>
                                    <p:set>
                                      <p:cBhvr>
                                        <p:cTn id="35" dur="1" fill="hold">
                                          <p:stCondLst>
                                            <p:cond delay="500"/>
                                          </p:stCondLst>
                                        </p:cTn>
                                        <p:tgtEl>
                                          <p:spTgt spid="90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97"/>
                                        </p:tgtEl>
                                        <p:attrNameLst>
                                          <p:attrName>style.visibility</p:attrName>
                                        </p:attrNameLst>
                                      </p:cBhvr>
                                      <p:to>
                                        <p:strVal val="visible"/>
                                      </p:to>
                                    </p:set>
                                    <p:animEffect transition="in" filter="fade">
                                      <p:cBhvr>
                                        <p:cTn id="40" dur="500"/>
                                        <p:tgtEl>
                                          <p:spTgt spid="897"/>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898"/>
                                        </p:tgtEl>
                                        <p:attrNameLst>
                                          <p:attrName>style.visibility</p:attrName>
                                        </p:attrNameLst>
                                      </p:cBhvr>
                                      <p:to>
                                        <p:strVal val="visible"/>
                                      </p:to>
                                    </p:set>
                                    <p:anim calcmode="lin" valueType="num">
                                      <p:cBhvr additive="base">
                                        <p:cTn id="45" dur="500"/>
                                        <p:tgtEl>
                                          <p:spTgt spid="898"/>
                                        </p:tgtEl>
                                        <p:attrNameLst>
                                          <p:attrName>ppt_w</p:attrName>
                                        </p:attrNameLst>
                                      </p:cBhvr>
                                      <p:tavLst>
                                        <p:tav tm="0">
                                          <p:val>
                                            <p:strVal val="0"/>
                                          </p:val>
                                        </p:tav>
                                        <p:tav tm="100000">
                                          <p:val>
                                            <p:strVal val="#ppt_w"/>
                                          </p:val>
                                        </p:tav>
                                      </p:tavLst>
                                    </p:anim>
                                    <p:anim calcmode="lin" valueType="num">
                                      <p:cBhvr additive="base">
                                        <p:cTn id="46" dur="500"/>
                                        <p:tgtEl>
                                          <p:spTgt spid="898"/>
                                        </p:tgtEl>
                                        <p:attrNameLst>
                                          <p:attrName>ppt_h</p:attrName>
                                        </p:attrNameLst>
                                      </p:cBhvr>
                                      <p:tavLst>
                                        <p:tav tm="0">
                                          <p:val>
                                            <p:str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899"/>
                                        </p:tgtEl>
                                        <p:attrNameLst>
                                          <p:attrName>style.visibility</p:attrName>
                                        </p:attrNameLst>
                                      </p:cBhvr>
                                      <p:to>
                                        <p:strVal val="visible"/>
                                      </p:to>
                                    </p:set>
                                    <p:anim calcmode="lin" valueType="num">
                                      <p:cBhvr additive="base">
                                        <p:cTn id="49" dur="500"/>
                                        <p:tgtEl>
                                          <p:spTgt spid="899"/>
                                        </p:tgtEl>
                                        <p:attrNameLst>
                                          <p:attrName>ppt_w</p:attrName>
                                        </p:attrNameLst>
                                      </p:cBhvr>
                                      <p:tavLst>
                                        <p:tav tm="0">
                                          <p:val>
                                            <p:strVal val="0"/>
                                          </p:val>
                                        </p:tav>
                                        <p:tav tm="100000">
                                          <p:val>
                                            <p:strVal val="#ppt_w"/>
                                          </p:val>
                                        </p:tav>
                                      </p:tavLst>
                                    </p:anim>
                                    <p:anim calcmode="lin" valueType="num">
                                      <p:cBhvr additive="base">
                                        <p:cTn id="50" dur="500"/>
                                        <p:tgtEl>
                                          <p:spTgt spid="899"/>
                                        </p:tgtEl>
                                        <p:attrNameLst>
                                          <p:attrName>ppt_h</p:attrName>
                                        </p:attrNameLst>
                                      </p:cBhvr>
                                      <p:tavLst>
                                        <p:tav tm="0">
                                          <p:val>
                                            <p:str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894"/>
                                        </p:tgtEl>
                                        <p:attrNameLst>
                                          <p:attrName>style.visibility</p:attrName>
                                        </p:attrNameLst>
                                      </p:cBhvr>
                                      <p:to>
                                        <p:strVal val="visible"/>
                                      </p:to>
                                    </p:set>
                                    <p:anim calcmode="lin" valueType="num">
                                      <p:cBhvr additive="base">
                                        <p:cTn id="55" dur="500"/>
                                        <p:tgtEl>
                                          <p:spTgt spid="894"/>
                                        </p:tgtEl>
                                        <p:attrNameLst>
                                          <p:attrName>ppt_w</p:attrName>
                                        </p:attrNameLst>
                                      </p:cBhvr>
                                      <p:tavLst>
                                        <p:tav tm="0">
                                          <p:val>
                                            <p:strVal val="0"/>
                                          </p:val>
                                        </p:tav>
                                        <p:tav tm="100000">
                                          <p:val>
                                            <p:strVal val="#ppt_w"/>
                                          </p:val>
                                        </p:tav>
                                      </p:tavLst>
                                    </p:anim>
                                    <p:anim calcmode="lin" valueType="num">
                                      <p:cBhvr additive="base">
                                        <p:cTn id="56" dur="500"/>
                                        <p:tgtEl>
                                          <p:spTgt spid="894"/>
                                        </p:tgtEl>
                                        <p:attrNameLst>
                                          <p:attrName>ppt_h</p:attrName>
                                        </p:attrNameLst>
                                      </p:cBhvr>
                                      <p:tavLst>
                                        <p:tav tm="0">
                                          <p:val>
                                            <p:str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895"/>
                                        </p:tgtEl>
                                        <p:attrNameLst>
                                          <p:attrName>style.visibility</p:attrName>
                                        </p:attrNameLst>
                                      </p:cBhvr>
                                      <p:to>
                                        <p:strVal val="visible"/>
                                      </p:to>
                                    </p:set>
                                    <p:anim calcmode="lin" valueType="num">
                                      <p:cBhvr additive="base">
                                        <p:cTn id="61" dur="500"/>
                                        <p:tgtEl>
                                          <p:spTgt spid="895"/>
                                        </p:tgtEl>
                                        <p:attrNameLst>
                                          <p:attrName>ppt_w</p:attrName>
                                        </p:attrNameLst>
                                      </p:cBhvr>
                                      <p:tavLst>
                                        <p:tav tm="0">
                                          <p:val>
                                            <p:strVal val="0"/>
                                          </p:val>
                                        </p:tav>
                                        <p:tav tm="100000">
                                          <p:val>
                                            <p:strVal val="#ppt_w"/>
                                          </p:val>
                                        </p:tav>
                                      </p:tavLst>
                                    </p:anim>
                                    <p:anim calcmode="lin" valueType="num">
                                      <p:cBhvr additive="base">
                                        <p:cTn id="62" dur="500"/>
                                        <p:tgtEl>
                                          <p:spTgt spid="89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58" name="Picture 4">
            <a:extLst>
              <a:ext uri="{FF2B5EF4-FFF2-40B4-BE49-F238E27FC236}">
                <a16:creationId xmlns:a16="http://schemas.microsoft.com/office/drawing/2014/main" id="{FB55E0E0-D8A7-4A90-87E1-55D7B11A5B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2155" y="1637882"/>
            <a:ext cx="8927690" cy="3582236"/>
          </a:xfrm>
          <a:prstGeom prst="rect">
            <a:avLst/>
          </a:prstGeom>
        </p:spPr>
      </p:pic>
      <p:pic>
        <p:nvPicPr>
          <p:cNvPr id="57" name="Picture 3">
            <a:extLst>
              <a:ext uri="{FF2B5EF4-FFF2-40B4-BE49-F238E27FC236}">
                <a16:creationId xmlns:a16="http://schemas.microsoft.com/office/drawing/2014/main" id="{3F926AD1-4A78-4281-A2EF-B1CFCC20F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38282" y="3080793"/>
            <a:ext cx="3002879" cy="3777207"/>
          </a:xfrm>
          <a:prstGeom prst="rect">
            <a:avLst/>
          </a:prstGeom>
        </p:spPr>
      </p:pic>
      <p:pic>
        <p:nvPicPr>
          <p:cNvPr id="907" name="Google Shape;907;p15"/>
          <p:cNvPicPr preferRelativeResize="0"/>
          <p:nvPr/>
        </p:nvPicPr>
        <p:blipFill rotWithShape="1">
          <a:blip r:embed="rId7">
            <a:alphaModFix/>
          </a:blip>
          <a:srcRect r="10457" b="7142"/>
          <a:stretch/>
        </p:blipFill>
        <p:spPr>
          <a:xfrm>
            <a:off x="3096485" y="0"/>
            <a:ext cx="6477000" cy="6858000"/>
          </a:xfrm>
          <a:prstGeom prst="rect">
            <a:avLst/>
          </a:prstGeom>
          <a:noFill/>
          <a:ln>
            <a:noFill/>
          </a:ln>
        </p:spPr>
      </p:pic>
      <p:pic>
        <p:nvPicPr>
          <p:cNvPr id="55" name="图形 43">
            <a:extLst>
              <a:ext uri="{FF2B5EF4-FFF2-40B4-BE49-F238E27FC236}">
                <a16:creationId xmlns:a16="http://schemas.microsoft.com/office/drawing/2014/main" id="{17C3B9B1-F81B-41E4-8B22-D2B79EB48376}"/>
              </a:ext>
            </a:extLst>
          </p:cNvPr>
          <p:cNvPicPr>
            <a:picLocks noChangeAspect="1"/>
          </p:cNvPicPr>
          <p:nvPr/>
        </p:nvPicPr>
        <p:blipFill>
          <a:blip r:embed="rId8"/>
          <a:stretch>
            <a:fillRect/>
          </a:stretch>
        </p:blipFill>
        <p:spPr>
          <a:xfrm>
            <a:off x="157645" y="4483441"/>
            <a:ext cx="2054613" cy="2318198"/>
          </a:xfrm>
          <a:prstGeom prst="rect">
            <a:avLst/>
          </a:prstGeom>
          <a:effectLst>
            <a:outerShdw blurRad="50800" dist="38100" dir="2700000" algn="tl" rotWithShape="0">
              <a:prstClr val="black">
                <a:alpha val="40000"/>
              </a:prstClr>
            </a:outerShdw>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07"/>
                                        </p:tgtEl>
                                        <p:attrNameLst>
                                          <p:attrName>style.visibility</p:attrName>
                                        </p:attrNameLst>
                                      </p:cBhvr>
                                      <p:to>
                                        <p:strVal val="visible"/>
                                      </p:to>
                                    </p:set>
                                    <p:anim calcmode="lin" valueType="num">
                                      <p:cBhvr>
                                        <p:cTn id="13" dur="500" fill="hold"/>
                                        <p:tgtEl>
                                          <p:spTgt spid="907"/>
                                        </p:tgtEl>
                                        <p:attrNameLst>
                                          <p:attrName>ppt_w</p:attrName>
                                        </p:attrNameLst>
                                      </p:cBhvr>
                                      <p:tavLst>
                                        <p:tav tm="0">
                                          <p:val>
                                            <p:fltVal val="0"/>
                                          </p:val>
                                        </p:tav>
                                        <p:tav tm="100000">
                                          <p:val>
                                            <p:strVal val="#ppt_w"/>
                                          </p:val>
                                        </p:tav>
                                      </p:tavLst>
                                    </p:anim>
                                    <p:anim calcmode="lin" valueType="num">
                                      <p:cBhvr>
                                        <p:cTn id="14" dur="500" fill="hold"/>
                                        <p:tgtEl>
                                          <p:spTgt spid="907"/>
                                        </p:tgtEl>
                                        <p:attrNameLst>
                                          <p:attrName>ppt_h</p:attrName>
                                        </p:attrNameLst>
                                      </p:cBhvr>
                                      <p:tavLst>
                                        <p:tav tm="0">
                                          <p:val>
                                            <p:fltVal val="0"/>
                                          </p:val>
                                        </p:tav>
                                        <p:tav tm="100000">
                                          <p:val>
                                            <p:strVal val="#ppt_h"/>
                                          </p:val>
                                        </p:tav>
                                      </p:tavLst>
                                    </p:anim>
                                    <p:animEffect transition="in" filter="fade">
                                      <p:cBhvr>
                                        <p:cTn id="15"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16"/>
          <p:cNvSpPr txBox="1"/>
          <p:nvPr/>
        </p:nvSpPr>
        <p:spPr>
          <a:xfrm>
            <a:off x="4275138" y="0"/>
            <a:ext cx="5715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a:solidFill>
                  <a:srgbClr val="000000"/>
                </a:solidFill>
                <a:latin typeface="Times New Roman"/>
                <a:ea typeface="Times New Roman"/>
                <a:cs typeface="Times New Roman"/>
                <a:sym typeface="Times New Roman"/>
              </a:rPr>
              <a:t> </a:t>
            </a:r>
            <a:endParaRPr/>
          </a:p>
        </p:txBody>
      </p:sp>
      <p:sp>
        <p:nvSpPr>
          <p:cNvPr id="965" name="Google Shape;965;p16"/>
          <p:cNvSpPr/>
          <p:nvPr/>
        </p:nvSpPr>
        <p:spPr>
          <a:xfrm>
            <a:off x="1676399" y="5534563"/>
            <a:ext cx="8839202" cy="1323439"/>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rgbClr val="FF0000"/>
                </a:solidFill>
                <a:latin typeface="Times New Roman"/>
                <a:ea typeface="Times New Roman"/>
                <a:cs typeface="Times New Roman"/>
                <a:sym typeface="Times New Roman"/>
              </a:rPr>
              <a:t>Châu Âu có diện tích 10 triệu km</a:t>
            </a:r>
            <a:r>
              <a:rPr lang="en-US" sz="4000" baseline="30000">
                <a:solidFill>
                  <a:srgbClr val="FF0000"/>
                </a:solidFill>
                <a:latin typeface="Times New Roman"/>
                <a:ea typeface="Times New Roman"/>
                <a:cs typeface="Times New Roman"/>
                <a:sym typeface="Times New Roman"/>
              </a:rPr>
              <a:t>2</a:t>
            </a:r>
            <a:r>
              <a:rPr lang="en-US" sz="4000">
                <a:solidFill>
                  <a:srgbClr val="FF0000"/>
                </a:solidFill>
                <a:latin typeface="Times New Roman"/>
                <a:ea typeface="Times New Roman"/>
                <a:cs typeface="Times New Roman"/>
                <a:sym typeface="Times New Roman"/>
              </a:rPr>
              <a:t>, khoảng </a:t>
            </a:r>
            <a:r>
              <a:rPr lang="en-US" sz="4000" b="1">
                <a:solidFill>
                  <a:srgbClr val="FF0000"/>
                </a:solidFill>
                <a:latin typeface="Times New Roman"/>
                <a:ea typeface="Times New Roman"/>
                <a:cs typeface="Times New Roman"/>
                <a:sym typeface="Times New Roman"/>
              </a:rPr>
              <a:t>¼</a:t>
            </a:r>
            <a:r>
              <a:rPr lang="en-US" sz="4000">
                <a:solidFill>
                  <a:srgbClr val="FF0000"/>
                </a:solidFill>
                <a:latin typeface="Times New Roman"/>
                <a:ea typeface="Times New Roman"/>
                <a:cs typeface="Times New Roman"/>
                <a:sym typeface="Times New Roman"/>
              </a:rPr>
              <a:t> diện tích châu Á.</a:t>
            </a:r>
            <a:endParaRPr/>
          </a:p>
        </p:txBody>
      </p:sp>
      <p:sp>
        <p:nvSpPr>
          <p:cNvPr id="966" name="Google Shape;966;p16"/>
          <p:cNvSpPr txBox="1"/>
          <p:nvPr/>
        </p:nvSpPr>
        <p:spPr>
          <a:xfrm>
            <a:off x="304800" y="152400"/>
            <a:ext cx="115824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0099"/>
                </a:solidFill>
                <a:latin typeface="Times New Roman"/>
                <a:ea typeface="Times New Roman"/>
                <a:cs typeface="Times New Roman"/>
                <a:sym typeface="Times New Roman"/>
              </a:rPr>
              <a:t>Bảng số liệu về diện tích của các châu lục năm 2004</a:t>
            </a:r>
            <a:endParaRPr/>
          </a:p>
        </p:txBody>
      </p:sp>
      <p:graphicFrame>
        <p:nvGraphicFramePr>
          <p:cNvPr id="967" name="Google Shape;967;p16"/>
          <p:cNvGraphicFramePr/>
          <p:nvPr/>
        </p:nvGraphicFramePr>
        <p:xfrm>
          <a:off x="1982103" y="990600"/>
          <a:ext cx="8227775" cy="4572025"/>
        </p:xfrm>
        <a:graphic>
          <a:graphicData uri="http://schemas.openxmlformats.org/drawingml/2006/table">
            <a:tbl>
              <a:tblPr>
                <a:noFill/>
                <a:tableStyleId>{741DAF49-D154-47FD-845C-546E74ADFF35}</a:tableStyleId>
              </a:tblPr>
              <a:tblGrid>
                <a:gridCol w="4228900">
                  <a:extLst>
                    <a:ext uri="{9D8B030D-6E8A-4147-A177-3AD203B41FA5}">
                      <a16:colId xmlns:a16="http://schemas.microsoft.com/office/drawing/2014/main" val="20000"/>
                    </a:ext>
                  </a:extLst>
                </a:gridCol>
                <a:gridCol w="3998875">
                  <a:extLst>
                    <a:ext uri="{9D8B030D-6E8A-4147-A177-3AD203B41FA5}">
                      <a16:colId xmlns:a16="http://schemas.microsoft.com/office/drawing/2014/main" val="20001"/>
                    </a:ext>
                  </a:extLst>
                </a:gridCol>
              </a:tblGrid>
              <a:tr h="640100">
                <a:tc>
                  <a:txBody>
                    <a:bodyPr/>
                    <a:lstStyle/>
                    <a:p>
                      <a:pPr marL="0" marR="0" lvl="0" indent="0" algn="ctr" rtl="0">
                        <a:lnSpc>
                          <a:spcPct val="100000"/>
                        </a:lnSpc>
                        <a:spcBef>
                          <a:spcPts val="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lục</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Diện tích (triệu km</a:t>
                      </a:r>
                      <a:r>
                        <a:rPr lang="en-US" sz="3600" b="0" i="0" u="none" strike="noStrike" cap="none" baseline="30000">
                          <a:solidFill>
                            <a:schemeClr val="dk1"/>
                          </a:solidFill>
                          <a:latin typeface="Times New Roman"/>
                          <a:ea typeface="Times New Roman"/>
                          <a:cs typeface="Times New Roman"/>
                          <a:sym typeface="Times New Roman"/>
                        </a:rPr>
                        <a:t>2</a:t>
                      </a:r>
                      <a:r>
                        <a:rPr lang="en-US" sz="3600" b="0" i="0" u="none" strike="noStrike" cap="none">
                          <a:solidFill>
                            <a:schemeClr val="dk1"/>
                          </a:solidFill>
                          <a:latin typeface="Times New Roman"/>
                          <a:ea typeface="Times New Roman"/>
                          <a:cs typeface="Times New Roman"/>
                          <a:sym typeface="Times New Roman"/>
                        </a:rPr>
                        <a:t>)</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3931925">
                <a:tc>
                  <a:txBody>
                    <a:bodyPr/>
                    <a:lstStyle/>
                    <a:p>
                      <a:pPr marL="0" marR="0" lvl="0" indent="0" algn="just" rtl="0">
                        <a:lnSpc>
                          <a:spcPct val="100000"/>
                        </a:lnSpc>
                        <a:spcBef>
                          <a:spcPts val="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Á</a:t>
                      </a:r>
                      <a:endParaRPr/>
                    </a:p>
                    <a:p>
                      <a:pPr marL="0" marR="0" lvl="0" indent="0" algn="just"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Mĩ</a:t>
                      </a:r>
                      <a:endParaRPr/>
                    </a:p>
                    <a:p>
                      <a:pPr marL="0" marR="0" lvl="0" indent="0" algn="just"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Phi</a:t>
                      </a:r>
                      <a:endParaRPr/>
                    </a:p>
                    <a:p>
                      <a:pPr marL="0" marR="0" lvl="0" indent="0" algn="just"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Âu</a:t>
                      </a:r>
                      <a:endParaRPr/>
                    </a:p>
                    <a:p>
                      <a:pPr marL="0" marR="0" lvl="0" indent="0" algn="just"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Đại Dương</a:t>
                      </a:r>
                      <a:endParaRPr/>
                    </a:p>
                    <a:p>
                      <a:pPr marL="0" marR="0" lvl="0" indent="0" algn="just"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Châu Nam Cực</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44</a:t>
                      </a:r>
                      <a:endParaRPr/>
                    </a:p>
                    <a:p>
                      <a:pPr marL="0" marR="0" lvl="0" indent="0" algn="ctr"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42</a:t>
                      </a:r>
                      <a:endParaRPr/>
                    </a:p>
                    <a:p>
                      <a:pPr marL="0" marR="0" lvl="0" indent="0" algn="ctr"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30</a:t>
                      </a:r>
                      <a:endParaRPr/>
                    </a:p>
                    <a:p>
                      <a:pPr marL="0" marR="0" lvl="0" indent="0" algn="ctr"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10</a:t>
                      </a:r>
                      <a:endParaRPr/>
                    </a:p>
                    <a:p>
                      <a:pPr marL="0" marR="0" lvl="0" indent="0" algn="ctr"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   9</a:t>
                      </a:r>
                      <a:endParaRPr/>
                    </a:p>
                    <a:p>
                      <a:pPr marL="0" marR="0" lvl="0" indent="0" algn="ctr" rtl="0">
                        <a:lnSpc>
                          <a:spcPct val="100000"/>
                        </a:lnSpc>
                        <a:spcBef>
                          <a:spcPts val="720"/>
                        </a:spcBef>
                        <a:spcAft>
                          <a:spcPts val="0"/>
                        </a:spcAft>
                        <a:buClr>
                          <a:schemeClr val="hlink"/>
                        </a:buClr>
                        <a:buSzPts val="2880"/>
                        <a:buFont typeface="Noto Sans Symbols"/>
                        <a:buNone/>
                      </a:pPr>
                      <a:r>
                        <a:rPr lang="en-US" sz="3600" b="0" i="0" u="none" strike="noStrike" cap="none">
                          <a:solidFill>
                            <a:schemeClr val="dk1"/>
                          </a:solidFill>
                          <a:latin typeface="Times New Roman"/>
                          <a:ea typeface="Times New Roman"/>
                          <a:cs typeface="Times New Roman"/>
                          <a:sym typeface="Times New Roman"/>
                        </a:rPr>
                        <a:t>14</a:t>
                      </a:r>
                      <a:endParaRPr/>
                    </a:p>
                  </a:txBody>
                  <a:tcPr marL="91450" marR="91450" marT="45725" marB="457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968" name="Google Shape;968;p16"/>
          <p:cNvSpPr/>
          <p:nvPr/>
        </p:nvSpPr>
        <p:spPr>
          <a:xfrm>
            <a:off x="7924800" y="3581400"/>
            <a:ext cx="685800" cy="6096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969" name="Google Shape;969;p16"/>
          <p:cNvSpPr/>
          <p:nvPr/>
        </p:nvSpPr>
        <p:spPr>
          <a:xfrm>
            <a:off x="1600200" y="5596118"/>
            <a:ext cx="8991601" cy="1200329"/>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a:solidFill>
                  <a:srgbClr val="000000"/>
                </a:solidFill>
                <a:latin typeface="Times New Roman"/>
                <a:ea typeface="Times New Roman"/>
                <a:cs typeface="Times New Roman"/>
                <a:sym typeface="Times New Roman"/>
              </a:rPr>
              <a:t>Năm 2004, châu Âu có diện tích là bao nhiêu? So sánh diện tích của châu Âu so với châu Á</a:t>
            </a:r>
            <a:endParaRPr/>
          </a:p>
        </p:txBody>
      </p:sp>
      <p:sp>
        <p:nvSpPr>
          <p:cNvPr id="970" name="Google Shape;970;p16"/>
          <p:cNvSpPr/>
          <p:nvPr/>
        </p:nvSpPr>
        <p:spPr>
          <a:xfrm>
            <a:off x="8001000" y="1706891"/>
            <a:ext cx="685800" cy="60960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10" name="图形 2">
            <a:extLst>
              <a:ext uri="{FF2B5EF4-FFF2-40B4-BE49-F238E27FC236}">
                <a16:creationId xmlns:a16="http://schemas.microsoft.com/office/drawing/2014/main" id="{84638D64-088B-4B6F-80AC-2D7CFDC99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029" y="5101578"/>
            <a:ext cx="1691369" cy="1756422"/>
          </a:xfrm>
          <a:prstGeom prst="rect">
            <a:avLst/>
          </a:prstGeom>
        </p:spPr>
      </p:pic>
      <p:pic>
        <p:nvPicPr>
          <p:cNvPr id="11" name="Picture 7">
            <a:extLst>
              <a:ext uri="{FF2B5EF4-FFF2-40B4-BE49-F238E27FC236}">
                <a16:creationId xmlns:a16="http://schemas.microsoft.com/office/drawing/2014/main" id="{A1283AE8-020F-4F10-A4B9-181A1031A5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89882" y="4190999"/>
            <a:ext cx="1602118" cy="2648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500"/>
                                        <p:tgtEl>
                                          <p:spTgt spid="9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67"/>
                                        </p:tgtEl>
                                        <p:attrNameLst>
                                          <p:attrName>style.visibility</p:attrName>
                                        </p:attrNameLst>
                                      </p:cBhvr>
                                      <p:to>
                                        <p:strVal val="visible"/>
                                      </p:to>
                                    </p:set>
                                    <p:animEffect transition="in" filter="fade">
                                      <p:cBhvr>
                                        <p:cTn id="11" dur="500"/>
                                        <p:tgtEl>
                                          <p:spTgt spid="9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69"/>
                                        </p:tgtEl>
                                        <p:attrNameLst>
                                          <p:attrName>style.visibility</p:attrName>
                                        </p:attrNameLst>
                                      </p:cBhvr>
                                      <p:to>
                                        <p:strVal val="visible"/>
                                      </p:to>
                                    </p:set>
                                    <p:animEffect transition="in" filter="fade">
                                      <p:cBhvr>
                                        <p:cTn id="16" dur="500"/>
                                        <p:tgtEl>
                                          <p:spTgt spid="9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69"/>
                                        </p:tgtEl>
                                      </p:cBhvr>
                                    </p:animEffect>
                                    <p:set>
                                      <p:cBhvr>
                                        <p:cTn id="21" dur="1" fill="hold">
                                          <p:stCondLst>
                                            <p:cond delay="500"/>
                                          </p:stCondLst>
                                        </p:cTn>
                                        <p:tgtEl>
                                          <p:spTgt spid="96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68"/>
                                        </p:tgtEl>
                                        <p:attrNameLst>
                                          <p:attrName>style.visibility</p:attrName>
                                        </p:attrNameLst>
                                      </p:cBhvr>
                                      <p:to>
                                        <p:strVal val="visible"/>
                                      </p:to>
                                    </p:set>
                                    <p:animEffect transition="in" filter="fade">
                                      <p:cBhvr>
                                        <p:cTn id="26" dur="2000"/>
                                        <p:tgtEl>
                                          <p:spTgt spid="9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70"/>
                                        </p:tgtEl>
                                        <p:attrNameLst>
                                          <p:attrName>style.visibility</p:attrName>
                                        </p:attrNameLst>
                                      </p:cBhvr>
                                      <p:to>
                                        <p:strVal val="visible"/>
                                      </p:to>
                                    </p:set>
                                    <p:animEffect transition="in" filter="fade">
                                      <p:cBhvr>
                                        <p:cTn id="31" dur="2000"/>
                                        <p:tgtEl>
                                          <p:spTgt spid="9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65"/>
                                        </p:tgtEl>
                                        <p:attrNameLst>
                                          <p:attrName>style.visibility</p:attrName>
                                        </p:attrNameLst>
                                      </p:cBhvr>
                                      <p:to>
                                        <p:strVal val="visible"/>
                                      </p:to>
                                    </p:set>
                                    <p:animEffect transition="in" filter="fade">
                                      <p:cBhvr>
                                        <p:cTn id="36" dur="500"/>
                                        <p:tgtEl>
                                          <p:spTgt spid="965"/>
                                        </p:tgtEl>
                                      </p:cBhvr>
                                    </p:animEffect>
                                  </p:childTnLst>
                                </p:cTn>
                              </p:par>
                            </p:childTnLst>
                          </p:cTn>
                        </p:par>
                        <p:par>
                          <p:cTn id="37" fill="hold">
                            <p:stCondLst>
                              <p:cond delay="500"/>
                            </p:stCondLst>
                            <p:childTnLst>
                              <p:par>
                                <p:cTn id="38" presetID="2" presetClass="entr" presetSubtype="9"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7" name="Picture 2">
            <a:extLst>
              <a:ext uri="{FF2B5EF4-FFF2-40B4-BE49-F238E27FC236}">
                <a16:creationId xmlns:a16="http://schemas.microsoft.com/office/drawing/2014/main" id="{4A9BC894-351E-44EE-8FD4-A0CE6D15F22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3799"/>
          <a:stretch/>
        </p:blipFill>
        <p:spPr>
          <a:xfrm>
            <a:off x="886208" y="0"/>
            <a:ext cx="10419584" cy="6858000"/>
          </a:xfrm>
          <a:prstGeom prst="rect">
            <a:avLst/>
          </a:prstGeom>
        </p:spPr>
      </p:pic>
      <p:pic>
        <p:nvPicPr>
          <p:cNvPr id="6" name="图片 5" descr="12bcf93ef69800d9ded32a19ff84c318">
            <a:extLst>
              <a:ext uri="{FF2B5EF4-FFF2-40B4-BE49-F238E27FC236}">
                <a16:creationId xmlns:a16="http://schemas.microsoft.com/office/drawing/2014/main" id="{FB804486-8E0C-4AA8-B234-0E30F78FD40D}"/>
              </a:ext>
            </a:extLst>
          </p:cNvPr>
          <p:cNvPicPr>
            <a:picLocks noChangeAspect="1"/>
          </p:cNvPicPr>
          <p:nvPr/>
        </p:nvPicPr>
        <p:blipFill>
          <a:blip r:embed="rId5"/>
          <a:stretch>
            <a:fillRect/>
          </a:stretch>
        </p:blipFill>
        <p:spPr>
          <a:xfrm>
            <a:off x="1279185" y="914401"/>
            <a:ext cx="9633630" cy="4972050"/>
          </a:xfrm>
          <a:prstGeom prst="rect">
            <a:avLst/>
          </a:prstGeom>
        </p:spPr>
      </p:pic>
      <p:sp>
        <p:nvSpPr>
          <p:cNvPr id="977" name="Google Shape;977;p17"/>
          <p:cNvSpPr txBox="1"/>
          <p:nvPr/>
        </p:nvSpPr>
        <p:spPr>
          <a:xfrm>
            <a:off x="2057400" y="2884287"/>
            <a:ext cx="807720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0070C0"/>
                </a:solidFill>
                <a:latin typeface="Times New Roman"/>
                <a:ea typeface="Times New Roman"/>
                <a:cs typeface="Times New Roman"/>
                <a:sym typeface="Times New Roman"/>
              </a:rPr>
              <a:t>Châu Âu nằm phía tây châu Á, ba phía giáp biển và đại dương.</a:t>
            </a:r>
            <a:endParaRPr/>
          </a:p>
        </p:txBody>
      </p:sp>
      <p:sp>
        <p:nvSpPr>
          <p:cNvPr id="978" name="Google Shape;978;p17"/>
          <p:cNvSpPr txBox="1"/>
          <p:nvPr/>
        </p:nvSpPr>
        <p:spPr>
          <a:xfrm>
            <a:off x="1905000" y="1776291"/>
            <a:ext cx="83820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94025"/>
                </a:solidFill>
                <a:latin typeface="Times New Roman"/>
                <a:ea typeface="Times New Roman"/>
                <a:cs typeface="Times New Roman"/>
                <a:sym typeface="Times New Roman"/>
              </a:rPr>
              <a:t>KẾT LUẬN</a:t>
            </a:r>
            <a:endParaRPr/>
          </a:p>
        </p:txBody>
      </p:sp>
      <p:pic>
        <p:nvPicPr>
          <p:cNvPr id="9" name="Picture 2">
            <a:extLst>
              <a:ext uri="{FF2B5EF4-FFF2-40B4-BE49-F238E27FC236}">
                <a16:creationId xmlns:a16="http://schemas.microsoft.com/office/drawing/2014/main" id="{75BB53F4-CB69-4275-9F70-EAD50BE73A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53980" y="3973714"/>
            <a:ext cx="2138020" cy="2903933"/>
          </a:xfrm>
          <a:prstGeom prst="rect">
            <a:avLst/>
          </a:prstGeom>
        </p:spPr>
      </p:pic>
      <p:pic>
        <p:nvPicPr>
          <p:cNvPr id="10" name="Picture 4">
            <a:extLst>
              <a:ext uri="{FF2B5EF4-FFF2-40B4-BE49-F238E27FC236}">
                <a16:creationId xmlns:a16="http://schemas.microsoft.com/office/drawing/2014/main" id="{A8B483C3-62DD-4980-A115-BF6B179257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804697"/>
            <a:ext cx="2614390" cy="3053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78"/>
                                        </p:tgtEl>
                                        <p:attrNameLst>
                                          <p:attrName>style.visibility</p:attrName>
                                        </p:attrNameLst>
                                      </p:cBhvr>
                                      <p:to>
                                        <p:strVal val="visible"/>
                                      </p:to>
                                    </p:set>
                                    <p:animEffect transition="in" filter="fade">
                                      <p:cBhvr>
                                        <p:cTn id="14" dur="500"/>
                                        <p:tgtEl>
                                          <p:spTgt spid="97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77"/>
                                        </p:tgtEl>
                                        <p:attrNameLst>
                                          <p:attrName>style.visibility</p:attrName>
                                        </p:attrNameLst>
                                      </p:cBhvr>
                                      <p:to>
                                        <p:strVal val="visible"/>
                                      </p:to>
                                    </p:set>
                                    <p:animEffect transition="in" filter="fade">
                                      <p:cBhvr>
                                        <p:cTn id="19" dur="5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6" name="Picture 5">
            <a:extLst>
              <a:ext uri="{FF2B5EF4-FFF2-40B4-BE49-F238E27FC236}">
                <a16:creationId xmlns:a16="http://schemas.microsoft.com/office/drawing/2014/main" id="{015B1A96-77C0-47D7-9113-2E29F532348F}"/>
              </a:ext>
            </a:extLst>
          </p:cNvPr>
          <p:cNvPicPr>
            <a:picLocks noChangeAspect="1"/>
          </p:cNvPicPr>
          <p:nvPr/>
        </p:nvPicPr>
        <p:blipFill>
          <a:blip r:embed="rId3"/>
          <a:stretch>
            <a:fillRect/>
          </a:stretch>
        </p:blipFill>
        <p:spPr>
          <a:xfrm>
            <a:off x="0" y="0"/>
            <a:ext cx="12192000" cy="6858000"/>
          </a:xfrm>
          <a:prstGeom prst="rect">
            <a:avLst/>
          </a:prstGeom>
        </p:spPr>
      </p:pic>
      <p:sp>
        <p:nvSpPr>
          <p:cNvPr id="984" name="Google Shape;984;p18"/>
          <p:cNvSpPr/>
          <p:nvPr/>
        </p:nvSpPr>
        <p:spPr>
          <a:xfrm>
            <a:off x="5143498" y="1103158"/>
            <a:ext cx="1905000" cy="1905000"/>
          </a:xfrm>
          <a:prstGeom prst="ellipse">
            <a:avLst/>
          </a:prstGeom>
          <a:solidFill>
            <a:srgbClr val="E9F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5" name="Google Shape;985;p18"/>
          <p:cNvSpPr txBox="1"/>
          <p:nvPr/>
        </p:nvSpPr>
        <p:spPr>
          <a:xfrm>
            <a:off x="-3" y="2966191"/>
            <a:ext cx="12192004" cy="147732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gn="ctr">
              <a:buClr>
                <a:srgbClr val="9F5901"/>
              </a:buClr>
              <a:buSzPts val="9600"/>
              <a:buFont typeface="Times New Roman"/>
              <a:buNone/>
              <a:def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defRPr>
            </a:lvl1pPr>
          </a:lstStyle>
          <a:p>
            <a:r>
              <a:rPr lang="en-US">
                <a:sym typeface="Times New Roman"/>
              </a:rPr>
              <a:t>ĐẶC ĐIỂM TỰ NHIÊN</a:t>
            </a:r>
            <a:endParaRPr>
              <a:sym typeface="Times New Roman"/>
            </a:endParaRPr>
          </a:p>
        </p:txBody>
      </p:sp>
      <p:sp>
        <p:nvSpPr>
          <p:cNvPr id="986" name="Google Shape;986;p18"/>
          <p:cNvSpPr txBox="1"/>
          <p:nvPr/>
        </p:nvSpPr>
        <p:spPr>
          <a:xfrm>
            <a:off x="5736927" y="1313393"/>
            <a:ext cx="718145" cy="1477328"/>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0" indent="0" algn="ctr">
              <a:buClr>
                <a:srgbClr val="9F5901"/>
              </a:buClr>
              <a:buSzPts val="9600"/>
              <a:buFont typeface="Times New Roman"/>
              <a:buNone/>
              <a:defRPr sz="9600" b="1">
                <a:gradFill flip="none" rotWithShape="1">
                  <a:gsLst>
                    <a:gs pos="0">
                      <a:srgbClr val="FF0000"/>
                    </a:gs>
                    <a:gs pos="53000">
                      <a:srgbClr val="FF9000"/>
                    </a:gs>
                    <a:gs pos="100000">
                      <a:srgbClr val="FFFF00"/>
                    </a:gs>
                  </a:gsLst>
                  <a:lin ang="2700000" scaled="1"/>
                  <a:tileRect/>
                </a:gradFill>
                <a:latin typeface="UTM Showcard" panose="02040603050506020204" pitchFamily="18" charset="0"/>
                <a:ea typeface="Times New Roman"/>
                <a:cs typeface="Times New Roman"/>
              </a:defRPr>
            </a:lvl1pPr>
          </a:lstStyle>
          <a:p>
            <a:r>
              <a:rPr lang="en-US">
                <a:sym typeface="Times New Roman"/>
              </a:rPr>
              <a:t>2</a:t>
            </a:r>
            <a:endParaRPr>
              <a:sym typeface="Times New Roman"/>
            </a:endParaRPr>
          </a:p>
        </p:txBody>
      </p:sp>
      <p:pic>
        <p:nvPicPr>
          <p:cNvPr id="7" name="图形 1">
            <a:extLst>
              <a:ext uri="{FF2B5EF4-FFF2-40B4-BE49-F238E27FC236}">
                <a16:creationId xmlns:a16="http://schemas.microsoft.com/office/drawing/2014/main" id="{BA5D8664-A1AD-407F-91B3-02963518C8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 y="3704855"/>
            <a:ext cx="3639935" cy="3164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84"/>
                                        </p:tgtEl>
                                        <p:attrNameLst>
                                          <p:attrName>style.visibility</p:attrName>
                                        </p:attrNameLst>
                                      </p:cBhvr>
                                      <p:to>
                                        <p:strVal val="visible"/>
                                      </p:to>
                                    </p:set>
                                    <p:anim calcmode="lin" valueType="num">
                                      <p:cBhvr>
                                        <p:cTn id="14" dur="500" fill="hold"/>
                                        <p:tgtEl>
                                          <p:spTgt spid="984"/>
                                        </p:tgtEl>
                                        <p:attrNameLst>
                                          <p:attrName>ppt_w</p:attrName>
                                        </p:attrNameLst>
                                      </p:cBhvr>
                                      <p:tavLst>
                                        <p:tav tm="0">
                                          <p:val>
                                            <p:fltVal val="0"/>
                                          </p:val>
                                        </p:tav>
                                        <p:tav tm="100000">
                                          <p:val>
                                            <p:strVal val="#ppt_w"/>
                                          </p:val>
                                        </p:tav>
                                      </p:tavLst>
                                    </p:anim>
                                    <p:anim calcmode="lin" valueType="num">
                                      <p:cBhvr>
                                        <p:cTn id="15" dur="500" fill="hold"/>
                                        <p:tgtEl>
                                          <p:spTgt spid="984"/>
                                        </p:tgtEl>
                                        <p:attrNameLst>
                                          <p:attrName>ppt_h</p:attrName>
                                        </p:attrNameLst>
                                      </p:cBhvr>
                                      <p:tavLst>
                                        <p:tav tm="0">
                                          <p:val>
                                            <p:fltVal val="0"/>
                                          </p:val>
                                        </p:tav>
                                        <p:tav tm="100000">
                                          <p:val>
                                            <p:strVal val="#ppt_h"/>
                                          </p:val>
                                        </p:tav>
                                      </p:tavLst>
                                    </p:anim>
                                    <p:animEffect transition="in" filter="fade">
                                      <p:cBhvr>
                                        <p:cTn id="16" dur="500"/>
                                        <p:tgtEl>
                                          <p:spTgt spid="984"/>
                                        </p:tgtEl>
                                      </p:cBhvr>
                                    </p:animEffect>
                                  </p:childTnLst>
                                </p:cTn>
                              </p:par>
                            </p:childTnLst>
                          </p:cTn>
                        </p:par>
                        <p:par>
                          <p:cTn id="17" fill="hold">
                            <p:stCondLst>
                              <p:cond delay="500"/>
                            </p:stCondLst>
                            <p:childTnLst>
                              <p:par>
                                <p:cTn id="18" presetID="23" presetClass="entr" presetSubtype="32" fill="hold" grpId="0" nodeType="afterEffect">
                                  <p:stCondLst>
                                    <p:cond delay="0"/>
                                  </p:stCondLst>
                                  <p:iterate type="lt">
                                    <p:tmPct val="15000"/>
                                  </p:iterate>
                                  <p:childTnLst>
                                    <p:set>
                                      <p:cBhvr>
                                        <p:cTn id="19" dur="1" fill="hold">
                                          <p:stCondLst>
                                            <p:cond delay="0"/>
                                          </p:stCondLst>
                                        </p:cTn>
                                        <p:tgtEl>
                                          <p:spTgt spid="986"/>
                                        </p:tgtEl>
                                        <p:attrNameLst>
                                          <p:attrName>style.visibility</p:attrName>
                                        </p:attrNameLst>
                                      </p:cBhvr>
                                      <p:to>
                                        <p:strVal val="visible"/>
                                      </p:to>
                                    </p:set>
                                    <p:anim calcmode="lin" valueType="num">
                                      <p:cBhvr>
                                        <p:cTn id="20" dur="750" fill="hold"/>
                                        <p:tgtEl>
                                          <p:spTgt spid="986"/>
                                        </p:tgtEl>
                                        <p:attrNameLst>
                                          <p:attrName>ppt_w</p:attrName>
                                        </p:attrNameLst>
                                      </p:cBhvr>
                                      <p:tavLst>
                                        <p:tav tm="0">
                                          <p:val>
                                            <p:strVal val="4*#ppt_w"/>
                                          </p:val>
                                        </p:tav>
                                        <p:tav tm="100000">
                                          <p:val>
                                            <p:strVal val="#ppt_w"/>
                                          </p:val>
                                        </p:tav>
                                      </p:tavLst>
                                    </p:anim>
                                    <p:anim calcmode="lin" valueType="num">
                                      <p:cBhvr>
                                        <p:cTn id="21" dur="750" fill="hold"/>
                                        <p:tgtEl>
                                          <p:spTgt spid="986"/>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18"/>
                                            </p:cond>
                                          </p:stCondLst>
                                        </p:cTn>
                                        <p:tgtEl>
                                          <p:sldTgt/>
                                        </p:tgtEl>
                                      </p:cBhvr>
                                    </p:cmd>
                                  </p:subTnLst>
                                </p:cTn>
                              </p:par>
                              <p:par>
                                <p:cTn id="22" presetID="34" presetClass="emph" presetSubtype="0" fill="hold" grpId="1" nodeType="withEffect">
                                  <p:stCondLst>
                                    <p:cond delay="500"/>
                                  </p:stCondLst>
                                  <p:iterate type="lt">
                                    <p:tmPct val="10000"/>
                                  </p:iterate>
                                  <p:childTnLst>
                                    <p:animMotion origin="layout" path="M 3.33333E-6 2.22222E-6 L 3.33333E-6 -0.07222 " pathEditMode="relative" rAng="0" ptsTypes="AA">
                                      <p:cBhvr>
                                        <p:cTn id="23" dur="250" accel="50000" decel="50000" autoRev="1" fill="hold">
                                          <p:stCondLst>
                                            <p:cond delay="0"/>
                                          </p:stCondLst>
                                        </p:cTn>
                                        <p:tgtEl>
                                          <p:spTgt spid="986"/>
                                        </p:tgtEl>
                                        <p:attrNameLst>
                                          <p:attrName>ppt_x</p:attrName>
                                          <p:attrName>ppt_y</p:attrName>
                                        </p:attrNameLst>
                                      </p:cBhvr>
                                      <p:rCtr x="0" y="-3611"/>
                                    </p:animMotion>
                                    <p:animRot by="1500000">
                                      <p:cBhvr>
                                        <p:cTn id="24" dur="125" fill="hold">
                                          <p:stCondLst>
                                            <p:cond delay="0"/>
                                          </p:stCondLst>
                                        </p:cTn>
                                        <p:tgtEl>
                                          <p:spTgt spid="986"/>
                                        </p:tgtEl>
                                        <p:attrNameLst>
                                          <p:attrName>r</p:attrName>
                                        </p:attrNameLst>
                                      </p:cBhvr>
                                    </p:animRot>
                                    <p:animRot by="-1500000">
                                      <p:cBhvr>
                                        <p:cTn id="25" dur="125" fill="hold">
                                          <p:stCondLst>
                                            <p:cond delay="125"/>
                                          </p:stCondLst>
                                        </p:cTn>
                                        <p:tgtEl>
                                          <p:spTgt spid="986"/>
                                        </p:tgtEl>
                                        <p:attrNameLst>
                                          <p:attrName>r</p:attrName>
                                        </p:attrNameLst>
                                      </p:cBhvr>
                                    </p:animRot>
                                    <p:animRot by="-1500000">
                                      <p:cBhvr>
                                        <p:cTn id="26" dur="125" fill="hold">
                                          <p:stCondLst>
                                            <p:cond delay="250"/>
                                          </p:stCondLst>
                                        </p:cTn>
                                        <p:tgtEl>
                                          <p:spTgt spid="986"/>
                                        </p:tgtEl>
                                        <p:attrNameLst>
                                          <p:attrName>r</p:attrName>
                                        </p:attrNameLst>
                                      </p:cBhvr>
                                    </p:animRot>
                                    <p:animRot by="1500000">
                                      <p:cBhvr>
                                        <p:cTn id="27" dur="125" fill="hold">
                                          <p:stCondLst>
                                            <p:cond delay="375"/>
                                          </p:stCondLst>
                                        </p:cTn>
                                        <p:tgtEl>
                                          <p:spTgt spid="986"/>
                                        </p:tgtEl>
                                        <p:attrNameLst>
                                          <p:attrName>r</p:attrName>
                                        </p:attrNameLst>
                                      </p:cBhvr>
                                    </p:animRot>
                                  </p:childTnLst>
                                </p:cTn>
                              </p:par>
                            </p:childTnLst>
                          </p:cTn>
                        </p:par>
                        <p:par>
                          <p:cTn id="28" fill="hold">
                            <p:stCondLst>
                              <p:cond delay="1500"/>
                            </p:stCondLst>
                            <p:childTnLst>
                              <p:par>
                                <p:cTn id="29" presetID="23" presetClass="entr" presetSubtype="32" fill="hold" grpId="0" nodeType="afterEffect">
                                  <p:stCondLst>
                                    <p:cond delay="0"/>
                                  </p:stCondLst>
                                  <p:iterate type="lt">
                                    <p:tmPct val="15000"/>
                                  </p:iterate>
                                  <p:childTnLst>
                                    <p:set>
                                      <p:cBhvr>
                                        <p:cTn id="30" dur="1" fill="hold">
                                          <p:stCondLst>
                                            <p:cond delay="0"/>
                                          </p:stCondLst>
                                        </p:cTn>
                                        <p:tgtEl>
                                          <p:spTgt spid="985"/>
                                        </p:tgtEl>
                                        <p:attrNameLst>
                                          <p:attrName>style.visibility</p:attrName>
                                        </p:attrNameLst>
                                      </p:cBhvr>
                                      <p:to>
                                        <p:strVal val="visible"/>
                                      </p:to>
                                    </p:set>
                                    <p:anim calcmode="lin" valueType="num">
                                      <p:cBhvr>
                                        <p:cTn id="31" dur="750" fill="hold"/>
                                        <p:tgtEl>
                                          <p:spTgt spid="985"/>
                                        </p:tgtEl>
                                        <p:attrNameLst>
                                          <p:attrName>ppt_w</p:attrName>
                                        </p:attrNameLst>
                                      </p:cBhvr>
                                      <p:tavLst>
                                        <p:tav tm="0">
                                          <p:val>
                                            <p:strVal val="4*#ppt_w"/>
                                          </p:val>
                                        </p:tav>
                                        <p:tav tm="100000">
                                          <p:val>
                                            <p:strVal val="#ppt_w"/>
                                          </p:val>
                                        </p:tav>
                                      </p:tavLst>
                                    </p:anim>
                                    <p:anim calcmode="lin" valueType="num">
                                      <p:cBhvr>
                                        <p:cTn id="32" dur="750" fill="hold"/>
                                        <p:tgtEl>
                                          <p:spTgt spid="985"/>
                                        </p:tgtEl>
                                        <p:attrNameLst>
                                          <p:attrName>ppt_h</p:attrName>
                                        </p:attrNameLst>
                                      </p:cBhvr>
                                      <p:tavLst>
                                        <p:tav tm="0">
                                          <p:val>
                                            <p:strVal val="4*#ppt_h"/>
                                          </p:val>
                                        </p:tav>
                                        <p:tav tm="100000">
                                          <p:val>
                                            <p:strVal val="#ppt_h"/>
                                          </p:val>
                                        </p:tav>
                                      </p:tavLst>
                                    </p:anim>
                                  </p:childTnLst>
                                  <p:subTnLst>
                                    <p:cmd type="evt" cmd="onstopaudio">
                                      <p:cBhvr>
                                        <p:cTn display="0" masterRel="sameClick">
                                          <p:stCondLst>
                                            <p:cond evt="begin" delay="0">
                                              <p:tn val="29"/>
                                            </p:cond>
                                          </p:stCondLst>
                                        </p:cTn>
                                        <p:tgtEl>
                                          <p:sldTgt/>
                                        </p:tgtEl>
                                      </p:cBhvr>
                                    </p:cmd>
                                  </p:subTnLst>
                                </p:cTn>
                              </p:par>
                              <p:par>
                                <p:cTn id="33" presetID="34" presetClass="emph" presetSubtype="0" fill="hold" grpId="1" nodeType="withEffect">
                                  <p:stCondLst>
                                    <p:cond delay="500"/>
                                  </p:stCondLst>
                                  <p:iterate type="lt">
                                    <p:tmPct val="10000"/>
                                  </p:iterate>
                                  <p:childTnLst>
                                    <p:animMotion origin="layout" path="M 0 3.7037E-6 L 0 -0.07223 " pathEditMode="relative" rAng="0" ptsTypes="AA">
                                      <p:cBhvr>
                                        <p:cTn id="34" dur="250" accel="50000" decel="50000" autoRev="1" fill="hold">
                                          <p:stCondLst>
                                            <p:cond delay="0"/>
                                          </p:stCondLst>
                                        </p:cTn>
                                        <p:tgtEl>
                                          <p:spTgt spid="985"/>
                                        </p:tgtEl>
                                        <p:attrNameLst>
                                          <p:attrName>ppt_x</p:attrName>
                                          <p:attrName>ppt_y</p:attrName>
                                        </p:attrNameLst>
                                      </p:cBhvr>
                                      <p:rCtr x="0" y="-3611"/>
                                    </p:animMotion>
                                    <p:animRot by="1500000">
                                      <p:cBhvr>
                                        <p:cTn id="35" dur="125" fill="hold">
                                          <p:stCondLst>
                                            <p:cond delay="0"/>
                                          </p:stCondLst>
                                        </p:cTn>
                                        <p:tgtEl>
                                          <p:spTgt spid="985"/>
                                        </p:tgtEl>
                                        <p:attrNameLst>
                                          <p:attrName>r</p:attrName>
                                        </p:attrNameLst>
                                      </p:cBhvr>
                                    </p:animRot>
                                    <p:animRot by="-1500000">
                                      <p:cBhvr>
                                        <p:cTn id="36" dur="125" fill="hold">
                                          <p:stCondLst>
                                            <p:cond delay="125"/>
                                          </p:stCondLst>
                                        </p:cTn>
                                        <p:tgtEl>
                                          <p:spTgt spid="985"/>
                                        </p:tgtEl>
                                        <p:attrNameLst>
                                          <p:attrName>r</p:attrName>
                                        </p:attrNameLst>
                                      </p:cBhvr>
                                    </p:animRot>
                                    <p:animRot by="-1500000">
                                      <p:cBhvr>
                                        <p:cTn id="37" dur="125" fill="hold">
                                          <p:stCondLst>
                                            <p:cond delay="250"/>
                                          </p:stCondLst>
                                        </p:cTn>
                                        <p:tgtEl>
                                          <p:spTgt spid="985"/>
                                        </p:tgtEl>
                                        <p:attrNameLst>
                                          <p:attrName>r</p:attrName>
                                        </p:attrNameLst>
                                      </p:cBhvr>
                                    </p:animRot>
                                    <p:animRot by="1500000">
                                      <p:cBhvr>
                                        <p:cTn id="38" dur="125" fill="hold">
                                          <p:stCondLst>
                                            <p:cond delay="375"/>
                                          </p:stCondLst>
                                        </p:cTn>
                                        <p:tgtEl>
                                          <p:spTgt spid="9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 grpId="0" animBg="1"/>
      <p:bldP spid="985" grpId="0"/>
      <p:bldP spid="985" grpId="1"/>
      <p:bldP spid="986" grpId="0"/>
      <p:bldP spid="98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19"/>
          <p:cNvSpPr/>
          <p:nvPr/>
        </p:nvSpPr>
        <p:spPr>
          <a:xfrm>
            <a:off x="1509485" y="783771"/>
            <a:ext cx="8308461" cy="4238171"/>
          </a:xfrm>
          <a:prstGeom prst="cloud">
            <a:avLst/>
          </a:prstGeom>
          <a:solidFill>
            <a:schemeClr val="l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43" name="Google Shape;1043;p19"/>
          <p:cNvSpPr txBox="1"/>
          <p:nvPr/>
        </p:nvSpPr>
        <p:spPr>
          <a:xfrm>
            <a:off x="2263006" y="1354766"/>
            <a:ext cx="6601862" cy="28007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4F6128"/>
                </a:solidFill>
                <a:latin typeface="Times New Roman"/>
                <a:ea typeface="Times New Roman"/>
                <a:cs typeface="Times New Roman"/>
                <a:sym typeface="Times New Roman"/>
              </a:rPr>
              <a:t>Quan sát hình 1, đọc tên các đồng bằng, dãy núi và sông lớn của châu Âu, cho biết vị trí của chúng.</a:t>
            </a:r>
            <a:endParaRPr sz="1600" b="1" u="sng">
              <a:solidFill>
                <a:srgbClr val="4F6128"/>
              </a:solidFill>
              <a:latin typeface="Times New Roman"/>
              <a:ea typeface="Times New Roman"/>
              <a:cs typeface="Times New Roman"/>
              <a:sym typeface="Times New Roman"/>
            </a:endParaRPr>
          </a:p>
        </p:txBody>
      </p:sp>
      <p:pic>
        <p:nvPicPr>
          <p:cNvPr id="1044" name="Google Shape;1044;p19"/>
          <p:cNvPicPr preferRelativeResize="0"/>
          <p:nvPr/>
        </p:nvPicPr>
        <p:blipFill rotWithShape="1">
          <a:blip r:embed="rId3">
            <a:alphaModFix/>
          </a:blip>
          <a:srcRect l="15319" r="22062"/>
          <a:stretch/>
        </p:blipFill>
        <p:spPr>
          <a:xfrm>
            <a:off x="8563429" y="761988"/>
            <a:ext cx="3817257" cy="6096012"/>
          </a:xfrm>
          <a:prstGeom prst="rect">
            <a:avLst/>
          </a:prstGeom>
          <a:noFill/>
          <a:ln>
            <a:noFill/>
          </a:ln>
        </p:spPr>
      </p:pic>
      <p:pic>
        <p:nvPicPr>
          <p:cNvPr id="56" name="图形 28">
            <a:extLst>
              <a:ext uri="{FF2B5EF4-FFF2-40B4-BE49-F238E27FC236}">
                <a16:creationId xmlns:a16="http://schemas.microsoft.com/office/drawing/2014/main" id="{FCA73766-3A48-4E45-AB37-50AFB5295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11" y="4015809"/>
            <a:ext cx="4054452" cy="28421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9550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3">
                                            <p:txEl>
                                              <p:pRg st="0" end="0"/>
                                            </p:txEl>
                                          </p:spTgt>
                                        </p:tgtEl>
                                        <p:attrNameLst>
                                          <p:attrName>style.visibility</p:attrName>
                                        </p:attrNameLst>
                                      </p:cBhvr>
                                      <p:to>
                                        <p:strVal val="visible"/>
                                      </p:to>
                                    </p:set>
                                    <p:animEffect transition="in" filter="fade">
                                      <p:cBhvr>
                                        <p:cTn id="7" dur="500"/>
                                        <p:tgtEl>
                                          <p:spTgt spid="1043">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barn(outVertical)">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117</TotalTime>
  <Words>1061</Words>
  <Application>Microsoft Office PowerPoint</Application>
  <PresentationFormat>Widescreen</PresentationFormat>
  <Paragraphs>135</Paragraphs>
  <Slides>31</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 Light</vt:lpstr>
      <vt:lpstr>Cambria Math</vt:lpstr>
      <vt:lpstr>UTM Showcard</vt:lpstr>
      <vt:lpstr>Tahoma</vt:lpstr>
      <vt:lpstr>UTM Beautiful Caps</vt:lpstr>
      <vt:lpstr>Calibri</vt:lpstr>
      <vt:lpstr>Times New Roman</vt:lpstr>
      <vt:lpstr>微软雅黑</vt:lpstr>
      <vt:lpstr>Noto Sans Symbols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Admin</cp:lastModifiedBy>
  <cp:revision>11</cp:revision>
  <dcterms:created xsi:type="dcterms:W3CDTF">2019-02-17T07:58:20Z</dcterms:created>
  <dcterms:modified xsi:type="dcterms:W3CDTF">2024-03-23T10:17:05Z</dcterms:modified>
  <cp:category>9Slide.vn</cp:category>
</cp:coreProperties>
</file>